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Layouts/slideLayout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48.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notesSlides/notesSlide18.xml" ContentType="application/vnd.openxmlformats-officedocument.presentationml.notesSlide+xml"/>
  <Default Extension="wmf" ContentType="image/x-wmf"/>
  <Override PartName="/ppt/slides/slide41.xml" ContentType="application/vnd.openxmlformats-officedocument.presentationml.slide+xml"/>
  <Override PartName="/ppt/slideLayouts/slideLayout51.xml" ContentType="application/vnd.openxmlformats-officedocument.presentationml.slideLayou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Layouts/slideLayout67.xml" ContentType="application/vnd.openxmlformats-officedocument.presentationml.slideLayout+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Default Extension="wav" ContentType="audio/wav"/>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tags/tag4.xml" ContentType="application/vnd.openxmlformats-officedocument.presentationml.tags+xml"/>
  <Override PartName="/ppt/slideLayouts/slideLayout75.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61.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Default Extension="gif" ContentType="image/gif"/>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Layouts/slideLayout55.xml" ContentType="application/vnd.openxmlformats-officedocument.presentationml.slideLayout+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slideLayouts/slideLayout63.xml" ContentType="application/vnd.openxmlformats-officedocument.presentationml.slideLayout+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1"/>
    <p:sldMasterId id="2147483768" r:id="rId2"/>
    <p:sldMasterId id="2147483787" r:id="rId3"/>
  </p:sldMasterIdLst>
  <p:notesMasterIdLst>
    <p:notesMasterId r:id="rId161"/>
  </p:notesMasterIdLst>
  <p:handoutMasterIdLst>
    <p:handoutMasterId r:id="rId162"/>
  </p:handoutMasterIdLst>
  <p:sldIdLst>
    <p:sldId id="460" r:id="rId4"/>
    <p:sldId id="759" r:id="rId5"/>
    <p:sldId id="638" r:id="rId6"/>
    <p:sldId id="950" r:id="rId7"/>
    <p:sldId id="894" r:id="rId8"/>
    <p:sldId id="986" r:id="rId9"/>
    <p:sldId id="951" r:id="rId10"/>
    <p:sldId id="952" r:id="rId11"/>
    <p:sldId id="987" r:id="rId12"/>
    <p:sldId id="895" r:id="rId13"/>
    <p:sldId id="896" r:id="rId14"/>
    <p:sldId id="897" r:id="rId15"/>
    <p:sldId id="898" r:id="rId16"/>
    <p:sldId id="953" r:id="rId17"/>
    <p:sldId id="988" r:id="rId18"/>
    <p:sldId id="774" r:id="rId19"/>
    <p:sldId id="890" r:id="rId20"/>
    <p:sldId id="891" r:id="rId21"/>
    <p:sldId id="892" r:id="rId22"/>
    <p:sldId id="775" r:id="rId23"/>
    <p:sldId id="989" r:id="rId24"/>
    <p:sldId id="822" r:id="rId25"/>
    <p:sldId id="823" r:id="rId26"/>
    <p:sldId id="824" r:id="rId27"/>
    <p:sldId id="825" r:id="rId28"/>
    <p:sldId id="828" r:id="rId29"/>
    <p:sldId id="990" r:id="rId30"/>
    <p:sldId id="829" r:id="rId31"/>
    <p:sldId id="718" r:id="rId32"/>
    <p:sldId id="719" r:id="rId33"/>
    <p:sldId id="720" r:id="rId34"/>
    <p:sldId id="830" r:id="rId35"/>
    <p:sldId id="831" r:id="rId36"/>
    <p:sldId id="721" r:id="rId37"/>
    <p:sldId id="991" r:id="rId38"/>
    <p:sldId id="956" r:id="rId39"/>
    <p:sldId id="961" r:id="rId40"/>
    <p:sldId id="957" r:id="rId41"/>
    <p:sldId id="958" r:id="rId42"/>
    <p:sldId id="960" r:id="rId43"/>
    <p:sldId id="992" r:id="rId44"/>
    <p:sldId id="735" r:id="rId45"/>
    <p:sldId id="736" r:id="rId46"/>
    <p:sldId id="737" r:id="rId47"/>
    <p:sldId id="738" r:id="rId48"/>
    <p:sldId id="739" r:id="rId49"/>
    <p:sldId id="993" r:id="rId50"/>
    <p:sldId id="782" r:id="rId51"/>
    <p:sldId id="783" r:id="rId52"/>
    <p:sldId id="784" r:id="rId53"/>
    <p:sldId id="785" r:id="rId54"/>
    <p:sldId id="994" r:id="rId55"/>
    <p:sldId id="929" r:id="rId56"/>
    <p:sldId id="941" r:id="rId57"/>
    <p:sldId id="942" r:id="rId58"/>
    <p:sldId id="943" r:id="rId59"/>
    <p:sldId id="944" r:id="rId60"/>
    <p:sldId id="930" r:id="rId61"/>
    <p:sldId id="931" r:id="rId62"/>
    <p:sldId id="834" r:id="rId63"/>
    <p:sldId id="949" r:id="rId64"/>
    <p:sldId id="932" r:id="rId65"/>
    <p:sldId id="933" r:id="rId66"/>
    <p:sldId id="934" r:id="rId67"/>
    <p:sldId id="935" r:id="rId68"/>
    <p:sldId id="936" r:id="rId69"/>
    <p:sldId id="937" r:id="rId70"/>
    <p:sldId id="837" r:id="rId71"/>
    <p:sldId id="838" r:id="rId72"/>
    <p:sldId id="839" r:id="rId73"/>
    <p:sldId id="843" r:id="rId74"/>
    <p:sldId id="844" r:id="rId75"/>
    <p:sldId id="995" r:id="rId76"/>
    <p:sldId id="902" r:id="rId77"/>
    <p:sldId id="903" r:id="rId78"/>
    <p:sldId id="904" r:id="rId79"/>
    <p:sldId id="905" r:id="rId80"/>
    <p:sldId id="906" r:id="rId81"/>
    <p:sldId id="907" r:id="rId82"/>
    <p:sldId id="908" r:id="rId83"/>
    <p:sldId id="996" r:id="rId84"/>
    <p:sldId id="873" r:id="rId85"/>
    <p:sldId id="874" r:id="rId86"/>
    <p:sldId id="797" r:id="rId87"/>
    <p:sldId id="997" r:id="rId88"/>
    <p:sldId id="875" r:id="rId89"/>
    <p:sldId id="876" r:id="rId90"/>
    <p:sldId id="877" r:id="rId91"/>
    <p:sldId id="998" r:id="rId92"/>
    <p:sldId id="879" r:id="rId93"/>
    <p:sldId id="880" r:id="rId94"/>
    <p:sldId id="881" r:id="rId95"/>
    <p:sldId id="878" r:id="rId96"/>
    <p:sldId id="999" r:id="rId97"/>
    <p:sldId id="804" r:id="rId98"/>
    <p:sldId id="1001" r:id="rId99"/>
    <p:sldId id="866" r:id="rId100"/>
    <p:sldId id="867" r:id="rId101"/>
    <p:sldId id="868" r:id="rId102"/>
    <p:sldId id="1000" r:id="rId103"/>
    <p:sldId id="809" r:id="rId104"/>
    <p:sldId id="810" r:id="rId105"/>
    <p:sldId id="1002" r:id="rId106"/>
    <p:sldId id="815" r:id="rId107"/>
    <p:sldId id="852" r:id="rId108"/>
    <p:sldId id="853" r:id="rId109"/>
    <p:sldId id="1003" r:id="rId110"/>
    <p:sldId id="819" r:id="rId111"/>
    <p:sldId id="820" r:id="rId112"/>
    <p:sldId id="1004" r:id="rId113"/>
    <p:sldId id="945" r:id="rId114"/>
    <p:sldId id="946" r:id="rId115"/>
    <p:sldId id="947" r:id="rId116"/>
    <p:sldId id="948" r:id="rId117"/>
    <p:sldId id="962" r:id="rId118"/>
    <p:sldId id="963" r:id="rId119"/>
    <p:sldId id="964" r:id="rId120"/>
    <p:sldId id="965" r:id="rId121"/>
    <p:sldId id="966" r:id="rId122"/>
    <p:sldId id="967" r:id="rId123"/>
    <p:sldId id="968" r:id="rId124"/>
    <p:sldId id="969" r:id="rId125"/>
    <p:sldId id="970" r:id="rId126"/>
    <p:sldId id="971" r:id="rId127"/>
    <p:sldId id="972" r:id="rId128"/>
    <p:sldId id="973" r:id="rId129"/>
    <p:sldId id="974" r:id="rId130"/>
    <p:sldId id="975" r:id="rId131"/>
    <p:sldId id="976" r:id="rId132"/>
    <p:sldId id="977" r:id="rId133"/>
    <p:sldId id="978" r:id="rId134"/>
    <p:sldId id="979" r:id="rId135"/>
    <p:sldId id="980" r:id="rId136"/>
    <p:sldId id="981" r:id="rId137"/>
    <p:sldId id="982" r:id="rId138"/>
    <p:sldId id="983" r:id="rId139"/>
    <p:sldId id="984" r:id="rId140"/>
    <p:sldId id="985" r:id="rId141"/>
    <p:sldId id="911" r:id="rId142"/>
    <p:sldId id="912" r:id="rId143"/>
    <p:sldId id="913" r:id="rId144"/>
    <p:sldId id="914" r:id="rId145"/>
    <p:sldId id="915" r:id="rId146"/>
    <p:sldId id="916" r:id="rId147"/>
    <p:sldId id="917" r:id="rId148"/>
    <p:sldId id="918" r:id="rId149"/>
    <p:sldId id="919" r:id="rId150"/>
    <p:sldId id="920" r:id="rId151"/>
    <p:sldId id="921" r:id="rId152"/>
    <p:sldId id="922" r:id="rId153"/>
    <p:sldId id="923" r:id="rId154"/>
    <p:sldId id="924" r:id="rId155"/>
    <p:sldId id="925" r:id="rId156"/>
    <p:sldId id="926" r:id="rId157"/>
    <p:sldId id="927" r:id="rId158"/>
    <p:sldId id="928" r:id="rId159"/>
    <p:sldId id="634" r:id="rId16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845683"/>
    <a:srgbClr val="4F2E4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6" autoAdjust="0"/>
    <p:restoredTop sz="94068" autoAdjust="0"/>
  </p:normalViewPr>
  <p:slideViewPr>
    <p:cSldViewPr snapToObjects="1">
      <p:cViewPr varScale="1">
        <p:scale>
          <a:sx n="70" d="100"/>
          <a:sy n="70" d="100"/>
        </p:scale>
        <p:origin x="-1374" y="-72"/>
      </p:cViewPr>
      <p:guideLst>
        <p:guide orient="horz" pos="2160"/>
        <p:guide pos="2880"/>
      </p:guideLst>
    </p:cSldViewPr>
  </p:slideViewPr>
  <p:outlineViewPr>
    <p:cViewPr>
      <p:scale>
        <a:sx n="33" d="100"/>
        <a:sy n="33" d="100"/>
      </p:scale>
      <p:origin x="0" y="3818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theme" Target="theme/theme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notesMaster" Target="notesMasters/notes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slide" Target="slides/slide153.xml"/><Relationship Id="rId16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image" Target="../media/image137.emf"/><Relationship Id="rId1" Type="http://schemas.openxmlformats.org/officeDocument/2006/relationships/image" Target="../media/image1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A7B27C0C-1DFD-4C6F-88E8-57C7EA7CFE36}" type="datetimeFigureOut">
              <a:rPr lang="en-US"/>
              <a:pPr>
                <a:defRPr/>
              </a:pPr>
              <a:t>11/27/2013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BE029732-418D-412B-B647-8B124AA3623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0145C5B4-19E4-4413-BE91-3CD42BF30BD7}" type="datetimeFigureOut">
              <a:rPr lang="en-US"/>
              <a:pPr>
                <a:defRPr/>
              </a:pPr>
              <a:t>11/27/2013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Click to edit Master text styles</a:t>
            </a:r>
          </a:p>
          <a:p>
            <a:pPr lvl="1"/>
            <a:r>
              <a:rPr lang="ru-RU" noProof="0" smtClean="0"/>
              <a:t>Second level</a:t>
            </a:r>
          </a:p>
          <a:p>
            <a:pPr lvl="2"/>
            <a:r>
              <a:rPr lang="ru-RU" noProof="0" smtClean="0"/>
              <a:t>Third level</a:t>
            </a:r>
          </a:p>
          <a:p>
            <a:pPr lvl="3"/>
            <a:r>
              <a:rPr lang="ru-RU" noProof="0" smtClean="0"/>
              <a:t>Fourth level</a:t>
            </a:r>
          </a:p>
          <a:p>
            <a:pPr lvl="4"/>
            <a:r>
              <a:rPr lang="ru-RU"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657BF8FF-F721-4F82-AE03-61F903B96AC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02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FF31FA-90F4-4276-8D5D-70FAA33ED859}" type="slidenum">
              <a:rPr lang="en-US">
                <a:cs typeface="Arial" charset="0"/>
              </a:rPr>
              <a:pPr fontAlgn="base">
                <a:spcBef>
                  <a:spcPct val="0"/>
                </a:spcBef>
                <a:spcAft>
                  <a:spcPct val="0"/>
                </a:spcAft>
              </a:pPr>
              <a:t>1</a:t>
            </a:fld>
            <a:endParaRPr lang="en-US">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53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13B083-1746-4D07-BBCA-D1815C7E9326}" type="slidenum">
              <a:rPr lang="en-US">
                <a:cs typeface="Arial" charset="0"/>
              </a:rPr>
              <a:pPr fontAlgn="base">
                <a:spcBef>
                  <a:spcPct val="0"/>
                </a:spcBef>
                <a:spcAft>
                  <a:spcPct val="0"/>
                </a:spcAft>
              </a:pPr>
              <a:t>42</a:t>
            </a:fld>
            <a:endParaRPr lang="en-US">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7"/>
          <p:cNvSpPr>
            <a:spLocks noGrp="1" noChangeArrowheads="1"/>
          </p:cNvSpPr>
          <p:nvPr>
            <p:ph type="sldNum" sz="quarter" idx="5"/>
          </p:nvPr>
        </p:nvSpPr>
        <p:spPr bwMode="auto">
          <a:noFill/>
          <a:ln>
            <a:miter lim="800000"/>
            <a:headEnd/>
            <a:tailEnd/>
          </a:ln>
        </p:spPr>
        <p:txBody>
          <a:bodyPr wrap="square" lIns="93280" tIns="46637" rIns="93280" bIns="46637" numCol="1" anchorCtr="0" compatLnSpc="1">
            <a:prstTxWarp prst="textNoShape">
              <a:avLst/>
            </a:prstTxWarp>
          </a:bodyPr>
          <a:lstStyle/>
          <a:p>
            <a:pPr fontAlgn="base">
              <a:spcBef>
                <a:spcPct val="0"/>
              </a:spcBef>
              <a:spcAft>
                <a:spcPct val="0"/>
              </a:spcAft>
            </a:pPr>
            <a:fld id="{FB324B6D-105B-492D-9FFE-E98A77414BEB}" type="slidenum">
              <a:rPr lang="en-US">
                <a:latin typeface="Arial" charset="0"/>
                <a:cs typeface="Arial" charset="0"/>
              </a:rPr>
              <a:pPr fontAlgn="base">
                <a:spcBef>
                  <a:spcPct val="0"/>
                </a:spcBef>
                <a:spcAft>
                  <a:spcPct val="0"/>
                </a:spcAft>
              </a:pPr>
              <a:t>43</a:t>
            </a:fld>
            <a:endParaRPr lang="en-US">
              <a:latin typeface="Arial" charset="0"/>
              <a:cs typeface="Arial" charset="0"/>
            </a:endParaRPr>
          </a:p>
        </p:txBody>
      </p:sp>
      <p:sp>
        <p:nvSpPr>
          <p:cNvPr id="155650"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55651"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lIns="91674" tIns="45834" rIns="91674" bIns="45834" numCol="1" anchor="t" anchorCtr="0" compatLnSpc="1">
            <a:prstTxWarp prst="textNoShape">
              <a:avLst/>
            </a:prstTxWarp>
          </a:bodyPr>
          <a:lstStyle/>
          <a:p>
            <a:pPr>
              <a:lnSpc>
                <a:spcPct val="80000"/>
              </a:lnSpc>
              <a:spcBef>
                <a:spcPct val="0"/>
              </a:spcBef>
            </a:pPr>
            <a:endParaRPr lang="ru-RU" sz="1000" smtClean="0">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latin typeface="Arial" charset="0"/>
            </a:endParaRPr>
          </a:p>
        </p:txBody>
      </p:sp>
      <p:sp>
        <p:nvSpPr>
          <p:cNvPr id="157699"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Extreme Networks Confidential and Proprietary.</a:t>
            </a:r>
            <a:br>
              <a:rPr lang="en-US" smtClean="0">
                <a:cs typeface="Arial" charset="0"/>
              </a:rPr>
            </a:br>
            <a:r>
              <a:rPr lang="en-US" smtClean="0">
                <a:cs typeface="Arial" charset="0"/>
              </a:rPr>
              <a:t>© 2009 Extreme Networks, Inc. All rights reserved.</a:t>
            </a:r>
          </a:p>
        </p:txBody>
      </p:sp>
      <p:sp>
        <p:nvSpPr>
          <p:cNvPr id="157700"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8A76BF-B45A-4537-A2B3-C2DF887AFC69}" type="slidenum">
              <a:rPr lang="en-US">
                <a:cs typeface="Arial" charset="0"/>
              </a:rPr>
              <a:pPr fontAlgn="base">
                <a:spcBef>
                  <a:spcPct val="0"/>
                </a:spcBef>
                <a:spcAft>
                  <a:spcPct val="0"/>
                </a:spcAft>
              </a:pPr>
              <a:t>44</a:t>
            </a:fld>
            <a:endParaRPr lang="en-US">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bwMode="auto">
          <a:noFill/>
          <a:ln>
            <a:solidFill>
              <a:srgbClr val="000000"/>
            </a:solidFill>
            <a:miter lim="800000"/>
            <a:headEnd/>
            <a:tailEnd/>
          </a:ln>
        </p:spPr>
      </p:sp>
      <p:sp>
        <p:nvSpPr>
          <p:cNvPr id="164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64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CFB2FA-CCE5-48CF-987E-E614ACDDB3DD}" type="slidenum">
              <a:rPr lang="en-US">
                <a:cs typeface="Arial" charset="0"/>
              </a:rPr>
              <a:pPr fontAlgn="base">
                <a:spcBef>
                  <a:spcPct val="0"/>
                </a:spcBef>
                <a:spcAft>
                  <a:spcPct val="0"/>
                </a:spcAft>
              </a:pPr>
              <a:t>50</a:t>
            </a:fld>
            <a:endParaRPr lang="en-US">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p:cNvSpPr>
          <p:nvPr>
            <p:ph type="sldImg"/>
          </p:nvPr>
        </p:nvSpPr>
        <p:spPr bwMode="auto">
          <a:noFill/>
          <a:ln>
            <a:solidFill>
              <a:srgbClr val="000000"/>
            </a:solidFill>
            <a:miter lim="800000"/>
            <a:headEnd/>
            <a:tailEnd/>
          </a:ln>
        </p:spPr>
      </p:sp>
      <p:sp>
        <p:nvSpPr>
          <p:cNvPr id="1689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68963"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168964"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3E87D7-C52F-49E5-93C1-3A7672F90C19}" type="slidenum">
              <a:rPr lang="en-US">
                <a:cs typeface="Arial" charset="0"/>
              </a:rPr>
              <a:pPr fontAlgn="base">
                <a:spcBef>
                  <a:spcPct val="0"/>
                </a:spcBef>
                <a:spcAft>
                  <a:spcPct val="0"/>
                </a:spcAft>
              </a:pPr>
              <a:t>53</a:t>
            </a:fld>
            <a:endParaRPr lang="en-US">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Slide Image Placeholder 1"/>
          <p:cNvSpPr>
            <a:spLocks noGrp="1" noRot="1" noChangeAspect="1" noTextEdit="1"/>
          </p:cNvSpPr>
          <p:nvPr>
            <p:ph type="sldImg"/>
          </p:nvPr>
        </p:nvSpPr>
        <p:spPr bwMode="auto">
          <a:noFill/>
          <a:ln>
            <a:solidFill>
              <a:srgbClr val="000000"/>
            </a:solidFill>
            <a:miter lim="800000"/>
            <a:headEnd/>
            <a:tailEnd/>
          </a:ln>
        </p:spPr>
      </p:sp>
      <p:sp>
        <p:nvSpPr>
          <p:cNvPr id="176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761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D90129-8890-46D1-A1F1-C44CDF5AD104}" type="slidenum">
              <a:rPr lang="en-US">
                <a:cs typeface="Arial" charset="0"/>
              </a:rPr>
              <a:pPr fontAlgn="base">
                <a:spcBef>
                  <a:spcPct val="0"/>
                </a:spcBef>
                <a:spcAft>
                  <a:spcPct val="0"/>
                </a:spcAft>
              </a:pPr>
              <a:t>58</a:t>
            </a:fld>
            <a:endParaRPr lang="en-US">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78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0CE60B-5FFB-4E94-8599-4E2376AEAE40}" type="slidenum">
              <a:rPr lang="en-US">
                <a:cs typeface="Arial" charset="0"/>
              </a:rPr>
              <a:pPr fontAlgn="base">
                <a:spcBef>
                  <a:spcPct val="0"/>
                </a:spcBef>
                <a:spcAft>
                  <a:spcPct val="0"/>
                </a:spcAft>
              </a:pPr>
              <a:t>59</a:t>
            </a:fld>
            <a:endParaRPr lang="en-US">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numCol="2">
            <a:noAutofit/>
          </a:bodyPr>
          <a:lstStyle/>
          <a:p>
            <a:pPr fontAlgn="auto">
              <a:lnSpc>
                <a:spcPts val="893"/>
              </a:lnSpc>
              <a:spcBef>
                <a:spcPts val="0"/>
              </a:spcBef>
              <a:spcAft>
                <a:spcPts val="0"/>
              </a:spcAft>
              <a:defRPr/>
            </a:pPr>
            <a:r>
              <a:rPr lang="en-US" b="1" dirty="0" smtClean="0">
                <a:solidFill>
                  <a:srgbClr val="0070C0"/>
                </a:solidFill>
              </a:rPr>
              <a:t>Additional Specifications (for reference)</a:t>
            </a:r>
          </a:p>
          <a:p>
            <a:pPr fontAlgn="auto">
              <a:lnSpc>
                <a:spcPts val="893"/>
              </a:lnSpc>
              <a:spcBef>
                <a:spcPts val="0"/>
              </a:spcBef>
              <a:spcAft>
                <a:spcPts val="0"/>
              </a:spcAft>
              <a:defRPr/>
            </a:pPr>
            <a:endParaRPr lang="en-US" b="1" dirty="0" smtClean="0"/>
          </a:p>
          <a:p>
            <a:pPr fontAlgn="auto">
              <a:lnSpc>
                <a:spcPts val="893"/>
              </a:lnSpc>
              <a:spcBef>
                <a:spcPts val="0"/>
              </a:spcBef>
              <a:spcAft>
                <a:spcPts val="0"/>
              </a:spcAft>
              <a:defRPr/>
            </a:pPr>
            <a:r>
              <a:rPr lang="en-US" b="1" dirty="0" smtClean="0"/>
              <a:t>Mobility and Voice</a:t>
            </a:r>
          </a:p>
          <a:p>
            <a:pPr fontAlgn="auto">
              <a:lnSpc>
                <a:spcPts val="893"/>
              </a:lnSpc>
              <a:spcBef>
                <a:spcPts val="0"/>
              </a:spcBef>
              <a:spcAft>
                <a:spcPts val="0"/>
              </a:spcAft>
              <a:defRPr/>
            </a:pPr>
            <a:r>
              <a:rPr lang="en-US" dirty="0" smtClean="0"/>
              <a:t>802.11i with Fast Roaming</a:t>
            </a:r>
          </a:p>
          <a:p>
            <a:pPr fontAlgn="auto">
              <a:lnSpc>
                <a:spcPts val="893"/>
              </a:lnSpc>
              <a:spcBef>
                <a:spcPts val="0"/>
              </a:spcBef>
              <a:spcAft>
                <a:spcPts val="0"/>
              </a:spcAft>
              <a:defRPr/>
            </a:pPr>
            <a:r>
              <a:rPr lang="en-US" dirty="0" smtClean="0"/>
              <a:t>802.11e </a:t>
            </a:r>
            <a:r>
              <a:rPr lang="en-US" dirty="0" err="1" smtClean="0"/>
              <a:t>QoS</a:t>
            </a:r>
            <a:r>
              <a:rPr lang="en-US" dirty="0" smtClean="0"/>
              <a:t> </a:t>
            </a:r>
          </a:p>
          <a:p>
            <a:pPr fontAlgn="auto">
              <a:lnSpc>
                <a:spcPts val="893"/>
              </a:lnSpc>
              <a:spcBef>
                <a:spcPts val="0"/>
              </a:spcBef>
              <a:spcAft>
                <a:spcPts val="0"/>
              </a:spcAft>
              <a:defRPr/>
            </a:pPr>
            <a:r>
              <a:rPr lang="en-US" dirty="0" smtClean="0"/>
              <a:t>802.11k (Resource Mgmt)</a:t>
            </a:r>
          </a:p>
          <a:p>
            <a:pPr fontAlgn="auto">
              <a:lnSpc>
                <a:spcPts val="893"/>
              </a:lnSpc>
              <a:spcBef>
                <a:spcPts val="0"/>
              </a:spcBef>
              <a:spcAft>
                <a:spcPts val="0"/>
              </a:spcAft>
              <a:defRPr/>
            </a:pPr>
            <a:r>
              <a:rPr lang="en-US" dirty="0" smtClean="0"/>
              <a:t>Bandwidth Management</a:t>
            </a:r>
          </a:p>
          <a:p>
            <a:pPr fontAlgn="auto">
              <a:lnSpc>
                <a:spcPts val="893"/>
              </a:lnSpc>
              <a:spcBef>
                <a:spcPts val="0"/>
              </a:spcBef>
              <a:spcAft>
                <a:spcPts val="0"/>
              </a:spcAft>
              <a:defRPr/>
            </a:pPr>
            <a:r>
              <a:rPr lang="en-US" dirty="0" smtClean="0"/>
              <a:t>SIP Call Admission Control</a:t>
            </a:r>
          </a:p>
          <a:p>
            <a:pPr fontAlgn="auto">
              <a:lnSpc>
                <a:spcPts val="893"/>
              </a:lnSpc>
              <a:spcBef>
                <a:spcPts val="0"/>
              </a:spcBef>
              <a:spcAft>
                <a:spcPts val="0"/>
              </a:spcAft>
              <a:defRPr/>
            </a:pPr>
            <a:r>
              <a:rPr lang="en-US" dirty="0" smtClean="0"/>
              <a:t>Captive Web Portal (Hotspot)</a:t>
            </a:r>
          </a:p>
          <a:p>
            <a:pPr fontAlgn="auto">
              <a:lnSpc>
                <a:spcPts val="893"/>
              </a:lnSpc>
              <a:spcBef>
                <a:spcPts val="0"/>
              </a:spcBef>
              <a:spcAft>
                <a:spcPts val="0"/>
              </a:spcAft>
              <a:defRPr/>
            </a:pPr>
            <a:r>
              <a:rPr lang="en-US" dirty="0" smtClean="0"/>
              <a:t>Identity Based Networking</a:t>
            </a:r>
          </a:p>
          <a:p>
            <a:pPr fontAlgn="auto">
              <a:lnSpc>
                <a:spcPts val="893"/>
              </a:lnSpc>
              <a:spcBef>
                <a:spcPts val="0"/>
              </a:spcBef>
              <a:spcAft>
                <a:spcPts val="0"/>
              </a:spcAft>
              <a:defRPr/>
            </a:pPr>
            <a:r>
              <a:rPr lang="en-US" dirty="0" smtClean="0"/>
              <a:t>Layer 2 / Layer 3 Mobility</a:t>
            </a:r>
          </a:p>
          <a:p>
            <a:pPr fontAlgn="auto">
              <a:lnSpc>
                <a:spcPts val="893"/>
              </a:lnSpc>
              <a:spcBef>
                <a:spcPts val="0"/>
              </a:spcBef>
              <a:spcAft>
                <a:spcPts val="0"/>
              </a:spcAft>
              <a:defRPr/>
            </a:pPr>
            <a:r>
              <a:rPr lang="en-US" dirty="0" smtClean="0"/>
              <a:t>Smart RF </a:t>
            </a:r>
          </a:p>
          <a:p>
            <a:pPr fontAlgn="auto">
              <a:lnSpc>
                <a:spcPts val="893"/>
              </a:lnSpc>
              <a:spcBef>
                <a:spcPts val="0"/>
              </a:spcBef>
              <a:spcAft>
                <a:spcPts val="0"/>
              </a:spcAft>
              <a:defRPr/>
            </a:pPr>
            <a:r>
              <a:rPr lang="en-US" dirty="0" smtClean="0"/>
              <a:t> </a:t>
            </a:r>
          </a:p>
          <a:p>
            <a:pPr fontAlgn="auto">
              <a:lnSpc>
                <a:spcPts val="893"/>
              </a:lnSpc>
              <a:spcBef>
                <a:spcPts val="0"/>
              </a:spcBef>
              <a:spcAft>
                <a:spcPts val="0"/>
              </a:spcAft>
              <a:defRPr/>
            </a:pPr>
            <a:r>
              <a:rPr lang="en-US" b="1" dirty="0" smtClean="0"/>
              <a:t>Security</a:t>
            </a:r>
          </a:p>
          <a:p>
            <a:pPr fontAlgn="auto">
              <a:lnSpc>
                <a:spcPts val="893"/>
              </a:lnSpc>
              <a:spcBef>
                <a:spcPts val="0"/>
              </a:spcBef>
              <a:spcAft>
                <a:spcPts val="0"/>
              </a:spcAft>
              <a:defRPr/>
            </a:pPr>
            <a:r>
              <a:rPr lang="en-US" dirty="0" smtClean="0"/>
              <a:t>802.11w </a:t>
            </a:r>
          </a:p>
          <a:p>
            <a:pPr fontAlgn="auto">
              <a:lnSpc>
                <a:spcPts val="893"/>
              </a:lnSpc>
              <a:spcBef>
                <a:spcPts val="0"/>
              </a:spcBef>
              <a:spcAft>
                <a:spcPts val="0"/>
              </a:spcAft>
              <a:defRPr/>
            </a:pPr>
            <a:r>
              <a:rPr lang="en-US" dirty="0" smtClean="0"/>
              <a:t>ARP / DHCP Inspection</a:t>
            </a:r>
          </a:p>
          <a:p>
            <a:pPr fontAlgn="auto">
              <a:lnSpc>
                <a:spcPts val="893"/>
              </a:lnSpc>
              <a:spcBef>
                <a:spcPts val="0"/>
              </a:spcBef>
              <a:spcAft>
                <a:spcPts val="0"/>
              </a:spcAft>
              <a:defRPr/>
            </a:pPr>
            <a:r>
              <a:rPr lang="en-US" dirty="0" smtClean="0"/>
              <a:t>Client Blacklisting / </a:t>
            </a:r>
            <a:r>
              <a:rPr lang="en-US" dirty="0" err="1" smtClean="0"/>
              <a:t>Whitelisting</a:t>
            </a:r>
            <a:r>
              <a:rPr lang="en-US" dirty="0" smtClean="0"/>
              <a:t> </a:t>
            </a:r>
          </a:p>
          <a:p>
            <a:pPr fontAlgn="auto">
              <a:lnSpc>
                <a:spcPts val="893"/>
              </a:lnSpc>
              <a:spcBef>
                <a:spcPts val="0"/>
              </a:spcBef>
              <a:spcAft>
                <a:spcPts val="0"/>
              </a:spcAft>
              <a:defRPr/>
            </a:pPr>
            <a:r>
              <a:rPr lang="en-US" dirty="0" err="1" smtClean="0"/>
              <a:t>DoS</a:t>
            </a:r>
            <a:r>
              <a:rPr lang="en-US" dirty="0" smtClean="0"/>
              <a:t> Attack Detection</a:t>
            </a:r>
          </a:p>
          <a:p>
            <a:pPr fontAlgn="auto">
              <a:lnSpc>
                <a:spcPts val="893"/>
              </a:lnSpc>
              <a:spcBef>
                <a:spcPts val="0"/>
              </a:spcBef>
              <a:spcAft>
                <a:spcPts val="0"/>
              </a:spcAft>
              <a:defRPr/>
            </a:pPr>
            <a:r>
              <a:rPr lang="en-US" dirty="0" smtClean="0"/>
              <a:t>IPSec VPN Gateway</a:t>
            </a:r>
          </a:p>
          <a:p>
            <a:pPr fontAlgn="auto">
              <a:lnSpc>
                <a:spcPts val="893"/>
              </a:lnSpc>
              <a:spcBef>
                <a:spcPts val="0"/>
              </a:spcBef>
              <a:spcAft>
                <a:spcPts val="0"/>
              </a:spcAft>
              <a:defRPr/>
            </a:pPr>
            <a:r>
              <a:rPr lang="en-US" dirty="0" smtClean="0"/>
              <a:t>AAA with LDAP Integration</a:t>
            </a:r>
          </a:p>
          <a:p>
            <a:pPr fontAlgn="auto">
              <a:lnSpc>
                <a:spcPts val="893"/>
              </a:lnSpc>
              <a:spcBef>
                <a:spcPts val="0"/>
              </a:spcBef>
              <a:spcAft>
                <a:spcPts val="0"/>
              </a:spcAft>
              <a:defRPr/>
            </a:pPr>
            <a:r>
              <a:rPr lang="en-US" dirty="0" smtClean="0"/>
              <a:t>L2/L3 </a:t>
            </a:r>
            <a:r>
              <a:rPr lang="en-US" dirty="0" err="1" smtClean="0"/>
              <a:t>Stateful</a:t>
            </a:r>
            <a:r>
              <a:rPr lang="en-US" dirty="0" smtClean="0"/>
              <a:t> Firewall</a:t>
            </a:r>
          </a:p>
          <a:p>
            <a:pPr fontAlgn="auto">
              <a:lnSpc>
                <a:spcPts val="893"/>
              </a:lnSpc>
              <a:spcBef>
                <a:spcPts val="0"/>
              </a:spcBef>
              <a:spcAft>
                <a:spcPts val="0"/>
              </a:spcAft>
              <a:defRPr/>
            </a:pPr>
            <a:r>
              <a:rPr lang="en-US" dirty="0" smtClean="0"/>
              <a:t>MAC Filtering</a:t>
            </a:r>
          </a:p>
          <a:p>
            <a:pPr fontAlgn="auto">
              <a:lnSpc>
                <a:spcPts val="893"/>
              </a:lnSpc>
              <a:spcBef>
                <a:spcPts val="0"/>
              </a:spcBef>
              <a:spcAft>
                <a:spcPts val="0"/>
              </a:spcAft>
              <a:defRPr/>
            </a:pPr>
            <a:r>
              <a:rPr lang="en-US" dirty="0" smtClean="0"/>
              <a:t>NAC / NAP Support</a:t>
            </a:r>
          </a:p>
          <a:p>
            <a:pPr fontAlgn="auto">
              <a:lnSpc>
                <a:spcPts val="893"/>
              </a:lnSpc>
              <a:spcBef>
                <a:spcPts val="0"/>
              </a:spcBef>
              <a:spcAft>
                <a:spcPts val="0"/>
              </a:spcAft>
              <a:defRPr/>
            </a:pPr>
            <a:r>
              <a:rPr lang="en-US" dirty="0" smtClean="0"/>
              <a:t>Rate Limiting (AP &amp; AAP)</a:t>
            </a:r>
          </a:p>
          <a:p>
            <a:pPr fontAlgn="auto">
              <a:lnSpc>
                <a:spcPts val="893"/>
              </a:lnSpc>
              <a:spcBef>
                <a:spcPts val="0"/>
              </a:spcBef>
              <a:spcAft>
                <a:spcPts val="0"/>
              </a:spcAft>
              <a:defRPr/>
            </a:pPr>
            <a:r>
              <a:rPr lang="en-US" dirty="0" smtClean="0"/>
              <a:t>Role Based Firewall (Licensed)</a:t>
            </a:r>
          </a:p>
          <a:p>
            <a:pPr fontAlgn="auto">
              <a:lnSpc>
                <a:spcPts val="893"/>
              </a:lnSpc>
              <a:spcBef>
                <a:spcPts val="0"/>
              </a:spcBef>
              <a:spcAft>
                <a:spcPts val="0"/>
              </a:spcAft>
              <a:defRPr/>
            </a:pPr>
            <a:r>
              <a:rPr lang="en-US" dirty="0" smtClean="0"/>
              <a:t>URL Logging</a:t>
            </a:r>
          </a:p>
          <a:p>
            <a:pPr fontAlgn="auto">
              <a:lnSpc>
                <a:spcPts val="893"/>
              </a:lnSpc>
              <a:spcBef>
                <a:spcPts val="0"/>
              </a:spcBef>
              <a:spcAft>
                <a:spcPts val="0"/>
              </a:spcAft>
              <a:defRPr/>
            </a:pPr>
            <a:r>
              <a:rPr lang="en-US" dirty="0" smtClean="0"/>
              <a:t>Integrated / Overlay WIPS</a:t>
            </a:r>
          </a:p>
          <a:p>
            <a:pPr fontAlgn="auto">
              <a:lnSpc>
                <a:spcPts val="893"/>
              </a:lnSpc>
              <a:spcBef>
                <a:spcPts val="0"/>
              </a:spcBef>
              <a:spcAft>
                <a:spcPts val="0"/>
              </a:spcAft>
              <a:defRPr/>
            </a:pPr>
            <a:r>
              <a:rPr lang="en-US" dirty="0" smtClean="0"/>
              <a:t> </a:t>
            </a:r>
          </a:p>
          <a:p>
            <a:pPr fontAlgn="auto">
              <a:lnSpc>
                <a:spcPts val="893"/>
              </a:lnSpc>
              <a:spcBef>
                <a:spcPts val="0"/>
              </a:spcBef>
              <a:spcAft>
                <a:spcPts val="0"/>
              </a:spcAft>
              <a:defRPr/>
            </a:pPr>
            <a:r>
              <a:rPr lang="en-US" b="1" dirty="0" smtClean="0"/>
              <a:t>Management</a:t>
            </a:r>
          </a:p>
          <a:p>
            <a:pPr fontAlgn="auto">
              <a:lnSpc>
                <a:spcPts val="893"/>
              </a:lnSpc>
              <a:spcBef>
                <a:spcPts val="0"/>
              </a:spcBef>
              <a:spcAft>
                <a:spcPts val="0"/>
              </a:spcAft>
              <a:defRPr/>
            </a:pPr>
            <a:r>
              <a:rPr lang="en-US" dirty="0" smtClean="0"/>
              <a:t>AAA and Roles</a:t>
            </a:r>
          </a:p>
          <a:p>
            <a:pPr fontAlgn="auto">
              <a:lnSpc>
                <a:spcPts val="893"/>
              </a:lnSpc>
              <a:spcBef>
                <a:spcPts val="0"/>
              </a:spcBef>
              <a:spcAft>
                <a:spcPts val="0"/>
              </a:spcAft>
              <a:defRPr/>
            </a:pPr>
            <a:r>
              <a:rPr lang="en-US" dirty="0" smtClean="0"/>
              <a:t>ASCII Configuration Files</a:t>
            </a:r>
          </a:p>
          <a:p>
            <a:pPr fontAlgn="auto">
              <a:lnSpc>
                <a:spcPts val="893"/>
              </a:lnSpc>
              <a:spcBef>
                <a:spcPts val="0"/>
              </a:spcBef>
              <a:spcAft>
                <a:spcPts val="0"/>
              </a:spcAft>
              <a:defRPr/>
            </a:pPr>
            <a:r>
              <a:rPr lang="en-US" dirty="0" smtClean="0"/>
              <a:t>CLI / Web UI Management</a:t>
            </a:r>
          </a:p>
          <a:p>
            <a:pPr fontAlgn="auto">
              <a:lnSpc>
                <a:spcPts val="893"/>
              </a:lnSpc>
              <a:spcBef>
                <a:spcPts val="0"/>
              </a:spcBef>
              <a:spcAft>
                <a:spcPts val="0"/>
              </a:spcAft>
              <a:defRPr/>
            </a:pPr>
            <a:r>
              <a:rPr lang="en-US" dirty="0" smtClean="0"/>
              <a:t>OOB Management Port</a:t>
            </a:r>
          </a:p>
          <a:p>
            <a:pPr fontAlgn="auto">
              <a:lnSpc>
                <a:spcPts val="893"/>
              </a:lnSpc>
              <a:spcBef>
                <a:spcPts val="0"/>
              </a:spcBef>
              <a:spcAft>
                <a:spcPts val="0"/>
              </a:spcAft>
              <a:defRPr/>
            </a:pPr>
            <a:r>
              <a:rPr lang="en-US" dirty="0" smtClean="0"/>
              <a:t>SNMPv1/v2/v3</a:t>
            </a:r>
          </a:p>
          <a:p>
            <a:pPr fontAlgn="auto">
              <a:lnSpc>
                <a:spcPts val="893"/>
              </a:lnSpc>
              <a:spcBef>
                <a:spcPts val="0"/>
              </a:spcBef>
              <a:spcAft>
                <a:spcPts val="0"/>
              </a:spcAft>
              <a:defRPr/>
            </a:pPr>
            <a:r>
              <a:rPr lang="en-US" dirty="0" smtClean="0"/>
              <a:t>User Audit Trails </a:t>
            </a:r>
          </a:p>
          <a:p>
            <a:pPr fontAlgn="auto">
              <a:lnSpc>
                <a:spcPts val="893"/>
              </a:lnSpc>
              <a:spcBef>
                <a:spcPts val="0"/>
              </a:spcBef>
              <a:spcAft>
                <a:spcPts val="0"/>
              </a:spcAft>
              <a:defRPr/>
            </a:pPr>
            <a:endParaRPr lang="en-US" dirty="0" smtClean="0"/>
          </a:p>
          <a:p>
            <a:pPr fontAlgn="auto">
              <a:lnSpc>
                <a:spcPts val="893"/>
              </a:lnSpc>
              <a:spcBef>
                <a:spcPts val="0"/>
              </a:spcBef>
              <a:spcAft>
                <a:spcPts val="0"/>
              </a:spcAft>
              <a:defRPr/>
            </a:pPr>
            <a:r>
              <a:rPr lang="en-US" dirty="0" smtClean="0"/>
              <a:t> </a:t>
            </a:r>
          </a:p>
          <a:p>
            <a:pPr fontAlgn="auto">
              <a:lnSpc>
                <a:spcPts val="893"/>
              </a:lnSpc>
              <a:spcBef>
                <a:spcPts val="0"/>
              </a:spcBef>
              <a:spcAft>
                <a:spcPts val="0"/>
              </a:spcAft>
              <a:defRPr/>
            </a:pPr>
            <a:r>
              <a:rPr lang="en-US" b="1" dirty="0" smtClean="0"/>
              <a:t>Deployment and Scalability</a:t>
            </a:r>
          </a:p>
          <a:p>
            <a:pPr fontAlgn="auto">
              <a:lnSpc>
                <a:spcPts val="893"/>
              </a:lnSpc>
              <a:spcBef>
                <a:spcPts val="0"/>
              </a:spcBef>
              <a:spcAft>
                <a:spcPts val="0"/>
              </a:spcAft>
              <a:defRPr/>
            </a:pPr>
            <a:r>
              <a:rPr lang="en-US" dirty="0" smtClean="0"/>
              <a:t>3G WAN (Summit</a:t>
            </a:r>
            <a:r>
              <a:rPr lang="en-US" baseline="30000" dirty="0" smtClean="0"/>
              <a:t>®</a:t>
            </a:r>
            <a:r>
              <a:rPr lang="en-US" dirty="0" smtClean="0"/>
              <a:t>  WM3400/3600) </a:t>
            </a:r>
          </a:p>
          <a:p>
            <a:pPr fontAlgn="auto">
              <a:lnSpc>
                <a:spcPts val="893"/>
              </a:lnSpc>
              <a:spcBef>
                <a:spcPts val="0"/>
              </a:spcBef>
              <a:spcAft>
                <a:spcPts val="0"/>
              </a:spcAft>
              <a:defRPr/>
            </a:pPr>
            <a:r>
              <a:rPr lang="en-US" dirty="0" smtClean="0"/>
              <a:t>Access Ports and/or AAP</a:t>
            </a:r>
          </a:p>
          <a:p>
            <a:pPr fontAlgn="auto">
              <a:lnSpc>
                <a:spcPts val="893"/>
              </a:lnSpc>
              <a:spcBef>
                <a:spcPts val="0"/>
              </a:spcBef>
              <a:spcAft>
                <a:spcPts val="0"/>
              </a:spcAft>
              <a:defRPr/>
            </a:pPr>
            <a:r>
              <a:rPr lang="en-US" dirty="0" smtClean="0"/>
              <a:t>Cluster CLI / Web UI</a:t>
            </a:r>
          </a:p>
          <a:p>
            <a:pPr fontAlgn="auto">
              <a:lnSpc>
                <a:spcPts val="893"/>
              </a:lnSpc>
              <a:spcBef>
                <a:spcPts val="0"/>
              </a:spcBef>
              <a:spcAft>
                <a:spcPts val="0"/>
              </a:spcAft>
              <a:defRPr/>
            </a:pPr>
            <a:r>
              <a:rPr lang="en-US" dirty="0" smtClean="0"/>
              <a:t>Integrated DHCP Server</a:t>
            </a:r>
          </a:p>
          <a:p>
            <a:pPr fontAlgn="auto">
              <a:lnSpc>
                <a:spcPts val="893"/>
              </a:lnSpc>
              <a:spcBef>
                <a:spcPts val="0"/>
              </a:spcBef>
              <a:spcAft>
                <a:spcPts val="0"/>
              </a:spcAft>
              <a:defRPr/>
            </a:pPr>
            <a:r>
              <a:rPr lang="en-US" dirty="0" smtClean="0"/>
              <a:t>Integrated </a:t>
            </a:r>
            <a:r>
              <a:rPr lang="en-US" dirty="0" err="1" smtClean="0"/>
              <a:t>PoE</a:t>
            </a:r>
            <a:r>
              <a:rPr lang="en-US" dirty="0" smtClean="0"/>
              <a:t> / </a:t>
            </a:r>
            <a:r>
              <a:rPr lang="en-US" dirty="0" err="1" smtClean="0"/>
              <a:t>PoE</a:t>
            </a:r>
            <a:r>
              <a:rPr lang="en-US" dirty="0" smtClean="0"/>
              <a:t>+</a:t>
            </a:r>
          </a:p>
          <a:p>
            <a:pPr fontAlgn="auto">
              <a:lnSpc>
                <a:spcPts val="893"/>
              </a:lnSpc>
              <a:spcBef>
                <a:spcPts val="0"/>
              </a:spcBef>
              <a:spcAft>
                <a:spcPts val="0"/>
              </a:spcAft>
              <a:defRPr/>
            </a:pPr>
            <a:r>
              <a:rPr lang="en-US" dirty="0" smtClean="0"/>
              <a:t>NAT / PAT</a:t>
            </a:r>
          </a:p>
          <a:p>
            <a:pPr fontAlgn="auto">
              <a:lnSpc>
                <a:spcPts val="893"/>
              </a:lnSpc>
              <a:spcBef>
                <a:spcPts val="0"/>
              </a:spcBef>
              <a:spcAft>
                <a:spcPts val="0"/>
              </a:spcAft>
              <a:defRPr/>
            </a:pPr>
            <a:r>
              <a:rPr lang="en-US" dirty="0" smtClean="0"/>
              <a:t>Wireless Mesh Networking</a:t>
            </a:r>
          </a:p>
          <a:p>
            <a:pPr fontAlgn="auto">
              <a:lnSpc>
                <a:spcPts val="893"/>
              </a:lnSpc>
              <a:spcBef>
                <a:spcPts val="0"/>
              </a:spcBef>
              <a:spcAft>
                <a:spcPts val="0"/>
              </a:spcAft>
              <a:defRPr/>
            </a:pPr>
            <a:r>
              <a:rPr lang="en-US" dirty="0" smtClean="0"/>
              <a:t> </a:t>
            </a:r>
          </a:p>
          <a:p>
            <a:pPr fontAlgn="auto">
              <a:lnSpc>
                <a:spcPts val="893"/>
              </a:lnSpc>
              <a:spcBef>
                <a:spcPts val="0"/>
              </a:spcBef>
              <a:spcAft>
                <a:spcPts val="0"/>
              </a:spcAft>
              <a:defRPr/>
            </a:pPr>
            <a:r>
              <a:rPr lang="en-US" b="1" dirty="0" smtClean="0"/>
              <a:t>Real-Time </a:t>
            </a:r>
            <a:r>
              <a:rPr lang="en-US" b="1" dirty="0" err="1" smtClean="0"/>
              <a:t>Locationing</a:t>
            </a:r>
            <a:endParaRPr lang="en-US" b="1" dirty="0" smtClean="0"/>
          </a:p>
          <a:p>
            <a:pPr fontAlgn="auto">
              <a:lnSpc>
                <a:spcPts val="893"/>
              </a:lnSpc>
              <a:spcBef>
                <a:spcPts val="0"/>
              </a:spcBef>
              <a:spcAft>
                <a:spcPts val="0"/>
              </a:spcAft>
              <a:defRPr/>
            </a:pPr>
            <a:r>
              <a:rPr lang="en-US" dirty="0" smtClean="0"/>
              <a:t>Integrated RTLS Engine</a:t>
            </a:r>
          </a:p>
          <a:p>
            <a:pPr fontAlgn="auto">
              <a:lnSpc>
                <a:spcPts val="893"/>
              </a:lnSpc>
              <a:spcBef>
                <a:spcPts val="0"/>
              </a:spcBef>
              <a:spcAft>
                <a:spcPts val="0"/>
              </a:spcAft>
              <a:defRPr/>
            </a:pPr>
            <a:r>
              <a:rPr lang="en-US" dirty="0" smtClean="0"/>
              <a:t>ALE API for 3</a:t>
            </a:r>
            <a:r>
              <a:rPr lang="en-US" baseline="30000" dirty="0" smtClean="0"/>
              <a:t>rd</a:t>
            </a:r>
            <a:r>
              <a:rPr lang="en-US" dirty="0" smtClean="0"/>
              <a:t> Party Location Integration</a:t>
            </a:r>
          </a:p>
          <a:p>
            <a:pPr fontAlgn="auto">
              <a:lnSpc>
                <a:spcPts val="893"/>
              </a:lnSpc>
              <a:spcBef>
                <a:spcPts val="0"/>
              </a:spcBef>
              <a:spcAft>
                <a:spcPts val="0"/>
              </a:spcAft>
              <a:defRPr/>
            </a:pPr>
            <a:r>
              <a:rPr lang="en-US" dirty="0" smtClean="0"/>
              <a:t>RFID Reader and Tag Integration</a:t>
            </a:r>
          </a:p>
          <a:p>
            <a:pPr fontAlgn="auto">
              <a:lnSpc>
                <a:spcPts val="893"/>
              </a:lnSpc>
              <a:spcBef>
                <a:spcPts val="0"/>
              </a:spcBef>
              <a:spcAft>
                <a:spcPts val="0"/>
              </a:spcAft>
              <a:defRPr/>
            </a:pPr>
            <a:r>
              <a:rPr lang="en-US" dirty="0" err="1" smtClean="0"/>
              <a:t>AeroScout</a:t>
            </a:r>
            <a:r>
              <a:rPr lang="en-US" dirty="0" smtClean="0"/>
              <a:t> and </a:t>
            </a:r>
            <a:r>
              <a:rPr lang="en-US" dirty="0" err="1" smtClean="0"/>
              <a:t>Ekahau</a:t>
            </a:r>
            <a:r>
              <a:rPr lang="en-US" dirty="0" smtClean="0"/>
              <a:t> RTLS solutions</a:t>
            </a:r>
          </a:p>
          <a:p>
            <a:pPr fontAlgn="auto">
              <a:lnSpc>
                <a:spcPts val="893"/>
              </a:lnSpc>
              <a:spcBef>
                <a:spcPts val="0"/>
              </a:spcBef>
              <a:spcAft>
                <a:spcPts val="0"/>
              </a:spcAft>
              <a:defRPr/>
            </a:pPr>
            <a:r>
              <a:rPr lang="en-US" dirty="0" smtClean="0"/>
              <a:t> </a:t>
            </a:r>
          </a:p>
          <a:p>
            <a:pPr fontAlgn="auto">
              <a:lnSpc>
                <a:spcPts val="893"/>
              </a:lnSpc>
              <a:spcBef>
                <a:spcPts val="0"/>
              </a:spcBef>
              <a:spcAft>
                <a:spcPts val="0"/>
              </a:spcAft>
              <a:defRPr/>
            </a:pPr>
            <a:r>
              <a:rPr lang="en-US" b="1" dirty="0" smtClean="0"/>
              <a:t>Throughput and Availability</a:t>
            </a:r>
          </a:p>
          <a:p>
            <a:pPr fontAlgn="auto">
              <a:lnSpc>
                <a:spcPts val="893"/>
              </a:lnSpc>
              <a:spcBef>
                <a:spcPts val="0"/>
              </a:spcBef>
              <a:spcAft>
                <a:spcPts val="0"/>
              </a:spcAft>
              <a:defRPr/>
            </a:pPr>
            <a:r>
              <a:rPr lang="en-US" dirty="0" smtClean="0"/>
              <a:t>802.3ad Link Aggregation</a:t>
            </a:r>
          </a:p>
          <a:p>
            <a:pPr fontAlgn="auto">
              <a:lnSpc>
                <a:spcPts val="893"/>
              </a:lnSpc>
              <a:spcBef>
                <a:spcPts val="0"/>
              </a:spcBef>
              <a:spcAft>
                <a:spcPts val="0"/>
              </a:spcAft>
              <a:defRPr/>
            </a:pPr>
            <a:r>
              <a:rPr lang="en-US" dirty="0" smtClean="0"/>
              <a:t>802.1Q </a:t>
            </a:r>
            <a:r>
              <a:rPr lang="en-US" dirty="0" err="1" smtClean="0"/>
              <a:t>Trunking</a:t>
            </a:r>
            <a:r>
              <a:rPr lang="en-US" dirty="0" smtClean="0"/>
              <a:t> </a:t>
            </a:r>
          </a:p>
          <a:p>
            <a:pPr fontAlgn="auto">
              <a:lnSpc>
                <a:spcPts val="893"/>
              </a:lnSpc>
              <a:spcBef>
                <a:spcPts val="0"/>
              </a:spcBef>
              <a:spcAft>
                <a:spcPts val="0"/>
              </a:spcAft>
              <a:defRPr/>
            </a:pPr>
            <a:r>
              <a:rPr lang="en-US" dirty="0" smtClean="0"/>
              <a:t>AP Steering</a:t>
            </a:r>
          </a:p>
          <a:p>
            <a:pPr fontAlgn="auto">
              <a:lnSpc>
                <a:spcPts val="893"/>
              </a:lnSpc>
              <a:spcBef>
                <a:spcPts val="0"/>
              </a:spcBef>
              <a:spcAft>
                <a:spcPts val="0"/>
              </a:spcAft>
              <a:defRPr/>
            </a:pPr>
            <a:r>
              <a:rPr lang="en-US" dirty="0" smtClean="0"/>
              <a:t>Dual Images with Failover</a:t>
            </a:r>
          </a:p>
          <a:p>
            <a:pPr fontAlgn="auto">
              <a:lnSpc>
                <a:spcPts val="893"/>
              </a:lnSpc>
              <a:spcBef>
                <a:spcPts val="0"/>
              </a:spcBef>
              <a:spcAft>
                <a:spcPts val="0"/>
              </a:spcAft>
              <a:defRPr/>
            </a:pPr>
            <a:r>
              <a:rPr lang="en-US" dirty="0" smtClean="0"/>
              <a:t>Dynamic AP Load Balancing</a:t>
            </a:r>
          </a:p>
          <a:p>
            <a:pPr fontAlgn="auto">
              <a:lnSpc>
                <a:spcPts val="893"/>
              </a:lnSpc>
              <a:spcBef>
                <a:spcPts val="0"/>
              </a:spcBef>
              <a:spcAft>
                <a:spcPts val="0"/>
              </a:spcAft>
              <a:defRPr/>
            </a:pPr>
            <a:r>
              <a:rPr lang="en-US" dirty="0" smtClean="0"/>
              <a:t>Layer 2 Switching</a:t>
            </a:r>
          </a:p>
          <a:p>
            <a:pPr fontAlgn="auto">
              <a:lnSpc>
                <a:spcPts val="893"/>
              </a:lnSpc>
              <a:spcBef>
                <a:spcPts val="0"/>
              </a:spcBef>
              <a:spcAft>
                <a:spcPts val="0"/>
              </a:spcAft>
              <a:defRPr/>
            </a:pPr>
            <a:r>
              <a:rPr lang="en-US" dirty="0" smtClean="0"/>
              <a:t>Layer 3 IP Routing</a:t>
            </a:r>
          </a:p>
          <a:p>
            <a:pPr fontAlgn="auto">
              <a:lnSpc>
                <a:spcPts val="893"/>
              </a:lnSpc>
              <a:spcBef>
                <a:spcPts val="0"/>
              </a:spcBef>
              <a:spcAft>
                <a:spcPts val="0"/>
              </a:spcAft>
              <a:defRPr/>
            </a:pPr>
            <a:r>
              <a:rPr lang="en-US" dirty="0" smtClean="0"/>
              <a:t>Remote Site Survivability</a:t>
            </a:r>
          </a:p>
          <a:p>
            <a:pPr fontAlgn="auto">
              <a:lnSpc>
                <a:spcPts val="893"/>
              </a:lnSpc>
              <a:spcBef>
                <a:spcPts val="0"/>
              </a:spcBef>
              <a:spcAft>
                <a:spcPts val="0"/>
              </a:spcAft>
              <a:defRPr/>
            </a:pPr>
            <a:r>
              <a:rPr lang="en-US" dirty="0" smtClean="0"/>
              <a:t>Smart License Sharing</a:t>
            </a:r>
          </a:p>
          <a:p>
            <a:pPr fontAlgn="auto">
              <a:lnSpc>
                <a:spcPts val="893"/>
              </a:lnSpc>
              <a:spcBef>
                <a:spcPts val="0"/>
              </a:spcBef>
              <a:spcAft>
                <a:spcPts val="0"/>
              </a:spcAft>
              <a:defRPr/>
            </a:pPr>
            <a:r>
              <a:rPr lang="en-US" dirty="0" smtClean="0"/>
              <a:t>Clustering </a:t>
            </a:r>
          </a:p>
          <a:p>
            <a:pPr fontAlgn="auto">
              <a:lnSpc>
                <a:spcPts val="893"/>
              </a:lnSpc>
              <a:spcBef>
                <a:spcPts val="0"/>
              </a:spcBef>
              <a:spcAft>
                <a:spcPts val="0"/>
              </a:spcAft>
              <a:defRPr/>
            </a:pPr>
            <a:r>
              <a:rPr lang="en-US" dirty="0" smtClean="0"/>
              <a:t>Virtual IP</a:t>
            </a:r>
          </a:p>
          <a:p>
            <a:pPr fontAlgn="auto">
              <a:lnSpc>
                <a:spcPts val="893"/>
              </a:lnSpc>
              <a:spcBef>
                <a:spcPts val="0"/>
              </a:spcBef>
              <a:spcAft>
                <a:spcPts val="0"/>
              </a:spcAft>
              <a:defRPr/>
            </a:pPr>
            <a:endParaRPr lang="en-US" dirty="0" smtClean="0"/>
          </a:p>
        </p:txBody>
      </p:sp>
      <p:sp>
        <p:nvSpPr>
          <p:cNvPr id="1802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C36526-EEA9-4721-AA84-FC6FC25A07D4}" type="slidenum">
              <a:rPr lang="en-US">
                <a:cs typeface="Arial" charset="0"/>
              </a:rPr>
              <a:pPr fontAlgn="base">
                <a:spcBef>
                  <a:spcPct val="0"/>
                </a:spcBef>
                <a:spcAft>
                  <a:spcPct val="0"/>
                </a:spcAft>
              </a:pPr>
              <a:t>60</a:t>
            </a:fld>
            <a:endParaRPr lang="en-US">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For maximum installation flexibility, Altitude APs come in versions for indoor or outdoor use, with external or internal antennas. </a:t>
            </a:r>
          </a:p>
          <a:p>
            <a:pPr>
              <a:spcBef>
                <a:spcPct val="0"/>
              </a:spcBef>
            </a:pPr>
            <a:endParaRPr lang="en-US" smtClean="0"/>
          </a:p>
          <a:p>
            <a:pPr>
              <a:spcBef>
                <a:spcPct val="0"/>
              </a:spcBef>
            </a:pPr>
            <a:r>
              <a:rPr lang="en-US" smtClean="0"/>
              <a:t>Choose thin APs for cost-effective, hub-and-spoke deployments where a controller is required. Install adaptive APs to configure as a bridge or mesh, or to for remote site survivability. </a:t>
            </a:r>
          </a:p>
          <a:p>
            <a:pPr>
              <a:spcBef>
                <a:spcPct val="0"/>
              </a:spcBef>
            </a:pPr>
            <a:endParaRPr lang="en-US" smtClean="0"/>
          </a:p>
          <a:p>
            <a:pPr>
              <a:spcBef>
                <a:spcPct val="0"/>
              </a:spcBef>
            </a:pPr>
            <a:r>
              <a:rPr lang="en-US" smtClean="0"/>
              <a:t>All APs are encased in tamper-proof housing and come with built-in mounting brackets. They are 802.3af PoE compliant, eliminating the need to locate them near wall outlets or install separate power supplies. </a:t>
            </a:r>
          </a:p>
          <a:p>
            <a:pPr>
              <a:spcBef>
                <a:spcPct val="0"/>
              </a:spcBef>
            </a:pPr>
            <a:endParaRPr lang="en-US" smtClean="0"/>
          </a:p>
          <a:p>
            <a:pPr>
              <a:spcBef>
                <a:spcPct val="0"/>
              </a:spcBef>
            </a:pPr>
            <a:r>
              <a:rPr lang="en-US" smtClean="0"/>
              <a:t>The 2x3 or 3x3 MIMO array delivers throughputs up to 300 Mbps. The dual-radios design boosts signal transmissions across roaming RF zones and within dense deployments. Dual-band transmission channels help reduce electronic interference. </a:t>
            </a:r>
          </a:p>
          <a:p>
            <a:pPr>
              <a:spcBef>
                <a:spcPct val="0"/>
              </a:spcBef>
            </a:pPr>
            <a:endParaRPr lang="en-US" smtClean="0"/>
          </a:p>
          <a:p>
            <a:pPr>
              <a:spcBef>
                <a:spcPct val="0"/>
              </a:spcBef>
            </a:pPr>
            <a:r>
              <a:rPr lang="en-US" smtClean="0"/>
              <a:t>The 4600 series Aps on this slide are dependent. That means a WM3000 series controller is required for them to function.</a:t>
            </a:r>
          </a:p>
        </p:txBody>
      </p:sp>
      <p:sp>
        <p:nvSpPr>
          <p:cNvPr id="1822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4400" fontAlgn="base">
              <a:spcBef>
                <a:spcPct val="0"/>
              </a:spcBef>
              <a:spcAft>
                <a:spcPct val="0"/>
              </a:spcAft>
            </a:pPr>
            <a:fld id="{FD798674-DBBA-4B18-909C-BC4A9C5C017C}" type="slidenum">
              <a:rPr lang="en-US">
                <a:latin typeface="Arial" charset="0"/>
                <a:ea typeface="MS PGothic" pitchFamily="34" charset="-128"/>
                <a:cs typeface="Arial" charset="0"/>
              </a:rPr>
              <a:pPr defTabSz="914400" fontAlgn="base">
                <a:spcBef>
                  <a:spcPct val="0"/>
                </a:spcBef>
                <a:spcAft>
                  <a:spcPct val="0"/>
                </a:spcAft>
              </a:pPr>
              <a:t>61</a:t>
            </a:fld>
            <a:endParaRPr lang="en-US">
              <a:latin typeface="Arial" charset="0"/>
              <a:ea typeface="MS PGothic" pitchFamily="34" charset="-128"/>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These are Adaptive or Independent Aps. This means they can be used without a controller or to provide survivability when a controller is present but connectivity is lost.</a:t>
            </a:r>
          </a:p>
          <a:p>
            <a:pPr>
              <a:spcBef>
                <a:spcPct val="0"/>
              </a:spcBef>
            </a:pPr>
            <a:r>
              <a:rPr lang="en-US" smtClean="0"/>
              <a:t>The Altitude 4710 and 4750 are the most advanced AP’s providing the ultimate in wireless connectivity with 3x3 MIMO and 2 spatial streams, and dual or tri radio models.  The Altitude 4511 is targeted at low cost and low impact deployments focusing on providing a low cost independent AP.</a:t>
            </a:r>
          </a:p>
          <a:p>
            <a:pPr>
              <a:spcBef>
                <a:spcPct val="0"/>
              </a:spcBef>
            </a:pPr>
            <a:endParaRPr lang="en-US" smtClean="0"/>
          </a:p>
          <a:p>
            <a:pPr>
              <a:spcBef>
                <a:spcPct val="0"/>
              </a:spcBef>
            </a:pPr>
            <a:endParaRPr lang="en-US" smtClean="0"/>
          </a:p>
        </p:txBody>
      </p:sp>
      <p:sp>
        <p:nvSpPr>
          <p:cNvPr id="184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4400" fontAlgn="base">
              <a:spcBef>
                <a:spcPct val="0"/>
              </a:spcBef>
              <a:spcAft>
                <a:spcPct val="0"/>
              </a:spcAft>
            </a:pPr>
            <a:fld id="{BD0A8D98-5A16-419C-BFB9-2270FA13C736}" type="slidenum">
              <a:rPr lang="en-US">
                <a:latin typeface="Arial" charset="0"/>
                <a:ea typeface="MS PGothic" pitchFamily="34" charset="-128"/>
                <a:cs typeface="Arial" charset="0"/>
              </a:rPr>
              <a:pPr defTabSz="914400" fontAlgn="base">
                <a:spcBef>
                  <a:spcPct val="0"/>
                </a:spcBef>
                <a:spcAft>
                  <a:spcPct val="0"/>
                </a:spcAft>
              </a:pPr>
              <a:t>62</a:t>
            </a:fld>
            <a:endParaRPr lang="en-US">
              <a:latin typeface="Arial" charset="0"/>
              <a:ea typeface="MS PGothic" pitchFamily="34" charset="-128"/>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06499"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106500"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2FF4D66-F252-4E6B-B209-2D93D6843095}" type="slidenum">
              <a:rPr lang="en-US">
                <a:cs typeface="Arial" charset="0"/>
              </a:rPr>
              <a:pPr fontAlgn="base">
                <a:spcBef>
                  <a:spcPct val="0"/>
                </a:spcBef>
                <a:spcAft>
                  <a:spcPct val="0"/>
                </a:spcAft>
              </a:pPr>
              <a:t>4</a:t>
            </a:fld>
            <a:endParaRPr lang="en-US">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Slide Image Placeholder 1"/>
          <p:cNvSpPr>
            <a:spLocks noGrp="1" noRot="1" noChangeAspect="1" noTextEdit="1"/>
          </p:cNvSpPr>
          <p:nvPr>
            <p:ph type="sldImg"/>
          </p:nvPr>
        </p:nvSpPr>
        <p:spPr bwMode="auto">
          <a:noFill/>
          <a:ln>
            <a:solidFill>
              <a:srgbClr val="000000"/>
            </a:solidFill>
            <a:miter lim="800000"/>
            <a:headEnd/>
            <a:tailEnd/>
          </a:ln>
        </p:spPr>
      </p:sp>
      <p:sp>
        <p:nvSpPr>
          <p:cNvPr id="1863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These are Adaptive or Independent Aps. This means they can be used without a controller or to provide survivability when a controller is present but connectivity is lost.</a:t>
            </a:r>
          </a:p>
          <a:p>
            <a:pPr>
              <a:spcBef>
                <a:spcPct val="0"/>
              </a:spcBef>
            </a:pPr>
            <a:r>
              <a:rPr lang="en-US" smtClean="0"/>
              <a:t>The Altitude 4710 and 4750 are the most advanced AP’s providing the ultimate in wireless connectivity with 3x3 MIMO and 2 spatial streams, and dual or tri radio models.  The Altitude 4511 is targeted at low cost and low impact deployments focusing on providing a low cost independent AP.</a:t>
            </a:r>
          </a:p>
          <a:p>
            <a:pPr>
              <a:spcBef>
                <a:spcPct val="0"/>
              </a:spcBef>
            </a:pPr>
            <a:endParaRPr lang="en-US" smtClean="0"/>
          </a:p>
          <a:p>
            <a:pPr>
              <a:spcBef>
                <a:spcPct val="0"/>
              </a:spcBef>
            </a:pPr>
            <a:endParaRPr lang="en-US" smtClean="0"/>
          </a:p>
        </p:txBody>
      </p:sp>
      <p:sp>
        <p:nvSpPr>
          <p:cNvPr id="186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4400" fontAlgn="base">
              <a:spcBef>
                <a:spcPct val="0"/>
              </a:spcBef>
              <a:spcAft>
                <a:spcPct val="0"/>
              </a:spcAft>
            </a:pPr>
            <a:fld id="{C4F33BE6-A08E-46C4-9250-20B2467DBE35}" type="slidenum">
              <a:rPr lang="en-US">
                <a:latin typeface="Arial" charset="0"/>
                <a:ea typeface="MS PGothic" pitchFamily="34" charset="-128"/>
                <a:cs typeface="Arial" charset="0"/>
              </a:rPr>
              <a:pPr defTabSz="914400" fontAlgn="base">
                <a:spcBef>
                  <a:spcPct val="0"/>
                </a:spcBef>
                <a:spcAft>
                  <a:spcPct val="0"/>
                </a:spcAft>
              </a:pPr>
              <a:t>63</a:t>
            </a:fld>
            <a:endParaRPr lang="en-US">
              <a:latin typeface="Arial" charset="0"/>
              <a:ea typeface="MS PGothic" pitchFamily="34" charset="-128"/>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Slide Image Placeholder 1"/>
          <p:cNvSpPr>
            <a:spLocks noGrp="1" noRot="1" noChangeAspect="1" noTextEdit="1"/>
          </p:cNvSpPr>
          <p:nvPr>
            <p:ph type="sldImg"/>
          </p:nvPr>
        </p:nvSpPr>
        <p:spPr bwMode="auto">
          <a:noFill/>
          <a:ln>
            <a:solidFill>
              <a:srgbClr val="000000"/>
            </a:solidFill>
            <a:miter lim="800000"/>
            <a:headEnd/>
            <a:tailEnd/>
          </a:ln>
        </p:spPr>
      </p:sp>
      <p:sp>
        <p:nvSpPr>
          <p:cNvPr id="1904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904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4400" fontAlgn="base">
              <a:spcBef>
                <a:spcPct val="0"/>
              </a:spcBef>
              <a:spcAft>
                <a:spcPct val="0"/>
              </a:spcAft>
            </a:pPr>
            <a:fld id="{707B5D2D-5564-43B1-B14C-24EC92E046DE}" type="slidenum">
              <a:rPr lang="en-US">
                <a:latin typeface="Arial" charset="0"/>
                <a:ea typeface="MS PGothic" pitchFamily="34" charset="-128"/>
                <a:cs typeface="Arial" charset="0"/>
              </a:rPr>
              <a:pPr defTabSz="914400" fontAlgn="base">
                <a:spcBef>
                  <a:spcPct val="0"/>
                </a:spcBef>
                <a:spcAft>
                  <a:spcPct val="0"/>
                </a:spcAft>
              </a:pPr>
              <a:t>66</a:t>
            </a:fld>
            <a:endParaRPr lang="en-US">
              <a:latin typeface="Arial" charset="0"/>
              <a:ea typeface="MS PGothic" pitchFamily="34" charset="-128"/>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Slide Image Placeholder 1"/>
          <p:cNvSpPr>
            <a:spLocks noGrp="1" noRot="1" noChangeAspect="1" noTextEdit="1"/>
          </p:cNvSpPr>
          <p:nvPr>
            <p:ph type="sldImg"/>
          </p:nvPr>
        </p:nvSpPr>
        <p:spPr bwMode="auto">
          <a:noFill/>
          <a:ln>
            <a:solidFill>
              <a:srgbClr val="000000"/>
            </a:solidFill>
            <a:miter lim="800000"/>
            <a:headEnd/>
            <a:tailEnd/>
          </a:ln>
        </p:spPr>
      </p:sp>
      <p:sp>
        <p:nvSpPr>
          <p:cNvPr id="1925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925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914400" fontAlgn="base">
              <a:spcBef>
                <a:spcPct val="0"/>
              </a:spcBef>
              <a:spcAft>
                <a:spcPct val="0"/>
              </a:spcAft>
            </a:pPr>
            <a:fld id="{FD564E37-7CE9-46D3-814B-E4495B5DD420}" type="slidenum">
              <a:rPr lang="en-US">
                <a:latin typeface="Arial" charset="0"/>
                <a:ea typeface="MS PGothic" pitchFamily="34" charset="-128"/>
                <a:cs typeface="Arial" charset="0"/>
              </a:rPr>
              <a:pPr defTabSz="914400" fontAlgn="base">
                <a:spcBef>
                  <a:spcPct val="0"/>
                </a:spcBef>
                <a:spcAft>
                  <a:spcPct val="0"/>
                </a:spcAft>
              </a:pPr>
              <a:t>67</a:t>
            </a:fld>
            <a:endParaRPr lang="en-US">
              <a:latin typeface="Arial" charset="0"/>
              <a:ea typeface="MS PGothic" pitchFamily="34" charset="-128"/>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Slide Image Placeholder 1"/>
          <p:cNvSpPr>
            <a:spLocks noGrp="1" noRot="1" noChangeAspect="1"/>
          </p:cNvSpPr>
          <p:nvPr>
            <p:ph type="sldImg"/>
          </p:nvPr>
        </p:nvSpPr>
        <p:spPr bwMode="auto">
          <a:noFill/>
          <a:ln>
            <a:solidFill>
              <a:srgbClr val="000000"/>
            </a:solidFill>
            <a:miter lim="800000"/>
            <a:headEnd/>
            <a:tailEnd/>
          </a:ln>
        </p:spPr>
      </p:sp>
      <p:sp>
        <p:nvSpPr>
          <p:cNvPr id="194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000" smtClean="0"/>
              <a:t>Limited service hotels are a large segment of the market.  I’ve seen this segment reported as 40% of the hotel market.  That’s a significant and important market segment that should not be left without the benefits of the WiNG architecture and Motorola WLANs.</a:t>
            </a:r>
            <a:endParaRPr lang="en-US" smtClean="0"/>
          </a:p>
          <a:p>
            <a:pPr>
              <a:spcBef>
                <a:spcPct val="0"/>
              </a:spcBef>
            </a:pPr>
            <a:endParaRPr lang="en-US" sz="1000" smtClean="0"/>
          </a:p>
          <a:p>
            <a:pPr>
              <a:spcBef>
                <a:spcPct val="0"/>
              </a:spcBef>
            </a:pPr>
            <a:r>
              <a:rPr lang="en-US" sz="1000" smtClean="0"/>
              <a:t>Cost effective and self-healing are great attractions for limited service hotels.</a:t>
            </a:r>
            <a:endParaRPr lang="en-US" smtClean="0"/>
          </a:p>
          <a:p>
            <a:pPr>
              <a:spcBef>
                <a:spcPct val="0"/>
              </a:spcBef>
            </a:pPr>
            <a:endParaRPr lang="en-US" sz="1000" smtClean="0"/>
          </a:p>
          <a:p>
            <a:pPr>
              <a:spcBef>
                <a:spcPct val="0"/>
              </a:spcBef>
            </a:pPr>
            <a:r>
              <a:rPr lang="en-US" sz="1000" smtClean="0"/>
              <a:t>In this network, the AP 6511 itself acts as an RF Controller.  Set one as the Controller, and the remainder of the APs are automatically adopted and get their configuration from the controller.</a:t>
            </a:r>
            <a:endParaRPr lang="en-US" smtClean="0"/>
          </a:p>
          <a:p>
            <a:pPr>
              <a:spcBef>
                <a:spcPct val="0"/>
              </a:spcBef>
            </a:pPr>
            <a:endParaRPr lang="en-US" sz="1000" smtClean="0"/>
          </a:p>
          <a:p>
            <a:pPr>
              <a:spcBef>
                <a:spcPct val="0"/>
              </a:spcBef>
            </a:pPr>
            <a:r>
              <a:rPr lang="en-US" sz="1000" smtClean="0"/>
              <a:t>SmartRF, Client Roaming, Rogue AP detection are all featured on the Controller AP.  Very powerful, and extremely cost effective for small hotels.</a:t>
            </a:r>
            <a:endParaRPr lang="en-US" smtClean="0"/>
          </a:p>
          <a:p>
            <a:pPr>
              <a:spcBef>
                <a:spcPct val="0"/>
              </a:spcBef>
            </a:pPr>
            <a:endParaRPr lang="en-US" sz="1000" smtClean="0"/>
          </a:p>
          <a:p>
            <a:pPr>
              <a:spcBef>
                <a:spcPct val="0"/>
              </a:spcBef>
            </a:pPr>
            <a:endParaRPr lang="en-US" sz="1000" smtClean="0"/>
          </a:p>
          <a:p>
            <a:pPr>
              <a:spcBef>
                <a:spcPct val="0"/>
              </a:spcBef>
            </a:pPr>
            <a:endParaRPr lang="en-US" smtClean="0"/>
          </a:p>
        </p:txBody>
      </p:sp>
      <p:sp>
        <p:nvSpPr>
          <p:cNvPr id="194563"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solidFill>
                  <a:srgbClr val="000000"/>
                </a:solidFill>
                <a:cs typeface="Arial" charset="0"/>
              </a:rPr>
              <a:t>© 2011 Extreme Networks, Inc. All rights reserved. </a:t>
            </a:r>
          </a:p>
        </p:txBody>
      </p:sp>
      <p:sp>
        <p:nvSpPr>
          <p:cNvPr id="194564"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FFC3EA-AD92-4244-BF04-1CA46B031508}" type="slidenum">
              <a:rPr lang="en-US">
                <a:solidFill>
                  <a:srgbClr val="000000"/>
                </a:solidFill>
                <a:cs typeface="Arial" charset="0"/>
              </a:rPr>
              <a:pPr fontAlgn="base">
                <a:spcBef>
                  <a:spcPct val="0"/>
                </a:spcBef>
                <a:spcAft>
                  <a:spcPct val="0"/>
                </a:spcAft>
              </a:pPr>
              <a:t>68</a:t>
            </a:fld>
            <a:endParaRPr lang="en-US">
              <a:solidFill>
                <a:srgbClr val="000000"/>
              </a:solidFill>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Slide Image Placeholder 1"/>
          <p:cNvSpPr>
            <a:spLocks noGrp="1" noRot="1" noChangeAspect="1"/>
          </p:cNvSpPr>
          <p:nvPr>
            <p:ph type="sldImg"/>
          </p:nvPr>
        </p:nvSpPr>
        <p:spPr bwMode="auto">
          <a:noFill/>
          <a:ln>
            <a:solidFill>
              <a:srgbClr val="000000"/>
            </a:solidFill>
            <a:miter lim="800000"/>
            <a:headEnd/>
            <a:tailEnd/>
          </a:ln>
        </p:spPr>
      </p:sp>
      <p:sp>
        <p:nvSpPr>
          <p:cNvPr id="196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Select service hotels will begin to have meeting rooms and conference facilities.  With more extensive public spaces and restaurants, the select service hotel may choose to deploy other Motorola APs in these locations.</a:t>
            </a:r>
          </a:p>
          <a:p>
            <a:pPr>
              <a:spcBef>
                <a:spcPct val="0"/>
              </a:spcBef>
            </a:pPr>
            <a:endParaRPr lang="en-US" smtClean="0"/>
          </a:p>
          <a:p>
            <a:pPr>
              <a:spcBef>
                <a:spcPct val="0"/>
              </a:spcBef>
            </a:pPr>
            <a:r>
              <a:rPr lang="en-US" smtClean="0"/>
              <a:t>The RFS 4000 would be an ideal management platform that coordinates all the APs into a seamless network.</a:t>
            </a:r>
          </a:p>
        </p:txBody>
      </p:sp>
      <p:sp>
        <p:nvSpPr>
          <p:cNvPr id="196611"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solidFill>
                  <a:srgbClr val="000000"/>
                </a:solidFill>
                <a:cs typeface="Arial" charset="0"/>
              </a:rPr>
              <a:t>© 2011 Extreme Networks, Inc. All rights reserved. </a:t>
            </a:r>
          </a:p>
        </p:txBody>
      </p:sp>
      <p:sp>
        <p:nvSpPr>
          <p:cNvPr id="196612"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05320D-6486-4F8F-8C29-A7DA4D6CFDD8}" type="slidenum">
              <a:rPr lang="en-US">
                <a:solidFill>
                  <a:srgbClr val="000000"/>
                </a:solidFill>
                <a:cs typeface="Arial" charset="0"/>
              </a:rPr>
              <a:pPr fontAlgn="base">
                <a:spcBef>
                  <a:spcPct val="0"/>
                </a:spcBef>
                <a:spcAft>
                  <a:spcPct val="0"/>
                </a:spcAft>
              </a:pPr>
              <a:t>69</a:t>
            </a:fld>
            <a:endParaRPr lang="en-US">
              <a:solidFill>
                <a:srgbClr val="000000"/>
              </a:solidFill>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Slide Image Placeholder 1"/>
          <p:cNvSpPr>
            <a:spLocks noGrp="1" noRot="1" noChangeAspect="1"/>
          </p:cNvSpPr>
          <p:nvPr>
            <p:ph type="sldImg"/>
          </p:nvPr>
        </p:nvSpPr>
        <p:spPr bwMode="auto">
          <a:noFill/>
          <a:ln>
            <a:solidFill>
              <a:srgbClr val="000000"/>
            </a:solidFill>
            <a:miter lim="800000"/>
            <a:headEnd/>
            <a:tailEnd/>
          </a:ln>
        </p:spPr>
      </p:sp>
      <p:sp>
        <p:nvSpPr>
          <p:cNvPr id="1986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Select service hotels will begin to have meeting rooms and conference facilities.  With more extensive public spaces and restaurants, the select service hotel may choose to deploy other Motorola Aps in these locations.</a:t>
            </a:r>
          </a:p>
          <a:p>
            <a:pPr>
              <a:spcBef>
                <a:spcPct val="0"/>
              </a:spcBef>
            </a:pPr>
            <a:endParaRPr lang="en-US" smtClean="0"/>
          </a:p>
          <a:p>
            <a:pPr>
              <a:spcBef>
                <a:spcPct val="0"/>
              </a:spcBef>
            </a:pPr>
            <a:r>
              <a:rPr lang="en-US" smtClean="0"/>
              <a:t>The RFS 4000 would be an ideal management platform that coordinates all the Aps into a seamless network.</a:t>
            </a:r>
          </a:p>
        </p:txBody>
      </p:sp>
      <p:sp>
        <p:nvSpPr>
          <p:cNvPr id="198659"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solidFill>
                  <a:srgbClr val="000000"/>
                </a:solidFill>
                <a:cs typeface="Arial" charset="0"/>
              </a:rPr>
              <a:t>© 2011 Extreme Networks, Inc. All rights reserved. </a:t>
            </a:r>
          </a:p>
        </p:txBody>
      </p:sp>
      <p:sp>
        <p:nvSpPr>
          <p:cNvPr id="198660"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B6A84D-2748-424D-BA54-8F6004A159D5}" type="slidenum">
              <a:rPr lang="en-US">
                <a:solidFill>
                  <a:srgbClr val="000000"/>
                </a:solidFill>
                <a:cs typeface="Arial" charset="0"/>
              </a:rPr>
              <a:pPr fontAlgn="base">
                <a:spcBef>
                  <a:spcPct val="0"/>
                </a:spcBef>
                <a:spcAft>
                  <a:spcPct val="0"/>
                </a:spcAft>
              </a:pPr>
              <a:t>70</a:t>
            </a:fld>
            <a:endParaRPr lang="en-US">
              <a:solidFill>
                <a:srgbClr val="000000"/>
              </a:solidFill>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Slide Image Placeholder 1"/>
          <p:cNvSpPr>
            <a:spLocks noGrp="1" noRot="1" noChangeAspect="1"/>
          </p:cNvSpPr>
          <p:nvPr>
            <p:ph type="sldImg"/>
          </p:nvPr>
        </p:nvSpPr>
        <p:spPr bwMode="auto">
          <a:noFill/>
          <a:ln>
            <a:solidFill>
              <a:srgbClr val="000000"/>
            </a:solidFill>
            <a:miter lim="800000"/>
            <a:headEnd/>
            <a:tailEnd/>
          </a:ln>
        </p:spPr>
      </p:sp>
      <p:sp>
        <p:nvSpPr>
          <p:cNvPr id="2007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Arial" charset="0"/>
                <a:cs typeface="Arial" charset="0"/>
              </a:rPr>
              <a:t>The Motorola AirDefense Services Platform (ADSP) offers seamless integration of 24x7 wireless security monitoring, policy and compliance reporting, multi-vendor WLAN infrastructure management, as well as a full-suite of network assurance tools designed to centrally troubleshoot user connectivity issues and fix WLAN performance problems. The AirDefense Services Platform is the industry’s first comprehensive service oriented platform that can be leveraged by enterprise IT to dramatically reduce the total cost of ownership (TCO) and achieve quicker return on investment (ROI) from their WLAN. The platform provides organizations with a cost effective and simplified way to fully customize their wireless management and monitoring solutions to meet organizational needs or industry requirements.</a:t>
            </a:r>
          </a:p>
          <a:p>
            <a:pPr>
              <a:spcBef>
                <a:spcPct val="0"/>
              </a:spcBef>
            </a:pPr>
            <a:endParaRPr lang="en-US" smtClean="0">
              <a:latin typeface="Arial" charset="0"/>
              <a:cs typeface="Arial" charset="0"/>
            </a:endParaRPr>
          </a:p>
          <a:p>
            <a:pPr>
              <a:spcBef>
                <a:spcPct val="0"/>
              </a:spcBef>
            </a:pPr>
            <a:r>
              <a:rPr lang="en-US" b="1" smtClean="0">
                <a:latin typeface="Arial" charset="0"/>
                <a:cs typeface="Arial" charset="0"/>
              </a:rPr>
              <a:t>Security and Compliance:</a:t>
            </a:r>
          </a:p>
          <a:p>
            <a:pPr>
              <a:spcBef>
                <a:spcPct val="0"/>
              </a:spcBef>
            </a:pPr>
            <a:r>
              <a:rPr lang="en-US" smtClean="0">
                <a:latin typeface="Arial" charset="0"/>
                <a:cs typeface="Arial" charset="0"/>
              </a:rPr>
              <a:t> Save money by deploying a cost-effective 24x7 WLAN security solution that provides automated protection and helps meet regulatory requirements. Provides protection from costly security breaches and prevents lost revenue and productivity from network downtime.</a:t>
            </a:r>
          </a:p>
          <a:p>
            <a:pPr>
              <a:spcBef>
                <a:spcPct val="0"/>
              </a:spcBef>
            </a:pPr>
            <a:endParaRPr lang="en-US" b="1" smtClean="0">
              <a:latin typeface="Arial" charset="0"/>
              <a:cs typeface="Arial" charset="0"/>
            </a:endParaRPr>
          </a:p>
          <a:p>
            <a:pPr>
              <a:spcBef>
                <a:spcPct val="0"/>
              </a:spcBef>
            </a:pPr>
            <a:r>
              <a:rPr lang="en-US" b="1" smtClean="0">
                <a:latin typeface="Arial" charset="0"/>
                <a:cs typeface="Arial" charset="0"/>
              </a:rPr>
              <a:t>Infrastructure Management:</a:t>
            </a:r>
          </a:p>
          <a:p>
            <a:pPr>
              <a:spcBef>
                <a:spcPct val="0"/>
              </a:spcBef>
            </a:pPr>
            <a:r>
              <a:rPr lang="en-US" smtClean="0">
                <a:latin typeface="Arial" charset="0"/>
                <a:cs typeface="Arial" charset="0"/>
              </a:rPr>
              <a:t> Simplify and automate wireless infrastructure management with an efficient single console for multivendor wireless network deployments.</a:t>
            </a:r>
          </a:p>
          <a:p>
            <a:pPr>
              <a:spcBef>
                <a:spcPct val="0"/>
              </a:spcBef>
            </a:pPr>
            <a:endParaRPr lang="en-US" b="1" smtClean="0">
              <a:latin typeface="Arial" charset="0"/>
              <a:cs typeface="Arial" charset="0"/>
            </a:endParaRPr>
          </a:p>
          <a:p>
            <a:pPr>
              <a:spcBef>
                <a:spcPct val="0"/>
              </a:spcBef>
            </a:pPr>
            <a:r>
              <a:rPr lang="en-US" b="1" smtClean="0">
                <a:latin typeface="Arial" charset="0"/>
                <a:cs typeface="Arial" charset="0"/>
              </a:rPr>
              <a:t>Network Assurance:</a:t>
            </a:r>
          </a:p>
          <a:p>
            <a:pPr>
              <a:spcBef>
                <a:spcPct val="0"/>
              </a:spcBef>
            </a:pPr>
            <a:r>
              <a:rPr lang="en-US" smtClean="0">
                <a:latin typeface="Arial" charset="0"/>
                <a:cs typeface="Arial" charset="0"/>
              </a:rPr>
              <a:t> Build greater operational agility while saving money through automated wireless network assurance and remote troubleshooting, ensuring maximum coverage and reliability with minimum staffing requirements.</a:t>
            </a:r>
          </a:p>
          <a:p>
            <a:pPr>
              <a:spcBef>
                <a:spcPct val="0"/>
              </a:spcBef>
            </a:pPr>
            <a:endParaRPr lang="en-US" b="1" smtClean="0">
              <a:latin typeface="Arial" charset="0"/>
              <a:cs typeface="Arial" charset="0"/>
            </a:endParaRPr>
          </a:p>
        </p:txBody>
      </p:sp>
      <p:sp>
        <p:nvSpPr>
          <p:cNvPr id="200707"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Extreme Networks Confidential and Proprietary. </a:t>
            </a:r>
          </a:p>
          <a:p>
            <a:pPr fontAlgn="base">
              <a:spcBef>
                <a:spcPct val="0"/>
              </a:spcBef>
              <a:spcAft>
                <a:spcPct val="0"/>
              </a:spcAft>
            </a:pPr>
            <a:r>
              <a:rPr lang="en-US" smtClean="0">
                <a:cs typeface="Arial" charset="0"/>
              </a:rPr>
              <a:t>© 2010 Extreme Networks, Inc. All rights reserved.</a:t>
            </a:r>
          </a:p>
          <a:p>
            <a:pPr fontAlgn="base">
              <a:spcBef>
                <a:spcPct val="0"/>
              </a:spcBef>
              <a:spcAft>
                <a:spcPct val="0"/>
              </a:spcAft>
            </a:pPr>
            <a:endParaRPr lang="en-US" smtClean="0">
              <a:cs typeface="Arial" charset="0"/>
            </a:endParaRPr>
          </a:p>
        </p:txBody>
      </p:sp>
      <p:sp>
        <p:nvSpPr>
          <p:cNvPr id="200708"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0A8217-1F62-4746-A9B4-D11FBFC838A6}" type="slidenum">
              <a:rPr lang="en-US">
                <a:cs typeface="Arial" charset="0"/>
              </a:rPr>
              <a:pPr fontAlgn="base">
                <a:spcBef>
                  <a:spcPct val="0"/>
                </a:spcBef>
                <a:spcAft>
                  <a:spcPct val="0"/>
                </a:spcAft>
              </a:pPr>
              <a:t>71</a:t>
            </a:fld>
            <a:endParaRPr lang="en-US">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Slide Image Placeholder 1"/>
          <p:cNvSpPr>
            <a:spLocks noGrp="1" noRot="1" noChangeAspect="1"/>
          </p:cNvSpPr>
          <p:nvPr>
            <p:ph type="sldImg"/>
          </p:nvPr>
        </p:nvSpPr>
        <p:spPr bwMode="auto">
          <a:noFill/>
          <a:ln>
            <a:solidFill>
              <a:srgbClr val="000000"/>
            </a:solidFill>
            <a:miter lim="800000"/>
            <a:headEnd/>
            <a:tailEnd/>
          </a:ln>
        </p:spPr>
      </p:sp>
      <p:sp>
        <p:nvSpPr>
          <p:cNvPr id="2027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Arial" charset="0"/>
                <a:cs typeface="Arial" charset="0"/>
              </a:rPr>
              <a:t>The Motorola AirDefense Services Platform (ADSP) offers seamless integration of 24x7 wireless security monitoring, policy and compliance reporting, multi-vendor WLAN infrastructure management, as well as a full-suite of network assurance tools designed to centrally troubleshoot user connectivity issues and fix WLAN performance problems. The AirDefense Services Platform is the industry’s first comprehensive service oriented platform that can be leveraged by enterprise IT to dramatically reduce the total cost of ownership (TCO) and achieve quicker return on investment (ROI) from their WLAN. The platform provides organizations with a cost effective and simplified way to fully customize their wireless management and monitoring solutions to meet organizational needs or industry requirements.</a:t>
            </a:r>
          </a:p>
          <a:p>
            <a:pPr>
              <a:spcBef>
                <a:spcPct val="0"/>
              </a:spcBef>
            </a:pPr>
            <a:endParaRPr lang="en-US" smtClean="0">
              <a:latin typeface="Arial" charset="0"/>
              <a:cs typeface="Arial" charset="0"/>
            </a:endParaRPr>
          </a:p>
          <a:p>
            <a:pPr>
              <a:spcBef>
                <a:spcPct val="0"/>
              </a:spcBef>
            </a:pPr>
            <a:r>
              <a:rPr lang="en-US" b="1" smtClean="0">
                <a:latin typeface="Arial" charset="0"/>
                <a:cs typeface="Arial" charset="0"/>
              </a:rPr>
              <a:t>Security and Compliance:</a:t>
            </a:r>
          </a:p>
          <a:p>
            <a:pPr>
              <a:spcBef>
                <a:spcPct val="0"/>
              </a:spcBef>
            </a:pPr>
            <a:r>
              <a:rPr lang="en-US" smtClean="0">
                <a:latin typeface="Arial" charset="0"/>
                <a:cs typeface="Arial" charset="0"/>
              </a:rPr>
              <a:t> Save money by deploying a cost-effective 24x7 WLAN security solution that provides automated protection and helps meet regulatory requirements. Provides protection from costly security breaches and prevents lost revenue and productivity from network downtime.</a:t>
            </a:r>
          </a:p>
          <a:p>
            <a:pPr>
              <a:spcBef>
                <a:spcPct val="0"/>
              </a:spcBef>
            </a:pPr>
            <a:endParaRPr lang="en-US" b="1" smtClean="0">
              <a:latin typeface="Arial" charset="0"/>
              <a:cs typeface="Arial" charset="0"/>
            </a:endParaRPr>
          </a:p>
          <a:p>
            <a:pPr>
              <a:spcBef>
                <a:spcPct val="0"/>
              </a:spcBef>
            </a:pPr>
            <a:r>
              <a:rPr lang="en-US" b="1" smtClean="0">
                <a:latin typeface="Arial" charset="0"/>
                <a:cs typeface="Arial" charset="0"/>
              </a:rPr>
              <a:t>Infrastructure Management:</a:t>
            </a:r>
          </a:p>
          <a:p>
            <a:pPr>
              <a:spcBef>
                <a:spcPct val="0"/>
              </a:spcBef>
            </a:pPr>
            <a:r>
              <a:rPr lang="en-US" smtClean="0">
                <a:latin typeface="Arial" charset="0"/>
                <a:cs typeface="Arial" charset="0"/>
              </a:rPr>
              <a:t> Simplify and automate wireless infrastructure management with an efficient single console for multivendor wireless network deployments.</a:t>
            </a:r>
          </a:p>
          <a:p>
            <a:pPr>
              <a:spcBef>
                <a:spcPct val="0"/>
              </a:spcBef>
            </a:pPr>
            <a:endParaRPr lang="en-US" b="1" smtClean="0">
              <a:latin typeface="Arial" charset="0"/>
              <a:cs typeface="Arial" charset="0"/>
            </a:endParaRPr>
          </a:p>
          <a:p>
            <a:pPr>
              <a:spcBef>
                <a:spcPct val="0"/>
              </a:spcBef>
            </a:pPr>
            <a:r>
              <a:rPr lang="en-US" b="1" smtClean="0">
                <a:latin typeface="Arial" charset="0"/>
                <a:cs typeface="Arial" charset="0"/>
              </a:rPr>
              <a:t>Network Assurance:</a:t>
            </a:r>
          </a:p>
          <a:p>
            <a:pPr>
              <a:spcBef>
                <a:spcPct val="0"/>
              </a:spcBef>
            </a:pPr>
            <a:r>
              <a:rPr lang="en-US" smtClean="0">
                <a:latin typeface="Arial" charset="0"/>
                <a:cs typeface="Arial" charset="0"/>
              </a:rPr>
              <a:t> Build greater operational agility while saving money through automated wireless network assurance and remote troubleshooting, ensuring maximum coverage and reliability with minimum staffing requirements.</a:t>
            </a:r>
          </a:p>
          <a:p>
            <a:pPr>
              <a:spcBef>
                <a:spcPct val="0"/>
              </a:spcBef>
            </a:pPr>
            <a:endParaRPr lang="en-US" b="1" smtClean="0">
              <a:latin typeface="Arial" charset="0"/>
              <a:cs typeface="Arial" charset="0"/>
            </a:endParaRPr>
          </a:p>
        </p:txBody>
      </p:sp>
      <p:sp>
        <p:nvSpPr>
          <p:cNvPr id="202755"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Extreme Networks Confidential and Proprietary. </a:t>
            </a:r>
          </a:p>
          <a:p>
            <a:pPr fontAlgn="base">
              <a:spcBef>
                <a:spcPct val="0"/>
              </a:spcBef>
              <a:spcAft>
                <a:spcPct val="0"/>
              </a:spcAft>
            </a:pPr>
            <a:r>
              <a:rPr lang="en-US" smtClean="0">
                <a:cs typeface="Arial" charset="0"/>
              </a:rPr>
              <a:t>© 2010 Extreme Networks, Inc. All rights reserved.</a:t>
            </a:r>
          </a:p>
          <a:p>
            <a:pPr fontAlgn="base">
              <a:spcBef>
                <a:spcPct val="0"/>
              </a:spcBef>
              <a:spcAft>
                <a:spcPct val="0"/>
              </a:spcAft>
            </a:pPr>
            <a:endParaRPr lang="en-US" smtClean="0">
              <a:cs typeface="Arial" charset="0"/>
            </a:endParaRPr>
          </a:p>
        </p:txBody>
      </p:sp>
      <p:sp>
        <p:nvSpPr>
          <p:cNvPr id="202756"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C88A5E-112B-44FE-A857-22E9FB1020F0}" type="slidenum">
              <a:rPr lang="en-US">
                <a:cs typeface="Arial" charset="0"/>
              </a:rPr>
              <a:pPr fontAlgn="base">
                <a:spcBef>
                  <a:spcPct val="0"/>
                </a:spcBef>
                <a:spcAft>
                  <a:spcPct val="0"/>
                </a:spcAft>
              </a:pPr>
              <a:t>72</a:t>
            </a:fld>
            <a:endParaRPr lang="en-US">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Image Placeholder 1"/>
          <p:cNvSpPr>
            <a:spLocks noGrp="1" noRot="1" noChangeAspect="1"/>
          </p:cNvSpPr>
          <p:nvPr>
            <p:ph type="sldImg"/>
          </p:nvPr>
        </p:nvSpPr>
        <p:spPr bwMode="auto">
          <a:noFill/>
          <a:ln>
            <a:solidFill>
              <a:srgbClr val="000000"/>
            </a:solidFill>
            <a:miter lim="800000"/>
            <a:headEnd/>
            <a:tailEnd/>
          </a:ln>
        </p:spPr>
      </p:sp>
      <p:sp>
        <p:nvSpPr>
          <p:cNvPr id="206850"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spcBef>
                <a:spcPct val="0"/>
              </a:spcBef>
            </a:pPr>
            <a:r>
              <a:rPr lang="en-US" smtClean="0"/>
              <a:t>Allows for device discovery using IP </a:t>
            </a:r>
            <a:br>
              <a:rPr lang="en-US" smtClean="0"/>
            </a:br>
            <a:r>
              <a:rPr lang="en-US" smtClean="0"/>
              <a:t>address wildcards</a:t>
            </a:r>
          </a:p>
          <a:p>
            <a:pPr>
              <a:spcBef>
                <a:spcPct val="0"/>
              </a:spcBef>
            </a:pPr>
            <a:endParaRPr lang="en-US" smtClean="0"/>
          </a:p>
          <a:p>
            <a:pPr>
              <a:spcBef>
                <a:spcPct val="0"/>
              </a:spcBef>
            </a:pPr>
            <a:r>
              <a:rPr lang="en-US" smtClean="0"/>
              <a:t>Layer-2 Awareness (VLAN, Link Aggregation, Port Numbers, ...) as compared to L3-only Based Management Systems</a:t>
            </a:r>
          </a:p>
          <a:p>
            <a:pPr marL="0" lvl="1">
              <a:spcBef>
                <a:spcPct val="0"/>
              </a:spcBef>
            </a:pPr>
            <a:r>
              <a:rPr lang="en-US" smtClean="0"/>
              <a:t>Reduced clutter and allows to focus on devices </a:t>
            </a:r>
            <a:br>
              <a:rPr lang="en-US" smtClean="0"/>
            </a:br>
            <a:r>
              <a:rPr lang="en-US" smtClean="0"/>
              <a:t>that need to be looked into in detail</a:t>
            </a:r>
          </a:p>
          <a:p>
            <a:pPr>
              <a:spcBef>
                <a:spcPct val="0"/>
              </a:spcBef>
            </a:pPr>
            <a:endParaRPr lang="en-US" smtClean="0"/>
          </a:p>
          <a:p>
            <a:pPr marL="0" lvl="1">
              <a:spcBef>
                <a:spcPct val="0"/>
              </a:spcBef>
            </a:pPr>
            <a:r>
              <a:rPr lang="en-US" smtClean="0"/>
              <a:t>Alarms are shown at group level, and </a:t>
            </a:r>
            <a:br>
              <a:rPr lang="en-US" smtClean="0"/>
            </a:br>
            <a:r>
              <a:rPr lang="en-US" smtClean="0"/>
              <a:t>helps administrators to quickly drill down </a:t>
            </a:r>
            <a:br>
              <a:rPr lang="en-US" smtClean="0"/>
            </a:br>
            <a:r>
              <a:rPr lang="en-US" smtClean="0"/>
              <a:t>and troubleshoot</a:t>
            </a:r>
          </a:p>
          <a:p>
            <a:pPr marL="0" lvl="1">
              <a:spcBef>
                <a:spcPct val="0"/>
              </a:spcBef>
            </a:pPr>
            <a:r>
              <a:rPr lang="en-US" smtClean="0"/>
              <a:t>Easy, intuitive and quick access to device status, configuration, statistics</a:t>
            </a:r>
          </a:p>
          <a:p>
            <a:pPr marL="0" lvl="1">
              <a:spcBef>
                <a:spcPct val="0"/>
              </a:spcBef>
            </a:pPr>
            <a:endParaRPr lang="en-US" smtClean="0"/>
          </a:p>
          <a:p>
            <a:pPr marL="0" lvl="1">
              <a:spcBef>
                <a:spcPct val="0"/>
              </a:spcBef>
            </a:pPr>
            <a:r>
              <a:rPr lang="en-US" smtClean="0"/>
              <a:t>Logically segment devices based geography, function (edge/aggregation/core)</a:t>
            </a:r>
          </a:p>
          <a:p>
            <a:pPr marL="0" lvl="1">
              <a:spcBef>
                <a:spcPct val="0"/>
              </a:spcBef>
            </a:pPr>
            <a:endParaRPr lang="en-US" smtClean="0"/>
          </a:p>
          <a:p>
            <a:pPr marL="0" lvl="1">
              <a:spcBef>
                <a:spcPct val="0"/>
              </a:spcBef>
            </a:pPr>
            <a:endParaRPr lang="en-US" smtClean="0"/>
          </a:p>
          <a:p>
            <a:pPr>
              <a:spcBef>
                <a:spcPct val="0"/>
              </a:spcBef>
            </a:pPr>
            <a:endParaRPr lang="en-US" smtClean="0"/>
          </a:p>
        </p:txBody>
      </p:sp>
      <p:sp>
        <p:nvSpPr>
          <p:cNvPr id="2068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F7EAE5-D3DC-4C7A-9804-5AE1A34E0BB1}" type="slidenum">
              <a:rPr lang="en-US">
                <a:cs typeface="Arial" charset="0"/>
              </a:rPr>
              <a:pPr fontAlgn="base">
                <a:spcBef>
                  <a:spcPct val="0"/>
                </a:spcBef>
                <a:spcAft>
                  <a:spcPct val="0"/>
                </a:spcAft>
              </a:pPr>
              <a:t>75</a:t>
            </a:fld>
            <a:endParaRPr lang="en-US">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lvl="1" fontAlgn="auto">
              <a:spcBef>
                <a:spcPts val="600"/>
              </a:spcBef>
              <a:spcAft>
                <a:spcPts val="0"/>
              </a:spcAft>
              <a:defRPr/>
            </a:pPr>
            <a:r>
              <a:rPr lang="en-US" dirty="0" smtClean="0"/>
              <a:t>Immediate or Scheduled backup</a:t>
            </a:r>
          </a:p>
          <a:p>
            <a:pPr lvl="1" fontAlgn="auto">
              <a:spcBef>
                <a:spcPts val="600"/>
              </a:spcBef>
              <a:spcAft>
                <a:spcPts val="0"/>
              </a:spcAft>
              <a:defRPr/>
            </a:pPr>
            <a:r>
              <a:rPr lang="en-US" dirty="0" smtClean="0"/>
              <a:t>Limit configurations to be archived based on days</a:t>
            </a:r>
          </a:p>
          <a:p>
            <a:pPr marL="0" lvl="1" fontAlgn="auto">
              <a:spcBef>
                <a:spcPts val="0"/>
              </a:spcBef>
              <a:spcAft>
                <a:spcPts val="0"/>
              </a:spcAft>
              <a:defRPr/>
            </a:pPr>
            <a:r>
              <a:rPr lang="en-US" dirty="0" smtClean="0"/>
              <a:t>Reduces time to effect configuration changes in network, and allows administrators to roll out new services quickly</a:t>
            </a:r>
          </a:p>
          <a:p>
            <a:pPr fontAlgn="auto">
              <a:spcBef>
                <a:spcPts val="0"/>
              </a:spcBef>
              <a:spcAft>
                <a:spcPts val="0"/>
              </a:spcAft>
              <a:defRPr/>
            </a:pPr>
            <a:endParaRPr lang="en-US" dirty="0" smtClean="0"/>
          </a:p>
          <a:p>
            <a:pPr lvl="1" fontAlgn="auto">
              <a:spcBef>
                <a:spcPts val="600"/>
              </a:spcBef>
              <a:spcAft>
                <a:spcPts val="0"/>
              </a:spcAft>
              <a:defRPr/>
            </a:pPr>
            <a:r>
              <a:rPr lang="en-US" dirty="0" smtClean="0"/>
              <a:t>Helps isolate configuration changes and </a:t>
            </a:r>
            <a:br>
              <a:rPr lang="en-US" dirty="0" smtClean="0"/>
            </a:br>
            <a:r>
              <a:rPr lang="en-US" dirty="0" smtClean="0"/>
              <a:t>troubleshoot configuration problems</a:t>
            </a:r>
          </a:p>
          <a:p>
            <a:pPr lvl="1" fontAlgn="auto">
              <a:spcBef>
                <a:spcPts val="600"/>
              </a:spcBef>
              <a:spcAft>
                <a:spcPts val="0"/>
              </a:spcAft>
              <a:defRPr/>
            </a:pPr>
            <a:r>
              <a:rPr lang="en-US" dirty="0" smtClean="0"/>
              <a:t>E-mail configuration changes against baseline</a:t>
            </a:r>
          </a:p>
          <a:p>
            <a:pPr fontAlgn="auto">
              <a:spcBef>
                <a:spcPts val="0"/>
              </a:spcBef>
              <a:spcAft>
                <a:spcPts val="0"/>
              </a:spcAft>
              <a:defRPr/>
            </a:pPr>
            <a:endParaRPr lang="en-US" dirty="0"/>
          </a:p>
        </p:txBody>
      </p:sp>
      <p:sp>
        <p:nvSpPr>
          <p:cNvPr id="209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3CEE961-AC60-40D0-977A-CE19F91B8438}" type="slidenum">
              <a:rPr lang="en-US">
                <a:cs typeface="Arial" charset="0"/>
              </a:rPr>
              <a:pPr fontAlgn="base">
                <a:spcBef>
                  <a:spcPct val="0"/>
                </a:spcBef>
                <a:spcAft>
                  <a:spcPct val="0"/>
                </a:spcAft>
              </a:pPr>
              <a:t>77</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Rot="1" noChangeAspect="1" noChangeArrowheads="1" noTextEdit="1"/>
          </p:cNvSpPr>
          <p:nvPr>
            <p:ph type="sldImg"/>
          </p:nvPr>
        </p:nvSpPr>
        <p:spPr bwMode="auto">
          <a:xfrm>
            <a:off x="1096963" y="673100"/>
            <a:ext cx="4606925" cy="3455988"/>
          </a:xfrm>
          <a:noFill/>
          <a:ln>
            <a:solidFill>
              <a:srgbClr val="000000"/>
            </a:solidFill>
            <a:miter lim="800000"/>
            <a:headEnd/>
            <a:tailEnd/>
          </a:ln>
        </p:spPr>
      </p:sp>
      <p:sp>
        <p:nvSpPr>
          <p:cNvPr id="108546" name="Rectangle 3"/>
          <p:cNvSpPr>
            <a:spLocks noGrp="1" noChangeArrowheads="1"/>
          </p:cNvSpPr>
          <p:nvPr>
            <p:ph type="body" idx="1"/>
          </p:nvPr>
        </p:nvSpPr>
        <p:spPr bwMode="auto">
          <a:xfrm>
            <a:off x="896938" y="4354513"/>
            <a:ext cx="5083175" cy="4129087"/>
          </a:xfrm>
          <a:noFill/>
        </p:spPr>
        <p:txBody>
          <a:bodyPr wrap="square" numCol="1" anchor="t" anchorCtr="0" compatLnSpc="1">
            <a:prstTxWarp prst="textNoShape">
              <a:avLst/>
            </a:prstTxWarp>
          </a:bodyPr>
          <a:lstStyle/>
          <a:p>
            <a:pPr>
              <a:spcBef>
                <a:spcPct val="0"/>
              </a:spcBef>
            </a:pPr>
            <a:r>
              <a:rPr lang="en-US" b="1" smtClean="0">
                <a:ea typeface="Arial Unicode MS" pitchFamily="34" charset="-128"/>
                <a:cs typeface="Arial Unicode MS" pitchFamily="34" charset="-128"/>
              </a:rPr>
              <a:t>ExtremeXOS is a huge differentiator for Extreme products. A key benefit of XOS is the modularity. If a Telnet process were to hang, the modularity allows network operators to just stop the Telnet process and restart the Telnet without bringing any users or any applications down. </a:t>
            </a:r>
          </a:p>
          <a:p>
            <a:pPr>
              <a:spcBef>
                <a:spcPct val="0"/>
              </a:spcBef>
            </a:pPr>
            <a:r>
              <a:rPr lang="en-US" b="1" smtClean="0">
                <a:ea typeface="Arial Unicode MS" pitchFamily="34" charset="-128"/>
                <a:cs typeface="Arial Unicode MS" pitchFamily="34" charset="-128"/>
              </a:rPr>
              <a:t>Without the modularity, which are our competitor switches, they are required to reboot the entire switch to recover from simple issues, such as a Telnet hang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lvl="1" fontAlgn="auto">
              <a:spcBef>
                <a:spcPts val="600"/>
              </a:spcBef>
              <a:spcAft>
                <a:spcPts val="0"/>
              </a:spcAft>
              <a:defRPr/>
            </a:pPr>
            <a:r>
              <a:rPr lang="en-US" dirty="0" smtClean="0"/>
              <a:t>Reduces time required to define and recognize </a:t>
            </a:r>
            <a:br>
              <a:rPr lang="en-US" dirty="0" smtClean="0"/>
            </a:br>
            <a:r>
              <a:rPr lang="en-US" dirty="0" smtClean="0"/>
              <a:t>alarms and events</a:t>
            </a:r>
          </a:p>
          <a:p>
            <a:pPr lvl="1" fontAlgn="auto">
              <a:spcBef>
                <a:spcPts val="600"/>
              </a:spcBef>
              <a:spcAft>
                <a:spcPts val="0"/>
              </a:spcAft>
              <a:defRPr/>
            </a:pPr>
            <a:r>
              <a:rPr lang="en-US" dirty="0" smtClean="0"/>
              <a:t>Helps in Day-One network management</a:t>
            </a:r>
          </a:p>
          <a:p>
            <a:pPr lvl="1" fontAlgn="auto">
              <a:spcBef>
                <a:spcPts val="600"/>
              </a:spcBef>
              <a:spcAft>
                <a:spcPts val="0"/>
              </a:spcAft>
              <a:defRPr/>
            </a:pPr>
            <a:endParaRPr lang="en-US" dirty="0" smtClean="0"/>
          </a:p>
          <a:p>
            <a:pPr lvl="1" fontAlgn="auto">
              <a:spcBef>
                <a:spcPts val="600"/>
              </a:spcBef>
              <a:spcAft>
                <a:spcPts val="0"/>
              </a:spcAft>
              <a:defRPr/>
            </a:pPr>
            <a:r>
              <a:rPr lang="en-US" dirty="0" smtClean="0"/>
              <a:t>One place to view outstanding and historical alarms in </a:t>
            </a:r>
            <a:br>
              <a:rPr lang="en-US" dirty="0" smtClean="0"/>
            </a:br>
            <a:r>
              <a:rPr lang="en-US" dirty="0" smtClean="0"/>
              <a:t>the network; acknowledge alarms with a click</a:t>
            </a:r>
          </a:p>
          <a:p>
            <a:pPr lvl="1" fontAlgn="auto">
              <a:spcBef>
                <a:spcPts val="600"/>
              </a:spcBef>
              <a:spcAft>
                <a:spcPts val="0"/>
              </a:spcAft>
              <a:defRPr/>
            </a:pPr>
            <a:r>
              <a:rPr lang="en-US" dirty="0" smtClean="0"/>
              <a:t>Debug and troubleshoot with detailed alarm log browser (which device, when, severity, etc.)</a:t>
            </a:r>
          </a:p>
          <a:p>
            <a:pPr fontAlgn="auto">
              <a:spcBef>
                <a:spcPts val="0"/>
              </a:spcBef>
              <a:spcAft>
                <a:spcPts val="0"/>
              </a:spcAft>
              <a:defRPr/>
            </a:pPr>
            <a:endParaRPr lang="en-US" dirty="0" smtClean="0"/>
          </a:p>
          <a:p>
            <a:pPr marL="0" lvl="1" fontAlgn="auto">
              <a:spcBef>
                <a:spcPts val="0"/>
              </a:spcBef>
              <a:spcAft>
                <a:spcPts val="0"/>
              </a:spcAft>
              <a:defRPr/>
            </a:pPr>
            <a:r>
              <a:rPr lang="en-US" dirty="0" smtClean="0"/>
              <a:t>Compile events from servers and applications into one event store; Helps debug and co-relate events from </a:t>
            </a:r>
            <a:br>
              <a:rPr lang="en-US" dirty="0" smtClean="0"/>
            </a:br>
            <a:r>
              <a:rPr lang="en-US" dirty="0" smtClean="0"/>
              <a:t>server and network</a:t>
            </a:r>
          </a:p>
          <a:p>
            <a:pPr fontAlgn="auto">
              <a:spcBef>
                <a:spcPts val="0"/>
              </a:spcBef>
              <a:spcAft>
                <a:spcPts val="0"/>
              </a:spcAft>
              <a:defRPr/>
            </a:pPr>
            <a:endParaRPr lang="en-US" dirty="0" smtClean="0"/>
          </a:p>
          <a:p>
            <a:pPr marL="0" lvl="1" fontAlgn="auto">
              <a:spcBef>
                <a:spcPts val="0"/>
              </a:spcBef>
              <a:spcAft>
                <a:spcPts val="0"/>
              </a:spcAft>
              <a:defRPr/>
            </a:pPr>
            <a:r>
              <a:rPr lang="en-US" dirty="0" smtClean="0"/>
              <a:t>Create custom alarms based on – event pattern match, occurrence, threshold, etc.</a:t>
            </a:r>
          </a:p>
          <a:p>
            <a:pPr marL="0" lvl="1" fontAlgn="auto">
              <a:spcBef>
                <a:spcPts val="0"/>
              </a:spcBef>
              <a:spcAft>
                <a:spcPts val="0"/>
              </a:spcAft>
              <a:defRPr/>
            </a:pPr>
            <a:endParaRPr lang="en-US" dirty="0" smtClean="0"/>
          </a:p>
          <a:p>
            <a:pPr lvl="1" fontAlgn="auto">
              <a:spcBef>
                <a:spcPts val="600"/>
              </a:spcBef>
              <a:spcAft>
                <a:spcPts val="0"/>
              </a:spcAft>
              <a:defRPr/>
            </a:pPr>
            <a:r>
              <a:rPr lang="en-US" dirty="0" smtClean="0"/>
              <a:t>Monitor RMON variables, CPU Utilization, Port Utilization, Temperature, Topology change, etc.</a:t>
            </a:r>
          </a:p>
          <a:p>
            <a:pPr lvl="1" fontAlgn="auto">
              <a:spcBef>
                <a:spcPts val="600"/>
              </a:spcBef>
              <a:spcAft>
                <a:spcPts val="0"/>
              </a:spcAft>
              <a:defRPr/>
            </a:pPr>
            <a:r>
              <a:rPr lang="en-US" dirty="0" smtClean="0"/>
              <a:t>Audible alert, Email, execute macro, custom script, program</a:t>
            </a:r>
          </a:p>
          <a:p>
            <a:pPr lvl="1" fontAlgn="auto">
              <a:spcBef>
                <a:spcPts val="600"/>
              </a:spcBef>
              <a:spcAft>
                <a:spcPts val="0"/>
              </a:spcAft>
              <a:defRPr/>
            </a:pPr>
            <a:endParaRPr lang="en-US" dirty="0" smtClean="0"/>
          </a:p>
          <a:p>
            <a:pPr lvl="1" fontAlgn="auto">
              <a:spcBef>
                <a:spcPts val="600"/>
              </a:spcBef>
              <a:spcAft>
                <a:spcPts val="0"/>
              </a:spcAft>
              <a:defRPr/>
            </a:pPr>
            <a:endParaRPr lang="en-US" dirty="0" smtClean="0"/>
          </a:p>
          <a:p>
            <a:pPr lvl="1" fontAlgn="auto">
              <a:spcBef>
                <a:spcPts val="600"/>
              </a:spcBef>
              <a:spcAft>
                <a:spcPts val="0"/>
              </a:spcAft>
              <a:defRPr/>
            </a:pPr>
            <a:r>
              <a:rPr lang="en-US" dirty="0" smtClean="0"/>
              <a:t>Easily locate and debug events in the network</a:t>
            </a:r>
          </a:p>
          <a:p>
            <a:pPr lvl="1" fontAlgn="auto">
              <a:spcBef>
                <a:spcPts val="600"/>
              </a:spcBef>
              <a:spcAft>
                <a:spcPts val="0"/>
              </a:spcAft>
              <a:defRPr/>
            </a:pPr>
            <a:endParaRPr lang="en-US" dirty="0" smtClean="0"/>
          </a:p>
          <a:p>
            <a:pPr lvl="1" fontAlgn="auto">
              <a:spcBef>
                <a:spcPts val="600"/>
              </a:spcBef>
              <a:spcAft>
                <a:spcPts val="0"/>
              </a:spcAft>
              <a:defRPr/>
            </a:pPr>
            <a:r>
              <a:rPr lang="en-US" dirty="0" smtClean="0"/>
              <a:t>Complete Integration with Topology and Inventory View</a:t>
            </a:r>
          </a:p>
          <a:p>
            <a:pPr lvl="1" fontAlgn="auto">
              <a:spcBef>
                <a:spcPts val="600"/>
              </a:spcBef>
              <a:spcAft>
                <a:spcPts val="0"/>
              </a:spcAft>
              <a:defRPr/>
            </a:pPr>
            <a:endParaRPr lang="en-US" dirty="0" smtClean="0"/>
          </a:p>
          <a:p>
            <a:pPr lvl="1" fontAlgn="auto">
              <a:spcBef>
                <a:spcPts val="600"/>
              </a:spcBef>
              <a:spcAft>
                <a:spcPts val="0"/>
              </a:spcAft>
              <a:defRPr/>
            </a:pPr>
            <a:endParaRPr lang="en-US" dirty="0" smtClean="0"/>
          </a:p>
          <a:p>
            <a:pPr marL="0" lvl="1" fontAlgn="auto">
              <a:spcBef>
                <a:spcPts val="0"/>
              </a:spcBef>
              <a:spcAft>
                <a:spcPts val="0"/>
              </a:spcAft>
              <a:defRPr/>
            </a:pPr>
            <a:endParaRPr lang="en-US" dirty="0" smtClean="0"/>
          </a:p>
          <a:p>
            <a:pPr fontAlgn="auto">
              <a:spcBef>
                <a:spcPts val="0"/>
              </a:spcBef>
              <a:spcAft>
                <a:spcPts val="0"/>
              </a:spcAft>
              <a:defRPr/>
            </a:pPr>
            <a:endParaRPr lang="en-US" dirty="0"/>
          </a:p>
        </p:txBody>
      </p:sp>
      <p:sp>
        <p:nvSpPr>
          <p:cNvPr id="211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A6A2054-D27E-4BC6-A3C2-E2DF63CCFAB5}" type="slidenum">
              <a:rPr lang="en-US">
                <a:cs typeface="Arial" charset="0"/>
              </a:rPr>
              <a:pPr fontAlgn="base">
                <a:spcBef>
                  <a:spcPct val="0"/>
                </a:spcBef>
                <a:spcAft>
                  <a:spcPct val="0"/>
                </a:spcAft>
              </a:pPr>
              <a:t>78</a:t>
            </a:fld>
            <a:endParaRPr lang="en-US">
              <a:cs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marL="182880" indent="-182880" defTabSz="914400" fontAlgn="auto">
              <a:lnSpc>
                <a:spcPct val="90000"/>
              </a:lnSpc>
              <a:spcBef>
                <a:spcPts val="400"/>
              </a:spcBef>
              <a:spcAft>
                <a:spcPts val="0"/>
              </a:spcAft>
              <a:buFont typeface="Arial" pitchFamily="34" charset="0"/>
              <a:buChar char="•"/>
              <a:defRPr/>
            </a:pPr>
            <a:r>
              <a:rPr lang="en-US" b="1" kern="0" dirty="0" smtClean="0">
                <a:solidFill>
                  <a:schemeClr val="accent6"/>
                </a:solidFill>
              </a:rPr>
              <a:t>Troubleshoot  and correct network connectivity </a:t>
            </a:r>
            <a:br>
              <a:rPr lang="en-US" b="1" kern="0" dirty="0" smtClean="0">
                <a:solidFill>
                  <a:schemeClr val="accent6"/>
                </a:solidFill>
              </a:rPr>
            </a:br>
            <a:r>
              <a:rPr lang="en-US" b="1" kern="0" dirty="0" smtClean="0">
                <a:solidFill>
                  <a:schemeClr val="accent6"/>
                </a:solidFill>
              </a:rPr>
              <a:t>problems reported by users </a:t>
            </a:r>
            <a:r>
              <a:rPr lang="en-US" b="1" kern="0" dirty="0" smtClean="0">
                <a:solidFill>
                  <a:schemeClr val="accent6"/>
                </a:solidFill>
                <a:sym typeface="Wingdings" pitchFamily="2" charset="2"/>
              </a:rPr>
              <a:t> Identity Monitoring, </a:t>
            </a:r>
            <a:br>
              <a:rPr lang="en-US" b="1" kern="0" dirty="0" smtClean="0">
                <a:solidFill>
                  <a:schemeClr val="accent6"/>
                </a:solidFill>
                <a:sym typeface="Wingdings" pitchFamily="2" charset="2"/>
              </a:rPr>
            </a:br>
            <a:r>
              <a:rPr lang="en-US" b="1" kern="0" dirty="0" smtClean="0">
                <a:solidFill>
                  <a:schemeClr val="accent6"/>
                </a:solidFill>
                <a:sym typeface="Wingdings" pitchFamily="2" charset="2"/>
              </a:rPr>
              <a:t>VLAN Management, L3 connectivity</a:t>
            </a:r>
            <a:endParaRPr lang="en-US" b="1" kern="0" dirty="0" smtClean="0">
              <a:solidFill>
                <a:schemeClr val="accent6"/>
              </a:solidFill>
            </a:endParaRPr>
          </a:p>
          <a:p>
            <a:pPr marL="182880" indent="-182880" defTabSz="914400" fontAlgn="auto">
              <a:lnSpc>
                <a:spcPct val="90000"/>
              </a:lnSpc>
              <a:spcBef>
                <a:spcPts val="400"/>
              </a:spcBef>
              <a:spcAft>
                <a:spcPts val="0"/>
              </a:spcAft>
              <a:buFont typeface="Arial" pitchFamily="34" charset="0"/>
              <a:buChar char="•"/>
              <a:defRPr/>
            </a:pPr>
            <a:r>
              <a:rPr lang="en-US" b="1" kern="0" dirty="0" smtClean="0">
                <a:solidFill>
                  <a:schemeClr val="accent6"/>
                </a:solidFill>
              </a:rPr>
              <a:t>Monitor critical links in the network </a:t>
            </a:r>
            <a:r>
              <a:rPr lang="en-US" b="1" kern="0" dirty="0" smtClean="0">
                <a:solidFill>
                  <a:schemeClr val="accent6"/>
                </a:solidFill>
                <a:sym typeface="Wingdings" pitchFamily="2" charset="2"/>
              </a:rPr>
              <a:t> </a:t>
            </a:r>
            <a:br>
              <a:rPr lang="en-US" b="1" kern="0" dirty="0" smtClean="0">
                <a:solidFill>
                  <a:schemeClr val="accent6"/>
                </a:solidFill>
                <a:sym typeface="Wingdings" pitchFamily="2" charset="2"/>
              </a:rPr>
            </a:br>
            <a:r>
              <a:rPr lang="en-US" b="1" u="sng" kern="0" dirty="0" smtClean="0">
                <a:solidFill>
                  <a:schemeClr val="accent6"/>
                </a:solidFill>
                <a:sym typeface="Wingdings" pitchFamily="2" charset="2"/>
              </a:rPr>
              <a:t>Topology View and Alarms</a:t>
            </a:r>
          </a:p>
          <a:p>
            <a:pPr marL="182880" indent="-182880" defTabSz="914400" fontAlgn="auto">
              <a:lnSpc>
                <a:spcPct val="90000"/>
              </a:lnSpc>
              <a:spcBef>
                <a:spcPts val="400"/>
              </a:spcBef>
              <a:spcAft>
                <a:spcPts val="0"/>
              </a:spcAft>
              <a:buFont typeface="Arial" pitchFamily="34" charset="0"/>
              <a:buChar char="•"/>
              <a:defRPr/>
            </a:pPr>
            <a:r>
              <a:rPr lang="en-US" b="1" kern="0" dirty="0" smtClean="0">
                <a:solidFill>
                  <a:schemeClr val="accent6"/>
                </a:solidFill>
                <a:sym typeface="Wingdings" pitchFamily="2" charset="2"/>
              </a:rPr>
              <a:t>Monitor application  and resource farms  Ensure </a:t>
            </a:r>
            <a:r>
              <a:rPr lang="en-US" b="1" u="sng" kern="0" dirty="0" smtClean="0">
                <a:solidFill>
                  <a:schemeClr val="accent6"/>
                </a:solidFill>
                <a:sym typeface="Wingdings" pitchFamily="2" charset="2"/>
              </a:rPr>
              <a:t>high availability of applications </a:t>
            </a:r>
            <a:r>
              <a:rPr lang="en-US" b="1" kern="0" dirty="0" smtClean="0">
                <a:solidFill>
                  <a:schemeClr val="accent6"/>
                </a:solidFill>
                <a:sym typeface="Wingdings" pitchFamily="2" charset="2"/>
              </a:rPr>
              <a:t>for end users and business</a:t>
            </a:r>
          </a:p>
          <a:p>
            <a:pPr marL="182880" indent="-182880" defTabSz="914400" fontAlgn="auto">
              <a:lnSpc>
                <a:spcPct val="90000"/>
              </a:lnSpc>
              <a:spcBef>
                <a:spcPts val="400"/>
              </a:spcBef>
              <a:spcAft>
                <a:spcPts val="0"/>
              </a:spcAft>
              <a:buFont typeface="Arial" pitchFamily="34" charset="0"/>
              <a:buChar char="•"/>
              <a:defRPr/>
            </a:pPr>
            <a:endParaRPr lang="en-US" b="1" kern="0" dirty="0" smtClean="0">
              <a:solidFill>
                <a:schemeClr val="accent6"/>
              </a:solidFill>
              <a:sym typeface="Wingdings" pitchFamily="2" charset="2"/>
            </a:endParaRPr>
          </a:p>
          <a:p>
            <a:pPr marL="182880" indent="-182880" defTabSz="914400" fontAlgn="auto">
              <a:lnSpc>
                <a:spcPct val="90000"/>
              </a:lnSpc>
              <a:spcBef>
                <a:spcPts val="400"/>
              </a:spcBef>
              <a:spcAft>
                <a:spcPts val="0"/>
              </a:spcAft>
              <a:buFont typeface="Arial" pitchFamily="34" charset="0"/>
              <a:buChar char="•"/>
              <a:defRPr/>
            </a:pPr>
            <a:endParaRPr lang="en-US" b="1" kern="0" dirty="0" smtClean="0">
              <a:solidFill>
                <a:schemeClr val="accent6"/>
              </a:solidFill>
              <a:sym typeface="Wingdings" pitchFamily="2" charset="2"/>
            </a:endParaRPr>
          </a:p>
          <a:p>
            <a:pPr marL="182880" indent="-182880" defTabSz="914400" fontAlgn="auto">
              <a:lnSpc>
                <a:spcPct val="90000"/>
              </a:lnSpc>
              <a:spcBef>
                <a:spcPts val="400"/>
              </a:spcBef>
              <a:spcAft>
                <a:spcPts val="0"/>
              </a:spcAft>
              <a:buFont typeface="Arial" pitchFamily="34" charset="0"/>
              <a:buChar char="•"/>
              <a:defRPr/>
            </a:pPr>
            <a:r>
              <a:rPr lang="en-US" kern="0" dirty="0" smtClean="0">
                <a:solidFill>
                  <a:srgbClr val="3F3F3F"/>
                </a:solidFill>
              </a:rPr>
              <a:t>Need to network access to users and devices </a:t>
            </a:r>
            <a:r>
              <a:rPr lang="en-US" kern="0" dirty="0" smtClean="0">
                <a:solidFill>
                  <a:srgbClr val="3F3F3F"/>
                </a:solidFill>
                <a:sym typeface="Wingdings" pitchFamily="2" charset="2"/>
              </a:rPr>
              <a:t> </a:t>
            </a:r>
            <a:r>
              <a:rPr lang="en-US" b="1" kern="0" dirty="0" smtClean="0">
                <a:solidFill>
                  <a:srgbClr val="3F3F3F"/>
                </a:solidFill>
                <a:sym typeface="Wingdings" pitchFamily="2" charset="2"/>
              </a:rPr>
              <a:t>Identity and access management</a:t>
            </a:r>
          </a:p>
          <a:p>
            <a:pPr marL="182880" indent="-182880" defTabSz="914400" fontAlgn="auto">
              <a:lnSpc>
                <a:spcPct val="90000"/>
              </a:lnSpc>
              <a:spcBef>
                <a:spcPts val="400"/>
              </a:spcBef>
              <a:spcAft>
                <a:spcPts val="0"/>
              </a:spcAft>
              <a:buFont typeface="Arial" pitchFamily="34" charset="0"/>
              <a:buChar char="•"/>
              <a:defRPr/>
            </a:pPr>
            <a:r>
              <a:rPr lang="en-US" kern="0" dirty="0" smtClean="0">
                <a:solidFill>
                  <a:srgbClr val="3F3F3F"/>
                </a:solidFill>
                <a:sym typeface="Wingdings" pitchFamily="2" charset="2"/>
              </a:rPr>
              <a:t>Access to applications and resources  </a:t>
            </a:r>
            <a:r>
              <a:rPr lang="en-US" b="1" kern="0" dirty="0" smtClean="0">
                <a:solidFill>
                  <a:srgbClr val="3F3F3F"/>
                </a:solidFill>
                <a:sym typeface="Wingdings" pitchFamily="2" charset="2"/>
              </a:rPr>
              <a:t>VLANs, Redundancy &amp; Resiliency (EAPS/MLAG)</a:t>
            </a:r>
          </a:p>
          <a:p>
            <a:pPr marL="182880" indent="-182880" defTabSz="914400" fontAlgn="auto">
              <a:lnSpc>
                <a:spcPct val="90000"/>
              </a:lnSpc>
              <a:spcBef>
                <a:spcPts val="400"/>
              </a:spcBef>
              <a:spcAft>
                <a:spcPts val="0"/>
              </a:spcAft>
              <a:buFont typeface="Arial" pitchFamily="34" charset="0"/>
              <a:buChar char="•"/>
              <a:defRPr/>
            </a:pPr>
            <a:r>
              <a:rPr lang="en-US" kern="0" dirty="0" smtClean="0">
                <a:solidFill>
                  <a:srgbClr val="3F3F3F"/>
                </a:solidFill>
                <a:sym typeface="Wingdings" pitchFamily="2" charset="2"/>
              </a:rPr>
              <a:t>Data Center Applications  Need to manage </a:t>
            </a:r>
            <a:r>
              <a:rPr lang="en-US" b="1" kern="0" dirty="0" smtClean="0">
                <a:solidFill>
                  <a:srgbClr val="3F3F3F"/>
                </a:solidFill>
                <a:sym typeface="Wingdings" pitchFamily="2" charset="2"/>
              </a:rPr>
              <a:t>virtualization, and VM Life Cycle Management</a:t>
            </a:r>
          </a:p>
          <a:p>
            <a:pPr marL="182880" indent="-182880" defTabSz="914400" fontAlgn="auto">
              <a:lnSpc>
                <a:spcPct val="90000"/>
              </a:lnSpc>
              <a:spcBef>
                <a:spcPts val="400"/>
              </a:spcBef>
              <a:spcAft>
                <a:spcPts val="0"/>
              </a:spcAft>
              <a:buFont typeface="Arial" pitchFamily="34" charset="0"/>
              <a:buChar char="•"/>
              <a:defRPr/>
            </a:pPr>
            <a:r>
              <a:rPr lang="en-US" kern="0" dirty="0" smtClean="0">
                <a:solidFill>
                  <a:srgbClr val="3F3F3F"/>
                </a:solidFill>
              </a:rPr>
              <a:t>Application Performance </a:t>
            </a:r>
            <a:r>
              <a:rPr lang="en-US" kern="0" dirty="0" smtClean="0">
                <a:solidFill>
                  <a:srgbClr val="3F3F3F"/>
                </a:solidFill>
                <a:sym typeface="Wingdings" pitchFamily="2" charset="2"/>
              </a:rPr>
              <a:t> </a:t>
            </a:r>
            <a:r>
              <a:rPr lang="en-US" b="1" kern="0" dirty="0" smtClean="0">
                <a:solidFill>
                  <a:srgbClr val="3F3F3F"/>
                </a:solidFill>
                <a:sym typeface="Wingdings" pitchFamily="2" charset="2"/>
              </a:rPr>
              <a:t>Tailor correct policies for servers and resource access</a:t>
            </a:r>
            <a:endParaRPr lang="en-US" b="1" kern="0" dirty="0" smtClean="0">
              <a:solidFill>
                <a:srgbClr val="3F3F3F"/>
              </a:solidFill>
            </a:endParaRPr>
          </a:p>
          <a:p>
            <a:pPr marL="182880" indent="-182880" defTabSz="914400" fontAlgn="auto">
              <a:lnSpc>
                <a:spcPct val="90000"/>
              </a:lnSpc>
              <a:spcBef>
                <a:spcPts val="400"/>
              </a:spcBef>
              <a:spcAft>
                <a:spcPts val="0"/>
              </a:spcAft>
              <a:buFont typeface="Arial" pitchFamily="34" charset="0"/>
              <a:buChar char="•"/>
              <a:defRPr/>
            </a:pPr>
            <a:endParaRPr lang="en-US" b="1" kern="0" dirty="0" smtClean="0">
              <a:solidFill>
                <a:schemeClr val="accent6"/>
              </a:solidFill>
            </a:endParaRPr>
          </a:p>
          <a:p>
            <a:pPr marL="182880" indent="-182880" defTabSz="914400" fontAlgn="auto">
              <a:lnSpc>
                <a:spcPct val="90000"/>
              </a:lnSpc>
              <a:spcBef>
                <a:spcPts val="400"/>
              </a:spcBef>
              <a:spcAft>
                <a:spcPts val="0"/>
              </a:spcAft>
              <a:buFont typeface="Arial" pitchFamily="34" charset="0"/>
              <a:buChar char="•"/>
              <a:defRPr/>
            </a:pPr>
            <a:endParaRPr lang="en-US" b="1" kern="0" dirty="0" smtClean="0">
              <a:solidFill>
                <a:schemeClr val="accent6"/>
              </a:solidFill>
            </a:endParaRPr>
          </a:p>
          <a:p>
            <a:pPr marL="182880" indent="-182880" defTabSz="914400" fontAlgn="auto">
              <a:lnSpc>
                <a:spcPct val="90000"/>
              </a:lnSpc>
              <a:spcBef>
                <a:spcPts val="400"/>
              </a:spcBef>
              <a:spcAft>
                <a:spcPts val="0"/>
              </a:spcAft>
              <a:buFont typeface="Arial" pitchFamily="34" charset="0"/>
              <a:buChar char="•"/>
              <a:defRPr/>
            </a:pPr>
            <a:r>
              <a:rPr lang="en-US" b="1" kern="0" dirty="0" smtClean="0">
                <a:solidFill>
                  <a:srgbClr val="3F3F3F"/>
                </a:solidFill>
              </a:rPr>
              <a:t>Tune user access policies to ensure high quality of </a:t>
            </a:r>
            <a:br>
              <a:rPr lang="en-US" b="1" kern="0" dirty="0" smtClean="0">
                <a:solidFill>
                  <a:srgbClr val="3F3F3F"/>
                </a:solidFill>
              </a:rPr>
            </a:br>
            <a:r>
              <a:rPr lang="en-US" b="1" kern="0" dirty="0" smtClean="0">
                <a:solidFill>
                  <a:srgbClr val="3F3F3F"/>
                </a:solidFill>
              </a:rPr>
              <a:t>user experience</a:t>
            </a:r>
          </a:p>
          <a:p>
            <a:pPr marL="182880" indent="-182880" defTabSz="914400" fontAlgn="auto">
              <a:lnSpc>
                <a:spcPct val="90000"/>
              </a:lnSpc>
              <a:spcBef>
                <a:spcPts val="400"/>
              </a:spcBef>
              <a:spcAft>
                <a:spcPts val="0"/>
              </a:spcAft>
              <a:buFont typeface="Arial" pitchFamily="34" charset="0"/>
              <a:buChar char="•"/>
              <a:defRPr/>
            </a:pPr>
            <a:r>
              <a:rPr lang="en-US" b="1" kern="0" dirty="0" smtClean="0">
                <a:solidFill>
                  <a:srgbClr val="3F3F3F"/>
                </a:solidFill>
              </a:rPr>
              <a:t>Engineer Layer2 and Layer3 connectivity </a:t>
            </a:r>
            <a:r>
              <a:rPr lang="en-US" b="1" kern="0" dirty="0" smtClean="0">
                <a:solidFill>
                  <a:srgbClr val="3F3F3F"/>
                </a:solidFill>
                <a:sym typeface="Wingdings" pitchFamily="2" charset="2"/>
              </a:rPr>
              <a:t> Service provisioning changes</a:t>
            </a:r>
          </a:p>
          <a:p>
            <a:pPr marL="182880" indent="-182880" defTabSz="914400" fontAlgn="auto">
              <a:lnSpc>
                <a:spcPct val="90000"/>
              </a:lnSpc>
              <a:spcBef>
                <a:spcPts val="400"/>
              </a:spcBef>
              <a:spcAft>
                <a:spcPts val="0"/>
              </a:spcAft>
              <a:buFont typeface="Arial" pitchFamily="34" charset="0"/>
              <a:buChar char="•"/>
              <a:defRPr/>
            </a:pPr>
            <a:r>
              <a:rPr lang="en-US" b="1" kern="0" dirty="0" smtClean="0">
                <a:solidFill>
                  <a:srgbClr val="3F3F3F"/>
                </a:solidFill>
                <a:sym typeface="Wingdings" pitchFamily="2" charset="2"/>
              </a:rPr>
              <a:t>Application-to-Application and Application-to-user performance: Tune XNV™ Virtual Port Profiles for North-South &amp; East-West traffic patterns</a:t>
            </a:r>
            <a:endParaRPr lang="en-US" b="1" kern="0" dirty="0" smtClean="0">
              <a:solidFill>
                <a:srgbClr val="3F3F3F"/>
              </a:solidFill>
            </a:endParaRPr>
          </a:p>
          <a:p>
            <a:pPr marL="182880" indent="-182880" defTabSz="914400" fontAlgn="auto">
              <a:lnSpc>
                <a:spcPct val="90000"/>
              </a:lnSpc>
              <a:spcBef>
                <a:spcPts val="400"/>
              </a:spcBef>
              <a:spcAft>
                <a:spcPts val="0"/>
              </a:spcAft>
              <a:buFont typeface="Arial" pitchFamily="34" charset="0"/>
              <a:buChar char="•"/>
              <a:defRPr/>
            </a:pPr>
            <a:endParaRPr lang="en-US" b="1" kern="0" dirty="0" smtClean="0">
              <a:solidFill>
                <a:schemeClr val="accent6"/>
              </a:solidFill>
            </a:endParaRPr>
          </a:p>
          <a:p>
            <a:pPr fontAlgn="auto">
              <a:spcBef>
                <a:spcPts val="0"/>
              </a:spcBef>
              <a:spcAft>
                <a:spcPts val="0"/>
              </a:spcAft>
              <a:defRPr/>
            </a:pPr>
            <a:endParaRPr lang="en-US" dirty="0" smtClean="0"/>
          </a:p>
          <a:p>
            <a:pPr fontAlgn="auto">
              <a:spcBef>
                <a:spcPts val="0"/>
              </a:spcBef>
              <a:spcAft>
                <a:spcPts val="0"/>
              </a:spcAft>
              <a:defRPr/>
            </a:pPr>
            <a:endParaRPr lang="en-US" dirty="0" smtClean="0"/>
          </a:p>
          <a:p>
            <a:pPr fontAlgn="auto">
              <a:spcBef>
                <a:spcPts val="0"/>
              </a:spcBef>
              <a:spcAft>
                <a:spcPts val="0"/>
              </a:spcAft>
              <a:defRPr/>
            </a:pPr>
            <a:endParaRPr lang="en-US" dirty="0"/>
          </a:p>
        </p:txBody>
      </p:sp>
      <p:sp>
        <p:nvSpPr>
          <p:cNvPr id="214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B115BA-A504-4D9D-9788-1D46220F9748}" type="slidenum">
              <a:rPr lang="en-US">
                <a:cs typeface="Arial" charset="0"/>
              </a:rPr>
              <a:pPr fontAlgn="base">
                <a:spcBef>
                  <a:spcPct val="0"/>
                </a:spcBef>
                <a:spcAft>
                  <a:spcPct val="0"/>
                </a:spcAft>
              </a:pPr>
              <a:t>79</a:t>
            </a:fld>
            <a:endParaRPr lang="en-US">
              <a:cs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p:cNvSpPr>
          <p:nvPr>
            <p:ph type="sldImg"/>
          </p:nvPr>
        </p:nvSpPr>
        <p:spPr bwMode="auto">
          <a:noFill/>
          <a:ln>
            <a:solidFill>
              <a:srgbClr val="000000"/>
            </a:solidFill>
            <a:miter lim="800000"/>
            <a:headEnd/>
            <a:tailEnd/>
          </a:ln>
        </p:spPr>
      </p:sp>
      <p:sp>
        <p:nvSpPr>
          <p:cNvPr id="216066"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65000"/>
              </a:lnSpc>
              <a:spcBef>
                <a:spcPct val="0"/>
              </a:spcBef>
              <a:buFontTx/>
              <a:buChar char="•"/>
            </a:pPr>
            <a:endParaRPr lang="ru-RU" smtClean="0"/>
          </a:p>
        </p:txBody>
      </p:sp>
      <p:sp>
        <p:nvSpPr>
          <p:cNvPr id="216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D1F40F-1F68-475B-BC7B-33B74F968A5B}" type="slidenum">
              <a:rPr lang="en-US">
                <a:solidFill>
                  <a:srgbClr val="000000"/>
                </a:solidFill>
                <a:cs typeface="Arial" charset="0"/>
              </a:rPr>
              <a:pPr fontAlgn="base">
                <a:spcBef>
                  <a:spcPct val="0"/>
                </a:spcBef>
                <a:spcAft>
                  <a:spcPct val="0"/>
                </a:spcAft>
              </a:pPr>
              <a:t>80</a:t>
            </a:fld>
            <a:endParaRPr lang="en-US">
              <a:solidFill>
                <a:srgbClr val="000000"/>
              </a:solidFill>
              <a:cs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p:cNvSpPr>
            <a:spLocks noGrp="1" noRot="1" noChangeAspect="1"/>
          </p:cNvSpPr>
          <p:nvPr>
            <p:ph type="sldImg"/>
          </p:nvPr>
        </p:nvSpPr>
        <p:spPr bwMode="auto">
          <a:noFill/>
          <a:ln>
            <a:solidFill>
              <a:srgbClr val="000000"/>
            </a:solidFill>
            <a:miter lim="800000"/>
            <a:headEnd/>
            <a:tailEnd/>
          </a:ln>
        </p:spPr>
      </p:sp>
      <p:sp>
        <p:nvSpPr>
          <p:cNvPr id="2201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M-LAG solution offers HA availability of networks for VMs without sacrificing bandwidth or another a switch (standby mode). </a:t>
            </a:r>
          </a:p>
        </p:txBody>
      </p:sp>
      <p:sp>
        <p:nvSpPr>
          <p:cNvPr id="220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9A2B80-4C73-4AB9-AE17-A61D740BF289}" type="slidenum">
              <a:rPr lang="en-US">
                <a:solidFill>
                  <a:srgbClr val="000000"/>
                </a:solidFill>
                <a:cs typeface="Arial" charset="0"/>
              </a:rPr>
              <a:pPr fontAlgn="base">
                <a:spcBef>
                  <a:spcPct val="0"/>
                </a:spcBef>
                <a:spcAft>
                  <a:spcPct val="0"/>
                </a:spcAft>
              </a:pPr>
              <a:t>82</a:t>
            </a:fld>
            <a:endParaRPr lang="en-US">
              <a:solidFill>
                <a:srgbClr val="000000"/>
              </a:solidFill>
              <a:cs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Slide Image Placeholder 1"/>
          <p:cNvSpPr>
            <a:spLocks noGrp="1" noRot="1" noChangeAspect="1"/>
          </p:cNvSpPr>
          <p:nvPr>
            <p:ph type="sldImg"/>
          </p:nvPr>
        </p:nvSpPr>
        <p:spPr bwMode="auto">
          <a:noFill/>
          <a:ln>
            <a:solidFill>
              <a:srgbClr val="000000"/>
            </a:solidFill>
            <a:miter lim="800000"/>
            <a:headEnd/>
            <a:tailEnd/>
          </a:ln>
        </p:spPr>
      </p:sp>
      <p:sp>
        <p:nvSpPr>
          <p:cNvPr id="2222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 The multi-switch link aggregation group  (MLAG ) feature allows you to combine ports on two switches to</a:t>
            </a:r>
          </a:p>
          <a:p>
            <a:pPr>
              <a:spcBef>
                <a:spcPct val="0"/>
              </a:spcBef>
            </a:pPr>
            <a:r>
              <a:rPr lang="en-US" smtClean="0"/>
              <a:t>form a single logical connection to another network device. The other network device can be either a</a:t>
            </a:r>
          </a:p>
          <a:p>
            <a:pPr>
              <a:spcBef>
                <a:spcPct val="0"/>
              </a:spcBef>
            </a:pPr>
            <a:r>
              <a:rPr lang="en-US" smtClean="0"/>
              <a:t>server or a switch that is separately configured with a regular LAG (or appropriate server port teaming)</a:t>
            </a:r>
          </a:p>
          <a:p>
            <a:pPr>
              <a:spcBef>
                <a:spcPct val="0"/>
              </a:spcBef>
            </a:pPr>
            <a:r>
              <a:rPr lang="en-US" smtClean="0"/>
              <a:t>to form the port aggregation.</a:t>
            </a:r>
          </a:p>
        </p:txBody>
      </p:sp>
      <p:sp>
        <p:nvSpPr>
          <p:cNvPr id="2222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C6751F-5788-4E0C-83EF-5BB9E01BCD0F}" type="slidenum">
              <a:rPr lang="en-US">
                <a:cs typeface="Arial" charset="0"/>
              </a:rPr>
              <a:pPr fontAlgn="base">
                <a:spcBef>
                  <a:spcPct val="0"/>
                </a:spcBef>
                <a:spcAft>
                  <a:spcPct val="0"/>
                </a:spcAft>
              </a:pPr>
              <a:t>83</a:t>
            </a:fld>
            <a:endParaRPr lang="en-US">
              <a:cs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Image Placeholder 1"/>
          <p:cNvSpPr>
            <a:spLocks noGrp="1" noRot="1" noChangeAspect="1"/>
          </p:cNvSpPr>
          <p:nvPr>
            <p:ph type="sldImg"/>
          </p:nvPr>
        </p:nvSpPr>
        <p:spPr bwMode="auto">
          <a:noFill/>
          <a:ln>
            <a:solidFill>
              <a:srgbClr val="000000"/>
            </a:solidFill>
            <a:miter lim="800000"/>
            <a:headEnd/>
            <a:tailEnd/>
          </a:ln>
        </p:spPr>
      </p:sp>
      <p:sp>
        <p:nvSpPr>
          <p:cNvPr id="2263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 The EAPS protocol provides fast protection switching to Layer 2 switches interconnected in an Ethernet</a:t>
            </a:r>
          </a:p>
          <a:p>
            <a:pPr>
              <a:spcBef>
                <a:spcPct val="0"/>
              </a:spcBef>
            </a:pPr>
            <a:r>
              <a:rPr lang="en-US" smtClean="0"/>
              <a:t>ring topology, such as a Metropolitan Area Network (MAN) or large campus</a:t>
            </a:r>
          </a:p>
        </p:txBody>
      </p:sp>
      <p:sp>
        <p:nvSpPr>
          <p:cNvPr id="2263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93E677-D694-483A-8BFB-63EB289B2A73}" type="slidenum">
              <a:rPr lang="en-US">
                <a:cs typeface="Arial" charset="0"/>
              </a:rPr>
              <a:pPr fontAlgn="base">
                <a:spcBef>
                  <a:spcPct val="0"/>
                </a:spcBef>
                <a:spcAft>
                  <a:spcPct val="0"/>
                </a:spcAft>
              </a:pPr>
              <a:t>86</a:t>
            </a:fld>
            <a:endParaRPr lang="en-US">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p:spPr>
      </p:sp>
      <p:sp>
        <p:nvSpPr>
          <p:cNvPr id="2314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314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03284E-9ABD-4636-96B6-C2AD83965965}" type="slidenum">
              <a:rPr lang="en-US">
                <a:cs typeface="Arial" charset="0"/>
              </a:rPr>
              <a:pPr fontAlgn="base">
                <a:spcBef>
                  <a:spcPct val="0"/>
                </a:spcBef>
                <a:spcAft>
                  <a:spcPct val="0"/>
                </a:spcAft>
              </a:pPr>
              <a:t>90</a:t>
            </a:fld>
            <a:endParaRPr lang="en-US">
              <a:cs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Page </a:t>
            </a:r>
            <a:fld id="{CB009741-23C7-4B87-8D12-FFC47980949D}" type="slidenum">
              <a:rPr lang="en-US">
                <a:latin typeface="Arial" charset="0"/>
                <a:cs typeface="Arial" charset="0"/>
              </a:rPr>
              <a:pPr fontAlgn="base">
                <a:spcBef>
                  <a:spcPct val="0"/>
                </a:spcBef>
                <a:spcAft>
                  <a:spcPct val="0"/>
                </a:spcAft>
              </a:pPr>
              <a:t>91</a:t>
            </a:fld>
            <a:endParaRPr lang="en-US">
              <a:latin typeface="Arial" charset="0"/>
              <a:cs typeface="Arial" charset="0"/>
            </a:endParaRPr>
          </a:p>
        </p:txBody>
      </p:sp>
      <p:sp>
        <p:nvSpPr>
          <p:cNvPr id="233474" name="Rectangle 2"/>
          <p:cNvSpPr>
            <a:spLocks noGrp="1" noRot="1" noChangeAspect="1" noChangeArrowheads="1" noTextEdit="1"/>
          </p:cNvSpPr>
          <p:nvPr>
            <p:ph type="sldImg"/>
          </p:nvPr>
        </p:nvSpPr>
        <p:spPr bwMode="auto">
          <a:xfrm>
            <a:off x="1146175" y="687388"/>
            <a:ext cx="4568825" cy="3427412"/>
          </a:xfrm>
          <a:noFill/>
          <a:ln>
            <a:solidFill>
              <a:srgbClr val="000000"/>
            </a:solidFill>
            <a:miter lim="800000"/>
            <a:headEnd/>
            <a:tailEnd/>
          </a:ln>
        </p:spPr>
      </p:sp>
      <p:sp>
        <p:nvSpPr>
          <p:cNvPr id="233475" name="Rectangle 3"/>
          <p:cNvSpPr>
            <a:spLocks noGrp="1" noChangeArrowheads="1"/>
          </p:cNvSpPr>
          <p:nvPr>
            <p:ph type="body" idx="1"/>
          </p:nvPr>
        </p:nvSpPr>
        <p:spPr bwMode="auto">
          <a:xfrm>
            <a:off x="685800" y="4341813"/>
            <a:ext cx="5486400" cy="4114800"/>
          </a:xfrm>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latin typeface="Arial" charset="0"/>
                <a:cs typeface="Arial" charset="0"/>
              </a:rPr>
              <a:t>Page </a:t>
            </a:r>
            <a:fld id="{978899E8-9A0B-4318-9B25-63CFE45398AF}" type="slidenum">
              <a:rPr lang="en-US">
                <a:latin typeface="Arial" charset="0"/>
                <a:cs typeface="Arial" charset="0"/>
              </a:rPr>
              <a:pPr fontAlgn="base">
                <a:spcBef>
                  <a:spcPct val="0"/>
                </a:spcBef>
                <a:spcAft>
                  <a:spcPct val="0"/>
                </a:spcAft>
              </a:pPr>
              <a:t>92</a:t>
            </a:fld>
            <a:endParaRPr lang="en-US">
              <a:latin typeface="Arial" charset="0"/>
              <a:cs typeface="Arial" charset="0"/>
            </a:endParaRPr>
          </a:p>
        </p:txBody>
      </p:sp>
      <p:sp>
        <p:nvSpPr>
          <p:cNvPr id="235522" name="Rectangle 2"/>
          <p:cNvSpPr>
            <a:spLocks noGrp="1" noRot="1" noChangeAspect="1" noChangeArrowheads="1" noTextEdit="1"/>
          </p:cNvSpPr>
          <p:nvPr>
            <p:ph type="sldImg"/>
          </p:nvPr>
        </p:nvSpPr>
        <p:spPr bwMode="auto">
          <a:xfrm>
            <a:off x="1146175" y="687388"/>
            <a:ext cx="4568825" cy="3427412"/>
          </a:xfrm>
          <a:noFill/>
          <a:ln>
            <a:solidFill>
              <a:srgbClr val="000000"/>
            </a:solidFill>
            <a:miter lim="800000"/>
            <a:headEnd/>
            <a:tailEnd/>
          </a:ln>
        </p:spPr>
      </p:sp>
      <p:sp>
        <p:nvSpPr>
          <p:cNvPr id="235523" name="Rectangle 3"/>
          <p:cNvSpPr>
            <a:spLocks noGrp="1" noChangeArrowheads="1"/>
          </p:cNvSpPr>
          <p:nvPr>
            <p:ph type="body" idx="1"/>
          </p:nvPr>
        </p:nvSpPr>
        <p:spPr bwMode="auto">
          <a:xfrm>
            <a:off x="685800" y="4341813"/>
            <a:ext cx="5486400" cy="4114800"/>
          </a:xfrm>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Slide Image Placeholder 1"/>
          <p:cNvSpPr>
            <a:spLocks noGrp="1" noRot="1" noChangeAspect="1"/>
          </p:cNvSpPr>
          <p:nvPr>
            <p:ph type="sldImg"/>
          </p:nvPr>
        </p:nvSpPr>
        <p:spPr bwMode="auto">
          <a:noFill/>
          <a:ln>
            <a:solidFill>
              <a:srgbClr val="000000"/>
            </a:solidFill>
            <a:miter lim="800000"/>
            <a:headEnd/>
            <a:tailEnd/>
          </a:ln>
        </p:spPr>
      </p:sp>
      <p:sp>
        <p:nvSpPr>
          <p:cNvPr id="2375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375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16F6A4-0105-4479-8712-FEA8C9CB58C3}" type="slidenum">
              <a:rPr lang="en-US">
                <a:cs typeface="Arial" charset="0"/>
              </a:rPr>
              <a:pPr fontAlgn="base">
                <a:spcBef>
                  <a:spcPct val="0"/>
                </a:spcBef>
                <a:spcAft>
                  <a:spcPct val="0"/>
                </a:spcAft>
              </a:pPr>
              <a:t>93</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146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6F75B84-C027-45B2-AA11-C94B4BBAC1AA}" type="slidenum">
              <a:rPr lang="en-US">
                <a:cs typeface="Arial" charset="0"/>
              </a:rPr>
              <a:pPr fontAlgn="base">
                <a:spcBef>
                  <a:spcPct val="0"/>
                </a:spcBef>
                <a:spcAft>
                  <a:spcPct val="0"/>
                </a:spcAft>
              </a:pPr>
              <a:t>10</a:t>
            </a:fld>
            <a:endParaRPr lang="en-US">
              <a:cs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Slide Image Placeholder 1"/>
          <p:cNvSpPr>
            <a:spLocks noGrp="1" noRot="1" noChangeAspect="1" noTextEdit="1"/>
          </p:cNvSpPr>
          <p:nvPr>
            <p:ph type="sldImg"/>
          </p:nvPr>
        </p:nvSpPr>
        <p:spPr bwMode="auto">
          <a:noFill/>
          <a:ln>
            <a:solidFill>
              <a:srgbClr val="000000"/>
            </a:solidFill>
            <a:miter lim="800000"/>
            <a:headEnd/>
            <a:tailEnd/>
          </a:ln>
        </p:spPr>
      </p:sp>
      <p:sp>
        <p:nvSpPr>
          <p:cNvPr id="2426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62" name="Rectangle 3"/>
          <p:cNvSpPr>
            <a:spLocks noGrp="1" noChangeArrowheads="1"/>
          </p:cNvSpPr>
          <p:nvPr>
            <p:ph type="body" idx="1"/>
          </p:nvPr>
        </p:nvSpPr>
        <p:spPr bwMode="auto">
          <a:xfrm>
            <a:off x="685800" y="4343400"/>
            <a:ext cx="5486400" cy="4116388"/>
          </a:xfrm>
          <a:noFill/>
        </p:spPr>
        <p:txBody>
          <a:bodyPr wrap="square" numCol="1" anchor="t" anchorCtr="0" compatLnSpc="1">
            <a:prstTxWarp prst="textNoShape">
              <a:avLst/>
            </a:prstTxWarp>
          </a:bodyPr>
          <a:lstStyle/>
          <a:p>
            <a:pPr>
              <a:spcBef>
                <a:spcPct val="0"/>
              </a:spcBef>
            </a:pPr>
            <a:endParaRPr lang="ru-RU" smtClean="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noTextEdit="1"/>
          </p:cNvSpPr>
          <p:nvPr>
            <p:ph type="sldImg"/>
          </p:nvPr>
        </p:nvSpPr>
        <p:spPr bwMode="auto">
          <a:noFill/>
          <a:ln>
            <a:solidFill>
              <a:srgbClr val="000000"/>
            </a:solidFill>
            <a:miter lim="800000"/>
            <a:headEnd/>
            <a:tailEnd/>
          </a:ln>
        </p:spPr>
      </p:sp>
      <p:sp>
        <p:nvSpPr>
          <p:cNvPr id="2549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549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617CEA-CE25-4FD3-9956-7C56DDB6736E}" type="slidenum">
              <a:rPr lang="en-US">
                <a:cs typeface="Arial" charset="0"/>
              </a:rPr>
              <a:pPr fontAlgn="base">
                <a:spcBef>
                  <a:spcPct val="0"/>
                </a:spcBef>
                <a:spcAft>
                  <a:spcPct val="0"/>
                </a:spcAft>
              </a:pPr>
              <a:t>105</a:t>
            </a:fld>
            <a:endParaRPr lang="en-US">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noTextEdit="1"/>
          </p:cNvSpPr>
          <p:nvPr>
            <p:ph type="sldImg"/>
          </p:nvPr>
        </p:nvSpPr>
        <p:spPr bwMode="auto">
          <a:noFill/>
          <a:ln>
            <a:solidFill>
              <a:srgbClr val="000000"/>
            </a:solidFill>
            <a:miter lim="800000"/>
            <a:headEnd/>
            <a:tailEnd/>
          </a:ln>
        </p:spPr>
      </p:sp>
      <p:sp>
        <p:nvSpPr>
          <p:cNvPr id="25702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E5AF5E-F5E0-4C54-82D8-BE409D515D5D}" type="slidenum">
              <a:rPr lang="en-US">
                <a:latin typeface="Arial" charset="0"/>
                <a:ea typeface="MS PGothic" pitchFamily="34" charset="-128"/>
                <a:cs typeface="Arial" charset="0"/>
              </a:rPr>
              <a:pPr fontAlgn="base">
                <a:spcBef>
                  <a:spcPct val="0"/>
                </a:spcBef>
                <a:spcAft>
                  <a:spcPct val="0"/>
                </a:spcAft>
              </a:pPr>
              <a:t>106</a:t>
            </a:fld>
            <a:endParaRPr lang="en-US">
              <a:latin typeface="Arial" charset="0"/>
              <a:ea typeface="MS PGothic" pitchFamily="34" charset="-128"/>
              <a:cs typeface="Arial" charset="0"/>
            </a:endParaRPr>
          </a:p>
        </p:txBody>
      </p:sp>
      <p:sp>
        <p:nvSpPr>
          <p:cNvPr id="257027" name="Notes Placeholder 2"/>
          <p:cNvSpPr txBox="1">
            <a:spLocks/>
          </p:cNvSpPr>
          <p:nvPr/>
        </p:nvSpPr>
        <p:spPr bwMode="auto">
          <a:xfrm>
            <a:off x="703263" y="4421188"/>
            <a:ext cx="5614987" cy="4186237"/>
          </a:xfrm>
          <a:prstGeom prst="rect">
            <a:avLst/>
          </a:prstGeom>
          <a:noFill/>
          <a:ln w="9525">
            <a:noFill/>
            <a:miter lim="800000"/>
            <a:headEnd/>
            <a:tailEnd/>
          </a:ln>
        </p:spPr>
        <p:txBody>
          <a:bodyPr lIns="91406" tIns="45704" rIns="91406" bIns="45704"/>
          <a:lstStyle/>
          <a:p>
            <a:r>
              <a:rPr lang="en-US" sz="1200">
                <a:ea typeface="MS PGothic" pitchFamily="34" charset="-128"/>
              </a:rPr>
              <a:t>Given the big push towards green and the escalating cost of power, the network infrastructure is an important part of the power equation.</a:t>
            </a:r>
          </a:p>
          <a:p>
            <a:endParaRPr lang="en-US" sz="1200">
              <a:ea typeface="MS PGothic" pitchFamily="34" charset="-128"/>
            </a:endParaRPr>
          </a:p>
          <a:p>
            <a:r>
              <a:rPr lang="en-US" sz="1200">
                <a:ea typeface="MS PGothic" pitchFamily="34" charset="-128"/>
              </a:rPr>
              <a:t>For every $1 spent in power, the network needs $1 in cooling.</a:t>
            </a:r>
          </a:p>
          <a:p>
            <a:endParaRPr lang="en-US" sz="1200">
              <a:ea typeface="MS PGothic" pitchFamily="34" charset="-128"/>
            </a:endParaRPr>
          </a:p>
          <a:p>
            <a:r>
              <a:rPr lang="en-US" sz="1200">
                <a:ea typeface="MS PGothic" pitchFamily="34" charset="-128"/>
              </a:rPr>
              <a:t>Extreme Networks</a:t>
            </a:r>
            <a:r>
              <a:rPr lang="en-US" sz="1200" baseline="30000">
                <a:ea typeface="MS PGothic" pitchFamily="34" charset="-128"/>
              </a:rPr>
              <a:t>®</a:t>
            </a:r>
            <a:r>
              <a:rPr lang="en-US" sz="1200">
                <a:ea typeface="MS PGothic" pitchFamily="34" charset="-128"/>
              </a:rPr>
              <a:t> BlackDiamond</a:t>
            </a:r>
            <a:r>
              <a:rPr lang="en-US" sz="1200" baseline="30000">
                <a:ea typeface="MS PGothic" pitchFamily="34" charset="-128"/>
              </a:rPr>
              <a:t>®</a:t>
            </a:r>
            <a:r>
              <a:rPr lang="en-US" sz="1200">
                <a:ea typeface="MS PGothic" pitchFamily="34" charset="-128"/>
              </a:rPr>
              <a:t> 8800 series consumes 1/3 less the power of similar competitors</a:t>
            </a:r>
            <a:r>
              <a:rPr lang="ja-JP" altLang="en-US" sz="1200"/>
              <a:t>’</a:t>
            </a:r>
            <a:r>
              <a:rPr lang="en-US" altLang="ja-JP" sz="1200"/>
              <a:t> products.  </a:t>
            </a:r>
          </a:p>
          <a:p>
            <a:endParaRPr lang="en-US" sz="1200">
              <a:ea typeface="MS PGothic" pitchFamily="34" charset="-128"/>
            </a:endParaRPr>
          </a:p>
          <a:p>
            <a:r>
              <a:rPr lang="en-US" sz="1200">
                <a:ea typeface="MS PGothic" pitchFamily="34" charset="-128"/>
              </a:rPr>
              <a:t>Also, Extreme Networks solution offer the ability to reduce power during off peak hours using customizable profiles.  Profiles are essentially scripts that based on time of day can turn off power to blades or ports.  This allows data centers to truly follow the moon and be more power efficient</a:t>
            </a:r>
          </a:p>
          <a:p>
            <a:endParaRPr lang="en-US" sz="1200">
              <a:ea typeface="MS PGothic" pitchFamily="34" charset="-128"/>
            </a:endParaRPr>
          </a:p>
        </p:txBody>
      </p:sp>
      <p:sp>
        <p:nvSpPr>
          <p:cNvPr id="257028" name="Footer Placeholder 6"/>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latin typeface="Arial" charset="0"/>
                <a:ea typeface="MS PGothic" pitchFamily="34" charset="-128"/>
                <a:cs typeface="Arial" charset="0"/>
              </a:rPr>
              <a:t>© 2010 Extreme Networks, Inc.  All rights reserved.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2"/>
          <p:cNvSpPr>
            <a:spLocks noGrp="1" noRot="1" noChangeAspect="1" noChangeArrowheads="1" noTextEdit="1"/>
          </p:cNvSpPr>
          <p:nvPr>
            <p:ph type="sldImg"/>
          </p:nvPr>
        </p:nvSpPr>
        <p:spPr bwMode="auto">
          <a:xfrm>
            <a:off x="1169988" y="681038"/>
            <a:ext cx="4521200" cy="3409950"/>
          </a:xfrm>
          <a:solidFill>
            <a:srgbClr val="FFFFFF"/>
          </a:solidFill>
          <a:ln>
            <a:solidFill>
              <a:srgbClr val="000000"/>
            </a:solidFill>
            <a:miter lim="800000"/>
            <a:headEnd/>
            <a:tailEnd/>
          </a:ln>
        </p:spPr>
      </p:sp>
      <p:sp>
        <p:nvSpPr>
          <p:cNvPr id="263170" name="Rectangle 3"/>
          <p:cNvSpPr>
            <a:spLocks noGrp="1" noChangeArrowheads="1"/>
          </p:cNvSpPr>
          <p:nvPr>
            <p:ph type="body" idx="1"/>
          </p:nvPr>
        </p:nvSpPr>
        <p:spPr bwMode="auto">
          <a:xfrm>
            <a:off x="914400" y="4316413"/>
            <a:ext cx="5029200" cy="4167187"/>
          </a:xfrm>
          <a:solidFill>
            <a:srgbClr val="FFFFFF"/>
          </a:solidFill>
          <a:ln>
            <a:solidFill>
              <a:srgbClr val="000000"/>
            </a:solidFill>
            <a:miter lim="800000"/>
            <a:headEnd/>
            <a:tailEnd/>
          </a:ln>
        </p:spPr>
        <p:txBody>
          <a:bodyPr wrap="square" numCol="1" anchor="t" anchorCtr="0" compatLnSpc="1">
            <a:prstTxWarp prst="textNoShape">
              <a:avLst/>
            </a:prstTxWarp>
          </a:bodyPr>
          <a:lstStyle/>
          <a:p>
            <a:pPr>
              <a:spcBef>
                <a:spcPct val="0"/>
              </a:spcBef>
            </a:pPr>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Arial" charset="0"/>
              </a:rPr>
              <a:t>Page </a:t>
            </a:r>
            <a:fld id="{40AB9445-E2FE-43F9-A62E-237050F235C6}" type="slidenum">
              <a:rPr lang="en-US">
                <a:cs typeface="Arial" charset="0"/>
              </a:rPr>
              <a:pPr fontAlgn="base">
                <a:spcBef>
                  <a:spcPct val="0"/>
                </a:spcBef>
                <a:spcAft>
                  <a:spcPct val="0"/>
                </a:spcAft>
              </a:pPr>
              <a:t>113</a:t>
            </a:fld>
            <a:endParaRPr lang="en-US">
              <a:cs typeface="Arial" charset="0"/>
            </a:endParaRPr>
          </a:p>
        </p:txBody>
      </p:sp>
      <p:sp>
        <p:nvSpPr>
          <p:cNvPr id="266242" name="Rectangle 2"/>
          <p:cNvSpPr>
            <a:spLocks noGrp="1" noRot="1" noChangeAspect="1" noChangeArrowheads="1" noTextEdit="1"/>
          </p:cNvSpPr>
          <p:nvPr>
            <p:ph type="sldImg"/>
          </p:nvPr>
        </p:nvSpPr>
        <p:spPr bwMode="auto">
          <a:xfrm>
            <a:off x="1162050" y="681038"/>
            <a:ext cx="4545013" cy="3409950"/>
          </a:xfrm>
          <a:noFill/>
          <a:ln>
            <a:solidFill>
              <a:srgbClr val="000000"/>
            </a:solidFill>
            <a:miter lim="800000"/>
            <a:headEnd/>
            <a:tailEnd/>
          </a:ln>
        </p:spPr>
      </p:sp>
      <p:sp>
        <p:nvSpPr>
          <p:cNvPr id="266243" name="Rectangle 3"/>
          <p:cNvSpPr>
            <a:spLocks noGrp="1" noChangeArrowheads="1"/>
          </p:cNvSpPr>
          <p:nvPr>
            <p:ph type="body" idx="1"/>
          </p:nvPr>
        </p:nvSpPr>
        <p:spPr bwMode="auto">
          <a:xfrm>
            <a:off x="914400" y="4318000"/>
            <a:ext cx="5029200" cy="4167188"/>
          </a:xfrm>
          <a:noFill/>
        </p:spPr>
        <p:txBody>
          <a:bodyPr wrap="square" numCol="1" anchor="t" anchorCtr="0" compatLnSpc="1">
            <a:prstTxWarp prst="textNoShape">
              <a:avLst/>
            </a:prstTxWarp>
          </a:bodyPr>
          <a:lstStyle/>
          <a:p>
            <a:pPr>
              <a:spcBef>
                <a:spcPct val="0"/>
              </a:spcBef>
            </a:pPr>
            <a:r>
              <a:rPr lang="en-US" smtClean="0"/>
              <a:t>Extreme offers a variety of solutions to address customer needs. </a:t>
            </a:r>
          </a:p>
          <a:p>
            <a:pPr>
              <a:spcBef>
                <a:spcPct val="0"/>
              </a:spcBef>
            </a:pPr>
            <a:r>
              <a:rPr lang="en-US" smtClean="0"/>
              <a:t>In all these solutions we bring four key benefits to the table.</a:t>
            </a:r>
          </a:p>
          <a:p>
            <a:pPr>
              <a:spcBef>
                <a:spcPct val="0"/>
              </a:spcBef>
            </a:pPr>
            <a:endParaRPr lang="en-US" smtClean="0"/>
          </a:p>
          <a:p>
            <a:pPr>
              <a:spcBef>
                <a:spcPct val="0"/>
              </a:spcBef>
            </a:pPr>
            <a:r>
              <a:rPr lang="en-US" smtClean="0"/>
              <a:t>High Availability – System, Software and Network level availability</a:t>
            </a:r>
          </a:p>
          <a:p>
            <a:pPr>
              <a:spcBef>
                <a:spcPct val="0"/>
              </a:spcBef>
            </a:pPr>
            <a:r>
              <a:rPr lang="en-US" smtClean="0"/>
              <a:t>Voce Quality Connections – low-latency, low-jitter and excellent QoS</a:t>
            </a:r>
          </a:p>
          <a:p>
            <a:pPr>
              <a:spcBef>
                <a:spcPct val="0"/>
              </a:spcBef>
            </a:pPr>
            <a:r>
              <a:rPr lang="en-US" smtClean="0"/>
              <a:t>Comprehensive security – Secure switches, CLEAR-Flow rules engine, virtualized security resources like Sentriant</a:t>
            </a:r>
          </a:p>
          <a:p>
            <a:pPr>
              <a:spcBef>
                <a:spcPct val="0"/>
              </a:spcBef>
            </a:pPr>
            <a:r>
              <a:rPr lang="en-US" smtClean="0"/>
              <a:t>Ease of management – Be it using EPICenter on a stand-alone basis or to manage partner devices etc.</a:t>
            </a:r>
          </a:p>
          <a:p>
            <a:pPr>
              <a:spcBef>
                <a:spcPct val="0"/>
              </a:spcBef>
            </a:pPr>
            <a:endParaRPr lang="en-US" smtClean="0"/>
          </a:p>
          <a:p>
            <a:pPr>
              <a:spcBef>
                <a:spcPct val="0"/>
              </a:spcBef>
            </a:pPr>
            <a:r>
              <a:rPr lang="en-US" smtClean="0"/>
              <a:t>You should be able to listen to the customer and map the requirements to the benefits.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Slide Image Placeholder 1"/>
          <p:cNvSpPr>
            <a:spLocks noGrp="1" noRot="1" noChangeAspect="1"/>
          </p:cNvSpPr>
          <p:nvPr>
            <p:ph type="sldImg"/>
          </p:nvPr>
        </p:nvSpPr>
        <p:spPr bwMode="auto">
          <a:noFill/>
          <a:ln>
            <a:solidFill>
              <a:srgbClr val="000000"/>
            </a:solidFill>
            <a:miter lim="800000"/>
            <a:headEnd/>
            <a:tailEnd/>
          </a:ln>
        </p:spPr>
      </p:sp>
      <p:sp>
        <p:nvSpPr>
          <p:cNvPr id="2703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703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BF8A4B-8403-4D99-AFF4-42D0257DB786}" type="slidenum">
              <a:rPr lang="en-US">
                <a:cs typeface="Arial" charset="0"/>
              </a:rPr>
              <a:pPr fontAlgn="base">
                <a:spcBef>
                  <a:spcPct val="0"/>
                </a:spcBef>
                <a:spcAft>
                  <a:spcPct val="0"/>
                </a:spcAft>
              </a:pPr>
              <a:t>116</a:t>
            </a:fld>
            <a:endParaRPr lang="en-US">
              <a:cs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noTextEdit="1"/>
          </p:cNvSpPr>
          <p:nvPr>
            <p:ph type="sldImg"/>
          </p:nvPr>
        </p:nvSpPr>
        <p:spPr bwMode="auto">
          <a:noFill/>
          <a:ln>
            <a:solidFill>
              <a:srgbClr val="000000"/>
            </a:solidFill>
            <a:miter lim="800000"/>
            <a:headEnd/>
            <a:tailEnd/>
          </a:ln>
        </p:spPr>
      </p:sp>
      <p:sp>
        <p:nvSpPr>
          <p:cNvPr id="272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Arial" charset="0"/>
              </a:rPr>
              <a:t>The mainframe industry in the 1980s was vertical and closed: it consisted of specialized hardware, operating system and applications --- all from the same company. </a:t>
            </a:r>
          </a:p>
          <a:p>
            <a:pPr>
              <a:spcBef>
                <a:spcPct val="0"/>
              </a:spcBef>
            </a:pPr>
            <a:r>
              <a:rPr lang="en-US" smtClean="0">
                <a:latin typeface="Arial" charset="0"/>
              </a:rPr>
              <a:t>A revolution happened when open interfaces started to appear. The industry became horizontal. Innovation exploded. </a:t>
            </a:r>
          </a:p>
        </p:txBody>
      </p:sp>
      <p:sp>
        <p:nvSpPr>
          <p:cNvPr id="272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355542-5F7F-4ED6-AA9E-FECF95C77E6C}" type="slidenum">
              <a:rPr lang="en-US">
                <a:solidFill>
                  <a:srgbClr val="000000"/>
                </a:solidFill>
                <a:latin typeface="Arial" charset="0"/>
                <a:ea typeface="ヒラギノ角ゴ ProN W3"/>
                <a:cs typeface="ヒラギノ角ゴ ProN W3"/>
                <a:sym typeface="Gill Sans"/>
              </a:rPr>
              <a:pPr fontAlgn="base">
                <a:spcBef>
                  <a:spcPct val="0"/>
                </a:spcBef>
                <a:spcAft>
                  <a:spcPct val="0"/>
                </a:spcAft>
              </a:pPr>
              <a:t>117</a:t>
            </a:fld>
            <a:endParaRPr lang="en-US">
              <a:solidFill>
                <a:srgbClr val="000000"/>
              </a:solidFill>
              <a:latin typeface="Arial" charset="0"/>
              <a:ea typeface="ヒラギノ角ゴ ProN W3"/>
              <a:cs typeface="ヒラギノ角ゴ ProN W3"/>
              <a:sym typeface="Gill San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Slide Image Placeholder 1"/>
          <p:cNvSpPr>
            <a:spLocks noGrp="1" noRot="1" noChangeAspect="1" noTextEdit="1"/>
          </p:cNvSpPr>
          <p:nvPr>
            <p:ph type="sldImg"/>
          </p:nvPr>
        </p:nvSpPr>
        <p:spPr bwMode="auto">
          <a:noFill/>
          <a:ln>
            <a:solidFill>
              <a:srgbClr val="000000"/>
            </a:solidFill>
            <a:miter lim="800000"/>
            <a:headEnd/>
            <a:tailEnd/>
          </a:ln>
        </p:spPr>
      </p:sp>
      <p:sp>
        <p:nvSpPr>
          <p:cNvPr id="274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latin typeface="Arial" charset="0"/>
            </a:endParaRPr>
          </a:p>
        </p:txBody>
      </p:sp>
      <p:sp>
        <p:nvSpPr>
          <p:cNvPr id="274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424252B-0FF1-406B-A8E4-D6A41726B1CE}" type="slidenum">
              <a:rPr lang="en-US">
                <a:solidFill>
                  <a:srgbClr val="000000"/>
                </a:solidFill>
                <a:latin typeface="Arial" charset="0"/>
                <a:ea typeface="ヒラギノ角ゴ ProN W3"/>
                <a:cs typeface="ヒラギノ角ゴ ProN W3"/>
                <a:sym typeface="Gill Sans"/>
              </a:rPr>
              <a:pPr fontAlgn="base">
                <a:spcBef>
                  <a:spcPct val="0"/>
                </a:spcBef>
                <a:spcAft>
                  <a:spcPct val="0"/>
                </a:spcAft>
              </a:pPr>
              <a:t>118</a:t>
            </a:fld>
            <a:endParaRPr lang="en-US">
              <a:solidFill>
                <a:srgbClr val="000000"/>
              </a:solidFill>
              <a:latin typeface="Arial" charset="0"/>
              <a:ea typeface="ヒラギノ角ゴ ProN W3"/>
              <a:cs typeface="ヒラギノ角ゴ ProN W3"/>
              <a:sym typeface="Gill San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defRPr/>
            </a:pPr>
            <a:r>
              <a:rPr lang="en-US" dirty="0" smtClean="0"/>
              <a:t>providing a software abstraction layer above the HW and virtualization layer that can hide &amp; enable management of this bewildering diversity</a:t>
            </a:r>
          </a:p>
          <a:p>
            <a:pPr fontAlgn="auto">
              <a:spcBef>
                <a:spcPts val="0"/>
              </a:spcBef>
              <a:spcAft>
                <a:spcPts val="0"/>
              </a:spcAft>
              <a:defRPr/>
            </a:pPr>
            <a:endParaRPr lang="en-US" dirty="0" smtClean="0"/>
          </a:p>
          <a:p>
            <a:pPr fontAlgn="auto">
              <a:spcBef>
                <a:spcPts val="0"/>
              </a:spcBef>
              <a:spcAft>
                <a:spcPts val="0"/>
              </a:spcAft>
              <a:defRPr/>
            </a:pPr>
            <a:endParaRPr lang="en-US" dirty="0" smtClean="0"/>
          </a:p>
        </p:txBody>
      </p:sp>
      <p:sp>
        <p:nvSpPr>
          <p:cNvPr id="276483"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276484"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00D6298-96C6-4D32-9DB0-DF40A6EA4AA2}" type="slidenum">
              <a:rPr lang="en-US">
                <a:cs typeface="Arial" charset="0"/>
              </a:rPr>
              <a:pPr fontAlgn="base">
                <a:spcBef>
                  <a:spcPct val="0"/>
                </a:spcBef>
                <a:spcAft>
                  <a:spcPct val="0"/>
                </a:spcAft>
              </a:pPr>
              <a:t>119</a:t>
            </a:fld>
            <a:endParaRPr lang="en-U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167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173358-0746-4FB2-BA11-FE1673ACCE84}" type="slidenum">
              <a:rPr lang="en-US">
                <a:cs typeface="Arial" charset="0"/>
              </a:rPr>
              <a:pPr fontAlgn="base">
                <a:spcBef>
                  <a:spcPct val="0"/>
                </a:spcBef>
                <a:spcAft>
                  <a:spcPct val="0"/>
                </a:spcAft>
              </a:pPr>
              <a:t>11</a:t>
            </a:fld>
            <a:endParaRPr lang="en-US">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Slide Image Placeholder 1"/>
          <p:cNvSpPr>
            <a:spLocks noGrp="1" noRot="1" noChangeAspect="1" noTextEdit="1"/>
          </p:cNvSpPr>
          <p:nvPr>
            <p:ph type="sldImg"/>
          </p:nvPr>
        </p:nvSpPr>
        <p:spPr bwMode="auto">
          <a:noFill/>
          <a:ln>
            <a:solidFill>
              <a:srgbClr val="000000"/>
            </a:solidFill>
            <a:miter lim="800000"/>
            <a:headEnd/>
            <a:tailEnd/>
          </a:ln>
        </p:spPr>
      </p:sp>
      <p:sp>
        <p:nvSpPr>
          <p:cNvPr id="2795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79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E75CD8-E86F-4C8A-BAF1-B759AC2E5F2E}" type="slidenum">
              <a:rPr lang="en-US">
                <a:cs typeface="Arial" charset="0"/>
              </a:rPr>
              <a:pPr fontAlgn="base">
                <a:spcBef>
                  <a:spcPct val="0"/>
                </a:spcBef>
                <a:spcAft>
                  <a:spcPct val="0"/>
                </a:spcAft>
              </a:pPr>
              <a:t>121</a:t>
            </a:fld>
            <a:endParaRPr lang="en-US">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1602"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28160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E59E514-FFBE-442B-8619-A20BF72F283C}" type="slidenum">
              <a:rPr lang="en-US">
                <a:cs typeface="Arial" charset="0"/>
              </a:rPr>
              <a:pPr fontAlgn="base">
                <a:spcBef>
                  <a:spcPct val="0"/>
                </a:spcBef>
                <a:spcAft>
                  <a:spcPct val="0"/>
                </a:spcAft>
              </a:pPr>
              <a:t>122</a:t>
            </a:fld>
            <a:endParaRPr lang="en-US">
              <a:cs typeface="Arial" charset="0"/>
            </a:endParaRPr>
          </a:p>
        </p:txBody>
      </p:sp>
      <p:sp>
        <p:nvSpPr>
          <p:cNvPr id="281604" name="Rectangle 1"/>
          <p:cNvSpPr>
            <a:spLocks noGrp="1" noRot="1" noChangeAspect="1" noChangeArrowheads="1" noTextEdit="1"/>
          </p:cNvSpPr>
          <p:nvPr>
            <p:ph type="sldImg"/>
          </p:nvPr>
        </p:nvSpPr>
        <p:spPr bwMode="auto">
          <a:xfrm>
            <a:off x="1143000" y="685800"/>
            <a:ext cx="4570413" cy="3429000"/>
          </a:xfrm>
          <a:solidFill>
            <a:srgbClr val="FFFFFF"/>
          </a:solidFill>
          <a:ln>
            <a:solidFill>
              <a:srgbClr val="000000"/>
            </a:solidFill>
            <a:miter lim="800000"/>
            <a:headEnd/>
            <a:tailEnd/>
          </a:ln>
        </p:spPr>
      </p:sp>
      <p:sp>
        <p:nvSpPr>
          <p:cNvPr id="281605" name="Rectangle 2"/>
          <p:cNvSpPr>
            <a:spLocks noGrp="1" noChangeArrowheads="1"/>
          </p:cNvSpPr>
          <p:nvPr>
            <p:ph type="body" idx="1"/>
          </p:nvPr>
        </p:nvSpPr>
        <p:spPr bwMode="auto">
          <a:xfrm>
            <a:off x="685800" y="4343400"/>
            <a:ext cx="5484813" cy="4114800"/>
          </a:xfrm>
          <a:noFill/>
        </p:spPr>
        <p:txBody>
          <a:bodyPr wrap="none" numCol="1" anchor="ctr" anchorCtr="0" compatLnSpc="1">
            <a:prstTxWarp prst="textNoShape">
              <a:avLst/>
            </a:prstTxWarp>
          </a:bodyPr>
          <a:lstStyle/>
          <a:p>
            <a:pPr>
              <a:spcBef>
                <a:spcPct val="0"/>
              </a:spcBef>
            </a:pPr>
            <a:endParaRPr lang="ru-RU" smtClean="0"/>
          </a:p>
        </p:txBody>
      </p:sp>
      <p:sp>
        <p:nvSpPr>
          <p:cNvPr id="281606" name="Date Placeholder 6"/>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7F21407D-EF2C-42F6-B742-12303A33DEE1}" type="datetime3">
              <a:rPr lang="en-US">
                <a:cs typeface="Arial" charset="0"/>
              </a:rPr>
              <a:pPr fontAlgn="base">
                <a:spcBef>
                  <a:spcPct val="0"/>
                </a:spcBef>
                <a:spcAft>
                  <a:spcPct val="0"/>
                </a:spcAft>
              </a:pPr>
              <a:t>27 November 2013</a:t>
            </a:fld>
            <a:endParaRPr lang="en-US">
              <a:cs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4674"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28467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B66B4E-3110-4516-8214-A7CCEEF92C4D}" type="slidenum">
              <a:rPr lang="en-US">
                <a:cs typeface="Arial" charset="0"/>
              </a:rPr>
              <a:pPr fontAlgn="base">
                <a:spcBef>
                  <a:spcPct val="0"/>
                </a:spcBef>
                <a:spcAft>
                  <a:spcPct val="0"/>
                </a:spcAft>
              </a:pPr>
              <a:t>124</a:t>
            </a:fld>
            <a:endParaRPr lang="en-US">
              <a:cs typeface="Arial" charset="0"/>
            </a:endParaRPr>
          </a:p>
        </p:txBody>
      </p:sp>
      <p:sp>
        <p:nvSpPr>
          <p:cNvPr id="284676" name="Rectangle 1"/>
          <p:cNvSpPr>
            <a:spLocks noGrp="1" noRot="1" noChangeAspect="1" noChangeArrowheads="1" noTextEdit="1"/>
          </p:cNvSpPr>
          <p:nvPr>
            <p:ph type="sldImg"/>
          </p:nvPr>
        </p:nvSpPr>
        <p:spPr bwMode="auto">
          <a:xfrm>
            <a:off x="1143000" y="685800"/>
            <a:ext cx="4570413" cy="3427413"/>
          </a:xfrm>
          <a:solidFill>
            <a:srgbClr val="FFFFFF"/>
          </a:solidFill>
          <a:ln>
            <a:solidFill>
              <a:srgbClr val="000000"/>
            </a:solidFill>
            <a:miter lim="800000"/>
            <a:headEnd/>
            <a:tailEnd/>
          </a:ln>
        </p:spPr>
      </p:sp>
      <p:sp>
        <p:nvSpPr>
          <p:cNvPr id="284677" name="Rectangle 2"/>
          <p:cNvSpPr>
            <a:spLocks noGrp="1" noChangeArrowheads="1"/>
          </p:cNvSpPr>
          <p:nvPr>
            <p:ph type="body" idx="1"/>
          </p:nvPr>
        </p:nvSpPr>
        <p:spPr bwMode="auto">
          <a:xfrm>
            <a:off x="685800" y="4343400"/>
            <a:ext cx="5484813" cy="4114800"/>
          </a:xfrm>
          <a:noFill/>
        </p:spPr>
        <p:txBody>
          <a:bodyPr wrap="none" numCol="1" anchor="ctr" anchorCtr="0" compatLnSpc="1">
            <a:prstTxWarp prst="textNoShape">
              <a:avLst/>
            </a:prstTxWarp>
          </a:bodyPr>
          <a:lstStyle/>
          <a:p>
            <a:pPr>
              <a:spcBef>
                <a:spcPct val="0"/>
              </a:spcBef>
            </a:pPr>
            <a:endParaRPr lang="ru-RU" smtClean="0"/>
          </a:p>
        </p:txBody>
      </p:sp>
      <p:sp>
        <p:nvSpPr>
          <p:cNvPr id="284678" name="Date Placeholder 6"/>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F461FBF1-A50E-4FB6-AB94-55430FE73836}" type="datetime3">
              <a:rPr lang="en-US">
                <a:cs typeface="Arial" charset="0"/>
              </a:rPr>
              <a:pPr fontAlgn="base">
                <a:spcBef>
                  <a:spcPct val="0"/>
                </a:spcBef>
                <a:spcAft>
                  <a:spcPct val="0"/>
                </a:spcAft>
              </a:pPr>
              <a:t>27 November 2013</a:t>
            </a:fld>
            <a:endParaRPr lang="en-US">
              <a:cs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Slide Image Placeholder 1"/>
          <p:cNvSpPr>
            <a:spLocks noGrp="1" noRot="1" noChangeAspect="1"/>
          </p:cNvSpPr>
          <p:nvPr>
            <p:ph type="sldImg"/>
          </p:nvPr>
        </p:nvSpPr>
        <p:spPr bwMode="auto">
          <a:noFill/>
          <a:ln>
            <a:solidFill>
              <a:srgbClr val="000000"/>
            </a:solidFill>
            <a:miter lim="800000"/>
            <a:headEnd/>
            <a:tailEnd/>
          </a:ln>
        </p:spPr>
      </p:sp>
      <p:sp>
        <p:nvSpPr>
          <p:cNvPr id="286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86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88B916F-9142-47B0-BE83-5FCE56DE4F03}" type="slidenum">
              <a:rPr lang="en-US">
                <a:cs typeface="Arial" charset="0"/>
              </a:rPr>
              <a:pPr fontAlgn="base">
                <a:spcBef>
                  <a:spcPct val="0"/>
                </a:spcBef>
                <a:spcAft>
                  <a:spcPct val="0"/>
                </a:spcAft>
              </a:pPr>
              <a:t>125</a:t>
            </a:fld>
            <a:endParaRPr lang="en-US">
              <a:cs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Slide Image Placeholder 1"/>
          <p:cNvSpPr>
            <a:spLocks noGrp="1" noRot="1" noChangeAspect="1"/>
          </p:cNvSpPr>
          <p:nvPr>
            <p:ph type="sldImg"/>
          </p:nvPr>
        </p:nvSpPr>
        <p:spPr bwMode="auto">
          <a:noFill/>
          <a:ln>
            <a:solidFill>
              <a:srgbClr val="000000"/>
            </a:solidFill>
            <a:miter lim="800000"/>
            <a:headEnd/>
            <a:tailEnd/>
          </a:ln>
        </p:spPr>
      </p:sp>
      <p:sp>
        <p:nvSpPr>
          <p:cNvPr id="288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88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DA91C1-7C6E-4346-BCD5-E0F6B09A82F5}" type="slidenum">
              <a:rPr lang="en-US">
                <a:cs typeface="Arial" charset="0"/>
              </a:rPr>
              <a:pPr fontAlgn="base">
                <a:spcBef>
                  <a:spcPct val="0"/>
                </a:spcBef>
                <a:spcAft>
                  <a:spcPct val="0"/>
                </a:spcAft>
              </a:pPr>
              <a:t>126</a:t>
            </a:fld>
            <a:endParaRPr lang="en-US">
              <a:cs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Slide Image Placeholder 1"/>
          <p:cNvSpPr>
            <a:spLocks noGrp="1" noRot="1" noChangeAspect="1"/>
          </p:cNvSpPr>
          <p:nvPr>
            <p:ph type="sldImg"/>
          </p:nvPr>
        </p:nvSpPr>
        <p:spPr bwMode="auto">
          <a:noFill/>
          <a:ln>
            <a:solidFill>
              <a:srgbClr val="000000"/>
            </a:solidFill>
            <a:miter lim="800000"/>
            <a:headEnd/>
            <a:tailEnd/>
          </a:ln>
        </p:spPr>
      </p:sp>
      <p:sp>
        <p:nvSpPr>
          <p:cNvPr id="290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90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20D6A4-CDC0-4898-8457-E7116890F11E}" type="slidenum">
              <a:rPr lang="en-US">
                <a:cs typeface="Arial" charset="0"/>
              </a:rPr>
              <a:pPr fontAlgn="base">
                <a:spcBef>
                  <a:spcPct val="0"/>
                </a:spcBef>
                <a:spcAft>
                  <a:spcPct val="0"/>
                </a:spcAft>
              </a:pPr>
              <a:t>127</a:t>
            </a:fld>
            <a:endParaRPr lang="en-US">
              <a:cs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Slide Image Placeholder 1"/>
          <p:cNvSpPr>
            <a:spLocks noGrp="1" noRot="1" noChangeAspect="1"/>
          </p:cNvSpPr>
          <p:nvPr>
            <p:ph type="sldImg"/>
          </p:nvPr>
        </p:nvSpPr>
        <p:spPr bwMode="auto">
          <a:noFill/>
          <a:ln>
            <a:solidFill>
              <a:srgbClr val="000000"/>
            </a:solidFill>
            <a:miter lim="800000"/>
            <a:headEnd/>
            <a:tailEnd/>
          </a:ln>
        </p:spPr>
      </p:sp>
      <p:sp>
        <p:nvSpPr>
          <p:cNvPr id="2928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92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56DCB1-6D54-40F3-BAA4-A8D02E9AB719}" type="slidenum">
              <a:rPr lang="en-US">
                <a:cs typeface="Arial" charset="0"/>
              </a:rPr>
              <a:pPr fontAlgn="base">
                <a:spcBef>
                  <a:spcPct val="0"/>
                </a:spcBef>
                <a:spcAft>
                  <a:spcPct val="0"/>
                </a:spcAft>
              </a:pPr>
              <a:t>128</a:t>
            </a:fld>
            <a:endParaRPr lang="en-US">
              <a:cs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Slide Image Placeholder 1"/>
          <p:cNvSpPr>
            <a:spLocks noGrp="1" noRot="1" noChangeAspect="1"/>
          </p:cNvSpPr>
          <p:nvPr>
            <p:ph type="sldImg"/>
          </p:nvPr>
        </p:nvSpPr>
        <p:spPr bwMode="auto">
          <a:xfrm>
            <a:off x="1039813" y="422275"/>
            <a:ext cx="4743450" cy="3557588"/>
          </a:xfrm>
          <a:noFill/>
          <a:ln>
            <a:solidFill>
              <a:srgbClr val="000000"/>
            </a:solidFill>
            <a:miter lim="800000"/>
            <a:headEnd/>
            <a:tailEnd/>
          </a:ln>
        </p:spPr>
      </p:sp>
      <p:sp>
        <p:nvSpPr>
          <p:cNvPr id="2990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990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A1C132-FECB-41D2-819A-F9DD644160F4}" type="slidenum">
              <a:rPr lang="en-US">
                <a:cs typeface="Arial" charset="0"/>
              </a:rPr>
              <a:pPr fontAlgn="base">
                <a:spcBef>
                  <a:spcPct val="0"/>
                </a:spcBef>
                <a:spcAft>
                  <a:spcPct val="0"/>
                </a:spcAft>
              </a:pPr>
              <a:t>133</a:t>
            </a:fld>
            <a:endParaRPr lang="en-US">
              <a:cs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Slide Image Placeholder 1"/>
          <p:cNvSpPr>
            <a:spLocks noGrp="1" noRot="1" noChangeAspect="1"/>
          </p:cNvSpPr>
          <p:nvPr>
            <p:ph type="sldImg"/>
          </p:nvPr>
        </p:nvSpPr>
        <p:spPr bwMode="auto">
          <a:noFill/>
          <a:ln>
            <a:solidFill>
              <a:srgbClr val="000000"/>
            </a:solidFill>
            <a:miter lim="800000"/>
            <a:headEnd/>
            <a:tailEnd/>
          </a:ln>
        </p:spPr>
      </p:sp>
      <p:sp>
        <p:nvSpPr>
          <p:cNvPr id="3020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a:p>
            <a:pPr>
              <a:spcBef>
                <a:spcPct val="0"/>
              </a:spcBef>
            </a:pPr>
            <a:r>
              <a:rPr lang="en-US" smtClean="0"/>
              <a:t>Both the compute and mobile industry went through a transition from closed architectures to open architectures, and opened the door to a wave of innovation.</a:t>
            </a:r>
          </a:p>
          <a:p>
            <a:pPr>
              <a:spcBef>
                <a:spcPct val="0"/>
              </a:spcBef>
            </a:pPr>
            <a:endParaRPr lang="en-US" smtClean="0"/>
          </a:p>
          <a:p>
            <a:pPr>
              <a:spcBef>
                <a:spcPct val="0"/>
              </a:spcBef>
            </a:pPr>
            <a:r>
              <a:rPr lang="en-US" smtClean="0"/>
              <a:t>Compute went from a closed proprietary Big Iron world – to a more open yet still closed world of smaller systems, SPARC &amp; Power, running closed systems like Solaris &amp; AIX.</a:t>
            </a:r>
          </a:p>
          <a:p>
            <a:pPr>
              <a:spcBef>
                <a:spcPct val="0"/>
              </a:spcBef>
            </a:pPr>
            <a:endParaRPr lang="en-US" smtClean="0"/>
          </a:p>
          <a:p>
            <a:pPr>
              <a:spcBef>
                <a:spcPct val="0"/>
              </a:spcBef>
            </a:pPr>
            <a:r>
              <a:rPr lang="en-US" smtClean="0"/>
              <a:t>Then the Intel moved the market with cheaper and faster chips. Linux came along….</a:t>
            </a:r>
          </a:p>
          <a:p>
            <a:pPr>
              <a:spcBef>
                <a:spcPct val="0"/>
              </a:spcBef>
            </a:pPr>
            <a:endParaRPr lang="en-US" smtClean="0"/>
          </a:p>
          <a:p>
            <a:pPr>
              <a:spcBef>
                <a:spcPct val="0"/>
              </a:spcBef>
            </a:pPr>
            <a:r>
              <a:rPr lang="en-US" smtClean="0"/>
              <a:t>On top of that this entire ecosystem evolved based around Open Standards. </a:t>
            </a:r>
          </a:p>
          <a:p>
            <a:pPr>
              <a:spcBef>
                <a:spcPct val="0"/>
              </a:spcBef>
            </a:pPr>
            <a:endParaRPr lang="en-US" smtClean="0"/>
          </a:p>
          <a:p>
            <a:pPr>
              <a:spcBef>
                <a:spcPct val="0"/>
              </a:spcBef>
            </a:pPr>
            <a:r>
              <a:rPr lang="en-US" smtClean="0"/>
              <a:t>We ended up with amazing transformation we see today of larger scale compute and services available of the smallest companies – the startups of tomorrow.</a:t>
            </a:r>
          </a:p>
          <a:p>
            <a:pPr>
              <a:spcBef>
                <a:spcPct val="0"/>
              </a:spcBef>
            </a:pPr>
            <a:endParaRPr lang="en-US" smtClean="0"/>
          </a:p>
          <a:p>
            <a:pPr>
              <a:spcBef>
                <a:spcPct val="0"/>
              </a:spcBef>
            </a:pPr>
            <a:r>
              <a:rPr lang="en-US" smtClean="0"/>
              <a:t>It changed the world. There would be no Google, no Yahoo, no Facebook, no  Amazon with out this move Open SW and HW. The result  - unlocked customer value.</a:t>
            </a:r>
          </a:p>
          <a:p>
            <a:pPr>
              <a:spcBef>
                <a:spcPct val="0"/>
              </a:spcBef>
            </a:pPr>
            <a:endParaRPr lang="en-US" smtClean="0"/>
          </a:p>
          <a:p>
            <a:pPr>
              <a:spcBef>
                <a:spcPct val="0"/>
              </a:spcBef>
            </a:pPr>
            <a:r>
              <a:rPr lang="en-US" smtClean="0"/>
              <a:t>In Mobile we had a close world. HW companies  made phones. The applications on those phones were dictated by the Mobile provider….and lets face it – they were terrible. </a:t>
            </a:r>
          </a:p>
          <a:p>
            <a:pPr>
              <a:spcBef>
                <a:spcPct val="0"/>
              </a:spcBef>
            </a:pPr>
            <a:endParaRPr lang="en-US" smtClean="0"/>
          </a:p>
          <a:p>
            <a:pPr>
              <a:spcBef>
                <a:spcPct val="0"/>
              </a:spcBef>
            </a:pPr>
            <a:r>
              <a:rPr lang="en-US" smtClean="0"/>
              <a:t>They Apple comes along and destroys the mobile providers neat little world. No you cannot install your crap-ware and also we are going to open our API’s so software can be developed that people really want to use. </a:t>
            </a:r>
          </a:p>
          <a:p>
            <a:pPr>
              <a:spcBef>
                <a:spcPct val="0"/>
              </a:spcBef>
            </a:pPr>
            <a:endParaRPr lang="en-US" smtClean="0"/>
          </a:p>
          <a:p>
            <a:pPr>
              <a:spcBef>
                <a:spcPct val="0"/>
              </a:spcBef>
            </a:pPr>
            <a:r>
              <a:rPr lang="en-US" smtClean="0"/>
              <a:t>Google went even further -  Hey guys – here’s Android – have fun.</a:t>
            </a:r>
          </a:p>
          <a:p>
            <a:pPr>
              <a:spcBef>
                <a:spcPct val="0"/>
              </a:spcBef>
            </a:pPr>
            <a:endParaRPr lang="en-US" smtClean="0"/>
          </a:p>
          <a:p>
            <a:pPr>
              <a:spcBef>
                <a:spcPct val="0"/>
              </a:spcBef>
            </a:pPr>
            <a:r>
              <a:rPr lang="en-US" smtClean="0"/>
              <a:t>Think about it. How many companies have been created, how many new ideas have been expressed because Apple and Google understood that letting someone create Angry Birds was a good thing. </a:t>
            </a:r>
          </a:p>
          <a:p>
            <a:pPr>
              <a:spcBef>
                <a:spcPct val="0"/>
              </a:spcBef>
            </a:pPr>
            <a:endParaRPr lang="en-US" smtClean="0"/>
          </a:p>
          <a:p>
            <a:pPr>
              <a:spcBef>
                <a:spcPct val="0"/>
              </a:spcBef>
            </a:pPr>
            <a:r>
              <a:rPr lang="en-US" smtClean="0"/>
              <a:t>Korea’s own Samsung has benefited highly from Android and the eco system built around it. The result  - unlocked customer value.</a:t>
            </a:r>
          </a:p>
          <a:p>
            <a:pPr>
              <a:spcBef>
                <a:spcPct val="0"/>
              </a:spcBef>
            </a:pPr>
            <a:endParaRPr lang="en-US" smtClean="0"/>
          </a:p>
          <a:p>
            <a:pPr>
              <a:spcBef>
                <a:spcPct val="0"/>
              </a:spcBef>
            </a:pPr>
            <a:r>
              <a:rPr lang="en-US" smtClean="0"/>
              <a:t>Then we come to networks. Let’s see – we have a picture of a Cisco 6500. How many applications have been written for that – outside of Cisco? </a:t>
            </a:r>
          </a:p>
          <a:p>
            <a:pPr>
              <a:spcBef>
                <a:spcPct val="0"/>
              </a:spcBef>
            </a:pPr>
            <a:endParaRPr lang="en-US" smtClean="0"/>
          </a:p>
          <a:p>
            <a:pPr>
              <a:spcBef>
                <a:spcPct val="0"/>
              </a:spcBef>
            </a:pPr>
            <a:r>
              <a:rPr lang="en-US" smtClean="0"/>
              <a:t>Want a firewall on it? Write a check to Cisco. Who care if it does not do what you want and what you really need something provided my the likes of Palo Alto network. </a:t>
            </a:r>
          </a:p>
          <a:p>
            <a:pPr>
              <a:spcBef>
                <a:spcPct val="0"/>
              </a:spcBef>
            </a:pPr>
            <a:endParaRPr lang="en-US" smtClean="0"/>
          </a:p>
          <a:p>
            <a:pPr>
              <a:spcBef>
                <a:spcPct val="0"/>
              </a:spcBef>
            </a:pPr>
            <a:r>
              <a:rPr lang="en-US" smtClean="0"/>
              <a:t>Sure you can put the Palo Alto in line, but that is just not the same as having it intergraded into the network core now is it? The close network dictates inflexibility.</a:t>
            </a:r>
          </a:p>
          <a:p>
            <a:pPr>
              <a:spcBef>
                <a:spcPct val="0"/>
              </a:spcBef>
            </a:pPr>
            <a:endParaRPr lang="en-US" smtClean="0"/>
          </a:p>
          <a:p>
            <a:pPr>
              <a:spcBef>
                <a:spcPct val="0"/>
              </a:spcBef>
            </a:pPr>
            <a:r>
              <a:rPr lang="en-US" smtClean="0"/>
              <a:t>So Compute, Mobile, they have changed. You can drive your servers harder with virtualization in order to move even more applications to the open mobile platforms faster. </a:t>
            </a:r>
          </a:p>
          <a:p>
            <a:pPr>
              <a:spcBef>
                <a:spcPct val="0"/>
              </a:spcBef>
            </a:pPr>
            <a:endParaRPr lang="en-US" smtClean="0"/>
          </a:p>
          <a:p>
            <a:pPr>
              <a:spcBef>
                <a:spcPct val="0"/>
              </a:spcBef>
            </a:pPr>
            <a:r>
              <a:rPr lang="en-US" smtClean="0"/>
              <a:t>However those packet still travel of that closed locked in inflexible world of close networking.</a:t>
            </a:r>
          </a:p>
          <a:p>
            <a:pPr>
              <a:spcBef>
                <a:spcPct val="0"/>
              </a:spcBef>
            </a:pPr>
            <a:endParaRPr lang="en-US" smtClean="0"/>
          </a:p>
          <a:p>
            <a:pPr>
              <a:spcBef>
                <a:spcPct val="0"/>
              </a:spcBef>
            </a:pPr>
            <a:r>
              <a:rPr lang="en-US" smtClean="0"/>
              <a:t>At Big Switch Networks we believe the change in networking is happing now. The same change that happen to compute and mobile is at this very minute has started to crack networking. All thanks to Open SDN.</a:t>
            </a:r>
          </a:p>
        </p:txBody>
      </p:sp>
      <p:sp>
        <p:nvSpPr>
          <p:cNvPr id="3020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BC55BF-E484-48E8-AACC-017549F08863}" type="slidenum">
              <a:rPr lang="en-US">
                <a:solidFill>
                  <a:srgbClr val="000000"/>
                </a:solidFill>
                <a:cs typeface="Arial" charset="0"/>
              </a:rPr>
              <a:pPr fontAlgn="base">
                <a:spcBef>
                  <a:spcPct val="0"/>
                </a:spcBef>
                <a:spcAft>
                  <a:spcPct val="0"/>
                </a:spcAft>
              </a:pPr>
              <a:t>135</a:t>
            </a:fld>
            <a:endParaRPr lang="en-US">
              <a:solidFill>
                <a:srgbClr val="000000"/>
              </a:solidFill>
              <a:cs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p:cNvSpPr>
          <p:nvPr>
            <p:ph type="sldImg"/>
          </p:nvPr>
        </p:nvSpPr>
        <p:spPr bwMode="auto">
          <a:noFill/>
          <a:ln>
            <a:solidFill>
              <a:srgbClr val="000000"/>
            </a:solidFill>
            <a:miter lim="800000"/>
            <a:headEnd/>
            <a:tailEnd/>
          </a:ln>
        </p:spPr>
      </p:sp>
      <p:sp>
        <p:nvSpPr>
          <p:cNvPr id="304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4131"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304132"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D86D6A-5A4D-4FE3-88B1-0817DE101E00}" type="slidenum">
              <a:rPr lang="en-US">
                <a:cs typeface="Arial" charset="0"/>
              </a:rPr>
              <a:pPr fontAlgn="base">
                <a:spcBef>
                  <a:spcPct val="0"/>
                </a:spcBef>
                <a:spcAft>
                  <a:spcPct val="0"/>
                </a:spcAft>
              </a:pPr>
              <a:t>136</a:t>
            </a:fld>
            <a:endParaRPr lang="en-US">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Образ слайда 1"/>
          <p:cNvSpPr>
            <a:spLocks noGrp="1" noRot="1" noChangeAspect="1"/>
          </p:cNvSpPr>
          <p:nvPr>
            <p:ph type="sldImg"/>
          </p:nvPr>
        </p:nvSpPr>
        <p:spPr bwMode="auto">
          <a:noFill/>
          <a:ln>
            <a:solidFill>
              <a:srgbClr val="000000"/>
            </a:solidFill>
            <a:miter lim="800000"/>
            <a:headEnd/>
            <a:tailEnd/>
          </a:ln>
        </p:spPr>
      </p:sp>
      <p:sp>
        <p:nvSpPr>
          <p:cNvPr id="12493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24931" name="Нижний колонтитул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2010 Extreme Networks, Inc. All rights reserved.</a:t>
            </a:r>
          </a:p>
          <a:p>
            <a:pPr fontAlgn="base">
              <a:spcBef>
                <a:spcPct val="0"/>
              </a:spcBef>
              <a:spcAft>
                <a:spcPct val="0"/>
              </a:spcAft>
            </a:pPr>
            <a:endParaRPr lang="en-US" smtClean="0">
              <a:cs typeface="Arial" charset="0"/>
            </a:endParaRPr>
          </a:p>
        </p:txBody>
      </p:sp>
      <p:sp>
        <p:nvSpPr>
          <p:cNvPr id="124932" name="Номер слайда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28B0AC-CB39-4A0E-9573-DB68DD2C789A}" type="slidenum">
              <a:rPr lang="en-US">
                <a:cs typeface="Arial" charset="0"/>
              </a:rPr>
              <a:pPr fontAlgn="base">
                <a:spcBef>
                  <a:spcPct val="0"/>
                </a:spcBef>
                <a:spcAft>
                  <a:spcPct val="0"/>
                </a:spcAft>
              </a:pPr>
              <a:t>18</a:t>
            </a:fld>
            <a:endParaRPr lang="en-US">
              <a:cs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p:cNvSpPr>
          <p:nvPr>
            <p:ph type="sldImg"/>
          </p:nvPr>
        </p:nvSpPr>
        <p:spPr bwMode="auto">
          <a:noFill/>
          <a:ln>
            <a:solidFill>
              <a:srgbClr val="000000"/>
            </a:solidFill>
            <a:miter lim="800000"/>
            <a:headEnd/>
            <a:tailEnd/>
          </a:ln>
        </p:spPr>
      </p:sp>
      <p:sp>
        <p:nvSpPr>
          <p:cNvPr id="3082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8227"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Extreme Networks Confidential and Proprietary. </a:t>
            </a:r>
          </a:p>
          <a:p>
            <a:pPr fontAlgn="base">
              <a:spcBef>
                <a:spcPct val="0"/>
              </a:spcBef>
              <a:spcAft>
                <a:spcPct val="0"/>
              </a:spcAft>
            </a:pPr>
            <a:r>
              <a:rPr lang="en-US" smtClean="0">
                <a:cs typeface="Arial" charset="0"/>
              </a:rPr>
              <a:t>© 2010 Extreme Networks, Inc. All rights reserved.</a:t>
            </a:r>
          </a:p>
          <a:p>
            <a:pPr fontAlgn="base">
              <a:spcBef>
                <a:spcPct val="0"/>
              </a:spcBef>
              <a:spcAft>
                <a:spcPct val="0"/>
              </a:spcAft>
            </a:pPr>
            <a:endParaRPr lang="en-US" smtClean="0">
              <a:cs typeface="Arial" charset="0"/>
            </a:endParaRPr>
          </a:p>
        </p:txBody>
      </p:sp>
      <p:sp>
        <p:nvSpPr>
          <p:cNvPr id="308228"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438B9E-70FA-4521-9768-7E032CD45D05}" type="slidenum">
              <a:rPr lang="en-US">
                <a:cs typeface="Arial" charset="0"/>
              </a:rPr>
              <a:pPr fontAlgn="base">
                <a:spcBef>
                  <a:spcPct val="0"/>
                </a:spcBef>
                <a:spcAft>
                  <a:spcPct val="0"/>
                </a:spcAft>
              </a:pPr>
              <a:t>139</a:t>
            </a:fld>
            <a:endParaRPr lang="en-US">
              <a:cs typeface="Arial"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Slide Image Placeholder 1"/>
          <p:cNvSpPr>
            <a:spLocks noGrp="1" noRot="1" noChangeAspect="1"/>
          </p:cNvSpPr>
          <p:nvPr>
            <p:ph type="sldImg"/>
          </p:nvPr>
        </p:nvSpPr>
        <p:spPr bwMode="auto">
          <a:noFill/>
          <a:ln>
            <a:solidFill>
              <a:srgbClr val="000000"/>
            </a:solidFill>
            <a:miter lim="800000"/>
            <a:headEnd/>
            <a:tailEnd/>
          </a:ln>
        </p:spPr>
      </p:sp>
      <p:sp>
        <p:nvSpPr>
          <p:cNvPr id="310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02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8775286-6B7A-47F1-B38C-81A6726ACB34}" type="slidenum">
              <a:rPr lang="en-US">
                <a:cs typeface="Arial" charset="0"/>
              </a:rPr>
              <a:pPr fontAlgn="base">
                <a:spcBef>
                  <a:spcPct val="0"/>
                </a:spcBef>
                <a:spcAft>
                  <a:spcPct val="0"/>
                </a:spcAft>
              </a:pPr>
              <a:t>140</a:t>
            </a:fld>
            <a:endParaRPr lang="en-US">
              <a:cs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Slide Image Placeholder 1"/>
          <p:cNvSpPr>
            <a:spLocks noGrp="1" noRot="1" noChangeAspect="1"/>
          </p:cNvSpPr>
          <p:nvPr>
            <p:ph type="sldImg"/>
          </p:nvPr>
        </p:nvSpPr>
        <p:spPr bwMode="auto">
          <a:noFill/>
          <a:ln>
            <a:solidFill>
              <a:srgbClr val="000000"/>
            </a:solidFill>
            <a:miter lim="800000"/>
            <a:headEnd/>
            <a:tailEnd/>
          </a:ln>
        </p:spPr>
      </p:sp>
      <p:sp>
        <p:nvSpPr>
          <p:cNvPr id="3143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4371"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314372"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D3F3F4-6774-4C37-B1EE-5458F76EC55F}" type="slidenum">
              <a:rPr lang="en-US">
                <a:cs typeface="Arial" charset="0"/>
              </a:rPr>
              <a:pPr fontAlgn="base">
                <a:spcBef>
                  <a:spcPct val="0"/>
                </a:spcBef>
                <a:spcAft>
                  <a:spcPct val="0"/>
                </a:spcAft>
              </a:pPr>
              <a:t>143</a:t>
            </a:fld>
            <a:endParaRPr lang="en-US">
              <a:cs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Slide Image Placeholder 1"/>
          <p:cNvSpPr>
            <a:spLocks noGrp="1" noRot="1" noChangeAspect="1"/>
          </p:cNvSpPr>
          <p:nvPr>
            <p:ph type="sldImg"/>
          </p:nvPr>
        </p:nvSpPr>
        <p:spPr bwMode="auto">
          <a:noFill/>
          <a:ln>
            <a:solidFill>
              <a:srgbClr val="000000"/>
            </a:solidFill>
            <a:miter lim="800000"/>
            <a:headEnd/>
            <a:tailEnd/>
          </a:ln>
        </p:spPr>
      </p:sp>
      <p:sp>
        <p:nvSpPr>
          <p:cNvPr id="3164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iconic Oriental Pearl Tower, left, is used for broadcasting both radio and TV in Shanghai. </a:t>
            </a:r>
          </a:p>
        </p:txBody>
      </p:sp>
      <p:sp>
        <p:nvSpPr>
          <p:cNvPr id="316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F74597-8555-420B-B10A-1AB7879CDC90}" type="slidenum">
              <a:rPr lang="en-US">
                <a:cs typeface="Arial" charset="0"/>
              </a:rPr>
              <a:pPr fontAlgn="base">
                <a:spcBef>
                  <a:spcPct val="0"/>
                </a:spcBef>
                <a:spcAft>
                  <a:spcPct val="0"/>
                </a:spcAft>
              </a:pPr>
              <a:t>144</a:t>
            </a:fld>
            <a:endParaRPr lang="en-US">
              <a:cs typeface="Arial"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Slide Image Placeholder 1"/>
          <p:cNvSpPr>
            <a:spLocks noGrp="1" noRot="1" noChangeAspect="1"/>
          </p:cNvSpPr>
          <p:nvPr>
            <p:ph type="sldImg"/>
          </p:nvPr>
        </p:nvSpPr>
        <p:spPr bwMode="auto">
          <a:noFill/>
          <a:ln>
            <a:solidFill>
              <a:srgbClr val="000000"/>
            </a:solidFill>
            <a:miter lim="800000"/>
            <a:headEnd/>
            <a:tailEnd/>
          </a:ln>
        </p:spPr>
      </p:sp>
      <p:sp>
        <p:nvSpPr>
          <p:cNvPr id="3194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19491" name="Footer Placeholder 3"/>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cs typeface="Arial" charset="0"/>
              </a:rPr>
              <a:t>© 2011 Extreme Networks, Inc. All rights reserved. </a:t>
            </a:r>
          </a:p>
        </p:txBody>
      </p:sp>
      <p:sp>
        <p:nvSpPr>
          <p:cNvPr id="319492" name="Slide Number Placeholder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B587F9-991E-4B22-8347-DA147B26E2C4}" type="slidenum">
              <a:rPr lang="en-US">
                <a:cs typeface="Arial" charset="0"/>
              </a:rPr>
              <a:pPr fontAlgn="base">
                <a:spcBef>
                  <a:spcPct val="0"/>
                </a:spcBef>
                <a:spcAft>
                  <a:spcPct val="0"/>
                </a:spcAft>
              </a:pPr>
              <a:t>146</a:t>
            </a:fld>
            <a:endParaRPr lang="en-U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p:spPr>
      </p:sp>
      <p:sp>
        <p:nvSpPr>
          <p:cNvPr id="1300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latin typeface="Arial" charset="0"/>
                <a:cs typeface="Arial" charset="0"/>
              </a:rPr>
              <a:t>The Summit® X480 switches are the highest end gigabit fixed configuration stackable switches offered by Extreme Networks®. They are engineered to support highly virtualized data center network, and carrier ethernet aggregation where very high Layer-2 and Layer-3 scalability are required.</a:t>
            </a:r>
          </a:p>
          <a:p>
            <a:pPr>
              <a:spcBef>
                <a:spcPct val="0"/>
              </a:spcBef>
            </a:pPr>
            <a:endParaRPr lang="en-US" smtClean="0">
              <a:latin typeface="Arial" charset="0"/>
              <a:cs typeface="Arial" charset="0"/>
            </a:endParaRPr>
          </a:p>
          <a:p>
            <a:pPr>
              <a:spcBef>
                <a:spcPct val="0"/>
              </a:spcBef>
            </a:pPr>
            <a:r>
              <a:rPr lang="en-US" smtClean="0">
                <a:latin typeface="Arial" charset="0"/>
                <a:cs typeface="Arial" charset="0"/>
              </a:rPr>
              <a:t>Summit X480 has three different models, in 24-port and 48-port configuration. Summit X480-24x comes with 24-port Gigabit Ethernet and 2-port 10 Gigabit Ethernet. Half of Gigabit Ethernet ports are dual personality so you can choose between copper or fiber.</a:t>
            </a:r>
          </a:p>
          <a:p>
            <a:pPr>
              <a:spcBef>
                <a:spcPct val="0"/>
              </a:spcBef>
            </a:pPr>
            <a:endParaRPr lang="en-US" smtClean="0">
              <a:latin typeface="Arial" charset="0"/>
              <a:cs typeface="Arial" charset="0"/>
            </a:endParaRPr>
          </a:p>
          <a:p>
            <a:pPr>
              <a:spcBef>
                <a:spcPct val="0"/>
              </a:spcBef>
            </a:pPr>
            <a:r>
              <a:rPr lang="en-US" smtClean="0">
                <a:latin typeface="Arial" charset="0"/>
                <a:cs typeface="Arial" charset="0"/>
              </a:rPr>
              <a:t>Summit X480-48t comes with 48-port Gigabit ethernet with the last 4-ports being dual personality for copper and fiber. Summit X480-48x has 48-port Gigabit Ethernet fiber SFP ports and supports both 100M and 1000M speed optics.</a:t>
            </a:r>
          </a:p>
          <a:p>
            <a:pPr>
              <a:spcBef>
                <a:spcPct val="0"/>
              </a:spcBef>
            </a:pPr>
            <a:endParaRPr lang="en-US" smtClean="0">
              <a:latin typeface="Arial" charset="0"/>
              <a:cs typeface="Arial" charset="0"/>
            </a:endParaRPr>
          </a:p>
          <a:p>
            <a:pPr>
              <a:spcBef>
                <a:spcPct val="0"/>
              </a:spcBef>
            </a:pPr>
            <a:r>
              <a:rPr lang="en-US" smtClean="0">
                <a:latin typeface="Arial" charset="0"/>
                <a:cs typeface="Arial" charset="0"/>
              </a:rPr>
              <a:t>All three models have highly available hardware design by supporting dual hot-swappable AC/DC power supply, hot swappable fan tray. To provide unmatched flexibility,  Summit X480 has one VIM2 module slot in the back of the chassis, and can provide options for additional 10 gigabit Ethernet ports or stacking. With the flexible VIM design, Summit X480 can be configured to match with customers’ needs.</a:t>
            </a:r>
          </a:p>
          <a:p>
            <a:pPr>
              <a:spcBef>
                <a:spcPct val="0"/>
              </a:spcBef>
            </a:pPr>
            <a:endParaRPr lang="en-US" smtClean="0">
              <a:latin typeface="Arial" charset="0"/>
              <a:cs typeface="Arial" charset="0"/>
            </a:endParaRPr>
          </a:p>
          <a:p>
            <a:pPr>
              <a:spcBef>
                <a:spcPct val="0"/>
              </a:spcBef>
            </a:pPr>
            <a:endParaRPr lang="en-US" smtClean="0">
              <a:latin typeface="Arial" charset="0"/>
              <a:cs typeface="Arial" charset="0"/>
            </a:endParaRPr>
          </a:p>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413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0F2276-5EFF-4229-89E0-BDD9AF94A286}" type="slidenum">
              <a:rPr lang="en-US">
                <a:cs typeface="Arial" charset="0"/>
              </a:rPr>
              <a:pPr fontAlgn="base">
                <a:spcBef>
                  <a:spcPct val="0"/>
                </a:spcBef>
                <a:spcAft>
                  <a:spcPct val="0"/>
                </a:spcAft>
              </a:pPr>
              <a:t>32</a:t>
            </a:fld>
            <a:endParaRPr lang="en-US">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p:cNvSpPr>
          <p:nvPr>
            <p:ph type="sldImg"/>
          </p:nvPr>
        </p:nvSpPr>
        <p:spPr bwMode="auto">
          <a:noFill/>
          <a:ln>
            <a:solidFill>
              <a:srgbClr val="000000"/>
            </a:solidFill>
            <a:miter lim="800000"/>
            <a:headEnd/>
            <a:tailEnd/>
          </a:ln>
        </p:spPr>
      </p:sp>
      <p:sp>
        <p:nvSpPr>
          <p:cNvPr id="144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44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79A91A-1E16-4089-9D95-C7BDE8BFD5F2}" type="slidenum">
              <a:rPr lang="en-US">
                <a:cs typeface="Arial" charset="0"/>
              </a:rPr>
              <a:pPr fontAlgn="base">
                <a:spcBef>
                  <a:spcPct val="0"/>
                </a:spcBef>
                <a:spcAft>
                  <a:spcPct val="0"/>
                </a:spcAft>
              </a:pPr>
              <a:t>34</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www.sec.gov/"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6.png"/><Relationship Id="rId4" Type="http://schemas.openxmlformats.org/officeDocument/2006/relationships/image" Target="../media/image16.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3.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16.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2">
    <p:spTree>
      <p:nvGrpSpPr>
        <p:cNvPr id="1" name=""/>
        <p:cNvGrpSpPr/>
        <p:nvPr/>
      </p:nvGrpSpPr>
      <p:grpSpPr>
        <a:xfrm>
          <a:off x="0" y="0"/>
          <a:ext cx="0" cy="0"/>
          <a:chOff x="0" y="0"/>
          <a:chExt cx="0" cy="0"/>
        </a:xfrm>
      </p:grpSpPr>
      <p:pic>
        <p:nvPicPr>
          <p:cNvPr id="4" name="Picture 5" descr="shutterstock_13803868 copy.jpg"/>
          <p:cNvPicPr>
            <a:picLocks noChangeAspect="1"/>
          </p:cNvPicPr>
          <p:nvPr/>
        </p:nvPicPr>
        <p:blipFill>
          <a:blip r:embed="rId2"/>
          <a:srcRect/>
          <a:stretch>
            <a:fillRect/>
          </a:stretch>
        </p:blipFill>
        <p:spPr bwMode="auto">
          <a:xfrm>
            <a:off x="0" y="-6350"/>
            <a:ext cx="9144000" cy="5314950"/>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2"/>
          <p:cNvSpPr>
            <a:spLocks noGrp="1"/>
          </p:cNvSpPr>
          <p:nvPr>
            <p:ph type="sldNum" sz="quarter" idx="10"/>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ACBB55D5-D61F-4E53-84B0-FE6D9C1B68BD}"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5425" y="746125"/>
            <a:ext cx="4073526" cy="5715000"/>
          </a:xfrm>
        </p:spPr>
        <p:txBody>
          <a:bodyPr/>
          <a:lstStyle>
            <a:lvl1pPr>
              <a:defRPr>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845050" y="746125"/>
            <a:ext cx="4071938"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
          <p:cNvSpPr>
            <a:spLocks noGrp="1"/>
          </p:cNvSpPr>
          <p:nvPr>
            <p:ph type="sldNum" sz="quarter" idx="13"/>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60683D5E-61E2-4AD9-9E61-E50522C38076}"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Text with Box BG">
    <p:spTree>
      <p:nvGrpSpPr>
        <p:cNvPr id="1" name=""/>
        <p:cNvGrpSpPr/>
        <p:nvPr/>
      </p:nvGrpSpPr>
      <p:grpSpPr>
        <a:xfrm>
          <a:off x="0" y="0"/>
          <a:ext cx="0" cy="0"/>
          <a:chOff x="0" y="0"/>
          <a:chExt cx="0" cy="0"/>
        </a:xfrm>
      </p:grpSpPr>
      <p:sp>
        <p:nvSpPr>
          <p:cNvPr id="5" name="Rounded Rectangle 6"/>
          <p:cNvSpPr/>
          <p:nvPr userDrawn="1"/>
        </p:nvSpPr>
        <p:spPr>
          <a:xfrm>
            <a:off x="4759325" y="746125"/>
            <a:ext cx="4157663" cy="5715000"/>
          </a:xfrm>
          <a:prstGeom prst="roundRect">
            <a:avLst>
              <a:gd name="adj" fmla="val 440"/>
            </a:avLst>
          </a:prstGeom>
          <a:gradFill flip="none" rotWithShape="1">
            <a:gsLst>
              <a:gs pos="0">
                <a:schemeClr val="accent1">
                  <a:lumMod val="60000"/>
                  <a:lumOff val="40000"/>
                  <a:alpha val="33000"/>
                </a:schemeClr>
              </a:gs>
              <a:gs pos="33000">
                <a:schemeClr val="bg1">
                  <a:shade val="100000"/>
                  <a:satMod val="115000"/>
                </a:schemeClr>
              </a:gs>
            </a:gsLst>
            <a:lin ang="16200000" scaled="1"/>
            <a:tileRect/>
          </a:gradFill>
          <a:ln w="12700">
            <a:solidFill>
              <a:schemeClr val="accent1"/>
            </a:solidFill>
          </a:ln>
          <a:effectLst>
            <a:outerShdw blurRad="1016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7" name="Rounded Rectangle 8"/>
          <p:cNvSpPr/>
          <p:nvPr userDrawn="1"/>
        </p:nvSpPr>
        <p:spPr>
          <a:xfrm>
            <a:off x="225425" y="746125"/>
            <a:ext cx="4157663" cy="5715000"/>
          </a:xfrm>
          <a:prstGeom prst="roundRect">
            <a:avLst>
              <a:gd name="adj" fmla="val 440"/>
            </a:avLst>
          </a:prstGeom>
          <a:gradFill flip="none" rotWithShape="1">
            <a:gsLst>
              <a:gs pos="0">
                <a:schemeClr val="accent1">
                  <a:lumMod val="60000"/>
                  <a:lumOff val="40000"/>
                  <a:alpha val="33000"/>
                </a:schemeClr>
              </a:gs>
              <a:gs pos="33000">
                <a:schemeClr val="bg1">
                  <a:shade val="100000"/>
                  <a:satMod val="115000"/>
                </a:schemeClr>
              </a:gs>
            </a:gsLst>
            <a:lin ang="16200000" scaled="1"/>
            <a:tileRect/>
          </a:gradFill>
          <a:ln w="12700">
            <a:solidFill>
              <a:schemeClr val="accent1"/>
            </a:solidFill>
          </a:ln>
          <a:effectLst>
            <a:outerShdw blurRad="1016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5425" y="749299"/>
            <a:ext cx="4073526" cy="5711826"/>
          </a:xfrm>
        </p:spPr>
        <p:txBody>
          <a:bodyPr/>
          <a:lstStyle>
            <a:lvl1pPr>
              <a:defRPr>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2"/>
          </p:nvPr>
        </p:nvSpPr>
        <p:spPr>
          <a:xfrm>
            <a:off x="4845050" y="746125"/>
            <a:ext cx="4071938"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
          <p:cNvSpPr>
            <a:spLocks noGrp="1"/>
          </p:cNvSpPr>
          <p:nvPr>
            <p:ph type="sldNum" sz="quarter" idx="13"/>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2EB9D070-6AC3-401B-9C53-DAA211F64382}" type="slidenum">
              <a:rPr lang="en-US"/>
              <a:pPr>
                <a:defRPr/>
              </a:pPr>
              <a:t>‹#›</a:t>
            </a:fld>
            <a:endParaRPr lang="en-US" dirty="0"/>
          </a:p>
        </p:txBody>
      </p:sp>
    </p:spTree>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nd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5425" y="744539"/>
            <a:ext cx="4073526" cy="5716586"/>
          </a:xfrm>
        </p:spPr>
        <p:txBody>
          <a:bodyPr/>
          <a:lstStyle>
            <a:lvl1pPr>
              <a:defRPr>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4"/>
          <p:cNvSpPr>
            <a:spLocks noGrp="1"/>
          </p:cNvSpPr>
          <p:nvPr>
            <p:ph type="body" sz="quarter" idx="3"/>
          </p:nvPr>
        </p:nvSpPr>
        <p:spPr>
          <a:xfrm>
            <a:off x="4567238" y="744538"/>
            <a:ext cx="4349750" cy="639762"/>
          </a:xfrm>
          <a:prstGeom prst="rect">
            <a:avLst/>
          </a:prstGeom>
        </p:spPr>
        <p:txBody>
          <a:bodyPr>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5" name="Slide Number Placeholder 2"/>
          <p:cNvSpPr>
            <a:spLocks noGrp="1"/>
          </p:cNvSpPr>
          <p:nvPr>
            <p:ph type="sldNum" sz="quarter" idx="12"/>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4347035D-E1C8-471D-AF84-FD1278C0CE09}"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rge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1"/>
          </p:nvPr>
        </p:nvSpPr>
        <p:spPr>
          <a:xfrm>
            <a:off x="225425" y="746126"/>
            <a:ext cx="8691563" cy="433318"/>
          </a:xfrm>
        </p:spPr>
        <p:txBody>
          <a:bodyPr>
            <a:noAutofit/>
          </a:bodyPr>
          <a:lstStyle>
            <a:lvl1pPr marL="228600" indent="-228600" algn="ctr" defTabSz="914400" rtl="0" eaLnBrk="1" latinLnBrk="0" hangingPunct="1">
              <a:lnSpc>
                <a:spcPct val="85000"/>
              </a:lnSpc>
              <a:spcBef>
                <a:spcPts val="1200"/>
              </a:spcBef>
              <a:buFont typeface="Arial" pitchFamily="34" charset="0"/>
              <a:buNone/>
              <a:defRPr lang="en-US" sz="2400" b="0" kern="1200" dirty="0" smtClean="0">
                <a:solidFill>
                  <a:schemeClr val="accent1"/>
                </a:solidFill>
                <a:latin typeface="+mj-lt"/>
                <a:ea typeface="+mn-ea"/>
                <a:cs typeface="Arial" pitchFamily="34" charset="0"/>
              </a:defRPr>
            </a:lvl1pPr>
            <a:lvl2pPr marL="228600" indent="-228600" algn="ctr" defTabSz="914400" rtl="0" eaLnBrk="1" latinLnBrk="0" hangingPunct="1">
              <a:lnSpc>
                <a:spcPct val="85000"/>
              </a:lnSpc>
              <a:spcBef>
                <a:spcPts val="1200"/>
              </a:spcBef>
              <a:buFont typeface="Arial" pitchFamily="34" charset="0"/>
              <a:buNone/>
              <a:defRPr lang="en-US" sz="2400" b="0" kern="1200" dirty="0" smtClean="0">
                <a:solidFill>
                  <a:schemeClr val="accent1"/>
                </a:solidFill>
                <a:latin typeface="+mj-lt"/>
                <a:ea typeface="+mn-ea"/>
                <a:cs typeface="Arial" pitchFamily="34" charset="0"/>
              </a:defRPr>
            </a:lvl2pPr>
            <a:lvl3pPr marL="228600" indent="-228600" algn="ctr" defTabSz="914400" rtl="0" eaLnBrk="1" latinLnBrk="0" hangingPunct="1">
              <a:lnSpc>
                <a:spcPct val="85000"/>
              </a:lnSpc>
              <a:spcBef>
                <a:spcPts val="1200"/>
              </a:spcBef>
              <a:buFont typeface="Arial" pitchFamily="34" charset="0"/>
              <a:buNone/>
              <a:defRPr lang="en-US" sz="2400" b="0" kern="1200" dirty="0" smtClean="0">
                <a:solidFill>
                  <a:schemeClr val="accent1"/>
                </a:solidFill>
                <a:latin typeface="+mj-lt"/>
                <a:ea typeface="+mn-ea"/>
                <a:cs typeface="Arial" pitchFamily="34" charset="0"/>
              </a:defRPr>
            </a:lvl3pPr>
            <a:lvl4pPr marL="228600" indent="-228600" algn="ctr" defTabSz="914400" rtl="0" eaLnBrk="1" latinLnBrk="0" hangingPunct="1">
              <a:lnSpc>
                <a:spcPct val="85000"/>
              </a:lnSpc>
              <a:spcBef>
                <a:spcPts val="1200"/>
              </a:spcBef>
              <a:buFont typeface="Arial" pitchFamily="34" charset="0"/>
              <a:buNone/>
              <a:defRPr lang="en-US" sz="2400" b="0" kern="1200" dirty="0" smtClean="0">
                <a:solidFill>
                  <a:schemeClr val="accent1"/>
                </a:solidFill>
                <a:latin typeface="+mj-lt"/>
                <a:ea typeface="+mn-ea"/>
                <a:cs typeface="Arial" pitchFamily="34" charset="0"/>
              </a:defRPr>
            </a:lvl4pPr>
            <a:lvl5pPr marL="228600" indent="-228600" algn="ctr" defTabSz="914400" rtl="0" eaLnBrk="1" latinLnBrk="0" hangingPunct="1">
              <a:lnSpc>
                <a:spcPct val="85000"/>
              </a:lnSpc>
              <a:spcBef>
                <a:spcPts val="1200"/>
              </a:spcBef>
              <a:buFont typeface="Arial" pitchFamily="34" charset="0"/>
              <a:buNone/>
              <a:defRPr lang="en-US" sz="2400" b="0" kern="1200" dirty="0" smtClean="0">
                <a:solidFill>
                  <a:schemeClr val="accent1"/>
                </a:solidFill>
                <a:latin typeface="+mj-lt"/>
                <a:ea typeface="+mn-ea"/>
                <a:cs typeface="Arial" pitchFamily="34" charset="0"/>
              </a:defRPr>
            </a:lvl5pPr>
          </a:lstStyle>
          <a:p>
            <a:pPr lvl="0"/>
            <a:r>
              <a:rPr lang="en-US" dirty="0" smtClean="0"/>
              <a:t>Click to edit Master text styles</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Arial"/>
                <a:cs typeface="+mn-cs"/>
              </a:defRPr>
            </a:lvl1pPr>
          </a:lstStyle>
          <a:p>
            <a:pPr>
              <a:defRPr/>
            </a:pPr>
            <a:fld id="{6052C6E5-9B88-476A-A821-0CF1458CC21C}"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5425" y="3125788"/>
            <a:ext cx="7791450" cy="1524000"/>
          </a:xfrm>
        </p:spPr>
        <p:txBody>
          <a:bodyPr/>
          <a:lstStyle>
            <a:lvl1pPr marL="228600" indent="-228600" algn="l" defTabSz="914400" rtl="0" eaLnBrk="1" latinLnBrk="0" hangingPunct="1">
              <a:lnSpc>
                <a:spcPct val="85000"/>
              </a:lnSpc>
              <a:spcBef>
                <a:spcPts val="1200"/>
              </a:spcBef>
              <a:buFont typeface="Arial" pitchFamily="34" charset="0"/>
              <a:buNone/>
              <a:defRPr lang="en-US" sz="3000" b="0" kern="1200" dirty="0" smtClean="0">
                <a:solidFill>
                  <a:schemeClr val="accent1"/>
                </a:solidFill>
                <a:latin typeface="+mj-lt"/>
                <a:ea typeface="+mn-ea"/>
                <a:cs typeface="Arial" pitchFamily="34" charset="0"/>
              </a:defRPr>
            </a:lvl1pPr>
          </a:lstStyle>
          <a:p>
            <a:r>
              <a:rPr lang="en-US" smtClean="0"/>
              <a:t>Click to edit Master title style</a:t>
            </a:r>
            <a:endParaRPr lang="en-US"/>
          </a:p>
        </p:txBody>
      </p:sp>
      <p:sp>
        <p:nvSpPr>
          <p:cNvPr id="5" name="Text Placeholder 4"/>
          <p:cNvSpPr>
            <a:spLocks noGrp="1"/>
          </p:cNvSpPr>
          <p:nvPr>
            <p:ph type="body" sz="quarter" idx="11"/>
          </p:nvPr>
        </p:nvSpPr>
        <p:spPr>
          <a:xfrm>
            <a:off x="225425" y="4649788"/>
            <a:ext cx="7791450" cy="1357312"/>
          </a:xfrm>
        </p:spPr>
        <p:txBody>
          <a:bodyPr>
            <a:noAutofit/>
          </a:bodyPr>
          <a:lstStyle>
            <a:lvl1pPr>
              <a:buNone/>
              <a:defRPr kumimoji="0" lang="en-US" sz="2000" b="0" i="0" u="none" strike="noStrike" kern="1200" cap="none" spc="0" normalizeH="0" baseline="0" noProof="0" dirty="0" smtClean="0">
                <a:ln>
                  <a:noFill/>
                </a:ln>
                <a:solidFill>
                  <a:schemeClr val="accent6"/>
                </a:solidFill>
                <a:effectLst/>
                <a:uLnTx/>
                <a:uFillTx/>
                <a:latin typeface="+mj-lt"/>
                <a:ea typeface="+mj-ea"/>
                <a:cs typeface="Arial" pitchFamily="34" charset="0"/>
              </a:defRPr>
            </a:lvl1pPr>
          </a:lstStyle>
          <a:p>
            <a:pPr lvl="0"/>
            <a:r>
              <a:rPr lang="en-US" dirty="0" smtClean="0"/>
              <a:t>Click to edit Master text styles</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Arial"/>
                <a:cs typeface="+mn-cs"/>
              </a:defRPr>
            </a:lvl1pPr>
          </a:lstStyle>
          <a:p>
            <a:pPr>
              <a:defRPr/>
            </a:pPr>
            <a:fld id="{C58ACE00-BCFB-4220-B8ED-B3DCED1EEEE3}"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egal">
    <p:spTree>
      <p:nvGrpSpPr>
        <p:cNvPr id="1" name=""/>
        <p:cNvGrpSpPr/>
        <p:nvPr/>
      </p:nvGrpSpPr>
      <p:grpSpPr>
        <a:xfrm>
          <a:off x="0" y="0"/>
          <a:ext cx="0" cy="0"/>
          <a:chOff x="0" y="0"/>
          <a:chExt cx="0" cy="0"/>
        </a:xfrm>
      </p:grpSpPr>
      <p:sp>
        <p:nvSpPr>
          <p:cNvPr id="3" name="TextBox 4"/>
          <p:cNvSpPr txBox="1"/>
          <p:nvPr userDrawn="1"/>
        </p:nvSpPr>
        <p:spPr>
          <a:xfrm>
            <a:off x="225425" y="744538"/>
            <a:ext cx="8691563" cy="2554287"/>
          </a:xfrm>
          <a:prstGeom prst="rect">
            <a:avLst/>
          </a:prstGeom>
          <a:noFill/>
        </p:spPr>
        <p:txBody>
          <a:bodyPr>
            <a:spAutoFit/>
          </a:bodyPr>
          <a:lstStyle/>
          <a:p>
            <a:pPr defTabSz="914400" fontAlgn="auto">
              <a:spcBef>
                <a:spcPts val="1800"/>
              </a:spcBef>
              <a:spcAft>
                <a:spcPts val="0"/>
              </a:spcAft>
              <a:buFont typeface="Arial" pitchFamily="34" charset="0"/>
              <a:buNone/>
              <a:defRPr/>
            </a:pPr>
            <a:r>
              <a:rPr lang="en-US" sz="1600" spc="-20" dirty="0">
                <a:solidFill>
                  <a:srgbClr val="3F3F3F"/>
                </a:solidFill>
                <a:latin typeface="Arial" pitchFamily="34" charset="0"/>
                <a:cs typeface="Arial" pitchFamily="34" charset="0"/>
              </a:rPr>
              <a:t>This presentation contains forward-looking statements that involve risks and uncertainties, including statements regarding our expectations as to products, trends and our performance. There can be no assurances that any forward-looking statements will be achieved, and actual results could differ materially from forecasts and estimates. For factors that may affect our business and financial results please refer to our filings with the Securities and Exchange Commission, including, without limitation, under the captions: “Management’s Discussion and Analysis of Financial Condition and Results of Operations,” and “Risk Factors,” which is on file with the Securities and Exchange Commission (</a:t>
            </a:r>
            <a:r>
              <a:rPr lang="en-US" sz="1600" spc="-20" dirty="0">
                <a:solidFill>
                  <a:srgbClr val="3F3F3F"/>
                </a:solidFill>
                <a:latin typeface="Arial" pitchFamily="34" charset="0"/>
                <a:cs typeface="Arial" pitchFamily="34" charset="0"/>
                <a:hlinkClick r:id="rId2"/>
              </a:rPr>
              <a:t>http://www.sec.gov</a:t>
            </a:r>
            <a:r>
              <a:rPr lang="en-US" sz="1600" spc="-20" dirty="0">
                <a:solidFill>
                  <a:srgbClr val="3F3F3F"/>
                </a:solidFill>
                <a:latin typeface="Arial" pitchFamily="34" charset="0"/>
                <a:cs typeface="Arial" pitchFamily="34" charset="0"/>
              </a:rPr>
              <a:t>). We undertake no obligation to update the forward-looking information in this release. </a:t>
            </a:r>
          </a:p>
          <a:p>
            <a:pPr defTabSz="914400" fontAlgn="auto">
              <a:spcBef>
                <a:spcPts val="0"/>
              </a:spcBef>
              <a:spcAft>
                <a:spcPts val="0"/>
              </a:spcAft>
              <a:defRPr/>
            </a:pPr>
            <a:endParaRPr lang="en-US" sz="1400" dirty="0">
              <a:solidFill>
                <a:prstClr val="black"/>
              </a:solidFill>
              <a:latin typeface="Arial"/>
              <a:cs typeface="+mn-cs"/>
            </a:endParaRPr>
          </a:p>
        </p:txBody>
      </p:sp>
      <p:sp>
        <p:nvSpPr>
          <p:cNvPr id="4" name="Title 1"/>
          <p:cNvSpPr>
            <a:spLocks noGrp="1"/>
          </p:cNvSpPr>
          <p:nvPr>
            <p:ph type="title"/>
          </p:nvPr>
        </p:nvSpPr>
        <p:spPr>
          <a:xfrm>
            <a:off x="225425" y="101601"/>
            <a:ext cx="7089776" cy="494852"/>
          </a:xfrm>
        </p:spPr>
        <p:txBody>
          <a:bodyPr/>
          <a:lstStyle/>
          <a:p>
            <a:r>
              <a:rPr lang="en-US" dirty="0" smtClean="0"/>
              <a:t>Forward-Looking Statements</a:t>
            </a:r>
            <a:endParaRPr lang="en-US" dirty="0"/>
          </a:p>
        </p:txBody>
      </p:sp>
      <p:sp>
        <p:nvSpPr>
          <p:cNvPr id="5"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576B3570-7FA3-4B31-9485-AF199EFC1AAE}" type="slidenum">
              <a:rPr lang="en-US"/>
              <a:pPr>
                <a:defRPr/>
              </a:pPr>
              <a:t>‹#›</a:t>
            </a:fld>
            <a:endParaRPr lang="en-US" dirty="0"/>
          </a:p>
        </p:txBody>
      </p:sp>
    </p:spTree>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Rectangle 3"/>
          <p:cNvSpPr/>
          <p:nvPr userDrawn="1"/>
        </p:nvSpPr>
        <p:spPr>
          <a:xfrm>
            <a:off x="0" y="0"/>
            <a:ext cx="9144000" cy="7747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 name="TextBox 5"/>
          <p:cNvSpPr txBox="1"/>
          <p:nvPr userDrawn="1"/>
        </p:nvSpPr>
        <p:spPr>
          <a:xfrm>
            <a:off x="1870075" y="4306888"/>
            <a:ext cx="5394325" cy="582612"/>
          </a:xfrm>
          <a:prstGeom prst="rect">
            <a:avLst/>
          </a:prstGeom>
        </p:spPr>
        <p:txBody>
          <a:bodyPr>
            <a:normAutofit/>
          </a:bodyPr>
          <a:lstStyle/>
          <a:p>
            <a:pPr marL="228600" indent="-228600" algn="ctr" defTabSz="914400" fontAlgn="auto">
              <a:lnSpc>
                <a:spcPct val="85000"/>
              </a:lnSpc>
              <a:spcBef>
                <a:spcPts val="1200"/>
              </a:spcBef>
              <a:spcAft>
                <a:spcPts val="0"/>
              </a:spcAft>
              <a:buFont typeface="Arial" pitchFamily="34" charset="0"/>
              <a:buNone/>
              <a:defRPr/>
            </a:pPr>
            <a:r>
              <a:rPr lang="en-US" sz="3600" dirty="0">
                <a:solidFill>
                  <a:srgbClr val="584A83"/>
                </a:solidFill>
                <a:latin typeface="Arial"/>
                <a:cs typeface="Arial" pitchFamily="34" charset="0"/>
              </a:rPr>
              <a:t>Thank you</a:t>
            </a:r>
          </a:p>
        </p:txBody>
      </p:sp>
      <p:grpSp>
        <p:nvGrpSpPr>
          <p:cNvPr id="4" name="Group 9"/>
          <p:cNvGrpSpPr>
            <a:grpSpLocks/>
          </p:cNvGrpSpPr>
          <p:nvPr userDrawn="1"/>
        </p:nvGrpSpPr>
        <p:grpSpPr bwMode="auto">
          <a:xfrm>
            <a:off x="2022475" y="2106613"/>
            <a:ext cx="5113338" cy="1665287"/>
            <a:chOff x="2022475" y="2106613"/>
            <a:chExt cx="5113338" cy="1665288"/>
          </a:xfrm>
        </p:grpSpPr>
        <p:sp>
          <p:nvSpPr>
            <p:cNvPr id="5" name="Freeform 5"/>
            <p:cNvSpPr>
              <a:spLocks noEditPoints="1"/>
            </p:cNvSpPr>
            <p:nvPr userDrawn="1"/>
          </p:nvSpPr>
          <p:spPr bwMode="auto">
            <a:xfrm>
              <a:off x="2022475" y="2106613"/>
              <a:ext cx="5113338" cy="1665288"/>
            </a:xfrm>
            <a:custGeom>
              <a:avLst/>
              <a:gdLst/>
              <a:ahLst/>
              <a:cxnLst>
                <a:cxn ang="0">
                  <a:pos x="1665" y="556"/>
                </a:cxn>
                <a:cxn ang="0">
                  <a:pos x="1548" y="585"/>
                </a:cxn>
                <a:cxn ang="0">
                  <a:pos x="1530" y="547"/>
                </a:cxn>
                <a:cxn ang="0">
                  <a:pos x="1395" y="531"/>
                </a:cxn>
                <a:cxn ang="0">
                  <a:pos x="1361" y="585"/>
                </a:cxn>
                <a:cxn ang="0">
                  <a:pos x="1229" y="585"/>
                </a:cxn>
                <a:cxn ang="0">
                  <a:pos x="1124" y="585"/>
                </a:cxn>
                <a:cxn ang="0">
                  <a:pos x="1100" y="570"/>
                </a:cxn>
                <a:cxn ang="0">
                  <a:pos x="905" y="573"/>
                </a:cxn>
                <a:cxn ang="0">
                  <a:pos x="933" y="575"/>
                </a:cxn>
                <a:cxn ang="0">
                  <a:pos x="839" y="556"/>
                </a:cxn>
                <a:cxn ang="0">
                  <a:pos x="746" y="585"/>
                </a:cxn>
                <a:cxn ang="0">
                  <a:pos x="592" y="521"/>
                </a:cxn>
                <a:cxn ang="0">
                  <a:pos x="530" y="586"/>
                </a:cxn>
                <a:cxn ang="0">
                  <a:pos x="469" y="542"/>
                </a:cxn>
                <a:cxn ang="0">
                  <a:pos x="366" y="520"/>
                </a:cxn>
                <a:cxn ang="0">
                  <a:pos x="295" y="549"/>
                </a:cxn>
                <a:cxn ang="0">
                  <a:pos x="204" y="532"/>
                </a:cxn>
                <a:cxn ang="0">
                  <a:pos x="210" y="579"/>
                </a:cxn>
                <a:cxn ang="0">
                  <a:pos x="105" y="499"/>
                </a:cxn>
                <a:cxn ang="0">
                  <a:pos x="822" y="79"/>
                </a:cxn>
                <a:cxn ang="0">
                  <a:pos x="1290" y="77"/>
                </a:cxn>
                <a:cxn ang="0">
                  <a:pos x="1292" y="131"/>
                </a:cxn>
                <a:cxn ang="0">
                  <a:pos x="871" y="109"/>
                </a:cxn>
                <a:cxn ang="0">
                  <a:pos x="733" y="254"/>
                </a:cxn>
                <a:cxn ang="0">
                  <a:pos x="858" y="250"/>
                </a:cxn>
                <a:cxn ang="0">
                  <a:pos x="1000" y="263"/>
                </a:cxn>
                <a:cxn ang="0">
                  <a:pos x="1153" y="265"/>
                </a:cxn>
                <a:cxn ang="0">
                  <a:pos x="1263" y="267"/>
                </a:cxn>
                <a:cxn ang="0">
                  <a:pos x="1400" y="249"/>
                </a:cxn>
                <a:cxn ang="0">
                  <a:pos x="1544" y="240"/>
                </a:cxn>
                <a:cxn ang="0">
                  <a:pos x="1671" y="234"/>
                </a:cxn>
                <a:cxn ang="0">
                  <a:pos x="1662" y="146"/>
                </a:cxn>
                <a:cxn ang="0">
                  <a:pos x="1606" y="124"/>
                </a:cxn>
                <a:cxn ang="0">
                  <a:pos x="1659" y="179"/>
                </a:cxn>
                <a:cxn ang="0">
                  <a:pos x="1622" y="183"/>
                </a:cxn>
                <a:cxn ang="0">
                  <a:pos x="1591" y="230"/>
                </a:cxn>
                <a:cxn ang="0">
                  <a:pos x="1517" y="244"/>
                </a:cxn>
                <a:cxn ang="0">
                  <a:pos x="1311" y="261"/>
                </a:cxn>
                <a:cxn ang="0">
                  <a:pos x="987" y="259"/>
                </a:cxn>
                <a:cxn ang="0">
                  <a:pos x="195" y="136"/>
                </a:cxn>
                <a:cxn ang="0">
                  <a:pos x="227" y="105"/>
                </a:cxn>
                <a:cxn ang="0">
                  <a:pos x="324" y="145"/>
                </a:cxn>
                <a:cxn ang="0">
                  <a:pos x="445" y="189"/>
                </a:cxn>
                <a:cxn ang="0">
                  <a:pos x="1054" y="275"/>
                </a:cxn>
                <a:cxn ang="0">
                  <a:pos x="1283" y="274"/>
                </a:cxn>
                <a:cxn ang="0">
                  <a:pos x="1454" y="264"/>
                </a:cxn>
                <a:cxn ang="0">
                  <a:pos x="1622" y="254"/>
                </a:cxn>
                <a:cxn ang="0">
                  <a:pos x="1732" y="235"/>
                </a:cxn>
                <a:cxn ang="0">
                  <a:pos x="1713" y="220"/>
                </a:cxn>
                <a:cxn ang="0">
                  <a:pos x="1784" y="207"/>
                </a:cxn>
                <a:cxn ang="0">
                  <a:pos x="1754" y="157"/>
                </a:cxn>
                <a:cxn ang="0">
                  <a:pos x="1699" y="149"/>
                </a:cxn>
                <a:cxn ang="0">
                  <a:pos x="539" y="49"/>
                </a:cxn>
                <a:cxn ang="0">
                  <a:pos x="297" y="71"/>
                </a:cxn>
                <a:cxn ang="0">
                  <a:pos x="186" y="90"/>
                </a:cxn>
                <a:cxn ang="0">
                  <a:pos x="156" y="132"/>
                </a:cxn>
                <a:cxn ang="0">
                  <a:pos x="117" y="138"/>
                </a:cxn>
                <a:cxn ang="0">
                  <a:pos x="1060" y="153"/>
                </a:cxn>
                <a:cxn ang="0">
                  <a:pos x="596" y="48"/>
                </a:cxn>
                <a:cxn ang="0">
                  <a:pos x="761" y="165"/>
                </a:cxn>
                <a:cxn ang="0">
                  <a:pos x="358" y="77"/>
                </a:cxn>
              </a:cxnLst>
              <a:rect l="0" t="0" r="r" b="b"/>
              <a:pathLst>
                <a:path w="1799" h="586">
                  <a:moveTo>
                    <a:pt x="366" y="98"/>
                  </a:moveTo>
                  <a:cubicBezTo>
                    <a:pt x="337" y="98"/>
                    <a:pt x="326" y="108"/>
                    <a:pt x="324" y="121"/>
                  </a:cubicBezTo>
                  <a:lnTo>
                    <a:pt x="404" y="121"/>
                  </a:lnTo>
                  <a:cubicBezTo>
                    <a:pt x="402" y="109"/>
                    <a:pt x="395" y="98"/>
                    <a:pt x="366" y="98"/>
                  </a:cubicBezTo>
                  <a:close/>
                  <a:moveTo>
                    <a:pt x="1616" y="556"/>
                  </a:moveTo>
                  <a:cubicBezTo>
                    <a:pt x="1615" y="557"/>
                    <a:pt x="1615" y="558"/>
                    <a:pt x="1615" y="559"/>
                  </a:cubicBezTo>
                  <a:cubicBezTo>
                    <a:pt x="1615" y="570"/>
                    <a:pt x="1623" y="578"/>
                    <a:pt x="1635" y="578"/>
                  </a:cubicBezTo>
                  <a:cubicBezTo>
                    <a:pt x="1643" y="578"/>
                    <a:pt x="1648" y="575"/>
                    <a:pt x="1654" y="570"/>
                  </a:cubicBezTo>
                  <a:lnTo>
                    <a:pt x="1659" y="577"/>
                  </a:lnTo>
                  <a:cubicBezTo>
                    <a:pt x="1653" y="582"/>
                    <a:pt x="1645" y="586"/>
                    <a:pt x="1634" y="586"/>
                  </a:cubicBezTo>
                  <a:cubicBezTo>
                    <a:pt x="1617" y="586"/>
                    <a:pt x="1606" y="575"/>
                    <a:pt x="1606" y="559"/>
                  </a:cubicBezTo>
                  <a:cubicBezTo>
                    <a:pt x="1606" y="549"/>
                    <a:pt x="1611" y="538"/>
                    <a:pt x="1618" y="531"/>
                  </a:cubicBezTo>
                  <a:cubicBezTo>
                    <a:pt x="1625" y="524"/>
                    <a:pt x="1633" y="520"/>
                    <a:pt x="1643" y="520"/>
                  </a:cubicBezTo>
                  <a:cubicBezTo>
                    <a:pt x="1659" y="520"/>
                    <a:pt x="1667" y="531"/>
                    <a:pt x="1667" y="544"/>
                  </a:cubicBezTo>
                  <a:cubicBezTo>
                    <a:pt x="1667" y="549"/>
                    <a:pt x="1666" y="553"/>
                    <a:pt x="1665" y="556"/>
                  </a:cubicBezTo>
                  <a:lnTo>
                    <a:pt x="1616" y="556"/>
                  </a:lnTo>
                  <a:close/>
                  <a:moveTo>
                    <a:pt x="1617" y="549"/>
                  </a:moveTo>
                  <a:lnTo>
                    <a:pt x="1658" y="549"/>
                  </a:lnTo>
                  <a:cubicBezTo>
                    <a:pt x="1658" y="548"/>
                    <a:pt x="1658" y="546"/>
                    <a:pt x="1658" y="544"/>
                  </a:cubicBezTo>
                  <a:cubicBezTo>
                    <a:pt x="1658" y="536"/>
                    <a:pt x="1653" y="528"/>
                    <a:pt x="1642" y="528"/>
                  </a:cubicBezTo>
                  <a:cubicBezTo>
                    <a:pt x="1635" y="528"/>
                    <a:pt x="1629" y="531"/>
                    <a:pt x="1625" y="536"/>
                  </a:cubicBezTo>
                  <a:cubicBezTo>
                    <a:pt x="1621" y="539"/>
                    <a:pt x="1618" y="544"/>
                    <a:pt x="1617" y="549"/>
                  </a:cubicBezTo>
                  <a:close/>
                  <a:moveTo>
                    <a:pt x="1595" y="495"/>
                  </a:moveTo>
                  <a:lnTo>
                    <a:pt x="1604" y="495"/>
                  </a:lnTo>
                  <a:lnTo>
                    <a:pt x="1580" y="585"/>
                  </a:lnTo>
                  <a:lnTo>
                    <a:pt x="1571" y="585"/>
                  </a:lnTo>
                  <a:lnTo>
                    <a:pt x="1595" y="495"/>
                  </a:lnTo>
                  <a:close/>
                  <a:moveTo>
                    <a:pt x="1556" y="521"/>
                  </a:moveTo>
                  <a:lnTo>
                    <a:pt x="1565" y="521"/>
                  </a:lnTo>
                  <a:lnTo>
                    <a:pt x="1548" y="585"/>
                  </a:lnTo>
                  <a:lnTo>
                    <a:pt x="1539" y="585"/>
                  </a:lnTo>
                  <a:lnTo>
                    <a:pt x="1556" y="521"/>
                  </a:lnTo>
                  <a:close/>
                  <a:moveTo>
                    <a:pt x="1561" y="497"/>
                  </a:moveTo>
                  <a:lnTo>
                    <a:pt x="1572" y="497"/>
                  </a:lnTo>
                  <a:lnTo>
                    <a:pt x="1569" y="508"/>
                  </a:lnTo>
                  <a:lnTo>
                    <a:pt x="1559" y="508"/>
                  </a:lnTo>
                  <a:lnTo>
                    <a:pt x="1561" y="497"/>
                  </a:lnTo>
                  <a:close/>
                  <a:moveTo>
                    <a:pt x="1470" y="570"/>
                  </a:moveTo>
                  <a:lnTo>
                    <a:pt x="1467" y="585"/>
                  </a:lnTo>
                  <a:lnTo>
                    <a:pt x="1457" y="585"/>
                  </a:lnTo>
                  <a:lnTo>
                    <a:pt x="1481" y="495"/>
                  </a:lnTo>
                  <a:lnTo>
                    <a:pt x="1491" y="495"/>
                  </a:lnTo>
                  <a:lnTo>
                    <a:pt x="1481" y="532"/>
                  </a:lnTo>
                  <a:cubicBezTo>
                    <a:pt x="1487" y="525"/>
                    <a:pt x="1494" y="520"/>
                    <a:pt x="1504" y="520"/>
                  </a:cubicBezTo>
                  <a:cubicBezTo>
                    <a:pt x="1519" y="520"/>
                    <a:pt x="1530" y="531"/>
                    <a:pt x="1530" y="547"/>
                  </a:cubicBezTo>
                  <a:cubicBezTo>
                    <a:pt x="1530" y="558"/>
                    <a:pt x="1525" y="569"/>
                    <a:pt x="1518" y="576"/>
                  </a:cubicBezTo>
                  <a:cubicBezTo>
                    <a:pt x="1511" y="582"/>
                    <a:pt x="1503" y="586"/>
                    <a:pt x="1494" y="586"/>
                  </a:cubicBezTo>
                  <a:cubicBezTo>
                    <a:pt x="1481" y="586"/>
                    <a:pt x="1474" y="579"/>
                    <a:pt x="1470" y="570"/>
                  </a:cubicBezTo>
                  <a:close/>
                  <a:moveTo>
                    <a:pt x="1511" y="570"/>
                  </a:moveTo>
                  <a:cubicBezTo>
                    <a:pt x="1516" y="565"/>
                    <a:pt x="1520" y="557"/>
                    <a:pt x="1520" y="548"/>
                  </a:cubicBezTo>
                  <a:cubicBezTo>
                    <a:pt x="1520" y="536"/>
                    <a:pt x="1512" y="528"/>
                    <a:pt x="1502" y="528"/>
                  </a:cubicBezTo>
                  <a:cubicBezTo>
                    <a:pt x="1495" y="528"/>
                    <a:pt x="1488" y="532"/>
                    <a:pt x="1483" y="537"/>
                  </a:cubicBezTo>
                  <a:cubicBezTo>
                    <a:pt x="1478" y="542"/>
                    <a:pt x="1474" y="550"/>
                    <a:pt x="1474" y="558"/>
                  </a:cubicBezTo>
                  <a:cubicBezTo>
                    <a:pt x="1474" y="569"/>
                    <a:pt x="1482" y="578"/>
                    <a:pt x="1493" y="578"/>
                  </a:cubicBezTo>
                  <a:cubicBezTo>
                    <a:pt x="1500" y="578"/>
                    <a:pt x="1506" y="575"/>
                    <a:pt x="1511" y="570"/>
                  </a:cubicBezTo>
                  <a:close/>
                  <a:moveTo>
                    <a:pt x="1449" y="548"/>
                  </a:moveTo>
                  <a:cubicBezTo>
                    <a:pt x="1449" y="558"/>
                    <a:pt x="1445" y="568"/>
                    <a:pt x="1438" y="575"/>
                  </a:cubicBezTo>
                  <a:cubicBezTo>
                    <a:pt x="1431" y="582"/>
                    <a:pt x="1422" y="586"/>
                    <a:pt x="1412" y="586"/>
                  </a:cubicBezTo>
                  <a:cubicBezTo>
                    <a:pt x="1395" y="586"/>
                    <a:pt x="1383" y="574"/>
                    <a:pt x="1383" y="558"/>
                  </a:cubicBezTo>
                  <a:cubicBezTo>
                    <a:pt x="1383" y="548"/>
                    <a:pt x="1387" y="538"/>
                    <a:pt x="1395" y="531"/>
                  </a:cubicBezTo>
                  <a:cubicBezTo>
                    <a:pt x="1401" y="524"/>
                    <a:pt x="1410" y="520"/>
                    <a:pt x="1420" y="520"/>
                  </a:cubicBezTo>
                  <a:cubicBezTo>
                    <a:pt x="1438" y="520"/>
                    <a:pt x="1449" y="532"/>
                    <a:pt x="1449" y="548"/>
                  </a:cubicBezTo>
                  <a:close/>
                  <a:moveTo>
                    <a:pt x="1430" y="570"/>
                  </a:moveTo>
                  <a:cubicBezTo>
                    <a:pt x="1436" y="564"/>
                    <a:pt x="1439" y="556"/>
                    <a:pt x="1439" y="549"/>
                  </a:cubicBezTo>
                  <a:cubicBezTo>
                    <a:pt x="1439" y="536"/>
                    <a:pt x="1431" y="528"/>
                    <a:pt x="1420" y="528"/>
                  </a:cubicBezTo>
                  <a:cubicBezTo>
                    <a:pt x="1413" y="528"/>
                    <a:pt x="1407" y="532"/>
                    <a:pt x="1402" y="536"/>
                  </a:cubicBezTo>
                  <a:cubicBezTo>
                    <a:pt x="1396" y="542"/>
                    <a:pt x="1393" y="550"/>
                    <a:pt x="1393" y="557"/>
                  </a:cubicBezTo>
                  <a:cubicBezTo>
                    <a:pt x="1393" y="570"/>
                    <a:pt x="1401" y="578"/>
                    <a:pt x="1413" y="578"/>
                  </a:cubicBezTo>
                  <a:cubicBezTo>
                    <a:pt x="1419" y="578"/>
                    <a:pt x="1426" y="574"/>
                    <a:pt x="1430" y="570"/>
                  </a:cubicBezTo>
                  <a:close/>
                  <a:moveTo>
                    <a:pt x="1303" y="499"/>
                  </a:moveTo>
                  <a:lnTo>
                    <a:pt x="1312" y="499"/>
                  </a:lnTo>
                  <a:lnTo>
                    <a:pt x="1330" y="546"/>
                  </a:lnTo>
                  <a:lnTo>
                    <a:pt x="1374" y="499"/>
                  </a:lnTo>
                  <a:lnTo>
                    <a:pt x="1384" y="499"/>
                  </a:lnTo>
                  <a:lnTo>
                    <a:pt x="1361" y="585"/>
                  </a:lnTo>
                  <a:lnTo>
                    <a:pt x="1352" y="585"/>
                  </a:lnTo>
                  <a:lnTo>
                    <a:pt x="1370" y="515"/>
                  </a:lnTo>
                  <a:lnTo>
                    <a:pt x="1327" y="561"/>
                  </a:lnTo>
                  <a:lnTo>
                    <a:pt x="1326" y="561"/>
                  </a:lnTo>
                  <a:lnTo>
                    <a:pt x="1308" y="515"/>
                  </a:lnTo>
                  <a:lnTo>
                    <a:pt x="1289" y="585"/>
                  </a:lnTo>
                  <a:lnTo>
                    <a:pt x="1280" y="585"/>
                  </a:lnTo>
                  <a:lnTo>
                    <a:pt x="1303" y="499"/>
                  </a:lnTo>
                  <a:close/>
                  <a:moveTo>
                    <a:pt x="1197" y="495"/>
                  </a:moveTo>
                  <a:lnTo>
                    <a:pt x="1206" y="495"/>
                  </a:lnTo>
                  <a:lnTo>
                    <a:pt x="1190" y="556"/>
                  </a:lnTo>
                  <a:lnTo>
                    <a:pt x="1233" y="521"/>
                  </a:lnTo>
                  <a:lnTo>
                    <a:pt x="1246" y="521"/>
                  </a:lnTo>
                  <a:lnTo>
                    <a:pt x="1212" y="549"/>
                  </a:lnTo>
                  <a:lnTo>
                    <a:pt x="1229" y="585"/>
                  </a:lnTo>
                  <a:lnTo>
                    <a:pt x="1218" y="585"/>
                  </a:lnTo>
                  <a:lnTo>
                    <a:pt x="1204" y="555"/>
                  </a:lnTo>
                  <a:lnTo>
                    <a:pt x="1187" y="568"/>
                  </a:lnTo>
                  <a:lnTo>
                    <a:pt x="1183" y="585"/>
                  </a:lnTo>
                  <a:lnTo>
                    <a:pt x="1173" y="585"/>
                  </a:lnTo>
                  <a:lnTo>
                    <a:pt x="1197" y="495"/>
                  </a:lnTo>
                  <a:close/>
                  <a:moveTo>
                    <a:pt x="1141" y="521"/>
                  </a:moveTo>
                  <a:lnTo>
                    <a:pt x="1150" y="521"/>
                  </a:lnTo>
                  <a:lnTo>
                    <a:pt x="1146" y="538"/>
                  </a:lnTo>
                  <a:cubicBezTo>
                    <a:pt x="1154" y="527"/>
                    <a:pt x="1163" y="520"/>
                    <a:pt x="1176" y="520"/>
                  </a:cubicBezTo>
                  <a:lnTo>
                    <a:pt x="1173" y="530"/>
                  </a:lnTo>
                  <a:lnTo>
                    <a:pt x="1173" y="530"/>
                  </a:lnTo>
                  <a:cubicBezTo>
                    <a:pt x="1159" y="530"/>
                    <a:pt x="1145" y="541"/>
                    <a:pt x="1140" y="560"/>
                  </a:cubicBezTo>
                  <a:lnTo>
                    <a:pt x="1133" y="585"/>
                  </a:lnTo>
                  <a:lnTo>
                    <a:pt x="1124" y="585"/>
                  </a:lnTo>
                  <a:lnTo>
                    <a:pt x="1141" y="521"/>
                  </a:lnTo>
                  <a:close/>
                  <a:moveTo>
                    <a:pt x="1119" y="548"/>
                  </a:moveTo>
                  <a:cubicBezTo>
                    <a:pt x="1119" y="558"/>
                    <a:pt x="1115" y="568"/>
                    <a:pt x="1108" y="575"/>
                  </a:cubicBezTo>
                  <a:cubicBezTo>
                    <a:pt x="1101" y="582"/>
                    <a:pt x="1092" y="586"/>
                    <a:pt x="1082" y="586"/>
                  </a:cubicBezTo>
                  <a:cubicBezTo>
                    <a:pt x="1064" y="586"/>
                    <a:pt x="1053" y="574"/>
                    <a:pt x="1053" y="558"/>
                  </a:cubicBezTo>
                  <a:cubicBezTo>
                    <a:pt x="1053" y="548"/>
                    <a:pt x="1057" y="538"/>
                    <a:pt x="1064" y="531"/>
                  </a:cubicBezTo>
                  <a:cubicBezTo>
                    <a:pt x="1071" y="524"/>
                    <a:pt x="1080" y="520"/>
                    <a:pt x="1090" y="520"/>
                  </a:cubicBezTo>
                  <a:cubicBezTo>
                    <a:pt x="1107" y="520"/>
                    <a:pt x="1119" y="532"/>
                    <a:pt x="1119" y="548"/>
                  </a:cubicBezTo>
                  <a:close/>
                  <a:moveTo>
                    <a:pt x="1100" y="570"/>
                  </a:moveTo>
                  <a:cubicBezTo>
                    <a:pt x="1106" y="564"/>
                    <a:pt x="1109" y="556"/>
                    <a:pt x="1109" y="549"/>
                  </a:cubicBezTo>
                  <a:cubicBezTo>
                    <a:pt x="1109" y="536"/>
                    <a:pt x="1101" y="528"/>
                    <a:pt x="1090" y="528"/>
                  </a:cubicBezTo>
                  <a:cubicBezTo>
                    <a:pt x="1083" y="528"/>
                    <a:pt x="1076" y="532"/>
                    <a:pt x="1072" y="536"/>
                  </a:cubicBezTo>
                  <a:cubicBezTo>
                    <a:pt x="1066" y="542"/>
                    <a:pt x="1063" y="550"/>
                    <a:pt x="1063" y="557"/>
                  </a:cubicBezTo>
                  <a:cubicBezTo>
                    <a:pt x="1063" y="570"/>
                    <a:pt x="1071" y="578"/>
                    <a:pt x="1082" y="578"/>
                  </a:cubicBezTo>
                  <a:cubicBezTo>
                    <a:pt x="1089" y="578"/>
                    <a:pt x="1096" y="574"/>
                    <a:pt x="1100" y="570"/>
                  </a:cubicBezTo>
                  <a:close/>
                  <a:moveTo>
                    <a:pt x="955" y="521"/>
                  </a:moveTo>
                  <a:lnTo>
                    <a:pt x="965" y="521"/>
                  </a:lnTo>
                  <a:lnTo>
                    <a:pt x="968" y="572"/>
                  </a:lnTo>
                  <a:lnTo>
                    <a:pt x="998" y="521"/>
                  </a:lnTo>
                  <a:lnTo>
                    <a:pt x="1006" y="521"/>
                  </a:lnTo>
                  <a:lnTo>
                    <a:pt x="1010" y="572"/>
                  </a:lnTo>
                  <a:lnTo>
                    <a:pt x="1040" y="521"/>
                  </a:lnTo>
                  <a:lnTo>
                    <a:pt x="1050" y="521"/>
                  </a:lnTo>
                  <a:lnTo>
                    <a:pt x="1011" y="585"/>
                  </a:lnTo>
                  <a:lnTo>
                    <a:pt x="1002" y="585"/>
                  </a:lnTo>
                  <a:lnTo>
                    <a:pt x="999" y="535"/>
                  </a:lnTo>
                  <a:lnTo>
                    <a:pt x="968" y="585"/>
                  </a:lnTo>
                  <a:lnTo>
                    <a:pt x="960" y="585"/>
                  </a:lnTo>
                  <a:lnTo>
                    <a:pt x="955" y="521"/>
                  </a:lnTo>
                  <a:close/>
                  <a:moveTo>
                    <a:pt x="905" y="573"/>
                  </a:moveTo>
                  <a:cubicBezTo>
                    <a:pt x="905" y="571"/>
                    <a:pt x="905" y="569"/>
                    <a:pt x="906" y="567"/>
                  </a:cubicBezTo>
                  <a:lnTo>
                    <a:pt x="916" y="530"/>
                  </a:lnTo>
                  <a:lnTo>
                    <a:pt x="907" y="530"/>
                  </a:lnTo>
                  <a:lnTo>
                    <a:pt x="909" y="521"/>
                  </a:lnTo>
                  <a:lnTo>
                    <a:pt x="918" y="521"/>
                  </a:lnTo>
                  <a:lnTo>
                    <a:pt x="923" y="502"/>
                  </a:lnTo>
                  <a:lnTo>
                    <a:pt x="932" y="502"/>
                  </a:lnTo>
                  <a:lnTo>
                    <a:pt x="927" y="521"/>
                  </a:lnTo>
                  <a:lnTo>
                    <a:pt x="947" y="521"/>
                  </a:lnTo>
                  <a:lnTo>
                    <a:pt x="945" y="530"/>
                  </a:lnTo>
                  <a:lnTo>
                    <a:pt x="925" y="530"/>
                  </a:lnTo>
                  <a:lnTo>
                    <a:pt x="915" y="566"/>
                  </a:lnTo>
                  <a:cubicBezTo>
                    <a:pt x="915" y="568"/>
                    <a:pt x="915" y="569"/>
                    <a:pt x="915" y="571"/>
                  </a:cubicBezTo>
                  <a:cubicBezTo>
                    <a:pt x="915" y="575"/>
                    <a:pt x="918" y="577"/>
                    <a:pt x="924" y="577"/>
                  </a:cubicBezTo>
                  <a:cubicBezTo>
                    <a:pt x="926" y="577"/>
                    <a:pt x="929" y="577"/>
                    <a:pt x="933" y="575"/>
                  </a:cubicBezTo>
                  <a:lnTo>
                    <a:pt x="930" y="584"/>
                  </a:lnTo>
                  <a:cubicBezTo>
                    <a:pt x="927" y="585"/>
                    <a:pt x="924" y="586"/>
                    <a:pt x="920" y="586"/>
                  </a:cubicBezTo>
                  <a:cubicBezTo>
                    <a:pt x="911" y="586"/>
                    <a:pt x="905" y="581"/>
                    <a:pt x="905" y="573"/>
                  </a:cubicBezTo>
                  <a:close/>
                  <a:moveTo>
                    <a:pt x="839" y="556"/>
                  </a:moveTo>
                  <a:cubicBezTo>
                    <a:pt x="839" y="557"/>
                    <a:pt x="839" y="558"/>
                    <a:pt x="839" y="559"/>
                  </a:cubicBezTo>
                  <a:cubicBezTo>
                    <a:pt x="839" y="570"/>
                    <a:pt x="846" y="578"/>
                    <a:pt x="858" y="578"/>
                  </a:cubicBezTo>
                  <a:cubicBezTo>
                    <a:pt x="866" y="578"/>
                    <a:pt x="872" y="575"/>
                    <a:pt x="877" y="570"/>
                  </a:cubicBezTo>
                  <a:lnTo>
                    <a:pt x="882" y="577"/>
                  </a:lnTo>
                  <a:cubicBezTo>
                    <a:pt x="876" y="582"/>
                    <a:pt x="869" y="586"/>
                    <a:pt x="858" y="586"/>
                  </a:cubicBezTo>
                  <a:cubicBezTo>
                    <a:pt x="841" y="586"/>
                    <a:pt x="830" y="575"/>
                    <a:pt x="830" y="559"/>
                  </a:cubicBezTo>
                  <a:cubicBezTo>
                    <a:pt x="830" y="549"/>
                    <a:pt x="834" y="538"/>
                    <a:pt x="842" y="531"/>
                  </a:cubicBezTo>
                  <a:cubicBezTo>
                    <a:pt x="848" y="524"/>
                    <a:pt x="857" y="520"/>
                    <a:pt x="866" y="520"/>
                  </a:cubicBezTo>
                  <a:cubicBezTo>
                    <a:pt x="882" y="520"/>
                    <a:pt x="891" y="531"/>
                    <a:pt x="891" y="544"/>
                  </a:cubicBezTo>
                  <a:cubicBezTo>
                    <a:pt x="891" y="549"/>
                    <a:pt x="890" y="553"/>
                    <a:pt x="889" y="556"/>
                  </a:cubicBezTo>
                  <a:lnTo>
                    <a:pt x="839" y="556"/>
                  </a:lnTo>
                  <a:close/>
                  <a:moveTo>
                    <a:pt x="840" y="549"/>
                  </a:moveTo>
                  <a:lnTo>
                    <a:pt x="881" y="549"/>
                  </a:lnTo>
                  <a:cubicBezTo>
                    <a:pt x="881" y="548"/>
                    <a:pt x="882" y="546"/>
                    <a:pt x="882" y="544"/>
                  </a:cubicBezTo>
                  <a:cubicBezTo>
                    <a:pt x="882" y="536"/>
                    <a:pt x="877" y="528"/>
                    <a:pt x="866" y="528"/>
                  </a:cubicBezTo>
                  <a:cubicBezTo>
                    <a:pt x="859" y="528"/>
                    <a:pt x="853" y="531"/>
                    <a:pt x="848" y="536"/>
                  </a:cubicBezTo>
                  <a:cubicBezTo>
                    <a:pt x="845" y="539"/>
                    <a:pt x="842" y="544"/>
                    <a:pt x="840" y="549"/>
                  </a:cubicBezTo>
                  <a:close/>
                  <a:moveTo>
                    <a:pt x="759" y="499"/>
                  </a:moveTo>
                  <a:lnTo>
                    <a:pt x="768" y="499"/>
                  </a:lnTo>
                  <a:lnTo>
                    <a:pt x="803" y="568"/>
                  </a:lnTo>
                  <a:lnTo>
                    <a:pt x="822" y="499"/>
                  </a:lnTo>
                  <a:lnTo>
                    <a:pt x="831" y="499"/>
                  </a:lnTo>
                  <a:lnTo>
                    <a:pt x="808" y="585"/>
                  </a:lnTo>
                  <a:lnTo>
                    <a:pt x="800" y="585"/>
                  </a:lnTo>
                  <a:lnTo>
                    <a:pt x="765" y="514"/>
                  </a:lnTo>
                  <a:lnTo>
                    <a:pt x="746" y="585"/>
                  </a:lnTo>
                  <a:lnTo>
                    <a:pt x="736" y="585"/>
                  </a:lnTo>
                  <a:lnTo>
                    <a:pt x="759" y="499"/>
                  </a:lnTo>
                  <a:close/>
                  <a:moveTo>
                    <a:pt x="667" y="521"/>
                  </a:moveTo>
                  <a:lnTo>
                    <a:pt x="677" y="521"/>
                  </a:lnTo>
                  <a:lnTo>
                    <a:pt x="673" y="538"/>
                  </a:lnTo>
                  <a:cubicBezTo>
                    <a:pt x="680" y="527"/>
                    <a:pt x="690" y="520"/>
                    <a:pt x="703" y="520"/>
                  </a:cubicBezTo>
                  <a:lnTo>
                    <a:pt x="700" y="530"/>
                  </a:lnTo>
                  <a:lnTo>
                    <a:pt x="699" y="530"/>
                  </a:lnTo>
                  <a:cubicBezTo>
                    <a:pt x="686" y="530"/>
                    <a:pt x="672" y="541"/>
                    <a:pt x="667" y="560"/>
                  </a:cubicBezTo>
                  <a:lnTo>
                    <a:pt x="660" y="585"/>
                  </a:lnTo>
                  <a:lnTo>
                    <a:pt x="651" y="585"/>
                  </a:lnTo>
                  <a:lnTo>
                    <a:pt x="667" y="521"/>
                  </a:lnTo>
                  <a:close/>
                  <a:moveTo>
                    <a:pt x="581" y="566"/>
                  </a:moveTo>
                  <a:cubicBezTo>
                    <a:pt x="581" y="563"/>
                    <a:pt x="581" y="560"/>
                    <a:pt x="582" y="557"/>
                  </a:cubicBezTo>
                  <a:lnTo>
                    <a:pt x="592" y="521"/>
                  </a:lnTo>
                  <a:lnTo>
                    <a:pt x="601" y="521"/>
                  </a:lnTo>
                  <a:lnTo>
                    <a:pt x="591" y="557"/>
                  </a:lnTo>
                  <a:cubicBezTo>
                    <a:pt x="591" y="559"/>
                    <a:pt x="590" y="562"/>
                    <a:pt x="590" y="564"/>
                  </a:cubicBezTo>
                  <a:cubicBezTo>
                    <a:pt x="590" y="573"/>
                    <a:pt x="596" y="577"/>
                    <a:pt x="605" y="577"/>
                  </a:cubicBezTo>
                  <a:cubicBezTo>
                    <a:pt x="614" y="577"/>
                    <a:pt x="624" y="569"/>
                    <a:pt x="627" y="557"/>
                  </a:cubicBezTo>
                  <a:lnTo>
                    <a:pt x="637" y="521"/>
                  </a:lnTo>
                  <a:lnTo>
                    <a:pt x="646" y="521"/>
                  </a:lnTo>
                  <a:lnTo>
                    <a:pt x="629" y="585"/>
                  </a:lnTo>
                  <a:lnTo>
                    <a:pt x="620" y="585"/>
                  </a:lnTo>
                  <a:lnTo>
                    <a:pt x="623" y="574"/>
                  </a:lnTo>
                  <a:cubicBezTo>
                    <a:pt x="617" y="581"/>
                    <a:pt x="610" y="586"/>
                    <a:pt x="601" y="586"/>
                  </a:cubicBezTo>
                  <a:cubicBezTo>
                    <a:pt x="589" y="586"/>
                    <a:pt x="581" y="578"/>
                    <a:pt x="581" y="566"/>
                  </a:cubicBezTo>
                  <a:close/>
                  <a:moveTo>
                    <a:pt x="568" y="548"/>
                  </a:moveTo>
                  <a:cubicBezTo>
                    <a:pt x="568" y="558"/>
                    <a:pt x="563" y="568"/>
                    <a:pt x="556" y="575"/>
                  </a:cubicBezTo>
                  <a:cubicBezTo>
                    <a:pt x="550" y="582"/>
                    <a:pt x="540" y="586"/>
                    <a:pt x="530" y="586"/>
                  </a:cubicBezTo>
                  <a:cubicBezTo>
                    <a:pt x="513" y="586"/>
                    <a:pt x="502" y="574"/>
                    <a:pt x="502" y="558"/>
                  </a:cubicBezTo>
                  <a:cubicBezTo>
                    <a:pt x="502" y="548"/>
                    <a:pt x="506" y="538"/>
                    <a:pt x="513" y="531"/>
                  </a:cubicBezTo>
                  <a:cubicBezTo>
                    <a:pt x="520" y="524"/>
                    <a:pt x="529" y="520"/>
                    <a:pt x="539" y="520"/>
                  </a:cubicBezTo>
                  <a:cubicBezTo>
                    <a:pt x="556" y="520"/>
                    <a:pt x="568" y="532"/>
                    <a:pt x="568" y="548"/>
                  </a:cubicBezTo>
                  <a:close/>
                  <a:moveTo>
                    <a:pt x="549" y="570"/>
                  </a:moveTo>
                  <a:cubicBezTo>
                    <a:pt x="555" y="564"/>
                    <a:pt x="558" y="556"/>
                    <a:pt x="558" y="549"/>
                  </a:cubicBezTo>
                  <a:cubicBezTo>
                    <a:pt x="558" y="536"/>
                    <a:pt x="550" y="528"/>
                    <a:pt x="538" y="528"/>
                  </a:cubicBezTo>
                  <a:cubicBezTo>
                    <a:pt x="531" y="528"/>
                    <a:pt x="525" y="532"/>
                    <a:pt x="520" y="536"/>
                  </a:cubicBezTo>
                  <a:cubicBezTo>
                    <a:pt x="515" y="542"/>
                    <a:pt x="511" y="550"/>
                    <a:pt x="511" y="557"/>
                  </a:cubicBezTo>
                  <a:cubicBezTo>
                    <a:pt x="511" y="570"/>
                    <a:pt x="519" y="578"/>
                    <a:pt x="531" y="578"/>
                  </a:cubicBezTo>
                  <a:cubicBezTo>
                    <a:pt x="538" y="578"/>
                    <a:pt x="544" y="574"/>
                    <a:pt x="549" y="570"/>
                  </a:cubicBezTo>
                  <a:close/>
                  <a:moveTo>
                    <a:pt x="463" y="550"/>
                  </a:moveTo>
                  <a:lnTo>
                    <a:pt x="441" y="499"/>
                  </a:lnTo>
                  <a:lnTo>
                    <a:pt x="452" y="499"/>
                  </a:lnTo>
                  <a:lnTo>
                    <a:pt x="469" y="542"/>
                  </a:lnTo>
                  <a:lnTo>
                    <a:pt x="510" y="499"/>
                  </a:lnTo>
                  <a:lnTo>
                    <a:pt x="522" y="499"/>
                  </a:lnTo>
                  <a:lnTo>
                    <a:pt x="472" y="552"/>
                  </a:lnTo>
                  <a:lnTo>
                    <a:pt x="463" y="585"/>
                  </a:lnTo>
                  <a:lnTo>
                    <a:pt x="453" y="585"/>
                  </a:lnTo>
                  <a:lnTo>
                    <a:pt x="463" y="550"/>
                  </a:lnTo>
                  <a:close/>
                  <a:moveTo>
                    <a:pt x="339" y="556"/>
                  </a:moveTo>
                  <a:cubicBezTo>
                    <a:pt x="339" y="557"/>
                    <a:pt x="339" y="558"/>
                    <a:pt x="339" y="559"/>
                  </a:cubicBezTo>
                  <a:cubicBezTo>
                    <a:pt x="339" y="570"/>
                    <a:pt x="346" y="578"/>
                    <a:pt x="358" y="578"/>
                  </a:cubicBezTo>
                  <a:cubicBezTo>
                    <a:pt x="366" y="578"/>
                    <a:pt x="371" y="575"/>
                    <a:pt x="377" y="570"/>
                  </a:cubicBezTo>
                  <a:lnTo>
                    <a:pt x="382" y="577"/>
                  </a:lnTo>
                  <a:cubicBezTo>
                    <a:pt x="376" y="582"/>
                    <a:pt x="368" y="586"/>
                    <a:pt x="357" y="586"/>
                  </a:cubicBezTo>
                  <a:cubicBezTo>
                    <a:pt x="340" y="586"/>
                    <a:pt x="329" y="575"/>
                    <a:pt x="329" y="559"/>
                  </a:cubicBezTo>
                  <a:cubicBezTo>
                    <a:pt x="329" y="549"/>
                    <a:pt x="334" y="538"/>
                    <a:pt x="341" y="531"/>
                  </a:cubicBezTo>
                  <a:cubicBezTo>
                    <a:pt x="348" y="524"/>
                    <a:pt x="356" y="520"/>
                    <a:pt x="366" y="520"/>
                  </a:cubicBezTo>
                  <a:cubicBezTo>
                    <a:pt x="382" y="520"/>
                    <a:pt x="390" y="531"/>
                    <a:pt x="390" y="544"/>
                  </a:cubicBezTo>
                  <a:cubicBezTo>
                    <a:pt x="390" y="549"/>
                    <a:pt x="389" y="553"/>
                    <a:pt x="388" y="556"/>
                  </a:cubicBezTo>
                  <a:lnTo>
                    <a:pt x="339" y="556"/>
                  </a:lnTo>
                  <a:close/>
                  <a:moveTo>
                    <a:pt x="340" y="549"/>
                  </a:moveTo>
                  <a:lnTo>
                    <a:pt x="381" y="549"/>
                  </a:lnTo>
                  <a:cubicBezTo>
                    <a:pt x="381" y="548"/>
                    <a:pt x="381" y="546"/>
                    <a:pt x="381" y="544"/>
                  </a:cubicBezTo>
                  <a:cubicBezTo>
                    <a:pt x="381" y="536"/>
                    <a:pt x="376" y="528"/>
                    <a:pt x="365" y="528"/>
                  </a:cubicBezTo>
                  <a:cubicBezTo>
                    <a:pt x="358" y="528"/>
                    <a:pt x="352" y="531"/>
                    <a:pt x="348" y="536"/>
                  </a:cubicBezTo>
                  <a:cubicBezTo>
                    <a:pt x="344" y="539"/>
                    <a:pt x="341" y="544"/>
                    <a:pt x="340" y="549"/>
                  </a:cubicBezTo>
                  <a:close/>
                  <a:moveTo>
                    <a:pt x="280" y="495"/>
                  </a:moveTo>
                  <a:lnTo>
                    <a:pt x="289" y="495"/>
                  </a:lnTo>
                  <a:lnTo>
                    <a:pt x="273" y="556"/>
                  </a:lnTo>
                  <a:lnTo>
                    <a:pt x="316" y="521"/>
                  </a:lnTo>
                  <a:lnTo>
                    <a:pt x="328" y="521"/>
                  </a:lnTo>
                  <a:lnTo>
                    <a:pt x="295" y="549"/>
                  </a:lnTo>
                  <a:lnTo>
                    <a:pt x="312" y="585"/>
                  </a:lnTo>
                  <a:lnTo>
                    <a:pt x="301" y="585"/>
                  </a:lnTo>
                  <a:lnTo>
                    <a:pt x="287" y="555"/>
                  </a:lnTo>
                  <a:lnTo>
                    <a:pt x="270" y="568"/>
                  </a:lnTo>
                  <a:lnTo>
                    <a:pt x="265" y="585"/>
                  </a:lnTo>
                  <a:lnTo>
                    <a:pt x="256" y="585"/>
                  </a:lnTo>
                  <a:lnTo>
                    <a:pt x="280" y="495"/>
                  </a:lnTo>
                  <a:close/>
                  <a:moveTo>
                    <a:pt x="187" y="568"/>
                  </a:moveTo>
                  <a:cubicBezTo>
                    <a:pt x="187" y="562"/>
                    <a:pt x="189" y="557"/>
                    <a:pt x="193" y="553"/>
                  </a:cubicBezTo>
                  <a:cubicBezTo>
                    <a:pt x="198" y="548"/>
                    <a:pt x="206" y="546"/>
                    <a:pt x="215" y="546"/>
                  </a:cubicBezTo>
                  <a:cubicBezTo>
                    <a:pt x="224" y="546"/>
                    <a:pt x="232" y="547"/>
                    <a:pt x="238" y="549"/>
                  </a:cubicBezTo>
                  <a:lnTo>
                    <a:pt x="238" y="548"/>
                  </a:lnTo>
                  <a:cubicBezTo>
                    <a:pt x="238" y="546"/>
                    <a:pt x="239" y="543"/>
                    <a:pt x="239" y="542"/>
                  </a:cubicBezTo>
                  <a:cubicBezTo>
                    <a:pt x="239" y="534"/>
                    <a:pt x="233" y="529"/>
                    <a:pt x="222" y="529"/>
                  </a:cubicBezTo>
                  <a:cubicBezTo>
                    <a:pt x="215" y="529"/>
                    <a:pt x="210" y="530"/>
                    <a:pt x="204" y="532"/>
                  </a:cubicBezTo>
                  <a:lnTo>
                    <a:pt x="202" y="524"/>
                  </a:lnTo>
                  <a:cubicBezTo>
                    <a:pt x="209" y="522"/>
                    <a:pt x="215" y="521"/>
                    <a:pt x="223" y="521"/>
                  </a:cubicBezTo>
                  <a:cubicBezTo>
                    <a:pt x="239" y="521"/>
                    <a:pt x="248" y="528"/>
                    <a:pt x="248" y="540"/>
                  </a:cubicBezTo>
                  <a:cubicBezTo>
                    <a:pt x="248" y="543"/>
                    <a:pt x="247" y="546"/>
                    <a:pt x="247" y="549"/>
                  </a:cubicBezTo>
                  <a:lnTo>
                    <a:pt x="237" y="585"/>
                  </a:lnTo>
                  <a:lnTo>
                    <a:pt x="228" y="585"/>
                  </a:lnTo>
                  <a:lnTo>
                    <a:pt x="231" y="575"/>
                  </a:lnTo>
                  <a:cubicBezTo>
                    <a:pt x="225" y="581"/>
                    <a:pt x="217" y="586"/>
                    <a:pt x="207" y="586"/>
                  </a:cubicBezTo>
                  <a:cubicBezTo>
                    <a:pt x="196" y="586"/>
                    <a:pt x="187" y="580"/>
                    <a:pt x="187" y="568"/>
                  </a:cubicBezTo>
                  <a:close/>
                  <a:moveTo>
                    <a:pt x="235" y="560"/>
                  </a:moveTo>
                  <a:lnTo>
                    <a:pt x="236" y="555"/>
                  </a:lnTo>
                  <a:cubicBezTo>
                    <a:pt x="231" y="554"/>
                    <a:pt x="223" y="553"/>
                    <a:pt x="215" y="553"/>
                  </a:cubicBezTo>
                  <a:cubicBezTo>
                    <a:pt x="209" y="553"/>
                    <a:pt x="204" y="554"/>
                    <a:pt x="201" y="558"/>
                  </a:cubicBezTo>
                  <a:cubicBezTo>
                    <a:pt x="198" y="560"/>
                    <a:pt x="197" y="564"/>
                    <a:pt x="197" y="567"/>
                  </a:cubicBezTo>
                  <a:cubicBezTo>
                    <a:pt x="197" y="574"/>
                    <a:pt x="202" y="579"/>
                    <a:pt x="210" y="579"/>
                  </a:cubicBezTo>
                  <a:cubicBezTo>
                    <a:pt x="221" y="579"/>
                    <a:pt x="232" y="571"/>
                    <a:pt x="235" y="560"/>
                  </a:cubicBezTo>
                  <a:close/>
                  <a:moveTo>
                    <a:pt x="105" y="499"/>
                  </a:moveTo>
                  <a:lnTo>
                    <a:pt x="114" y="499"/>
                  </a:lnTo>
                  <a:lnTo>
                    <a:pt x="133" y="546"/>
                  </a:lnTo>
                  <a:lnTo>
                    <a:pt x="176" y="499"/>
                  </a:lnTo>
                  <a:lnTo>
                    <a:pt x="187" y="499"/>
                  </a:lnTo>
                  <a:lnTo>
                    <a:pt x="164" y="585"/>
                  </a:lnTo>
                  <a:lnTo>
                    <a:pt x="154" y="585"/>
                  </a:lnTo>
                  <a:lnTo>
                    <a:pt x="173" y="515"/>
                  </a:lnTo>
                  <a:lnTo>
                    <a:pt x="129" y="561"/>
                  </a:lnTo>
                  <a:lnTo>
                    <a:pt x="129" y="561"/>
                  </a:lnTo>
                  <a:lnTo>
                    <a:pt x="110" y="515"/>
                  </a:lnTo>
                  <a:lnTo>
                    <a:pt x="92" y="585"/>
                  </a:lnTo>
                  <a:lnTo>
                    <a:pt x="82" y="585"/>
                  </a:lnTo>
                  <a:lnTo>
                    <a:pt x="105" y="499"/>
                  </a:lnTo>
                  <a:close/>
                  <a:moveTo>
                    <a:pt x="1770" y="56"/>
                  </a:moveTo>
                  <a:cubicBezTo>
                    <a:pt x="1766" y="6"/>
                    <a:pt x="1366" y="0"/>
                    <a:pt x="878" y="42"/>
                  </a:cubicBezTo>
                  <a:cubicBezTo>
                    <a:pt x="842" y="46"/>
                    <a:pt x="807" y="49"/>
                    <a:pt x="771" y="52"/>
                  </a:cubicBezTo>
                  <a:cubicBezTo>
                    <a:pt x="770" y="51"/>
                    <a:pt x="769" y="49"/>
                    <a:pt x="769" y="47"/>
                  </a:cubicBezTo>
                  <a:cubicBezTo>
                    <a:pt x="769" y="44"/>
                    <a:pt x="764" y="40"/>
                    <a:pt x="760" y="41"/>
                  </a:cubicBezTo>
                  <a:cubicBezTo>
                    <a:pt x="753" y="42"/>
                    <a:pt x="754" y="47"/>
                    <a:pt x="753" y="51"/>
                  </a:cubicBezTo>
                  <a:cubicBezTo>
                    <a:pt x="751" y="53"/>
                    <a:pt x="749" y="54"/>
                    <a:pt x="747" y="55"/>
                  </a:cubicBezTo>
                  <a:cubicBezTo>
                    <a:pt x="744" y="55"/>
                    <a:pt x="742" y="55"/>
                    <a:pt x="739" y="56"/>
                  </a:cubicBezTo>
                  <a:cubicBezTo>
                    <a:pt x="734" y="54"/>
                    <a:pt x="733" y="48"/>
                    <a:pt x="729" y="44"/>
                  </a:cubicBezTo>
                  <a:cubicBezTo>
                    <a:pt x="725" y="42"/>
                    <a:pt x="721" y="43"/>
                    <a:pt x="718" y="45"/>
                  </a:cubicBezTo>
                  <a:cubicBezTo>
                    <a:pt x="717" y="45"/>
                    <a:pt x="717" y="45"/>
                    <a:pt x="717" y="46"/>
                  </a:cubicBezTo>
                  <a:lnTo>
                    <a:pt x="717" y="79"/>
                  </a:lnTo>
                  <a:lnTo>
                    <a:pt x="765" y="79"/>
                  </a:lnTo>
                  <a:lnTo>
                    <a:pt x="765" y="79"/>
                  </a:lnTo>
                  <a:lnTo>
                    <a:pt x="822" y="79"/>
                  </a:lnTo>
                  <a:lnTo>
                    <a:pt x="822" y="100"/>
                  </a:lnTo>
                  <a:lnTo>
                    <a:pt x="823" y="100"/>
                  </a:lnTo>
                  <a:cubicBezTo>
                    <a:pt x="829" y="88"/>
                    <a:pt x="843" y="76"/>
                    <a:pt x="871" y="77"/>
                  </a:cubicBezTo>
                  <a:lnTo>
                    <a:pt x="888" y="77"/>
                  </a:lnTo>
                  <a:lnTo>
                    <a:pt x="888" y="95"/>
                  </a:lnTo>
                  <a:cubicBezTo>
                    <a:pt x="906" y="84"/>
                    <a:pt x="934" y="77"/>
                    <a:pt x="971" y="77"/>
                  </a:cubicBezTo>
                  <a:cubicBezTo>
                    <a:pt x="1002" y="77"/>
                    <a:pt x="1035" y="84"/>
                    <a:pt x="1053" y="96"/>
                  </a:cubicBezTo>
                  <a:cubicBezTo>
                    <a:pt x="1056" y="98"/>
                    <a:pt x="1058" y="100"/>
                    <a:pt x="1060" y="101"/>
                  </a:cubicBezTo>
                  <a:lnTo>
                    <a:pt x="1060" y="79"/>
                  </a:lnTo>
                  <a:lnTo>
                    <a:pt x="1122" y="79"/>
                  </a:lnTo>
                  <a:lnTo>
                    <a:pt x="1122" y="96"/>
                  </a:lnTo>
                  <a:lnTo>
                    <a:pt x="1123" y="96"/>
                  </a:lnTo>
                  <a:cubicBezTo>
                    <a:pt x="1134" y="83"/>
                    <a:pt x="1145" y="77"/>
                    <a:pt x="1174" y="77"/>
                  </a:cubicBezTo>
                  <a:cubicBezTo>
                    <a:pt x="1204" y="77"/>
                    <a:pt x="1222" y="83"/>
                    <a:pt x="1236" y="96"/>
                  </a:cubicBezTo>
                  <a:cubicBezTo>
                    <a:pt x="1247" y="83"/>
                    <a:pt x="1262" y="77"/>
                    <a:pt x="1290" y="77"/>
                  </a:cubicBezTo>
                  <a:cubicBezTo>
                    <a:pt x="1310" y="77"/>
                    <a:pt x="1332" y="80"/>
                    <a:pt x="1345" y="88"/>
                  </a:cubicBezTo>
                  <a:cubicBezTo>
                    <a:pt x="1352" y="92"/>
                    <a:pt x="1355" y="97"/>
                    <a:pt x="1356" y="103"/>
                  </a:cubicBezTo>
                  <a:cubicBezTo>
                    <a:pt x="1374" y="87"/>
                    <a:pt x="1406" y="77"/>
                    <a:pt x="1450" y="77"/>
                  </a:cubicBezTo>
                  <a:cubicBezTo>
                    <a:pt x="1481" y="77"/>
                    <a:pt x="1513" y="84"/>
                    <a:pt x="1532" y="96"/>
                  </a:cubicBezTo>
                  <a:cubicBezTo>
                    <a:pt x="1551" y="109"/>
                    <a:pt x="1556" y="124"/>
                    <a:pt x="1555" y="139"/>
                  </a:cubicBezTo>
                  <a:lnTo>
                    <a:pt x="1411" y="139"/>
                  </a:lnTo>
                  <a:lnTo>
                    <a:pt x="1410" y="145"/>
                  </a:lnTo>
                  <a:cubicBezTo>
                    <a:pt x="1410" y="158"/>
                    <a:pt x="1425" y="169"/>
                    <a:pt x="1454" y="169"/>
                  </a:cubicBezTo>
                  <a:cubicBezTo>
                    <a:pt x="1474" y="169"/>
                    <a:pt x="1494" y="161"/>
                    <a:pt x="1494" y="151"/>
                  </a:cubicBezTo>
                  <a:lnTo>
                    <a:pt x="1554" y="153"/>
                  </a:lnTo>
                  <a:cubicBezTo>
                    <a:pt x="1554" y="159"/>
                    <a:pt x="1528" y="191"/>
                    <a:pt x="1451" y="191"/>
                  </a:cubicBezTo>
                  <a:cubicBezTo>
                    <a:pt x="1409" y="191"/>
                    <a:pt x="1376" y="182"/>
                    <a:pt x="1357" y="167"/>
                  </a:cubicBezTo>
                  <a:lnTo>
                    <a:pt x="1357" y="189"/>
                  </a:lnTo>
                  <a:lnTo>
                    <a:pt x="1292" y="189"/>
                  </a:lnTo>
                  <a:lnTo>
                    <a:pt x="1292" y="131"/>
                  </a:lnTo>
                  <a:cubicBezTo>
                    <a:pt x="1292" y="126"/>
                    <a:pt x="1293" y="116"/>
                    <a:pt x="1290" y="111"/>
                  </a:cubicBezTo>
                  <a:cubicBezTo>
                    <a:pt x="1287" y="104"/>
                    <a:pt x="1279" y="103"/>
                    <a:pt x="1267" y="102"/>
                  </a:cubicBezTo>
                  <a:cubicBezTo>
                    <a:pt x="1256" y="102"/>
                    <a:pt x="1250" y="106"/>
                    <a:pt x="1245" y="111"/>
                  </a:cubicBezTo>
                  <a:cubicBezTo>
                    <a:pt x="1240" y="116"/>
                    <a:pt x="1241" y="125"/>
                    <a:pt x="1241" y="131"/>
                  </a:cubicBezTo>
                  <a:lnTo>
                    <a:pt x="1241" y="189"/>
                  </a:lnTo>
                  <a:lnTo>
                    <a:pt x="1176" y="189"/>
                  </a:lnTo>
                  <a:lnTo>
                    <a:pt x="1176" y="131"/>
                  </a:lnTo>
                  <a:cubicBezTo>
                    <a:pt x="1176" y="119"/>
                    <a:pt x="1180" y="102"/>
                    <a:pt x="1152" y="102"/>
                  </a:cubicBezTo>
                  <a:cubicBezTo>
                    <a:pt x="1124" y="103"/>
                    <a:pt x="1125" y="119"/>
                    <a:pt x="1125" y="131"/>
                  </a:cubicBezTo>
                  <a:lnTo>
                    <a:pt x="1125" y="189"/>
                  </a:lnTo>
                  <a:lnTo>
                    <a:pt x="1060" y="189"/>
                  </a:lnTo>
                  <a:lnTo>
                    <a:pt x="1060" y="170"/>
                  </a:lnTo>
                  <a:cubicBezTo>
                    <a:pt x="1045" y="180"/>
                    <a:pt x="1017" y="191"/>
                    <a:pt x="973" y="191"/>
                  </a:cubicBezTo>
                  <a:cubicBezTo>
                    <a:pt x="905" y="191"/>
                    <a:pt x="862" y="168"/>
                    <a:pt x="862" y="136"/>
                  </a:cubicBezTo>
                  <a:cubicBezTo>
                    <a:pt x="862" y="126"/>
                    <a:pt x="865" y="117"/>
                    <a:pt x="871" y="109"/>
                  </a:cubicBezTo>
                  <a:cubicBezTo>
                    <a:pt x="835" y="112"/>
                    <a:pt x="826" y="130"/>
                    <a:pt x="826" y="147"/>
                  </a:cubicBezTo>
                  <a:lnTo>
                    <a:pt x="826" y="189"/>
                  </a:lnTo>
                  <a:lnTo>
                    <a:pt x="766" y="189"/>
                  </a:lnTo>
                  <a:lnTo>
                    <a:pt x="764" y="189"/>
                  </a:lnTo>
                  <a:cubicBezTo>
                    <a:pt x="752" y="190"/>
                    <a:pt x="740" y="191"/>
                    <a:pt x="728" y="191"/>
                  </a:cubicBezTo>
                  <a:cubicBezTo>
                    <a:pt x="709" y="191"/>
                    <a:pt x="684" y="190"/>
                    <a:pt x="670" y="184"/>
                  </a:cubicBezTo>
                  <a:cubicBezTo>
                    <a:pt x="652" y="177"/>
                    <a:pt x="652" y="164"/>
                    <a:pt x="652" y="153"/>
                  </a:cubicBezTo>
                  <a:lnTo>
                    <a:pt x="652" y="104"/>
                  </a:lnTo>
                  <a:lnTo>
                    <a:pt x="629" y="104"/>
                  </a:lnTo>
                  <a:lnTo>
                    <a:pt x="585" y="136"/>
                  </a:lnTo>
                  <a:lnTo>
                    <a:pt x="704" y="239"/>
                  </a:lnTo>
                  <a:cubicBezTo>
                    <a:pt x="706" y="239"/>
                    <a:pt x="707" y="241"/>
                    <a:pt x="709" y="243"/>
                  </a:cubicBezTo>
                  <a:lnTo>
                    <a:pt x="717" y="250"/>
                  </a:lnTo>
                  <a:cubicBezTo>
                    <a:pt x="721" y="250"/>
                    <a:pt x="724" y="248"/>
                    <a:pt x="729" y="249"/>
                  </a:cubicBezTo>
                  <a:cubicBezTo>
                    <a:pt x="731" y="250"/>
                    <a:pt x="733" y="252"/>
                    <a:pt x="733" y="254"/>
                  </a:cubicBezTo>
                  <a:cubicBezTo>
                    <a:pt x="734" y="259"/>
                    <a:pt x="739" y="260"/>
                    <a:pt x="744" y="260"/>
                  </a:cubicBezTo>
                  <a:cubicBezTo>
                    <a:pt x="749" y="259"/>
                    <a:pt x="749" y="254"/>
                    <a:pt x="750" y="249"/>
                  </a:cubicBezTo>
                  <a:cubicBezTo>
                    <a:pt x="753" y="247"/>
                    <a:pt x="756" y="244"/>
                    <a:pt x="760" y="245"/>
                  </a:cubicBezTo>
                  <a:cubicBezTo>
                    <a:pt x="766" y="246"/>
                    <a:pt x="769" y="252"/>
                    <a:pt x="772" y="256"/>
                  </a:cubicBezTo>
                  <a:cubicBezTo>
                    <a:pt x="775" y="258"/>
                    <a:pt x="779" y="257"/>
                    <a:pt x="783" y="257"/>
                  </a:cubicBezTo>
                  <a:cubicBezTo>
                    <a:pt x="792" y="256"/>
                    <a:pt x="786" y="244"/>
                    <a:pt x="794" y="243"/>
                  </a:cubicBezTo>
                  <a:cubicBezTo>
                    <a:pt x="798" y="242"/>
                    <a:pt x="801" y="244"/>
                    <a:pt x="803" y="247"/>
                  </a:cubicBezTo>
                  <a:cubicBezTo>
                    <a:pt x="809" y="258"/>
                    <a:pt x="792" y="252"/>
                    <a:pt x="794" y="261"/>
                  </a:cubicBezTo>
                  <a:cubicBezTo>
                    <a:pt x="794" y="265"/>
                    <a:pt x="797" y="268"/>
                    <a:pt x="801" y="267"/>
                  </a:cubicBezTo>
                  <a:cubicBezTo>
                    <a:pt x="807" y="265"/>
                    <a:pt x="804" y="258"/>
                    <a:pt x="808" y="255"/>
                  </a:cubicBezTo>
                  <a:cubicBezTo>
                    <a:pt x="813" y="253"/>
                    <a:pt x="818" y="252"/>
                    <a:pt x="823" y="253"/>
                  </a:cubicBezTo>
                  <a:cubicBezTo>
                    <a:pt x="828" y="255"/>
                    <a:pt x="827" y="260"/>
                    <a:pt x="830" y="262"/>
                  </a:cubicBezTo>
                  <a:cubicBezTo>
                    <a:pt x="833" y="265"/>
                    <a:pt x="837" y="265"/>
                    <a:pt x="841" y="264"/>
                  </a:cubicBezTo>
                  <a:cubicBezTo>
                    <a:pt x="848" y="262"/>
                    <a:pt x="844" y="254"/>
                    <a:pt x="849" y="251"/>
                  </a:cubicBezTo>
                  <a:cubicBezTo>
                    <a:pt x="852" y="249"/>
                    <a:pt x="855" y="248"/>
                    <a:pt x="858" y="250"/>
                  </a:cubicBezTo>
                  <a:cubicBezTo>
                    <a:pt x="862" y="251"/>
                    <a:pt x="864" y="255"/>
                    <a:pt x="866" y="258"/>
                  </a:cubicBezTo>
                  <a:cubicBezTo>
                    <a:pt x="871" y="263"/>
                    <a:pt x="878" y="259"/>
                    <a:pt x="885" y="260"/>
                  </a:cubicBezTo>
                  <a:cubicBezTo>
                    <a:pt x="889" y="262"/>
                    <a:pt x="886" y="267"/>
                    <a:pt x="891" y="269"/>
                  </a:cubicBezTo>
                  <a:cubicBezTo>
                    <a:pt x="893" y="272"/>
                    <a:pt x="898" y="272"/>
                    <a:pt x="900" y="270"/>
                  </a:cubicBezTo>
                  <a:cubicBezTo>
                    <a:pt x="905" y="267"/>
                    <a:pt x="903" y="262"/>
                    <a:pt x="904" y="260"/>
                  </a:cubicBezTo>
                  <a:cubicBezTo>
                    <a:pt x="907" y="256"/>
                    <a:pt x="911" y="255"/>
                    <a:pt x="915" y="255"/>
                  </a:cubicBezTo>
                  <a:cubicBezTo>
                    <a:pt x="921" y="256"/>
                    <a:pt x="922" y="262"/>
                    <a:pt x="926" y="266"/>
                  </a:cubicBezTo>
                  <a:cubicBezTo>
                    <a:pt x="929" y="267"/>
                    <a:pt x="932" y="268"/>
                    <a:pt x="936" y="267"/>
                  </a:cubicBezTo>
                  <a:cubicBezTo>
                    <a:pt x="943" y="266"/>
                    <a:pt x="941" y="259"/>
                    <a:pt x="942" y="256"/>
                  </a:cubicBezTo>
                  <a:cubicBezTo>
                    <a:pt x="944" y="253"/>
                    <a:pt x="948" y="252"/>
                    <a:pt x="951" y="252"/>
                  </a:cubicBezTo>
                  <a:cubicBezTo>
                    <a:pt x="958" y="251"/>
                    <a:pt x="959" y="259"/>
                    <a:pt x="962" y="263"/>
                  </a:cubicBezTo>
                  <a:cubicBezTo>
                    <a:pt x="967" y="265"/>
                    <a:pt x="972" y="262"/>
                    <a:pt x="977" y="263"/>
                  </a:cubicBezTo>
                  <a:cubicBezTo>
                    <a:pt x="983" y="264"/>
                    <a:pt x="981" y="271"/>
                    <a:pt x="987" y="273"/>
                  </a:cubicBezTo>
                  <a:cubicBezTo>
                    <a:pt x="990" y="275"/>
                    <a:pt x="993" y="274"/>
                    <a:pt x="996" y="273"/>
                  </a:cubicBezTo>
                  <a:cubicBezTo>
                    <a:pt x="999" y="270"/>
                    <a:pt x="999" y="266"/>
                    <a:pt x="1000" y="263"/>
                  </a:cubicBezTo>
                  <a:cubicBezTo>
                    <a:pt x="1003" y="259"/>
                    <a:pt x="1009" y="257"/>
                    <a:pt x="1013" y="258"/>
                  </a:cubicBezTo>
                  <a:cubicBezTo>
                    <a:pt x="1018" y="260"/>
                    <a:pt x="1018" y="265"/>
                    <a:pt x="1021" y="268"/>
                  </a:cubicBezTo>
                  <a:cubicBezTo>
                    <a:pt x="1023" y="270"/>
                    <a:pt x="1028" y="271"/>
                    <a:pt x="1031" y="270"/>
                  </a:cubicBezTo>
                  <a:cubicBezTo>
                    <a:pt x="1038" y="269"/>
                    <a:pt x="1036" y="261"/>
                    <a:pt x="1040" y="257"/>
                  </a:cubicBezTo>
                  <a:cubicBezTo>
                    <a:pt x="1042" y="254"/>
                    <a:pt x="1046" y="253"/>
                    <a:pt x="1050" y="255"/>
                  </a:cubicBezTo>
                  <a:cubicBezTo>
                    <a:pt x="1054" y="256"/>
                    <a:pt x="1055" y="261"/>
                    <a:pt x="1057" y="264"/>
                  </a:cubicBezTo>
                  <a:cubicBezTo>
                    <a:pt x="1062" y="268"/>
                    <a:pt x="1067" y="264"/>
                    <a:pt x="1073" y="264"/>
                  </a:cubicBezTo>
                  <a:cubicBezTo>
                    <a:pt x="1079" y="267"/>
                    <a:pt x="1078" y="277"/>
                    <a:pt x="1086" y="277"/>
                  </a:cubicBezTo>
                  <a:cubicBezTo>
                    <a:pt x="1095" y="277"/>
                    <a:pt x="1093" y="267"/>
                    <a:pt x="1098" y="263"/>
                  </a:cubicBezTo>
                  <a:cubicBezTo>
                    <a:pt x="1101" y="260"/>
                    <a:pt x="1104" y="259"/>
                    <a:pt x="1108" y="260"/>
                  </a:cubicBezTo>
                  <a:cubicBezTo>
                    <a:pt x="1112" y="261"/>
                    <a:pt x="1114" y="265"/>
                    <a:pt x="1116" y="269"/>
                  </a:cubicBezTo>
                  <a:cubicBezTo>
                    <a:pt x="1118" y="271"/>
                    <a:pt x="1121" y="274"/>
                    <a:pt x="1125" y="273"/>
                  </a:cubicBezTo>
                  <a:cubicBezTo>
                    <a:pt x="1134" y="273"/>
                    <a:pt x="1131" y="262"/>
                    <a:pt x="1135" y="258"/>
                  </a:cubicBezTo>
                  <a:cubicBezTo>
                    <a:pt x="1138" y="255"/>
                    <a:pt x="1142" y="256"/>
                    <a:pt x="1146" y="256"/>
                  </a:cubicBezTo>
                  <a:cubicBezTo>
                    <a:pt x="1149" y="257"/>
                    <a:pt x="1151" y="262"/>
                    <a:pt x="1153" y="265"/>
                  </a:cubicBezTo>
                  <a:cubicBezTo>
                    <a:pt x="1158" y="270"/>
                    <a:pt x="1168" y="267"/>
                    <a:pt x="1169" y="265"/>
                  </a:cubicBezTo>
                  <a:cubicBezTo>
                    <a:pt x="1170" y="262"/>
                    <a:pt x="1170" y="259"/>
                    <a:pt x="1173" y="255"/>
                  </a:cubicBezTo>
                  <a:cubicBezTo>
                    <a:pt x="1174" y="252"/>
                    <a:pt x="1179" y="250"/>
                    <a:pt x="1182" y="252"/>
                  </a:cubicBezTo>
                  <a:cubicBezTo>
                    <a:pt x="1186" y="254"/>
                    <a:pt x="1186" y="257"/>
                    <a:pt x="1186" y="261"/>
                  </a:cubicBezTo>
                  <a:cubicBezTo>
                    <a:pt x="1184" y="266"/>
                    <a:pt x="1179" y="263"/>
                    <a:pt x="1175" y="268"/>
                  </a:cubicBezTo>
                  <a:cubicBezTo>
                    <a:pt x="1173" y="270"/>
                    <a:pt x="1175" y="275"/>
                    <a:pt x="1178" y="277"/>
                  </a:cubicBezTo>
                  <a:cubicBezTo>
                    <a:pt x="1180" y="278"/>
                    <a:pt x="1184" y="278"/>
                    <a:pt x="1187" y="276"/>
                  </a:cubicBezTo>
                  <a:cubicBezTo>
                    <a:pt x="1190" y="274"/>
                    <a:pt x="1190" y="270"/>
                    <a:pt x="1190" y="266"/>
                  </a:cubicBezTo>
                  <a:cubicBezTo>
                    <a:pt x="1192" y="263"/>
                    <a:pt x="1196" y="262"/>
                    <a:pt x="1199" y="261"/>
                  </a:cubicBezTo>
                  <a:cubicBezTo>
                    <a:pt x="1207" y="260"/>
                    <a:pt x="1210" y="267"/>
                    <a:pt x="1213" y="272"/>
                  </a:cubicBezTo>
                  <a:cubicBezTo>
                    <a:pt x="1215" y="274"/>
                    <a:pt x="1219" y="274"/>
                    <a:pt x="1222" y="273"/>
                  </a:cubicBezTo>
                  <a:cubicBezTo>
                    <a:pt x="1231" y="272"/>
                    <a:pt x="1225" y="262"/>
                    <a:pt x="1231" y="258"/>
                  </a:cubicBezTo>
                  <a:cubicBezTo>
                    <a:pt x="1234" y="256"/>
                    <a:pt x="1238" y="256"/>
                    <a:pt x="1241" y="257"/>
                  </a:cubicBezTo>
                  <a:cubicBezTo>
                    <a:pt x="1248" y="259"/>
                    <a:pt x="1245" y="267"/>
                    <a:pt x="1251" y="268"/>
                  </a:cubicBezTo>
                  <a:cubicBezTo>
                    <a:pt x="1256" y="270"/>
                    <a:pt x="1260" y="269"/>
                    <a:pt x="1263" y="267"/>
                  </a:cubicBezTo>
                  <a:cubicBezTo>
                    <a:pt x="1268" y="264"/>
                    <a:pt x="1264" y="257"/>
                    <a:pt x="1268" y="254"/>
                  </a:cubicBezTo>
                  <a:cubicBezTo>
                    <a:pt x="1271" y="252"/>
                    <a:pt x="1274" y="251"/>
                    <a:pt x="1278" y="252"/>
                  </a:cubicBezTo>
                  <a:cubicBezTo>
                    <a:pt x="1282" y="254"/>
                    <a:pt x="1283" y="259"/>
                    <a:pt x="1286" y="263"/>
                  </a:cubicBezTo>
                  <a:cubicBezTo>
                    <a:pt x="1290" y="264"/>
                    <a:pt x="1294" y="264"/>
                    <a:pt x="1298" y="262"/>
                  </a:cubicBezTo>
                  <a:cubicBezTo>
                    <a:pt x="1307" y="260"/>
                    <a:pt x="1303" y="270"/>
                    <a:pt x="1309" y="273"/>
                  </a:cubicBezTo>
                  <a:cubicBezTo>
                    <a:pt x="1312" y="276"/>
                    <a:pt x="1318" y="275"/>
                    <a:pt x="1321" y="273"/>
                  </a:cubicBezTo>
                  <a:cubicBezTo>
                    <a:pt x="1324" y="271"/>
                    <a:pt x="1322" y="264"/>
                    <a:pt x="1323" y="262"/>
                  </a:cubicBezTo>
                  <a:cubicBezTo>
                    <a:pt x="1326" y="258"/>
                    <a:pt x="1331" y="257"/>
                    <a:pt x="1336" y="257"/>
                  </a:cubicBezTo>
                  <a:cubicBezTo>
                    <a:pt x="1343" y="257"/>
                    <a:pt x="1340" y="267"/>
                    <a:pt x="1346" y="269"/>
                  </a:cubicBezTo>
                  <a:cubicBezTo>
                    <a:pt x="1350" y="269"/>
                    <a:pt x="1354" y="271"/>
                    <a:pt x="1358" y="268"/>
                  </a:cubicBezTo>
                  <a:cubicBezTo>
                    <a:pt x="1362" y="265"/>
                    <a:pt x="1360" y="259"/>
                    <a:pt x="1361" y="257"/>
                  </a:cubicBezTo>
                  <a:cubicBezTo>
                    <a:pt x="1364" y="253"/>
                    <a:pt x="1368" y="251"/>
                    <a:pt x="1373" y="252"/>
                  </a:cubicBezTo>
                  <a:cubicBezTo>
                    <a:pt x="1380" y="253"/>
                    <a:pt x="1378" y="262"/>
                    <a:pt x="1383" y="264"/>
                  </a:cubicBezTo>
                  <a:cubicBezTo>
                    <a:pt x="1388" y="266"/>
                    <a:pt x="1392" y="265"/>
                    <a:pt x="1396" y="262"/>
                  </a:cubicBezTo>
                  <a:cubicBezTo>
                    <a:pt x="1400" y="259"/>
                    <a:pt x="1397" y="252"/>
                    <a:pt x="1400" y="249"/>
                  </a:cubicBezTo>
                  <a:cubicBezTo>
                    <a:pt x="1403" y="246"/>
                    <a:pt x="1408" y="245"/>
                    <a:pt x="1411" y="247"/>
                  </a:cubicBezTo>
                  <a:cubicBezTo>
                    <a:pt x="1417" y="249"/>
                    <a:pt x="1415" y="255"/>
                    <a:pt x="1420" y="258"/>
                  </a:cubicBezTo>
                  <a:cubicBezTo>
                    <a:pt x="1425" y="260"/>
                    <a:pt x="1429" y="259"/>
                    <a:pt x="1433" y="257"/>
                  </a:cubicBezTo>
                  <a:cubicBezTo>
                    <a:pt x="1438" y="253"/>
                    <a:pt x="1432" y="246"/>
                    <a:pt x="1438" y="243"/>
                  </a:cubicBezTo>
                  <a:cubicBezTo>
                    <a:pt x="1441" y="239"/>
                    <a:pt x="1445" y="240"/>
                    <a:pt x="1449" y="241"/>
                  </a:cubicBezTo>
                  <a:cubicBezTo>
                    <a:pt x="1453" y="244"/>
                    <a:pt x="1453" y="249"/>
                    <a:pt x="1454" y="253"/>
                  </a:cubicBezTo>
                  <a:cubicBezTo>
                    <a:pt x="1458" y="255"/>
                    <a:pt x="1462" y="253"/>
                    <a:pt x="1466" y="252"/>
                  </a:cubicBezTo>
                  <a:cubicBezTo>
                    <a:pt x="1476" y="248"/>
                    <a:pt x="1473" y="261"/>
                    <a:pt x="1479" y="264"/>
                  </a:cubicBezTo>
                  <a:cubicBezTo>
                    <a:pt x="1482" y="266"/>
                    <a:pt x="1486" y="265"/>
                    <a:pt x="1489" y="263"/>
                  </a:cubicBezTo>
                  <a:cubicBezTo>
                    <a:pt x="1493" y="261"/>
                    <a:pt x="1492" y="255"/>
                    <a:pt x="1492" y="251"/>
                  </a:cubicBezTo>
                  <a:cubicBezTo>
                    <a:pt x="1495" y="246"/>
                    <a:pt x="1501" y="246"/>
                    <a:pt x="1507" y="246"/>
                  </a:cubicBezTo>
                  <a:cubicBezTo>
                    <a:pt x="1513" y="247"/>
                    <a:pt x="1510" y="256"/>
                    <a:pt x="1516" y="258"/>
                  </a:cubicBezTo>
                  <a:cubicBezTo>
                    <a:pt x="1520" y="259"/>
                    <a:pt x="1524" y="260"/>
                    <a:pt x="1526" y="258"/>
                  </a:cubicBezTo>
                  <a:cubicBezTo>
                    <a:pt x="1532" y="255"/>
                    <a:pt x="1528" y="247"/>
                    <a:pt x="1530" y="245"/>
                  </a:cubicBezTo>
                  <a:cubicBezTo>
                    <a:pt x="1533" y="241"/>
                    <a:pt x="1538" y="238"/>
                    <a:pt x="1544" y="240"/>
                  </a:cubicBezTo>
                  <a:cubicBezTo>
                    <a:pt x="1546" y="241"/>
                    <a:pt x="1548" y="244"/>
                    <a:pt x="1549" y="247"/>
                  </a:cubicBezTo>
                  <a:cubicBezTo>
                    <a:pt x="1549" y="250"/>
                    <a:pt x="1552" y="252"/>
                    <a:pt x="1555" y="253"/>
                  </a:cubicBezTo>
                  <a:cubicBezTo>
                    <a:pt x="1558" y="254"/>
                    <a:pt x="1561" y="254"/>
                    <a:pt x="1564" y="251"/>
                  </a:cubicBezTo>
                  <a:cubicBezTo>
                    <a:pt x="1572" y="247"/>
                    <a:pt x="1561" y="238"/>
                    <a:pt x="1571" y="234"/>
                  </a:cubicBezTo>
                  <a:cubicBezTo>
                    <a:pt x="1574" y="234"/>
                    <a:pt x="1578" y="232"/>
                    <a:pt x="1581" y="234"/>
                  </a:cubicBezTo>
                  <a:cubicBezTo>
                    <a:pt x="1588" y="236"/>
                    <a:pt x="1583" y="244"/>
                    <a:pt x="1590" y="246"/>
                  </a:cubicBezTo>
                  <a:cubicBezTo>
                    <a:pt x="1594" y="248"/>
                    <a:pt x="1598" y="248"/>
                    <a:pt x="1602" y="245"/>
                  </a:cubicBezTo>
                  <a:cubicBezTo>
                    <a:pt x="1605" y="242"/>
                    <a:pt x="1603" y="236"/>
                    <a:pt x="1604" y="232"/>
                  </a:cubicBezTo>
                  <a:cubicBezTo>
                    <a:pt x="1606" y="228"/>
                    <a:pt x="1612" y="226"/>
                    <a:pt x="1617" y="226"/>
                  </a:cubicBezTo>
                  <a:cubicBezTo>
                    <a:pt x="1625" y="228"/>
                    <a:pt x="1620" y="237"/>
                    <a:pt x="1627" y="240"/>
                  </a:cubicBezTo>
                  <a:cubicBezTo>
                    <a:pt x="1631" y="241"/>
                    <a:pt x="1636" y="242"/>
                    <a:pt x="1639" y="238"/>
                  </a:cubicBezTo>
                  <a:cubicBezTo>
                    <a:pt x="1642" y="234"/>
                    <a:pt x="1641" y="230"/>
                    <a:pt x="1640" y="226"/>
                  </a:cubicBezTo>
                  <a:cubicBezTo>
                    <a:pt x="1642" y="219"/>
                    <a:pt x="1650" y="220"/>
                    <a:pt x="1655" y="220"/>
                  </a:cubicBezTo>
                  <a:cubicBezTo>
                    <a:pt x="1662" y="222"/>
                    <a:pt x="1657" y="229"/>
                    <a:pt x="1663" y="233"/>
                  </a:cubicBezTo>
                  <a:cubicBezTo>
                    <a:pt x="1665" y="234"/>
                    <a:pt x="1668" y="235"/>
                    <a:pt x="1671" y="234"/>
                  </a:cubicBezTo>
                  <a:cubicBezTo>
                    <a:pt x="1674" y="233"/>
                    <a:pt x="1677" y="231"/>
                    <a:pt x="1677" y="227"/>
                  </a:cubicBezTo>
                  <a:cubicBezTo>
                    <a:pt x="1678" y="224"/>
                    <a:pt x="1677" y="221"/>
                    <a:pt x="1675" y="218"/>
                  </a:cubicBezTo>
                  <a:cubicBezTo>
                    <a:pt x="1672" y="217"/>
                    <a:pt x="1669" y="217"/>
                    <a:pt x="1667" y="218"/>
                  </a:cubicBezTo>
                  <a:cubicBezTo>
                    <a:pt x="1664" y="218"/>
                    <a:pt x="1658" y="219"/>
                    <a:pt x="1657" y="214"/>
                  </a:cubicBezTo>
                  <a:cubicBezTo>
                    <a:pt x="1656" y="211"/>
                    <a:pt x="1656" y="208"/>
                    <a:pt x="1657" y="205"/>
                  </a:cubicBezTo>
                  <a:cubicBezTo>
                    <a:pt x="1658" y="202"/>
                    <a:pt x="1662" y="200"/>
                    <a:pt x="1665" y="199"/>
                  </a:cubicBezTo>
                  <a:cubicBezTo>
                    <a:pt x="1674" y="197"/>
                    <a:pt x="1674" y="209"/>
                    <a:pt x="1678" y="215"/>
                  </a:cubicBezTo>
                  <a:cubicBezTo>
                    <a:pt x="1679" y="216"/>
                    <a:pt x="1689" y="215"/>
                    <a:pt x="1693" y="210"/>
                  </a:cubicBezTo>
                  <a:cubicBezTo>
                    <a:pt x="1694" y="207"/>
                    <a:pt x="1693" y="204"/>
                    <a:pt x="1693" y="201"/>
                  </a:cubicBezTo>
                  <a:cubicBezTo>
                    <a:pt x="1690" y="190"/>
                    <a:pt x="1703" y="194"/>
                    <a:pt x="1708" y="189"/>
                  </a:cubicBezTo>
                  <a:cubicBezTo>
                    <a:pt x="1710" y="184"/>
                    <a:pt x="1709" y="179"/>
                    <a:pt x="1705" y="174"/>
                  </a:cubicBezTo>
                  <a:cubicBezTo>
                    <a:pt x="1702" y="172"/>
                    <a:pt x="1699" y="174"/>
                    <a:pt x="1696" y="175"/>
                  </a:cubicBezTo>
                  <a:cubicBezTo>
                    <a:pt x="1686" y="177"/>
                    <a:pt x="1688" y="165"/>
                    <a:pt x="1684" y="160"/>
                  </a:cubicBezTo>
                  <a:cubicBezTo>
                    <a:pt x="1679" y="156"/>
                    <a:pt x="1675" y="161"/>
                    <a:pt x="1669" y="158"/>
                  </a:cubicBezTo>
                  <a:cubicBezTo>
                    <a:pt x="1663" y="156"/>
                    <a:pt x="1667" y="149"/>
                    <a:pt x="1662" y="146"/>
                  </a:cubicBezTo>
                  <a:cubicBezTo>
                    <a:pt x="1657" y="142"/>
                    <a:pt x="1651" y="145"/>
                    <a:pt x="1646" y="145"/>
                  </a:cubicBezTo>
                  <a:cubicBezTo>
                    <a:pt x="1642" y="141"/>
                    <a:pt x="1644" y="134"/>
                    <a:pt x="1638" y="131"/>
                  </a:cubicBezTo>
                  <a:cubicBezTo>
                    <a:pt x="1635" y="130"/>
                    <a:pt x="1630" y="130"/>
                    <a:pt x="1628" y="132"/>
                  </a:cubicBezTo>
                  <a:cubicBezTo>
                    <a:pt x="1624" y="135"/>
                    <a:pt x="1626" y="140"/>
                    <a:pt x="1625" y="143"/>
                  </a:cubicBezTo>
                  <a:cubicBezTo>
                    <a:pt x="1623" y="146"/>
                    <a:pt x="1620" y="148"/>
                    <a:pt x="1617" y="148"/>
                  </a:cubicBezTo>
                  <a:cubicBezTo>
                    <a:pt x="1614" y="149"/>
                    <a:pt x="1611" y="147"/>
                    <a:pt x="1609" y="145"/>
                  </a:cubicBezTo>
                  <a:cubicBezTo>
                    <a:pt x="1606" y="142"/>
                    <a:pt x="1606" y="140"/>
                    <a:pt x="1606" y="136"/>
                  </a:cubicBezTo>
                  <a:cubicBezTo>
                    <a:pt x="1608" y="133"/>
                    <a:pt x="1611" y="134"/>
                    <a:pt x="1613" y="133"/>
                  </a:cubicBezTo>
                  <a:cubicBezTo>
                    <a:pt x="1616" y="132"/>
                    <a:pt x="1619" y="129"/>
                    <a:pt x="1619" y="126"/>
                  </a:cubicBezTo>
                  <a:cubicBezTo>
                    <a:pt x="1618" y="124"/>
                    <a:pt x="1617" y="123"/>
                    <a:pt x="1616" y="121"/>
                  </a:cubicBezTo>
                  <a:cubicBezTo>
                    <a:pt x="1715" y="98"/>
                    <a:pt x="1772" y="75"/>
                    <a:pt x="1770" y="56"/>
                  </a:cubicBezTo>
                  <a:close/>
                  <a:moveTo>
                    <a:pt x="1605" y="134"/>
                  </a:moveTo>
                  <a:cubicBezTo>
                    <a:pt x="1601" y="136"/>
                    <a:pt x="1596" y="135"/>
                    <a:pt x="1591" y="134"/>
                  </a:cubicBezTo>
                  <a:cubicBezTo>
                    <a:pt x="1588" y="133"/>
                    <a:pt x="1586" y="131"/>
                    <a:pt x="1585" y="129"/>
                  </a:cubicBezTo>
                  <a:cubicBezTo>
                    <a:pt x="1592" y="127"/>
                    <a:pt x="1599" y="125"/>
                    <a:pt x="1606" y="124"/>
                  </a:cubicBezTo>
                  <a:cubicBezTo>
                    <a:pt x="1604" y="127"/>
                    <a:pt x="1607" y="131"/>
                    <a:pt x="1605" y="134"/>
                  </a:cubicBezTo>
                  <a:close/>
                  <a:moveTo>
                    <a:pt x="1597" y="162"/>
                  </a:moveTo>
                  <a:cubicBezTo>
                    <a:pt x="1597" y="160"/>
                    <a:pt x="1599" y="158"/>
                    <a:pt x="1601" y="158"/>
                  </a:cubicBezTo>
                  <a:cubicBezTo>
                    <a:pt x="1603" y="159"/>
                    <a:pt x="1605" y="160"/>
                    <a:pt x="1605" y="162"/>
                  </a:cubicBezTo>
                  <a:cubicBezTo>
                    <a:pt x="1604" y="165"/>
                    <a:pt x="1603" y="166"/>
                    <a:pt x="1601" y="166"/>
                  </a:cubicBezTo>
                  <a:cubicBezTo>
                    <a:pt x="1598" y="166"/>
                    <a:pt x="1597" y="164"/>
                    <a:pt x="1597" y="162"/>
                  </a:cubicBezTo>
                  <a:close/>
                  <a:moveTo>
                    <a:pt x="1629" y="154"/>
                  </a:moveTo>
                  <a:cubicBezTo>
                    <a:pt x="1630" y="149"/>
                    <a:pt x="1634" y="146"/>
                    <a:pt x="1638" y="146"/>
                  </a:cubicBezTo>
                  <a:cubicBezTo>
                    <a:pt x="1643" y="147"/>
                    <a:pt x="1646" y="151"/>
                    <a:pt x="1646" y="155"/>
                  </a:cubicBezTo>
                  <a:cubicBezTo>
                    <a:pt x="1645" y="160"/>
                    <a:pt x="1641" y="163"/>
                    <a:pt x="1637" y="163"/>
                  </a:cubicBezTo>
                  <a:cubicBezTo>
                    <a:pt x="1632" y="162"/>
                    <a:pt x="1629" y="158"/>
                    <a:pt x="1629" y="154"/>
                  </a:cubicBezTo>
                  <a:close/>
                  <a:moveTo>
                    <a:pt x="1651" y="170"/>
                  </a:moveTo>
                  <a:cubicBezTo>
                    <a:pt x="1651" y="165"/>
                    <a:pt x="1656" y="162"/>
                    <a:pt x="1660" y="162"/>
                  </a:cubicBezTo>
                  <a:cubicBezTo>
                    <a:pt x="1665" y="163"/>
                    <a:pt x="1668" y="167"/>
                    <a:pt x="1668" y="172"/>
                  </a:cubicBezTo>
                  <a:cubicBezTo>
                    <a:pt x="1667" y="176"/>
                    <a:pt x="1663" y="180"/>
                    <a:pt x="1659" y="179"/>
                  </a:cubicBezTo>
                  <a:cubicBezTo>
                    <a:pt x="1654" y="179"/>
                    <a:pt x="1651" y="174"/>
                    <a:pt x="1651" y="170"/>
                  </a:cubicBezTo>
                  <a:close/>
                  <a:moveTo>
                    <a:pt x="1672" y="186"/>
                  </a:moveTo>
                  <a:cubicBezTo>
                    <a:pt x="1673" y="180"/>
                    <a:pt x="1677" y="177"/>
                    <a:pt x="1682" y="177"/>
                  </a:cubicBezTo>
                  <a:cubicBezTo>
                    <a:pt x="1688" y="178"/>
                    <a:pt x="1691" y="183"/>
                    <a:pt x="1691" y="188"/>
                  </a:cubicBezTo>
                  <a:cubicBezTo>
                    <a:pt x="1690" y="193"/>
                    <a:pt x="1686" y="196"/>
                    <a:pt x="1680" y="196"/>
                  </a:cubicBezTo>
                  <a:cubicBezTo>
                    <a:pt x="1675" y="195"/>
                    <a:pt x="1672" y="191"/>
                    <a:pt x="1672" y="186"/>
                  </a:cubicBezTo>
                  <a:close/>
                  <a:moveTo>
                    <a:pt x="1636" y="192"/>
                  </a:moveTo>
                  <a:cubicBezTo>
                    <a:pt x="1637" y="188"/>
                    <a:pt x="1640" y="185"/>
                    <a:pt x="1645" y="185"/>
                  </a:cubicBezTo>
                  <a:cubicBezTo>
                    <a:pt x="1649" y="186"/>
                    <a:pt x="1652" y="190"/>
                    <a:pt x="1652" y="194"/>
                  </a:cubicBezTo>
                  <a:cubicBezTo>
                    <a:pt x="1651" y="198"/>
                    <a:pt x="1647" y="201"/>
                    <a:pt x="1643" y="201"/>
                  </a:cubicBezTo>
                  <a:cubicBezTo>
                    <a:pt x="1639" y="201"/>
                    <a:pt x="1636" y="197"/>
                    <a:pt x="1636" y="192"/>
                  </a:cubicBezTo>
                  <a:close/>
                  <a:moveTo>
                    <a:pt x="1617" y="177"/>
                  </a:moveTo>
                  <a:cubicBezTo>
                    <a:pt x="1617" y="174"/>
                    <a:pt x="1620" y="172"/>
                    <a:pt x="1623" y="172"/>
                  </a:cubicBezTo>
                  <a:cubicBezTo>
                    <a:pt x="1626" y="173"/>
                    <a:pt x="1628" y="175"/>
                    <a:pt x="1628" y="178"/>
                  </a:cubicBezTo>
                  <a:cubicBezTo>
                    <a:pt x="1627" y="181"/>
                    <a:pt x="1625" y="183"/>
                    <a:pt x="1622" y="183"/>
                  </a:cubicBezTo>
                  <a:cubicBezTo>
                    <a:pt x="1619" y="183"/>
                    <a:pt x="1616" y="180"/>
                    <a:pt x="1617" y="177"/>
                  </a:cubicBezTo>
                  <a:close/>
                  <a:moveTo>
                    <a:pt x="1601" y="199"/>
                  </a:moveTo>
                  <a:cubicBezTo>
                    <a:pt x="1601" y="196"/>
                    <a:pt x="1604" y="194"/>
                    <a:pt x="1607" y="194"/>
                  </a:cubicBezTo>
                  <a:cubicBezTo>
                    <a:pt x="1611" y="195"/>
                    <a:pt x="1613" y="197"/>
                    <a:pt x="1613" y="201"/>
                  </a:cubicBezTo>
                  <a:cubicBezTo>
                    <a:pt x="1612" y="204"/>
                    <a:pt x="1609" y="206"/>
                    <a:pt x="1606" y="206"/>
                  </a:cubicBezTo>
                  <a:cubicBezTo>
                    <a:pt x="1603" y="205"/>
                    <a:pt x="1601" y="203"/>
                    <a:pt x="1601" y="199"/>
                  </a:cubicBezTo>
                  <a:close/>
                  <a:moveTo>
                    <a:pt x="1620" y="215"/>
                  </a:moveTo>
                  <a:cubicBezTo>
                    <a:pt x="1620" y="210"/>
                    <a:pt x="1625" y="206"/>
                    <a:pt x="1629" y="207"/>
                  </a:cubicBezTo>
                  <a:cubicBezTo>
                    <a:pt x="1634" y="207"/>
                    <a:pt x="1638" y="211"/>
                    <a:pt x="1637" y="216"/>
                  </a:cubicBezTo>
                  <a:cubicBezTo>
                    <a:pt x="1637" y="221"/>
                    <a:pt x="1633" y="225"/>
                    <a:pt x="1628" y="224"/>
                  </a:cubicBezTo>
                  <a:cubicBezTo>
                    <a:pt x="1623" y="224"/>
                    <a:pt x="1619" y="219"/>
                    <a:pt x="1620" y="215"/>
                  </a:cubicBezTo>
                  <a:close/>
                  <a:moveTo>
                    <a:pt x="1584" y="221"/>
                  </a:moveTo>
                  <a:cubicBezTo>
                    <a:pt x="1584" y="217"/>
                    <a:pt x="1588" y="214"/>
                    <a:pt x="1593" y="214"/>
                  </a:cubicBezTo>
                  <a:cubicBezTo>
                    <a:pt x="1597" y="215"/>
                    <a:pt x="1600" y="219"/>
                    <a:pt x="1600" y="223"/>
                  </a:cubicBezTo>
                  <a:cubicBezTo>
                    <a:pt x="1599" y="228"/>
                    <a:pt x="1596" y="231"/>
                    <a:pt x="1591" y="230"/>
                  </a:cubicBezTo>
                  <a:cubicBezTo>
                    <a:pt x="1587" y="230"/>
                    <a:pt x="1583" y="226"/>
                    <a:pt x="1584" y="221"/>
                  </a:cubicBezTo>
                  <a:close/>
                  <a:moveTo>
                    <a:pt x="1567" y="207"/>
                  </a:moveTo>
                  <a:cubicBezTo>
                    <a:pt x="1567" y="205"/>
                    <a:pt x="1569" y="203"/>
                    <a:pt x="1571" y="203"/>
                  </a:cubicBezTo>
                  <a:cubicBezTo>
                    <a:pt x="1573" y="204"/>
                    <a:pt x="1574" y="205"/>
                    <a:pt x="1574" y="207"/>
                  </a:cubicBezTo>
                  <a:cubicBezTo>
                    <a:pt x="1574" y="209"/>
                    <a:pt x="1572" y="211"/>
                    <a:pt x="1570" y="210"/>
                  </a:cubicBezTo>
                  <a:cubicBezTo>
                    <a:pt x="1568" y="210"/>
                    <a:pt x="1567" y="208"/>
                    <a:pt x="1567" y="207"/>
                  </a:cubicBezTo>
                  <a:close/>
                  <a:moveTo>
                    <a:pt x="1547" y="228"/>
                  </a:moveTo>
                  <a:cubicBezTo>
                    <a:pt x="1547" y="224"/>
                    <a:pt x="1551" y="221"/>
                    <a:pt x="1555" y="221"/>
                  </a:cubicBezTo>
                  <a:cubicBezTo>
                    <a:pt x="1560" y="222"/>
                    <a:pt x="1563" y="225"/>
                    <a:pt x="1562" y="230"/>
                  </a:cubicBezTo>
                  <a:cubicBezTo>
                    <a:pt x="1562" y="234"/>
                    <a:pt x="1558" y="237"/>
                    <a:pt x="1554" y="237"/>
                  </a:cubicBezTo>
                  <a:cubicBezTo>
                    <a:pt x="1550" y="236"/>
                    <a:pt x="1546" y="232"/>
                    <a:pt x="1547" y="228"/>
                  </a:cubicBezTo>
                  <a:close/>
                  <a:moveTo>
                    <a:pt x="1510" y="235"/>
                  </a:moveTo>
                  <a:cubicBezTo>
                    <a:pt x="1510" y="231"/>
                    <a:pt x="1514" y="228"/>
                    <a:pt x="1518" y="228"/>
                  </a:cubicBezTo>
                  <a:cubicBezTo>
                    <a:pt x="1523" y="228"/>
                    <a:pt x="1526" y="232"/>
                    <a:pt x="1525" y="236"/>
                  </a:cubicBezTo>
                  <a:cubicBezTo>
                    <a:pt x="1525" y="241"/>
                    <a:pt x="1521" y="244"/>
                    <a:pt x="1517" y="244"/>
                  </a:cubicBezTo>
                  <a:cubicBezTo>
                    <a:pt x="1513" y="243"/>
                    <a:pt x="1509" y="239"/>
                    <a:pt x="1510" y="235"/>
                  </a:cubicBezTo>
                  <a:close/>
                  <a:moveTo>
                    <a:pt x="1473" y="242"/>
                  </a:moveTo>
                  <a:cubicBezTo>
                    <a:pt x="1473" y="237"/>
                    <a:pt x="1477" y="234"/>
                    <a:pt x="1482" y="235"/>
                  </a:cubicBezTo>
                  <a:cubicBezTo>
                    <a:pt x="1486" y="235"/>
                    <a:pt x="1490" y="239"/>
                    <a:pt x="1489" y="243"/>
                  </a:cubicBezTo>
                  <a:cubicBezTo>
                    <a:pt x="1489" y="248"/>
                    <a:pt x="1485" y="251"/>
                    <a:pt x="1480" y="251"/>
                  </a:cubicBezTo>
                  <a:cubicBezTo>
                    <a:pt x="1476" y="250"/>
                    <a:pt x="1472" y="246"/>
                    <a:pt x="1473" y="242"/>
                  </a:cubicBezTo>
                  <a:close/>
                  <a:moveTo>
                    <a:pt x="1343" y="246"/>
                  </a:moveTo>
                  <a:cubicBezTo>
                    <a:pt x="1343" y="244"/>
                    <a:pt x="1346" y="241"/>
                    <a:pt x="1349" y="242"/>
                  </a:cubicBezTo>
                  <a:cubicBezTo>
                    <a:pt x="1352" y="242"/>
                    <a:pt x="1354" y="245"/>
                    <a:pt x="1353" y="248"/>
                  </a:cubicBezTo>
                  <a:cubicBezTo>
                    <a:pt x="1353" y="250"/>
                    <a:pt x="1351" y="253"/>
                    <a:pt x="1348" y="252"/>
                  </a:cubicBezTo>
                  <a:cubicBezTo>
                    <a:pt x="1345" y="252"/>
                    <a:pt x="1343" y="249"/>
                    <a:pt x="1343" y="246"/>
                  </a:cubicBezTo>
                  <a:close/>
                  <a:moveTo>
                    <a:pt x="1304" y="253"/>
                  </a:moveTo>
                  <a:cubicBezTo>
                    <a:pt x="1305" y="249"/>
                    <a:pt x="1308" y="246"/>
                    <a:pt x="1312" y="247"/>
                  </a:cubicBezTo>
                  <a:cubicBezTo>
                    <a:pt x="1316" y="247"/>
                    <a:pt x="1319" y="251"/>
                    <a:pt x="1318" y="255"/>
                  </a:cubicBezTo>
                  <a:cubicBezTo>
                    <a:pt x="1318" y="258"/>
                    <a:pt x="1314" y="261"/>
                    <a:pt x="1311" y="261"/>
                  </a:cubicBezTo>
                  <a:cubicBezTo>
                    <a:pt x="1307" y="260"/>
                    <a:pt x="1304" y="257"/>
                    <a:pt x="1304" y="253"/>
                  </a:cubicBezTo>
                  <a:close/>
                  <a:moveTo>
                    <a:pt x="1212" y="251"/>
                  </a:moveTo>
                  <a:cubicBezTo>
                    <a:pt x="1212" y="249"/>
                    <a:pt x="1214" y="247"/>
                    <a:pt x="1216" y="247"/>
                  </a:cubicBezTo>
                  <a:cubicBezTo>
                    <a:pt x="1219" y="248"/>
                    <a:pt x="1220" y="250"/>
                    <a:pt x="1220" y="252"/>
                  </a:cubicBezTo>
                  <a:cubicBezTo>
                    <a:pt x="1220" y="254"/>
                    <a:pt x="1218" y="256"/>
                    <a:pt x="1215" y="255"/>
                  </a:cubicBezTo>
                  <a:cubicBezTo>
                    <a:pt x="1213" y="255"/>
                    <a:pt x="1212" y="253"/>
                    <a:pt x="1212" y="251"/>
                  </a:cubicBezTo>
                  <a:close/>
                  <a:moveTo>
                    <a:pt x="1077" y="256"/>
                  </a:moveTo>
                  <a:cubicBezTo>
                    <a:pt x="1078" y="253"/>
                    <a:pt x="1080" y="250"/>
                    <a:pt x="1084" y="251"/>
                  </a:cubicBezTo>
                  <a:cubicBezTo>
                    <a:pt x="1087" y="251"/>
                    <a:pt x="1089" y="254"/>
                    <a:pt x="1089" y="257"/>
                  </a:cubicBezTo>
                  <a:cubicBezTo>
                    <a:pt x="1088" y="260"/>
                    <a:pt x="1086" y="263"/>
                    <a:pt x="1082" y="262"/>
                  </a:cubicBezTo>
                  <a:cubicBezTo>
                    <a:pt x="1079" y="262"/>
                    <a:pt x="1077" y="259"/>
                    <a:pt x="1077" y="256"/>
                  </a:cubicBezTo>
                  <a:close/>
                  <a:moveTo>
                    <a:pt x="982" y="254"/>
                  </a:moveTo>
                  <a:cubicBezTo>
                    <a:pt x="983" y="251"/>
                    <a:pt x="985" y="249"/>
                    <a:pt x="988" y="249"/>
                  </a:cubicBezTo>
                  <a:cubicBezTo>
                    <a:pt x="991" y="249"/>
                    <a:pt x="993" y="252"/>
                    <a:pt x="993" y="255"/>
                  </a:cubicBezTo>
                  <a:cubicBezTo>
                    <a:pt x="992" y="258"/>
                    <a:pt x="990" y="260"/>
                    <a:pt x="987" y="259"/>
                  </a:cubicBezTo>
                  <a:cubicBezTo>
                    <a:pt x="984" y="259"/>
                    <a:pt x="982" y="257"/>
                    <a:pt x="982" y="254"/>
                  </a:cubicBezTo>
                  <a:close/>
                  <a:moveTo>
                    <a:pt x="886" y="252"/>
                  </a:moveTo>
                  <a:cubicBezTo>
                    <a:pt x="887" y="249"/>
                    <a:pt x="889" y="246"/>
                    <a:pt x="892" y="247"/>
                  </a:cubicBezTo>
                  <a:cubicBezTo>
                    <a:pt x="895" y="247"/>
                    <a:pt x="898" y="250"/>
                    <a:pt x="897" y="253"/>
                  </a:cubicBezTo>
                  <a:cubicBezTo>
                    <a:pt x="897" y="256"/>
                    <a:pt x="894" y="258"/>
                    <a:pt x="891" y="258"/>
                  </a:cubicBezTo>
                  <a:cubicBezTo>
                    <a:pt x="888" y="257"/>
                    <a:pt x="886" y="255"/>
                    <a:pt x="886" y="252"/>
                  </a:cubicBezTo>
                  <a:close/>
                  <a:moveTo>
                    <a:pt x="642" y="242"/>
                  </a:moveTo>
                  <a:cubicBezTo>
                    <a:pt x="275" y="263"/>
                    <a:pt x="6" y="251"/>
                    <a:pt x="2" y="210"/>
                  </a:cubicBezTo>
                  <a:cubicBezTo>
                    <a:pt x="0" y="193"/>
                    <a:pt x="47" y="173"/>
                    <a:pt x="128" y="152"/>
                  </a:cubicBezTo>
                  <a:cubicBezTo>
                    <a:pt x="129" y="149"/>
                    <a:pt x="131" y="147"/>
                    <a:pt x="133" y="147"/>
                  </a:cubicBezTo>
                  <a:cubicBezTo>
                    <a:pt x="135" y="148"/>
                    <a:pt x="136" y="148"/>
                    <a:pt x="137" y="149"/>
                  </a:cubicBezTo>
                  <a:cubicBezTo>
                    <a:pt x="145" y="147"/>
                    <a:pt x="153" y="145"/>
                    <a:pt x="162" y="143"/>
                  </a:cubicBezTo>
                  <a:cubicBezTo>
                    <a:pt x="163" y="140"/>
                    <a:pt x="167" y="137"/>
                    <a:pt x="171" y="137"/>
                  </a:cubicBezTo>
                  <a:cubicBezTo>
                    <a:pt x="173" y="138"/>
                    <a:pt x="175" y="139"/>
                    <a:pt x="176" y="140"/>
                  </a:cubicBezTo>
                  <a:cubicBezTo>
                    <a:pt x="182" y="139"/>
                    <a:pt x="189" y="137"/>
                    <a:pt x="195" y="136"/>
                  </a:cubicBezTo>
                  <a:cubicBezTo>
                    <a:pt x="195" y="135"/>
                    <a:pt x="194" y="133"/>
                    <a:pt x="192" y="133"/>
                  </a:cubicBezTo>
                  <a:cubicBezTo>
                    <a:pt x="187" y="131"/>
                    <a:pt x="183" y="135"/>
                    <a:pt x="179" y="132"/>
                  </a:cubicBezTo>
                  <a:cubicBezTo>
                    <a:pt x="176" y="129"/>
                    <a:pt x="176" y="127"/>
                    <a:pt x="175" y="123"/>
                  </a:cubicBezTo>
                  <a:cubicBezTo>
                    <a:pt x="176" y="120"/>
                    <a:pt x="178" y="117"/>
                    <a:pt x="182" y="116"/>
                  </a:cubicBezTo>
                  <a:cubicBezTo>
                    <a:pt x="186" y="116"/>
                    <a:pt x="192" y="114"/>
                    <a:pt x="193" y="120"/>
                  </a:cubicBezTo>
                  <a:cubicBezTo>
                    <a:pt x="195" y="124"/>
                    <a:pt x="193" y="130"/>
                    <a:pt x="199" y="131"/>
                  </a:cubicBezTo>
                  <a:cubicBezTo>
                    <a:pt x="203" y="132"/>
                    <a:pt x="207" y="132"/>
                    <a:pt x="209" y="129"/>
                  </a:cubicBezTo>
                  <a:cubicBezTo>
                    <a:pt x="211" y="127"/>
                    <a:pt x="214" y="124"/>
                    <a:pt x="213" y="120"/>
                  </a:cubicBezTo>
                  <a:cubicBezTo>
                    <a:pt x="213" y="117"/>
                    <a:pt x="211" y="114"/>
                    <a:pt x="209" y="112"/>
                  </a:cubicBezTo>
                  <a:cubicBezTo>
                    <a:pt x="203" y="110"/>
                    <a:pt x="195" y="117"/>
                    <a:pt x="192" y="109"/>
                  </a:cubicBezTo>
                  <a:cubicBezTo>
                    <a:pt x="191" y="106"/>
                    <a:pt x="190" y="101"/>
                    <a:pt x="192" y="99"/>
                  </a:cubicBezTo>
                  <a:cubicBezTo>
                    <a:pt x="195" y="96"/>
                    <a:pt x="198" y="94"/>
                    <a:pt x="201" y="94"/>
                  </a:cubicBezTo>
                  <a:cubicBezTo>
                    <a:pt x="205" y="95"/>
                    <a:pt x="208" y="97"/>
                    <a:pt x="209" y="100"/>
                  </a:cubicBezTo>
                  <a:cubicBezTo>
                    <a:pt x="210" y="104"/>
                    <a:pt x="209" y="109"/>
                    <a:pt x="214" y="110"/>
                  </a:cubicBezTo>
                  <a:cubicBezTo>
                    <a:pt x="219" y="110"/>
                    <a:pt x="224" y="110"/>
                    <a:pt x="227" y="105"/>
                  </a:cubicBezTo>
                  <a:cubicBezTo>
                    <a:pt x="230" y="101"/>
                    <a:pt x="225" y="95"/>
                    <a:pt x="230" y="91"/>
                  </a:cubicBezTo>
                  <a:cubicBezTo>
                    <a:pt x="233" y="88"/>
                    <a:pt x="236" y="88"/>
                    <a:pt x="239" y="88"/>
                  </a:cubicBezTo>
                  <a:cubicBezTo>
                    <a:pt x="242" y="88"/>
                    <a:pt x="246" y="90"/>
                    <a:pt x="246" y="93"/>
                  </a:cubicBezTo>
                  <a:cubicBezTo>
                    <a:pt x="246" y="97"/>
                    <a:pt x="247" y="100"/>
                    <a:pt x="251" y="102"/>
                  </a:cubicBezTo>
                  <a:cubicBezTo>
                    <a:pt x="253" y="103"/>
                    <a:pt x="257" y="103"/>
                    <a:pt x="259" y="102"/>
                  </a:cubicBezTo>
                  <a:cubicBezTo>
                    <a:pt x="262" y="100"/>
                    <a:pt x="265" y="98"/>
                    <a:pt x="265" y="94"/>
                  </a:cubicBezTo>
                  <a:cubicBezTo>
                    <a:pt x="265" y="91"/>
                    <a:pt x="263" y="87"/>
                    <a:pt x="265" y="85"/>
                  </a:cubicBezTo>
                  <a:cubicBezTo>
                    <a:pt x="270" y="82"/>
                    <a:pt x="276" y="79"/>
                    <a:pt x="281" y="83"/>
                  </a:cubicBezTo>
                  <a:cubicBezTo>
                    <a:pt x="283" y="86"/>
                    <a:pt x="282" y="90"/>
                    <a:pt x="285" y="93"/>
                  </a:cubicBezTo>
                  <a:cubicBezTo>
                    <a:pt x="265" y="103"/>
                    <a:pt x="254" y="119"/>
                    <a:pt x="254" y="136"/>
                  </a:cubicBezTo>
                  <a:cubicBezTo>
                    <a:pt x="254" y="168"/>
                    <a:pt x="298" y="191"/>
                    <a:pt x="365" y="191"/>
                  </a:cubicBezTo>
                  <a:cubicBezTo>
                    <a:pt x="441" y="191"/>
                    <a:pt x="468" y="159"/>
                    <a:pt x="468" y="153"/>
                  </a:cubicBezTo>
                  <a:lnTo>
                    <a:pt x="407" y="151"/>
                  </a:lnTo>
                  <a:cubicBezTo>
                    <a:pt x="407" y="161"/>
                    <a:pt x="387" y="168"/>
                    <a:pt x="367" y="168"/>
                  </a:cubicBezTo>
                  <a:cubicBezTo>
                    <a:pt x="339" y="168"/>
                    <a:pt x="324" y="158"/>
                    <a:pt x="324" y="145"/>
                  </a:cubicBezTo>
                  <a:lnTo>
                    <a:pt x="325" y="139"/>
                  </a:lnTo>
                  <a:lnTo>
                    <a:pt x="469" y="139"/>
                  </a:lnTo>
                  <a:cubicBezTo>
                    <a:pt x="469" y="124"/>
                    <a:pt x="464" y="109"/>
                    <a:pt x="446" y="96"/>
                  </a:cubicBezTo>
                  <a:cubicBezTo>
                    <a:pt x="430" y="85"/>
                    <a:pt x="403" y="78"/>
                    <a:pt x="375" y="77"/>
                  </a:cubicBezTo>
                  <a:cubicBezTo>
                    <a:pt x="375" y="77"/>
                    <a:pt x="375" y="77"/>
                    <a:pt x="375" y="77"/>
                  </a:cubicBezTo>
                  <a:cubicBezTo>
                    <a:pt x="376" y="73"/>
                    <a:pt x="374" y="68"/>
                    <a:pt x="377" y="65"/>
                  </a:cubicBezTo>
                  <a:cubicBezTo>
                    <a:pt x="381" y="62"/>
                    <a:pt x="385" y="61"/>
                    <a:pt x="390" y="63"/>
                  </a:cubicBezTo>
                  <a:cubicBezTo>
                    <a:pt x="395" y="65"/>
                    <a:pt x="392" y="74"/>
                    <a:pt x="399" y="76"/>
                  </a:cubicBezTo>
                  <a:cubicBezTo>
                    <a:pt x="403" y="76"/>
                    <a:pt x="405" y="77"/>
                    <a:pt x="408" y="75"/>
                  </a:cubicBezTo>
                  <a:cubicBezTo>
                    <a:pt x="414" y="70"/>
                    <a:pt x="406" y="60"/>
                    <a:pt x="417" y="57"/>
                  </a:cubicBezTo>
                  <a:cubicBezTo>
                    <a:pt x="422" y="56"/>
                    <a:pt x="425" y="56"/>
                    <a:pt x="427" y="60"/>
                  </a:cubicBezTo>
                  <a:cubicBezTo>
                    <a:pt x="429" y="64"/>
                    <a:pt x="428" y="70"/>
                    <a:pt x="433" y="71"/>
                  </a:cubicBezTo>
                  <a:cubicBezTo>
                    <a:pt x="436" y="72"/>
                    <a:pt x="440" y="72"/>
                    <a:pt x="443" y="71"/>
                  </a:cubicBezTo>
                  <a:lnTo>
                    <a:pt x="519" y="136"/>
                  </a:lnTo>
                  <a:lnTo>
                    <a:pt x="445" y="189"/>
                  </a:lnTo>
                  <a:lnTo>
                    <a:pt x="511" y="189"/>
                  </a:lnTo>
                  <a:lnTo>
                    <a:pt x="549" y="162"/>
                  </a:lnTo>
                  <a:lnTo>
                    <a:pt x="642" y="242"/>
                  </a:lnTo>
                  <a:close/>
                  <a:moveTo>
                    <a:pt x="231" y="113"/>
                  </a:moveTo>
                  <a:cubicBezTo>
                    <a:pt x="231" y="118"/>
                    <a:pt x="234" y="122"/>
                    <a:pt x="239" y="123"/>
                  </a:cubicBezTo>
                  <a:cubicBezTo>
                    <a:pt x="243" y="123"/>
                    <a:pt x="247" y="120"/>
                    <a:pt x="248" y="115"/>
                  </a:cubicBezTo>
                  <a:cubicBezTo>
                    <a:pt x="248" y="111"/>
                    <a:pt x="245" y="107"/>
                    <a:pt x="240" y="106"/>
                  </a:cubicBezTo>
                  <a:cubicBezTo>
                    <a:pt x="236" y="106"/>
                    <a:pt x="232" y="109"/>
                    <a:pt x="231" y="113"/>
                  </a:cubicBezTo>
                  <a:close/>
                  <a:moveTo>
                    <a:pt x="954" y="268"/>
                  </a:moveTo>
                  <a:cubicBezTo>
                    <a:pt x="957" y="268"/>
                    <a:pt x="958" y="270"/>
                    <a:pt x="958" y="273"/>
                  </a:cubicBezTo>
                  <a:cubicBezTo>
                    <a:pt x="958" y="275"/>
                    <a:pt x="956" y="277"/>
                    <a:pt x="953" y="276"/>
                  </a:cubicBezTo>
                  <a:cubicBezTo>
                    <a:pt x="951" y="276"/>
                    <a:pt x="949" y="274"/>
                    <a:pt x="949" y="272"/>
                  </a:cubicBezTo>
                  <a:cubicBezTo>
                    <a:pt x="950" y="269"/>
                    <a:pt x="952" y="268"/>
                    <a:pt x="954" y="268"/>
                  </a:cubicBezTo>
                  <a:close/>
                  <a:moveTo>
                    <a:pt x="1050" y="270"/>
                  </a:moveTo>
                  <a:cubicBezTo>
                    <a:pt x="1053" y="270"/>
                    <a:pt x="1055" y="272"/>
                    <a:pt x="1054" y="275"/>
                  </a:cubicBezTo>
                  <a:cubicBezTo>
                    <a:pt x="1054" y="278"/>
                    <a:pt x="1052" y="280"/>
                    <a:pt x="1049" y="279"/>
                  </a:cubicBezTo>
                  <a:cubicBezTo>
                    <a:pt x="1046" y="279"/>
                    <a:pt x="1044" y="277"/>
                    <a:pt x="1045" y="274"/>
                  </a:cubicBezTo>
                  <a:cubicBezTo>
                    <a:pt x="1045" y="271"/>
                    <a:pt x="1047" y="269"/>
                    <a:pt x="1050" y="270"/>
                  </a:cubicBezTo>
                  <a:close/>
                  <a:moveTo>
                    <a:pt x="1145" y="273"/>
                  </a:moveTo>
                  <a:cubicBezTo>
                    <a:pt x="1148" y="273"/>
                    <a:pt x="1150" y="275"/>
                    <a:pt x="1149" y="278"/>
                  </a:cubicBezTo>
                  <a:cubicBezTo>
                    <a:pt x="1149" y="280"/>
                    <a:pt x="1147" y="282"/>
                    <a:pt x="1144" y="282"/>
                  </a:cubicBezTo>
                  <a:cubicBezTo>
                    <a:pt x="1142" y="282"/>
                    <a:pt x="1140" y="279"/>
                    <a:pt x="1140" y="277"/>
                  </a:cubicBezTo>
                  <a:cubicBezTo>
                    <a:pt x="1141" y="274"/>
                    <a:pt x="1143" y="272"/>
                    <a:pt x="1145" y="273"/>
                  </a:cubicBezTo>
                  <a:close/>
                  <a:moveTo>
                    <a:pt x="1241" y="278"/>
                  </a:moveTo>
                  <a:cubicBezTo>
                    <a:pt x="1242" y="278"/>
                    <a:pt x="1243" y="279"/>
                    <a:pt x="1243" y="281"/>
                  </a:cubicBezTo>
                  <a:cubicBezTo>
                    <a:pt x="1243" y="282"/>
                    <a:pt x="1242" y="283"/>
                    <a:pt x="1240" y="283"/>
                  </a:cubicBezTo>
                  <a:cubicBezTo>
                    <a:pt x="1239" y="283"/>
                    <a:pt x="1238" y="282"/>
                    <a:pt x="1238" y="280"/>
                  </a:cubicBezTo>
                  <a:cubicBezTo>
                    <a:pt x="1238" y="279"/>
                    <a:pt x="1240" y="278"/>
                    <a:pt x="1241" y="278"/>
                  </a:cubicBezTo>
                  <a:close/>
                  <a:moveTo>
                    <a:pt x="1278" y="267"/>
                  </a:moveTo>
                  <a:cubicBezTo>
                    <a:pt x="1281" y="268"/>
                    <a:pt x="1284" y="271"/>
                    <a:pt x="1283" y="274"/>
                  </a:cubicBezTo>
                  <a:cubicBezTo>
                    <a:pt x="1283" y="277"/>
                    <a:pt x="1280" y="280"/>
                    <a:pt x="1277" y="279"/>
                  </a:cubicBezTo>
                  <a:cubicBezTo>
                    <a:pt x="1273" y="279"/>
                    <a:pt x="1271" y="276"/>
                    <a:pt x="1271" y="273"/>
                  </a:cubicBezTo>
                  <a:cubicBezTo>
                    <a:pt x="1272" y="269"/>
                    <a:pt x="1275" y="267"/>
                    <a:pt x="1278" y="267"/>
                  </a:cubicBezTo>
                  <a:close/>
                  <a:moveTo>
                    <a:pt x="1373" y="272"/>
                  </a:moveTo>
                  <a:cubicBezTo>
                    <a:pt x="1375" y="272"/>
                    <a:pt x="1377" y="274"/>
                    <a:pt x="1377" y="276"/>
                  </a:cubicBezTo>
                  <a:cubicBezTo>
                    <a:pt x="1376" y="278"/>
                    <a:pt x="1374" y="280"/>
                    <a:pt x="1372" y="280"/>
                  </a:cubicBezTo>
                  <a:cubicBezTo>
                    <a:pt x="1370" y="279"/>
                    <a:pt x="1369" y="278"/>
                    <a:pt x="1369" y="276"/>
                  </a:cubicBezTo>
                  <a:cubicBezTo>
                    <a:pt x="1369" y="274"/>
                    <a:pt x="1371" y="272"/>
                    <a:pt x="1373" y="272"/>
                  </a:cubicBezTo>
                  <a:close/>
                  <a:moveTo>
                    <a:pt x="1410" y="264"/>
                  </a:moveTo>
                  <a:cubicBezTo>
                    <a:pt x="1414" y="264"/>
                    <a:pt x="1416" y="267"/>
                    <a:pt x="1416" y="270"/>
                  </a:cubicBezTo>
                  <a:cubicBezTo>
                    <a:pt x="1415" y="274"/>
                    <a:pt x="1412" y="276"/>
                    <a:pt x="1409" y="276"/>
                  </a:cubicBezTo>
                  <a:cubicBezTo>
                    <a:pt x="1406" y="275"/>
                    <a:pt x="1403" y="272"/>
                    <a:pt x="1404" y="269"/>
                  </a:cubicBezTo>
                  <a:cubicBezTo>
                    <a:pt x="1404" y="266"/>
                    <a:pt x="1407" y="263"/>
                    <a:pt x="1410" y="264"/>
                  </a:cubicBezTo>
                  <a:close/>
                  <a:moveTo>
                    <a:pt x="1448" y="256"/>
                  </a:moveTo>
                  <a:cubicBezTo>
                    <a:pt x="1452" y="256"/>
                    <a:pt x="1455" y="260"/>
                    <a:pt x="1454" y="264"/>
                  </a:cubicBezTo>
                  <a:cubicBezTo>
                    <a:pt x="1454" y="268"/>
                    <a:pt x="1450" y="271"/>
                    <a:pt x="1446" y="270"/>
                  </a:cubicBezTo>
                  <a:cubicBezTo>
                    <a:pt x="1442" y="270"/>
                    <a:pt x="1439" y="266"/>
                    <a:pt x="1440" y="262"/>
                  </a:cubicBezTo>
                  <a:cubicBezTo>
                    <a:pt x="1440" y="258"/>
                    <a:pt x="1444" y="256"/>
                    <a:pt x="1448" y="256"/>
                  </a:cubicBezTo>
                  <a:close/>
                  <a:moveTo>
                    <a:pt x="1543" y="262"/>
                  </a:moveTo>
                  <a:cubicBezTo>
                    <a:pt x="1545" y="262"/>
                    <a:pt x="1547" y="264"/>
                    <a:pt x="1546" y="266"/>
                  </a:cubicBezTo>
                  <a:cubicBezTo>
                    <a:pt x="1546" y="268"/>
                    <a:pt x="1544" y="270"/>
                    <a:pt x="1542" y="270"/>
                  </a:cubicBezTo>
                  <a:cubicBezTo>
                    <a:pt x="1540" y="269"/>
                    <a:pt x="1539" y="267"/>
                    <a:pt x="1539" y="265"/>
                  </a:cubicBezTo>
                  <a:cubicBezTo>
                    <a:pt x="1539" y="263"/>
                    <a:pt x="1541" y="262"/>
                    <a:pt x="1543" y="262"/>
                  </a:cubicBezTo>
                  <a:close/>
                  <a:moveTo>
                    <a:pt x="1580" y="254"/>
                  </a:moveTo>
                  <a:cubicBezTo>
                    <a:pt x="1583" y="255"/>
                    <a:pt x="1585" y="257"/>
                    <a:pt x="1584" y="260"/>
                  </a:cubicBezTo>
                  <a:cubicBezTo>
                    <a:pt x="1584" y="263"/>
                    <a:pt x="1582" y="264"/>
                    <a:pt x="1579" y="264"/>
                  </a:cubicBezTo>
                  <a:cubicBezTo>
                    <a:pt x="1576" y="264"/>
                    <a:pt x="1574" y="262"/>
                    <a:pt x="1575" y="259"/>
                  </a:cubicBezTo>
                  <a:cubicBezTo>
                    <a:pt x="1575" y="256"/>
                    <a:pt x="1577" y="254"/>
                    <a:pt x="1580" y="254"/>
                  </a:cubicBezTo>
                  <a:close/>
                  <a:moveTo>
                    <a:pt x="1617" y="247"/>
                  </a:moveTo>
                  <a:cubicBezTo>
                    <a:pt x="1620" y="248"/>
                    <a:pt x="1622" y="251"/>
                    <a:pt x="1622" y="254"/>
                  </a:cubicBezTo>
                  <a:cubicBezTo>
                    <a:pt x="1622" y="257"/>
                    <a:pt x="1619" y="259"/>
                    <a:pt x="1616" y="259"/>
                  </a:cubicBezTo>
                  <a:cubicBezTo>
                    <a:pt x="1613" y="259"/>
                    <a:pt x="1610" y="256"/>
                    <a:pt x="1611" y="253"/>
                  </a:cubicBezTo>
                  <a:cubicBezTo>
                    <a:pt x="1611" y="249"/>
                    <a:pt x="1614" y="247"/>
                    <a:pt x="1617" y="247"/>
                  </a:cubicBezTo>
                  <a:close/>
                  <a:moveTo>
                    <a:pt x="1653" y="241"/>
                  </a:moveTo>
                  <a:cubicBezTo>
                    <a:pt x="1657" y="241"/>
                    <a:pt x="1659" y="244"/>
                    <a:pt x="1659" y="247"/>
                  </a:cubicBezTo>
                  <a:cubicBezTo>
                    <a:pt x="1658" y="250"/>
                    <a:pt x="1655" y="253"/>
                    <a:pt x="1652" y="252"/>
                  </a:cubicBezTo>
                  <a:cubicBezTo>
                    <a:pt x="1649" y="252"/>
                    <a:pt x="1647" y="249"/>
                    <a:pt x="1647" y="246"/>
                  </a:cubicBezTo>
                  <a:cubicBezTo>
                    <a:pt x="1647" y="243"/>
                    <a:pt x="1650" y="240"/>
                    <a:pt x="1653" y="241"/>
                  </a:cubicBezTo>
                  <a:close/>
                  <a:moveTo>
                    <a:pt x="1691" y="234"/>
                  </a:moveTo>
                  <a:cubicBezTo>
                    <a:pt x="1694" y="235"/>
                    <a:pt x="1696" y="238"/>
                    <a:pt x="1696" y="241"/>
                  </a:cubicBezTo>
                  <a:cubicBezTo>
                    <a:pt x="1695" y="244"/>
                    <a:pt x="1693" y="246"/>
                    <a:pt x="1689" y="246"/>
                  </a:cubicBezTo>
                  <a:cubicBezTo>
                    <a:pt x="1686" y="246"/>
                    <a:pt x="1684" y="243"/>
                    <a:pt x="1684" y="240"/>
                  </a:cubicBezTo>
                  <a:cubicBezTo>
                    <a:pt x="1685" y="236"/>
                    <a:pt x="1687" y="234"/>
                    <a:pt x="1691" y="234"/>
                  </a:cubicBezTo>
                  <a:close/>
                  <a:moveTo>
                    <a:pt x="1728" y="229"/>
                  </a:moveTo>
                  <a:cubicBezTo>
                    <a:pt x="1731" y="229"/>
                    <a:pt x="1733" y="232"/>
                    <a:pt x="1732" y="235"/>
                  </a:cubicBezTo>
                  <a:cubicBezTo>
                    <a:pt x="1732" y="238"/>
                    <a:pt x="1729" y="240"/>
                    <a:pt x="1727" y="239"/>
                  </a:cubicBezTo>
                  <a:cubicBezTo>
                    <a:pt x="1724" y="239"/>
                    <a:pt x="1722" y="237"/>
                    <a:pt x="1722" y="234"/>
                  </a:cubicBezTo>
                  <a:cubicBezTo>
                    <a:pt x="1722" y="231"/>
                    <a:pt x="1725" y="229"/>
                    <a:pt x="1728" y="229"/>
                  </a:cubicBezTo>
                  <a:close/>
                  <a:moveTo>
                    <a:pt x="1765" y="224"/>
                  </a:moveTo>
                  <a:cubicBezTo>
                    <a:pt x="1767" y="224"/>
                    <a:pt x="1768" y="226"/>
                    <a:pt x="1768" y="228"/>
                  </a:cubicBezTo>
                  <a:cubicBezTo>
                    <a:pt x="1768" y="230"/>
                    <a:pt x="1766" y="232"/>
                    <a:pt x="1764" y="231"/>
                  </a:cubicBezTo>
                  <a:cubicBezTo>
                    <a:pt x="1762" y="231"/>
                    <a:pt x="1760" y="229"/>
                    <a:pt x="1760" y="227"/>
                  </a:cubicBezTo>
                  <a:cubicBezTo>
                    <a:pt x="1761" y="225"/>
                    <a:pt x="1762" y="224"/>
                    <a:pt x="1765" y="224"/>
                  </a:cubicBezTo>
                  <a:close/>
                  <a:moveTo>
                    <a:pt x="1743" y="205"/>
                  </a:moveTo>
                  <a:cubicBezTo>
                    <a:pt x="1747" y="206"/>
                    <a:pt x="1750" y="209"/>
                    <a:pt x="1750" y="214"/>
                  </a:cubicBezTo>
                  <a:cubicBezTo>
                    <a:pt x="1749" y="218"/>
                    <a:pt x="1745" y="221"/>
                    <a:pt x="1741" y="220"/>
                  </a:cubicBezTo>
                  <a:cubicBezTo>
                    <a:pt x="1737" y="220"/>
                    <a:pt x="1734" y="216"/>
                    <a:pt x="1735" y="212"/>
                  </a:cubicBezTo>
                  <a:cubicBezTo>
                    <a:pt x="1735" y="208"/>
                    <a:pt x="1739" y="205"/>
                    <a:pt x="1743" y="205"/>
                  </a:cubicBezTo>
                  <a:close/>
                  <a:moveTo>
                    <a:pt x="1706" y="211"/>
                  </a:moveTo>
                  <a:cubicBezTo>
                    <a:pt x="1711" y="211"/>
                    <a:pt x="1714" y="215"/>
                    <a:pt x="1713" y="220"/>
                  </a:cubicBezTo>
                  <a:cubicBezTo>
                    <a:pt x="1713" y="225"/>
                    <a:pt x="1709" y="228"/>
                    <a:pt x="1704" y="228"/>
                  </a:cubicBezTo>
                  <a:cubicBezTo>
                    <a:pt x="1700" y="227"/>
                    <a:pt x="1696" y="223"/>
                    <a:pt x="1697" y="218"/>
                  </a:cubicBezTo>
                  <a:cubicBezTo>
                    <a:pt x="1697" y="214"/>
                    <a:pt x="1701" y="210"/>
                    <a:pt x="1706" y="211"/>
                  </a:cubicBezTo>
                  <a:close/>
                  <a:moveTo>
                    <a:pt x="1722" y="189"/>
                  </a:moveTo>
                  <a:cubicBezTo>
                    <a:pt x="1727" y="189"/>
                    <a:pt x="1730" y="194"/>
                    <a:pt x="1730" y="199"/>
                  </a:cubicBezTo>
                  <a:cubicBezTo>
                    <a:pt x="1729" y="204"/>
                    <a:pt x="1725" y="207"/>
                    <a:pt x="1720" y="207"/>
                  </a:cubicBezTo>
                  <a:cubicBezTo>
                    <a:pt x="1715" y="206"/>
                    <a:pt x="1711" y="202"/>
                    <a:pt x="1712" y="197"/>
                  </a:cubicBezTo>
                  <a:cubicBezTo>
                    <a:pt x="1712" y="192"/>
                    <a:pt x="1717" y="188"/>
                    <a:pt x="1722" y="189"/>
                  </a:cubicBezTo>
                  <a:close/>
                  <a:moveTo>
                    <a:pt x="1758" y="185"/>
                  </a:moveTo>
                  <a:cubicBezTo>
                    <a:pt x="1762" y="185"/>
                    <a:pt x="1765" y="189"/>
                    <a:pt x="1765" y="193"/>
                  </a:cubicBezTo>
                  <a:cubicBezTo>
                    <a:pt x="1764" y="197"/>
                    <a:pt x="1761" y="200"/>
                    <a:pt x="1756" y="200"/>
                  </a:cubicBezTo>
                  <a:cubicBezTo>
                    <a:pt x="1752" y="199"/>
                    <a:pt x="1749" y="195"/>
                    <a:pt x="1750" y="191"/>
                  </a:cubicBezTo>
                  <a:cubicBezTo>
                    <a:pt x="1750" y="187"/>
                    <a:pt x="1754" y="184"/>
                    <a:pt x="1758" y="185"/>
                  </a:cubicBezTo>
                  <a:close/>
                  <a:moveTo>
                    <a:pt x="1780" y="202"/>
                  </a:moveTo>
                  <a:cubicBezTo>
                    <a:pt x="1783" y="202"/>
                    <a:pt x="1785" y="204"/>
                    <a:pt x="1784" y="207"/>
                  </a:cubicBezTo>
                  <a:cubicBezTo>
                    <a:pt x="1784" y="210"/>
                    <a:pt x="1782" y="212"/>
                    <a:pt x="1779" y="212"/>
                  </a:cubicBezTo>
                  <a:cubicBezTo>
                    <a:pt x="1776" y="212"/>
                    <a:pt x="1774" y="209"/>
                    <a:pt x="1774" y="206"/>
                  </a:cubicBezTo>
                  <a:cubicBezTo>
                    <a:pt x="1774" y="203"/>
                    <a:pt x="1777" y="201"/>
                    <a:pt x="1780" y="202"/>
                  </a:cubicBezTo>
                  <a:close/>
                  <a:moveTo>
                    <a:pt x="1795" y="181"/>
                  </a:moveTo>
                  <a:cubicBezTo>
                    <a:pt x="1797" y="182"/>
                    <a:pt x="1799" y="184"/>
                    <a:pt x="1799" y="186"/>
                  </a:cubicBezTo>
                  <a:cubicBezTo>
                    <a:pt x="1799" y="189"/>
                    <a:pt x="1796" y="191"/>
                    <a:pt x="1794" y="190"/>
                  </a:cubicBezTo>
                  <a:cubicBezTo>
                    <a:pt x="1791" y="190"/>
                    <a:pt x="1789" y="188"/>
                    <a:pt x="1790" y="185"/>
                  </a:cubicBezTo>
                  <a:cubicBezTo>
                    <a:pt x="1790" y="183"/>
                    <a:pt x="1792" y="181"/>
                    <a:pt x="1795" y="181"/>
                  </a:cubicBezTo>
                  <a:close/>
                  <a:moveTo>
                    <a:pt x="1773" y="167"/>
                  </a:moveTo>
                  <a:cubicBezTo>
                    <a:pt x="1775" y="167"/>
                    <a:pt x="1777" y="169"/>
                    <a:pt x="1777" y="172"/>
                  </a:cubicBezTo>
                  <a:cubicBezTo>
                    <a:pt x="1777" y="174"/>
                    <a:pt x="1774" y="176"/>
                    <a:pt x="1772" y="176"/>
                  </a:cubicBezTo>
                  <a:cubicBezTo>
                    <a:pt x="1769" y="176"/>
                    <a:pt x="1767" y="173"/>
                    <a:pt x="1768" y="171"/>
                  </a:cubicBezTo>
                  <a:cubicBezTo>
                    <a:pt x="1768" y="168"/>
                    <a:pt x="1770" y="166"/>
                    <a:pt x="1773" y="167"/>
                  </a:cubicBezTo>
                  <a:close/>
                  <a:moveTo>
                    <a:pt x="1751" y="153"/>
                  </a:moveTo>
                  <a:cubicBezTo>
                    <a:pt x="1753" y="153"/>
                    <a:pt x="1754" y="155"/>
                    <a:pt x="1754" y="157"/>
                  </a:cubicBezTo>
                  <a:cubicBezTo>
                    <a:pt x="1754" y="158"/>
                    <a:pt x="1752" y="160"/>
                    <a:pt x="1750" y="159"/>
                  </a:cubicBezTo>
                  <a:cubicBezTo>
                    <a:pt x="1749" y="159"/>
                    <a:pt x="1747" y="158"/>
                    <a:pt x="1747" y="156"/>
                  </a:cubicBezTo>
                  <a:cubicBezTo>
                    <a:pt x="1748" y="154"/>
                    <a:pt x="1749" y="153"/>
                    <a:pt x="1751" y="153"/>
                  </a:cubicBezTo>
                  <a:close/>
                  <a:moveTo>
                    <a:pt x="1736" y="169"/>
                  </a:moveTo>
                  <a:cubicBezTo>
                    <a:pt x="1741" y="170"/>
                    <a:pt x="1744" y="174"/>
                    <a:pt x="1744" y="178"/>
                  </a:cubicBezTo>
                  <a:cubicBezTo>
                    <a:pt x="1743" y="183"/>
                    <a:pt x="1739" y="186"/>
                    <a:pt x="1735" y="185"/>
                  </a:cubicBezTo>
                  <a:cubicBezTo>
                    <a:pt x="1730" y="185"/>
                    <a:pt x="1727" y="181"/>
                    <a:pt x="1727" y="176"/>
                  </a:cubicBezTo>
                  <a:cubicBezTo>
                    <a:pt x="1728" y="172"/>
                    <a:pt x="1732" y="169"/>
                    <a:pt x="1736" y="169"/>
                  </a:cubicBezTo>
                  <a:close/>
                  <a:moveTo>
                    <a:pt x="1715" y="155"/>
                  </a:moveTo>
                  <a:cubicBezTo>
                    <a:pt x="1719" y="155"/>
                    <a:pt x="1723" y="159"/>
                    <a:pt x="1722" y="164"/>
                  </a:cubicBezTo>
                  <a:cubicBezTo>
                    <a:pt x="1722" y="168"/>
                    <a:pt x="1718" y="171"/>
                    <a:pt x="1713" y="171"/>
                  </a:cubicBezTo>
                  <a:cubicBezTo>
                    <a:pt x="1709" y="170"/>
                    <a:pt x="1705" y="166"/>
                    <a:pt x="1706" y="162"/>
                  </a:cubicBezTo>
                  <a:cubicBezTo>
                    <a:pt x="1706" y="157"/>
                    <a:pt x="1711" y="154"/>
                    <a:pt x="1715" y="155"/>
                  </a:cubicBezTo>
                  <a:close/>
                  <a:moveTo>
                    <a:pt x="1692" y="141"/>
                  </a:moveTo>
                  <a:cubicBezTo>
                    <a:pt x="1696" y="141"/>
                    <a:pt x="1699" y="145"/>
                    <a:pt x="1699" y="149"/>
                  </a:cubicBezTo>
                  <a:cubicBezTo>
                    <a:pt x="1698" y="153"/>
                    <a:pt x="1695" y="156"/>
                    <a:pt x="1691" y="155"/>
                  </a:cubicBezTo>
                  <a:cubicBezTo>
                    <a:pt x="1687" y="155"/>
                    <a:pt x="1684" y="151"/>
                    <a:pt x="1684" y="147"/>
                  </a:cubicBezTo>
                  <a:cubicBezTo>
                    <a:pt x="1685" y="143"/>
                    <a:pt x="1688" y="140"/>
                    <a:pt x="1692" y="141"/>
                  </a:cubicBezTo>
                  <a:close/>
                  <a:moveTo>
                    <a:pt x="1671" y="129"/>
                  </a:moveTo>
                  <a:cubicBezTo>
                    <a:pt x="1673" y="129"/>
                    <a:pt x="1675" y="131"/>
                    <a:pt x="1674" y="134"/>
                  </a:cubicBezTo>
                  <a:cubicBezTo>
                    <a:pt x="1674" y="136"/>
                    <a:pt x="1672" y="137"/>
                    <a:pt x="1670" y="137"/>
                  </a:cubicBezTo>
                  <a:cubicBezTo>
                    <a:pt x="1668" y="137"/>
                    <a:pt x="1666" y="135"/>
                    <a:pt x="1666" y="133"/>
                  </a:cubicBezTo>
                  <a:cubicBezTo>
                    <a:pt x="1667" y="130"/>
                    <a:pt x="1669" y="129"/>
                    <a:pt x="1671" y="129"/>
                  </a:cubicBezTo>
                  <a:close/>
                  <a:moveTo>
                    <a:pt x="570" y="37"/>
                  </a:moveTo>
                  <a:cubicBezTo>
                    <a:pt x="572" y="37"/>
                    <a:pt x="574" y="39"/>
                    <a:pt x="573" y="42"/>
                  </a:cubicBezTo>
                  <a:cubicBezTo>
                    <a:pt x="573" y="44"/>
                    <a:pt x="571" y="45"/>
                    <a:pt x="569" y="45"/>
                  </a:cubicBezTo>
                  <a:cubicBezTo>
                    <a:pt x="567" y="45"/>
                    <a:pt x="565" y="43"/>
                    <a:pt x="565" y="41"/>
                  </a:cubicBezTo>
                  <a:cubicBezTo>
                    <a:pt x="566" y="39"/>
                    <a:pt x="567" y="37"/>
                    <a:pt x="570" y="37"/>
                  </a:cubicBezTo>
                  <a:close/>
                  <a:moveTo>
                    <a:pt x="533" y="41"/>
                  </a:moveTo>
                  <a:cubicBezTo>
                    <a:pt x="537" y="42"/>
                    <a:pt x="540" y="45"/>
                    <a:pt x="539" y="49"/>
                  </a:cubicBezTo>
                  <a:cubicBezTo>
                    <a:pt x="539" y="52"/>
                    <a:pt x="535" y="55"/>
                    <a:pt x="532" y="55"/>
                  </a:cubicBezTo>
                  <a:cubicBezTo>
                    <a:pt x="528" y="54"/>
                    <a:pt x="526" y="51"/>
                    <a:pt x="526" y="47"/>
                  </a:cubicBezTo>
                  <a:cubicBezTo>
                    <a:pt x="526" y="44"/>
                    <a:pt x="530" y="41"/>
                    <a:pt x="533" y="41"/>
                  </a:cubicBezTo>
                  <a:close/>
                  <a:moveTo>
                    <a:pt x="364" y="51"/>
                  </a:moveTo>
                  <a:cubicBezTo>
                    <a:pt x="367" y="52"/>
                    <a:pt x="370" y="55"/>
                    <a:pt x="370" y="59"/>
                  </a:cubicBezTo>
                  <a:cubicBezTo>
                    <a:pt x="369" y="62"/>
                    <a:pt x="366" y="65"/>
                    <a:pt x="362" y="64"/>
                  </a:cubicBezTo>
                  <a:cubicBezTo>
                    <a:pt x="359" y="64"/>
                    <a:pt x="356" y="61"/>
                    <a:pt x="356" y="57"/>
                  </a:cubicBezTo>
                  <a:cubicBezTo>
                    <a:pt x="357" y="53"/>
                    <a:pt x="360" y="51"/>
                    <a:pt x="364" y="51"/>
                  </a:cubicBezTo>
                  <a:close/>
                  <a:moveTo>
                    <a:pt x="327" y="57"/>
                  </a:moveTo>
                  <a:cubicBezTo>
                    <a:pt x="331" y="57"/>
                    <a:pt x="334" y="61"/>
                    <a:pt x="334" y="65"/>
                  </a:cubicBezTo>
                  <a:cubicBezTo>
                    <a:pt x="333" y="69"/>
                    <a:pt x="330" y="72"/>
                    <a:pt x="326" y="72"/>
                  </a:cubicBezTo>
                  <a:cubicBezTo>
                    <a:pt x="321" y="71"/>
                    <a:pt x="318" y="68"/>
                    <a:pt x="319" y="64"/>
                  </a:cubicBezTo>
                  <a:cubicBezTo>
                    <a:pt x="319" y="59"/>
                    <a:pt x="323" y="56"/>
                    <a:pt x="327" y="57"/>
                  </a:cubicBezTo>
                  <a:close/>
                  <a:moveTo>
                    <a:pt x="290" y="63"/>
                  </a:moveTo>
                  <a:cubicBezTo>
                    <a:pt x="295" y="64"/>
                    <a:pt x="298" y="67"/>
                    <a:pt x="297" y="71"/>
                  </a:cubicBezTo>
                  <a:cubicBezTo>
                    <a:pt x="297" y="75"/>
                    <a:pt x="293" y="78"/>
                    <a:pt x="289" y="78"/>
                  </a:cubicBezTo>
                  <a:cubicBezTo>
                    <a:pt x="285" y="78"/>
                    <a:pt x="282" y="74"/>
                    <a:pt x="282" y="70"/>
                  </a:cubicBezTo>
                  <a:cubicBezTo>
                    <a:pt x="283" y="66"/>
                    <a:pt x="286" y="63"/>
                    <a:pt x="290" y="63"/>
                  </a:cubicBezTo>
                  <a:close/>
                  <a:moveTo>
                    <a:pt x="253" y="69"/>
                  </a:moveTo>
                  <a:cubicBezTo>
                    <a:pt x="257" y="70"/>
                    <a:pt x="260" y="73"/>
                    <a:pt x="260" y="78"/>
                  </a:cubicBezTo>
                  <a:cubicBezTo>
                    <a:pt x="260" y="82"/>
                    <a:pt x="256" y="85"/>
                    <a:pt x="252" y="84"/>
                  </a:cubicBezTo>
                  <a:cubicBezTo>
                    <a:pt x="247" y="84"/>
                    <a:pt x="245" y="80"/>
                    <a:pt x="245" y="76"/>
                  </a:cubicBezTo>
                  <a:cubicBezTo>
                    <a:pt x="245" y="72"/>
                    <a:pt x="249" y="69"/>
                    <a:pt x="253" y="69"/>
                  </a:cubicBezTo>
                  <a:close/>
                  <a:moveTo>
                    <a:pt x="216" y="76"/>
                  </a:moveTo>
                  <a:cubicBezTo>
                    <a:pt x="220" y="76"/>
                    <a:pt x="223" y="80"/>
                    <a:pt x="223" y="84"/>
                  </a:cubicBezTo>
                  <a:cubicBezTo>
                    <a:pt x="223" y="88"/>
                    <a:pt x="219" y="91"/>
                    <a:pt x="215" y="91"/>
                  </a:cubicBezTo>
                  <a:cubicBezTo>
                    <a:pt x="211" y="90"/>
                    <a:pt x="208" y="87"/>
                    <a:pt x="208" y="82"/>
                  </a:cubicBezTo>
                  <a:cubicBezTo>
                    <a:pt x="208" y="78"/>
                    <a:pt x="212" y="75"/>
                    <a:pt x="216" y="76"/>
                  </a:cubicBezTo>
                  <a:close/>
                  <a:moveTo>
                    <a:pt x="179" y="82"/>
                  </a:moveTo>
                  <a:cubicBezTo>
                    <a:pt x="183" y="82"/>
                    <a:pt x="186" y="86"/>
                    <a:pt x="186" y="90"/>
                  </a:cubicBezTo>
                  <a:cubicBezTo>
                    <a:pt x="185" y="94"/>
                    <a:pt x="182" y="97"/>
                    <a:pt x="178" y="96"/>
                  </a:cubicBezTo>
                  <a:cubicBezTo>
                    <a:pt x="174" y="96"/>
                    <a:pt x="171" y="92"/>
                    <a:pt x="171" y="88"/>
                  </a:cubicBezTo>
                  <a:cubicBezTo>
                    <a:pt x="172" y="84"/>
                    <a:pt x="175" y="82"/>
                    <a:pt x="179" y="82"/>
                  </a:cubicBezTo>
                  <a:close/>
                  <a:moveTo>
                    <a:pt x="142" y="90"/>
                  </a:moveTo>
                  <a:cubicBezTo>
                    <a:pt x="145" y="90"/>
                    <a:pt x="148" y="93"/>
                    <a:pt x="147" y="96"/>
                  </a:cubicBezTo>
                  <a:cubicBezTo>
                    <a:pt x="147" y="99"/>
                    <a:pt x="144" y="102"/>
                    <a:pt x="141" y="101"/>
                  </a:cubicBezTo>
                  <a:cubicBezTo>
                    <a:pt x="138" y="101"/>
                    <a:pt x="135" y="98"/>
                    <a:pt x="136" y="95"/>
                  </a:cubicBezTo>
                  <a:cubicBezTo>
                    <a:pt x="136" y="92"/>
                    <a:pt x="139" y="89"/>
                    <a:pt x="142" y="90"/>
                  </a:cubicBezTo>
                  <a:close/>
                  <a:moveTo>
                    <a:pt x="164" y="102"/>
                  </a:moveTo>
                  <a:cubicBezTo>
                    <a:pt x="169" y="102"/>
                    <a:pt x="172" y="106"/>
                    <a:pt x="172" y="111"/>
                  </a:cubicBezTo>
                  <a:cubicBezTo>
                    <a:pt x="171" y="116"/>
                    <a:pt x="167" y="119"/>
                    <a:pt x="162" y="119"/>
                  </a:cubicBezTo>
                  <a:cubicBezTo>
                    <a:pt x="158" y="118"/>
                    <a:pt x="154" y="114"/>
                    <a:pt x="155" y="109"/>
                  </a:cubicBezTo>
                  <a:cubicBezTo>
                    <a:pt x="155" y="105"/>
                    <a:pt x="160" y="101"/>
                    <a:pt x="164" y="102"/>
                  </a:cubicBezTo>
                  <a:close/>
                  <a:moveTo>
                    <a:pt x="149" y="123"/>
                  </a:moveTo>
                  <a:cubicBezTo>
                    <a:pt x="154" y="124"/>
                    <a:pt x="157" y="128"/>
                    <a:pt x="156" y="132"/>
                  </a:cubicBezTo>
                  <a:cubicBezTo>
                    <a:pt x="156" y="137"/>
                    <a:pt x="152" y="140"/>
                    <a:pt x="148" y="139"/>
                  </a:cubicBezTo>
                  <a:cubicBezTo>
                    <a:pt x="143" y="139"/>
                    <a:pt x="140" y="135"/>
                    <a:pt x="140" y="130"/>
                  </a:cubicBezTo>
                  <a:cubicBezTo>
                    <a:pt x="141" y="126"/>
                    <a:pt x="145" y="123"/>
                    <a:pt x="149" y="123"/>
                  </a:cubicBezTo>
                  <a:close/>
                  <a:moveTo>
                    <a:pt x="127" y="109"/>
                  </a:moveTo>
                  <a:cubicBezTo>
                    <a:pt x="131" y="109"/>
                    <a:pt x="134" y="113"/>
                    <a:pt x="134" y="117"/>
                  </a:cubicBezTo>
                  <a:cubicBezTo>
                    <a:pt x="133" y="121"/>
                    <a:pt x="130" y="124"/>
                    <a:pt x="126" y="123"/>
                  </a:cubicBezTo>
                  <a:cubicBezTo>
                    <a:pt x="122" y="123"/>
                    <a:pt x="119" y="120"/>
                    <a:pt x="119" y="115"/>
                  </a:cubicBezTo>
                  <a:cubicBezTo>
                    <a:pt x="120" y="112"/>
                    <a:pt x="123" y="109"/>
                    <a:pt x="127" y="109"/>
                  </a:cubicBezTo>
                  <a:close/>
                  <a:moveTo>
                    <a:pt x="105" y="98"/>
                  </a:moveTo>
                  <a:cubicBezTo>
                    <a:pt x="108" y="98"/>
                    <a:pt x="109" y="100"/>
                    <a:pt x="109" y="102"/>
                  </a:cubicBezTo>
                  <a:cubicBezTo>
                    <a:pt x="109" y="104"/>
                    <a:pt x="107" y="106"/>
                    <a:pt x="104" y="106"/>
                  </a:cubicBezTo>
                  <a:cubicBezTo>
                    <a:pt x="102" y="105"/>
                    <a:pt x="101" y="103"/>
                    <a:pt x="101" y="101"/>
                  </a:cubicBezTo>
                  <a:cubicBezTo>
                    <a:pt x="101" y="99"/>
                    <a:pt x="103" y="97"/>
                    <a:pt x="105" y="98"/>
                  </a:cubicBezTo>
                  <a:close/>
                  <a:moveTo>
                    <a:pt x="111" y="143"/>
                  </a:moveTo>
                  <a:cubicBezTo>
                    <a:pt x="114" y="143"/>
                    <a:pt x="117" y="141"/>
                    <a:pt x="117" y="138"/>
                  </a:cubicBezTo>
                  <a:cubicBezTo>
                    <a:pt x="117" y="135"/>
                    <a:pt x="115" y="133"/>
                    <a:pt x="112" y="132"/>
                  </a:cubicBezTo>
                  <a:cubicBezTo>
                    <a:pt x="109" y="132"/>
                    <a:pt x="106" y="134"/>
                    <a:pt x="106" y="137"/>
                  </a:cubicBezTo>
                  <a:cubicBezTo>
                    <a:pt x="106" y="140"/>
                    <a:pt x="108" y="143"/>
                    <a:pt x="111" y="143"/>
                  </a:cubicBezTo>
                  <a:close/>
                  <a:moveTo>
                    <a:pt x="89" y="127"/>
                  </a:moveTo>
                  <a:cubicBezTo>
                    <a:pt x="92" y="127"/>
                    <a:pt x="94" y="126"/>
                    <a:pt x="94" y="124"/>
                  </a:cubicBezTo>
                  <a:cubicBezTo>
                    <a:pt x="94" y="121"/>
                    <a:pt x="92" y="119"/>
                    <a:pt x="90" y="119"/>
                  </a:cubicBezTo>
                  <a:cubicBezTo>
                    <a:pt x="88" y="119"/>
                    <a:pt x="86" y="120"/>
                    <a:pt x="86" y="123"/>
                  </a:cubicBezTo>
                  <a:cubicBezTo>
                    <a:pt x="86" y="125"/>
                    <a:pt x="87" y="127"/>
                    <a:pt x="89" y="127"/>
                  </a:cubicBezTo>
                  <a:close/>
                  <a:moveTo>
                    <a:pt x="1452" y="98"/>
                  </a:moveTo>
                  <a:cubicBezTo>
                    <a:pt x="1424" y="98"/>
                    <a:pt x="1413" y="108"/>
                    <a:pt x="1410" y="121"/>
                  </a:cubicBezTo>
                  <a:lnTo>
                    <a:pt x="1490" y="121"/>
                  </a:lnTo>
                  <a:cubicBezTo>
                    <a:pt x="1489" y="109"/>
                    <a:pt x="1481" y="98"/>
                    <a:pt x="1452" y="98"/>
                  </a:cubicBezTo>
                  <a:close/>
                  <a:moveTo>
                    <a:pt x="975" y="168"/>
                  </a:moveTo>
                  <a:cubicBezTo>
                    <a:pt x="995" y="168"/>
                    <a:pt x="1015" y="161"/>
                    <a:pt x="1015" y="151"/>
                  </a:cubicBezTo>
                  <a:lnTo>
                    <a:pt x="1060" y="153"/>
                  </a:lnTo>
                  <a:lnTo>
                    <a:pt x="1060" y="139"/>
                  </a:lnTo>
                  <a:lnTo>
                    <a:pt x="932" y="139"/>
                  </a:lnTo>
                  <a:lnTo>
                    <a:pt x="932" y="145"/>
                  </a:lnTo>
                  <a:cubicBezTo>
                    <a:pt x="932" y="158"/>
                    <a:pt x="947" y="168"/>
                    <a:pt x="975" y="168"/>
                  </a:cubicBezTo>
                  <a:close/>
                  <a:moveTo>
                    <a:pt x="555" y="110"/>
                  </a:moveTo>
                  <a:lnTo>
                    <a:pt x="598" y="79"/>
                  </a:lnTo>
                  <a:lnTo>
                    <a:pt x="654" y="79"/>
                  </a:lnTo>
                  <a:lnTo>
                    <a:pt x="658" y="55"/>
                  </a:lnTo>
                  <a:cubicBezTo>
                    <a:pt x="658" y="55"/>
                    <a:pt x="658" y="54"/>
                    <a:pt x="658" y="53"/>
                  </a:cubicBezTo>
                  <a:cubicBezTo>
                    <a:pt x="654" y="51"/>
                    <a:pt x="651" y="53"/>
                    <a:pt x="647" y="54"/>
                  </a:cubicBezTo>
                  <a:cubicBezTo>
                    <a:pt x="637" y="58"/>
                    <a:pt x="639" y="46"/>
                    <a:pt x="632" y="43"/>
                  </a:cubicBezTo>
                  <a:cubicBezTo>
                    <a:pt x="629" y="41"/>
                    <a:pt x="625" y="41"/>
                    <a:pt x="623" y="44"/>
                  </a:cubicBezTo>
                  <a:cubicBezTo>
                    <a:pt x="620" y="46"/>
                    <a:pt x="620" y="50"/>
                    <a:pt x="619" y="54"/>
                  </a:cubicBezTo>
                  <a:cubicBezTo>
                    <a:pt x="616" y="59"/>
                    <a:pt x="611" y="60"/>
                    <a:pt x="606" y="59"/>
                  </a:cubicBezTo>
                  <a:cubicBezTo>
                    <a:pt x="599" y="58"/>
                    <a:pt x="602" y="49"/>
                    <a:pt x="596" y="48"/>
                  </a:cubicBezTo>
                  <a:cubicBezTo>
                    <a:pt x="592" y="46"/>
                    <a:pt x="587" y="47"/>
                    <a:pt x="583" y="50"/>
                  </a:cubicBezTo>
                  <a:cubicBezTo>
                    <a:pt x="581" y="52"/>
                    <a:pt x="582" y="56"/>
                    <a:pt x="582" y="59"/>
                  </a:cubicBezTo>
                  <a:cubicBezTo>
                    <a:pt x="582" y="61"/>
                    <a:pt x="578" y="63"/>
                    <a:pt x="575" y="64"/>
                  </a:cubicBezTo>
                  <a:cubicBezTo>
                    <a:pt x="566" y="67"/>
                    <a:pt x="564" y="56"/>
                    <a:pt x="559" y="52"/>
                  </a:cubicBezTo>
                  <a:cubicBezTo>
                    <a:pt x="556" y="51"/>
                    <a:pt x="552" y="51"/>
                    <a:pt x="550" y="53"/>
                  </a:cubicBezTo>
                  <a:cubicBezTo>
                    <a:pt x="541" y="56"/>
                    <a:pt x="548" y="65"/>
                    <a:pt x="541" y="68"/>
                  </a:cubicBezTo>
                  <a:cubicBezTo>
                    <a:pt x="538" y="70"/>
                    <a:pt x="534" y="70"/>
                    <a:pt x="531" y="69"/>
                  </a:cubicBezTo>
                  <a:cubicBezTo>
                    <a:pt x="527" y="67"/>
                    <a:pt x="527" y="62"/>
                    <a:pt x="525" y="59"/>
                  </a:cubicBezTo>
                  <a:cubicBezTo>
                    <a:pt x="521" y="54"/>
                    <a:pt x="517" y="58"/>
                    <a:pt x="511" y="59"/>
                  </a:cubicBezTo>
                  <a:cubicBezTo>
                    <a:pt x="502" y="61"/>
                    <a:pt x="507" y="49"/>
                    <a:pt x="499" y="47"/>
                  </a:cubicBezTo>
                  <a:cubicBezTo>
                    <a:pt x="496" y="45"/>
                    <a:pt x="493" y="46"/>
                    <a:pt x="490" y="48"/>
                  </a:cubicBezTo>
                  <a:cubicBezTo>
                    <a:pt x="488" y="49"/>
                    <a:pt x="488" y="51"/>
                    <a:pt x="488" y="53"/>
                  </a:cubicBezTo>
                  <a:lnTo>
                    <a:pt x="555" y="110"/>
                  </a:lnTo>
                  <a:close/>
                  <a:moveTo>
                    <a:pt x="748" y="165"/>
                  </a:moveTo>
                  <a:lnTo>
                    <a:pt x="761" y="165"/>
                  </a:lnTo>
                  <a:lnTo>
                    <a:pt x="761" y="104"/>
                  </a:lnTo>
                  <a:lnTo>
                    <a:pt x="717" y="104"/>
                  </a:lnTo>
                  <a:lnTo>
                    <a:pt x="717" y="148"/>
                  </a:lnTo>
                  <a:cubicBezTo>
                    <a:pt x="717" y="161"/>
                    <a:pt x="717" y="166"/>
                    <a:pt x="748" y="165"/>
                  </a:cubicBezTo>
                  <a:close/>
                  <a:moveTo>
                    <a:pt x="302" y="85"/>
                  </a:moveTo>
                  <a:cubicBezTo>
                    <a:pt x="307" y="84"/>
                    <a:pt x="313" y="82"/>
                    <a:pt x="320" y="81"/>
                  </a:cubicBezTo>
                  <a:cubicBezTo>
                    <a:pt x="319" y="79"/>
                    <a:pt x="318" y="77"/>
                    <a:pt x="317" y="76"/>
                  </a:cubicBezTo>
                  <a:cubicBezTo>
                    <a:pt x="312" y="74"/>
                    <a:pt x="306" y="75"/>
                    <a:pt x="302" y="78"/>
                  </a:cubicBezTo>
                  <a:cubicBezTo>
                    <a:pt x="301" y="80"/>
                    <a:pt x="301" y="83"/>
                    <a:pt x="302" y="85"/>
                  </a:cubicBezTo>
                  <a:cubicBezTo>
                    <a:pt x="302" y="85"/>
                    <a:pt x="302" y="85"/>
                    <a:pt x="302" y="85"/>
                  </a:cubicBezTo>
                  <a:close/>
                  <a:moveTo>
                    <a:pt x="974" y="98"/>
                  </a:moveTo>
                  <a:cubicBezTo>
                    <a:pt x="945" y="98"/>
                    <a:pt x="934" y="108"/>
                    <a:pt x="932" y="121"/>
                  </a:cubicBezTo>
                  <a:lnTo>
                    <a:pt x="1011" y="121"/>
                  </a:lnTo>
                  <a:cubicBezTo>
                    <a:pt x="1010" y="109"/>
                    <a:pt x="1002" y="98"/>
                    <a:pt x="974" y="98"/>
                  </a:cubicBezTo>
                  <a:close/>
                  <a:moveTo>
                    <a:pt x="358" y="77"/>
                  </a:moveTo>
                  <a:cubicBezTo>
                    <a:pt x="357" y="74"/>
                    <a:pt x="356" y="72"/>
                    <a:pt x="354" y="70"/>
                  </a:cubicBezTo>
                  <a:cubicBezTo>
                    <a:pt x="352" y="67"/>
                    <a:pt x="349" y="68"/>
                    <a:pt x="345" y="69"/>
                  </a:cubicBezTo>
                  <a:cubicBezTo>
                    <a:pt x="339" y="70"/>
                    <a:pt x="339" y="74"/>
                    <a:pt x="339" y="78"/>
                  </a:cubicBezTo>
                  <a:cubicBezTo>
                    <a:pt x="345" y="77"/>
                    <a:pt x="351" y="77"/>
                    <a:pt x="358" y="77"/>
                  </a:cubicBezTo>
                  <a:close/>
                </a:path>
              </a:pathLst>
            </a:custGeom>
            <a:solidFill>
              <a:schemeClr val="accent1"/>
            </a:solidFill>
            <a:ln w="9525">
              <a:noFill/>
              <a:round/>
              <a:headEnd/>
              <a:tailEnd/>
            </a:ln>
          </p:spPr>
          <p:txBody>
            <a:bodyPr/>
            <a:lstStyle/>
            <a:p>
              <a:pPr defTabSz="914400" fontAlgn="auto">
                <a:spcBef>
                  <a:spcPts val="0"/>
                </a:spcBef>
                <a:spcAft>
                  <a:spcPts val="0"/>
                </a:spcAft>
                <a:defRPr/>
              </a:pPr>
              <a:endParaRPr lang="en-US">
                <a:solidFill>
                  <a:prstClr val="black"/>
                </a:solidFill>
                <a:latin typeface="Arial"/>
                <a:cs typeface="+mn-cs"/>
              </a:endParaRPr>
            </a:p>
          </p:txBody>
        </p:sp>
        <p:sp>
          <p:nvSpPr>
            <p:cNvPr id="6" name="Freeform 6"/>
            <p:cNvSpPr>
              <a:spLocks noEditPoints="1"/>
            </p:cNvSpPr>
            <p:nvPr userDrawn="1"/>
          </p:nvSpPr>
          <p:spPr bwMode="auto">
            <a:xfrm>
              <a:off x="4824413" y="2936875"/>
              <a:ext cx="2117725" cy="195263"/>
            </a:xfrm>
            <a:custGeom>
              <a:avLst/>
              <a:gdLst/>
              <a:ahLst/>
              <a:cxnLst>
                <a:cxn ang="0">
                  <a:pos x="738" y="9"/>
                </a:cxn>
                <a:cxn ang="0">
                  <a:pos x="725" y="28"/>
                </a:cxn>
                <a:cxn ang="0">
                  <a:pos x="716" y="28"/>
                </a:cxn>
                <a:cxn ang="0">
                  <a:pos x="720" y="5"/>
                </a:cxn>
                <a:cxn ang="0">
                  <a:pos x="745" y="5"/>
                </a:cxn>
                <a:cxn ang="0">
                  <a:pos x="642" y="26"/>
                </a:cxn>
                <a:cxn ang="0">
                  <a:pos x="643" y="17"/>
                </a:cxn>
                <a:cxn ang="0">
                  <a:pos x="650" y="50"/>
                </a:cxn>
                <a:cxn ang="0">
                  <a:pos x="622" y="52"/>
                </a:cxn>
                <a:cxn ang="0">
                  <a:pos x="609" y="18"/>
                </a:cxn>
                <a:cxn ang="0">
                  <a:pos x="545" y="41"/>
                </a:cxn>
                <a:cxn ang="0">
                  <a:pos x="517" y="17"/>
                </a:cxn>
                <a:cxn ang="0">
                  <a:pos x="485" y="27"/>
                </a:cxn>
                <a:cxn ang="0">
                  <a:pos x="459" y="37"/>
                </a:cxn>
                <a:cxn ang="0">
                  <a:pos x="377" y="18"/>
                </a:cxn>
                <a:cxn ang="0">
                  <a:pos x="337" y="48"/>
                </a:cxn>
                <a:cxn ang="0">
                  <a:pos x="281" y="48"/>
                </a:cxn>
                <a:cxn ang="0">
                  <a:pos x="234" y="18"/>
                </a:cxn>
                <a:cxn ang="0">
                  <a:pos x="220" y="2"/>
                </a:cxn>
                <a:cxn ang="0">
                  <a:pos x="171" y="18"/>
                </a:cxn>
                <a:cxn ang="0">
                  <a:pos x="134" y="17"/>
                </a:cxn>
                <a:cxn ang="0">
                  <a:pos x="81" y="22"/>
                </a:cxn>
                <a:cxn ang="0">
                  <a:pos x="27" y="26"/>
                </a:cxn>
                <a:cxn ang="0">
                  <a:pos x="0" y="68"/>
                </a:cxn>
                <a:cxn ang="0">
                  <a:pos x="32" y="32"/>
                </a:cxn>
                <a:cxn ang="0">
                  <a:pos x="57" y="68"/>
                </a:cxn>
                <a:cxn ang="0">
                  <a:pos x="135" y="69"/>
                </a:cxn>
                <a:cxn ang="0">
                  <a:pos x="136" y="58"/>
                </a:cxn>
                <a:cxn ang="0">
                  <a:pos x="181" y="45"/>
                </a:cxn>
                <a:cxn ang="0">
                  <a:pos x="191" y="51"/>
                </a:cxn>
                <a:cxn ang="0">
                  <a:pos x="241" y="68"/>
                </a:cxn>
                <a:cxn ang="0">
                  <a:pos x="234" y="57"/>
                </a:cxn>
                <a:cxn ang="0">
                  <a:pos x="241" y="29"/>
                </a:cxn>
                <a:cxn ang="0">
                  <a:pos x="305" y="36"/>
                </a:cxn>
                <a:cxn ang="0">
                  <a:pos x="347" y="68"/>
                </a:cxn>
                <a:cxn ang="0">
                  <a:pos x="411" y="69"/>
                </a:cxn>
                <a:cxn ang="0">
                  <a:pos x="487" y="68"/>
                </a:cxn>
                <a:cxn ang="0">
                  <a:pos x="517" y="68"/>
                </a:cxn>
                <a:cxn ang="0">
                  <a:pos x="561" y="45"/>
                </a:cxn>
                <a:cxn ang="0">
                  <a:pos x="604" y="61"/>
                </a:cxn>
                <a:cxn ang="0">
                  <a:pos x="686" y="52"/>
                </a:cxn>
                <a:cxn ang="0">
                  <a:pos x="134" y="26"/>
                </a:cxn>
                <a:cxn ang="0">
                  <a:pos x="411" y="59"/>
                </a:cxn>
                <a:cxn ang="0">
                  <a:pos x="425" y="31"/>
                </a:cxn>
                <a:cxn ang="0">
                  <a:pos x="708" y="9"/>
                </a:cxn>
                <a:cxn ang="0">
                  <a:pos x="691" y="28"/>
                </a:cxn>
                <a:cxn ang="0">
                  <a:pos x="682" y="5"/>
                </a:cxn>
              </a:cxnLst>
              <a:rect l="0" t="0" r="r" b="b"/>
              <a:pathLst>
                <a:path w="745" h="69">
                  <a:moveTo>
                    <a:pt x="745" y="28"/>
                  </a:moveTo>
                  <a:lnTo>
                    <a:pt x="738" y="28"/>
                  </a:lnTo>
                  <a:lnTo>
                    <a:pt x="738" y="9"/>
                  </a:lnTo>
                  <a:lnTo>
                    <a:pt x="738" y="9"/>
                  </a:lnTo>
                  <a:lnTo>
                    <a:pt x="729" y="28"/>
                  </a:lnTo>
                  <a:lnTo>
                    <a:pt x="725" y="28"/>
                  </a:lnTo>
                  <a:lnTo>
                    <a:pt x="717" y="9"/>
                  </a:lnTo>
                  <a:lnTo>
                    <a:pt x="716" y="9"/>
                  </a:lnTo>
                  <a:lnTo>
                    <a:pt x="716" y="28"/>
                  </a:lnTo>
                  <a:lnTo>
                    <a:pt x="710" y="28"/>
                  </a:lnTo>
                  <a:lnTo>
                    <a:pt x="710" y="5"/>
                  </a:lnTo>
                  <a:lnTo>
                    <a:pt x="720" y="5"/>
                  </a:lnTo>
                  <a:lnTo>
                    <a:pt x="727" y="19"/>
                  </a:lnTo>
                  <a:lnTo>
                    <a:pt x="734" y="5"/>
                  </a:lnTo>
                  <a:lnTo>
                    <a:pt x="745" y="5"/>
                  </a:lnTo>
                  <a:lnTo>
                    <a:pt x="745" y="28"/>
                  </a:lnTo>
                  <a:close/>
                  <a:moveTo>
                    <a:pt x="627" y="30"/>
                  </a:moveTo>
                  <a:cubicBezTo>
                    <a:pt x="627" y="27"/>
                    <a:pt x="636" y="26"/>
                    <a:pt x="642" y="26"/>
                  </a:cubicBezTo>
                  <a:cubicBezTo>
                    <a:pt x="651" y="26"/>
                    <a:pt x="658" y="28"/>
                    <a:pt x="661" y="33"/>
                  </a:cubicBezTo>
                  <a:lnTo>
                    <a:pt x="682" y="30"/>
                  </a:lnTo>
                  <a:cubicBezTo>
                    <a:pt x="675" y="20"/>
                    <a:pt x="663" y="17"/>
                    <a:pt x="643" y="17"/>
                  </a:cubicBezTo>
                  <a:cubicBezTo>
                    <a:pt x="623" y="17"/>
                    <a:pt x="602" y="21"/>
                    <a:pt x="602" y="33"/>
                  </a:cubicBezTo>
                  <a:cubicBezTo>
                    <a:pt x="602" y="40"/>
                    <a:pt x="609" y="45"/>
                    <a:pt x="621" y="47"/>
                  </a:cubicBezTo>
                  <a:cubicBezTo>
                    <a:pt x="627" y="48"/>
                    <a:pt x="643" y="50"/>
                    <a:pt x="650" y="50"/>
                  </a:cubicBezTo>
                  <a:cubicBezTo>
                    <a:pt x="655" y="50"/>
                    <a:pt x="661" y="51"/>
                    <a:pt x="661" y="54"/>
                  </a:cubicBezTo>
                  <a:cubicBezTo>
                    <a:pt x="661" y="58"/>
                    <a:pt x="649" y="59"/>
                    <a:pt x="644" y="59"/>
                  </a:cubicBezTo>
                  <a:cubicBezTo>
                    <a:pt x="635" y="59"/>
                    <a:pt x="624" y="57"/>
                    <a:pt x="622" y="52"/>
                  </a:cubicBezTo>
                  <a:lnTo>
                    <a:pt x="598" y="54"/>
                  </a:lnTo>
                  <a:lnTo>
                    <a:pt x="581" y="35"/>
                  </a:lnTo>
                  <a:lnTo>
                    <a:pt x="609" y="18"/>
                  </a:lnTo>
                  <a:lnTo>
                    <a:pt x="581" y="18"/>
                  </a:lnTo>
                  <a:lnTo>
                    <a:pt x="554" y="34"/>
                  </a:lnTo>
                  <a:lnTo>
                    <a:pt x="545" y="41"/>
                  </a:lnTo>
                  <a:lnTo>
                    <a:pt x="545" y="0"/>
                  </a:lnTo>
                  <a:lnTo>
                    <a:pt x="517" y="0"/>
                  </a:lnTo>
                  <a:lnTo>
                    <a:pt x="517" y="17"/>
                  </a:lnTo>
                  <a:lnTo>
                    <a:pt x="507" y="17"/>
                  </a:lnTo>
                  <a:cubicBezTo>
                    <a:pt x="495" y="16"/>
                    <a:pt x="489" y="22"/>
                    <a:pt x="486" y="27"/>
                  </a:cubicBezTo>
                  <a:lnTo>
                    <a:pt x="485" y="27"/>
                  </a:lnTo>
                  <a:lnTo>
                    <a:pt x="485" y="18"/>
                  </a:lnTo>
                  <a:lnTo>
                    <a:pt x="459" y="18"/>
                  </a:lnTo>
                  <a:lnTo>
                    <a:pt x="459" y="37"/>
                  </a:lnTo>
                  <a:cubicBezTo>
                    <a:pt x="455" y="25"/>
                    <a:pt x="438" y="17"/>
                    <a:pt x="411" y="17"/>
                  </a:cubicBezTo>
                  <a:cubicBezTo>
                    <a:pt x="391" y="17"/>
                    <a:pt x="377" y="22"/>
                    <a:pt x="369" y="29"/>
                  </a:cubicBezTo>
                  <a:lnTo>
                    <a:pt x="377" y="18"/>
                  </a:lnTo>
                  <a:lnTo>
                    <a:pt x="354" y="18"/>
                  </a:lnTo>
                  <a:lnTo>
                    <a:pt x="337" y="48"/>
                  </a:lnTo>
                  <a:lnTo>
                    <a:pt x="337" y="48"/>
                  </a:lnTo>
                  <a:lnTo>
                    <a:pt x="322" y="18"/>
                  </a:lnTo>
                  <a:lnTo>
                    <a:pt x="296" y="18"/>
                  </a:lnTo>
                  <a:lnTo>
                    <a:pt x="281" y="48"/>
                  </a:lnTo>
                  <a:lnTo>
                    <a:pt x="280" y="48"/>
                  </a:lnTo>
                  <a:lnTo>
                    <a:pt x="265" y="18"/>
                  </a:lnTo>
                  <a:lnTo>
                    <a:pt x="234" y="18"/>
                  </a:lnTo>
                  <a:lnTo>
                    <a:pt x="234" y="18"/>
                  </a:lnTo>
                  <a:lnTo>
                    <a:pt x="220" y="18"/>
                  </a:lnTo>
                  <a:lnTo>
                    <a:pt x="220" y="2"/>
                  </a:lnTo>
                  <a:lnTo>
                    <a:pt x="195" y="3"/>
                  </a:lnTo>
                  <a:lnTo>
                    <a:pt x="192" y="18"/>
                  </a:lnTo>
                  <a:lnTo>
                    <a:pt x="171" y="18"/>
                  </a:lnTo>
                  <a:lnTo>
                    <a:pt x="171" y="26"/>
                  </a:lnTo>
                  <a:cubicBezTo>
                    <a:pt x="171" y="26"/>
                    <a:pt x="171" y="26"/>
                    <a:pt x="170" y="25"/>
                  </a:cubicBezTo>
                  <a:cubicBezTo>
                    <a:pt x="162" y="20"/>
                    <a:pt x="148" y="17"/>
                    <a:pt x="134" y="17"/>
                  </a:cubicBezTo>
                  <a:cubicBezTo>
                    <a:pt x="107" y="17"/>
                    <a:pt x="90" y="26"/>
                    <a:pt x="86" y="38"/>
                  </a:cubicBezTo>
                  <a:lnTo>
                    <a:pt x="86" y="37"/>
                  </a:lnTo>
                  <a:cubicBezTo>
                    <a:pt x="86" y="32"/>
                    <a:pt x="86" y="26"/>
                    <a:pt x="81" y="22"/>
                  </a:cubicBezTo>
                  <a:cubicBezTo>
                    <a:pt x="75" y="18"/>
                    <a:pt x="66" y="17"/>
                    <a:pt x="56" y="17"/>
                  </a:cubicBezTo>
                  <a:cubicBezTo>
                    <a:pt x="42" y="17"/>
                    <a:pt x="33" y="20"/>
                    <a:pt x="28" y="26"/>
                  </a:cubicBezTo>
                  <a:lnTo>
                    <a:pt x="27" y="26"/>
                  </a:lnTo>
                  <a:lnTo>
                    <a:pt x="27" y="18"/>
                  </a:lnTo>
                  <a:lnTo>
                    <a:pt x="0" y="18"/>
                  </a:lnTo>
                  <a:lnTo>
                    <a:pt x="0" y="68"/>
                  </a:lnTo>
                  <a:lnTo>
                    <a:pt x="29" y="68"/>
                  </a:lnTo>
                  <a:lnTo>
                    <a:pt x="29" y="41"/>
                  </a:lnTo>
                  <a:cubicBezTo>
                    <a:pt x="29" y="38"/>
                    <a:pt x="29" y="35"/>
                    <a:pt x="32" y="32"/>
                  </a:cubicBezTo>
                  <a:cubicBezTo>
                    <a:pt x="34" y="30"/>
                    <a:pt x="39" y="28"/>
                    <a:pt x="44" y="28"/>
                  </a:cubicBezTo>
                  <a:cubicBezTo>
                    <a:pt x="59" y="28"/>
                    <a:pt x="57" y="36"/>
                    <a:pt x="57" y="41"/>
                  </a:cubicBezTo>
                  <a:lnTo>
                    <a:pt x="57" y="68"/>
                  </a:lnTo>
                  <a:lnTo>
                    <a:pt x="86" y="68"/>
                  </a:lnTo>
                  <a:lnTo>
                    <a:pt x="86" y="48"/>
                  </a:lnTo>
                  <a:cubicBezTo>
                    <a:pt x="90" y="60"/>
                    <a:pt x="108" y="69"/>
                    <a:pt x="135" y="69"/>
                  </a:cubicBezTo>
                  <a:cubicBezTo>
                    <a:pt x="169" y="69"/>
                    <a:pt x="180" y="54"/>
                    <a:pt x="180" y="51"/>
                  </a:cubicBezTo>
                  <a:lnTo>
                    <a:pt x="153" y="50"/>
                  </a:lnTo>
                  <a:cubicBezTo>
                    <a:pt x="153" y="55"/>
                    <a:pt x="145" y="58"/>
                    <a:pt x="136" y="58"/>
                  </a:cubicBezTo>
                  <a:cubicBezTo>
                    <a:pt x="123" y="58"/>
                    <a:pt x="117" y="54"/>
                    <a:pt x="117" y="48"/>
                  </a:cubicBezTo>
                  <a:lnTo>
                    <a:pt x="117" y="45"/>
                  </a:lnTo>
                  <a:lnTo>
                    <a:pt x="181" y="45"/>
                  </a:lnTo>
                  <a:cubicBezTo>
                    <a:pt x="181" y="40"/>
                    <a:pt x="179" y="34"/>
                    <a:pt x="175" y="29"/>
                  </a:cubicBezTo>
                  <a:lnTo>
                    <a:pt x="191" y="29"/>
                  </a:lnTo>
                  <a:lnTo>
                    <a:pt x="191" y="51"/>
                  </a:lnTo>
                  <a:cubicBezTo>
                    <a:pt x="191" y="56"/>
                    <a:pt x="191" y="62"/>
                    <a:pt x="199" y="66"/>
                  </a:cubicBezTo>
                  <a:cubicBezTo>
                    <a:pt x="206" y="68"/>
                    <a:pt x="217" y="69"/>
                    <a:pt x="225" y="69"/>
                  </a:cubicBezTo>
                  <a:cubicBezTo>
                    <a:pt x="230" y="69"/>
                    <a:pt x="236" y="69"/>
                    <a:pt x="241" y="68"/>
                  </a:cubicBezTo>
                  <a:lnTo>
                    <a:pt x="243" y="68"/>
                  </a:lnTo>
                  <a:lnTo>
                    <a:pt x="243" y="57"/>
                  </a:lnTo>
                  <a:lnTo>
                    <a:pt x="234" y="57"/>
                  </a:lnTo>
                  <a:cubicBezTo>
                    <a:pt x="220" y="57"/>
                    <a:pt x="220" y="55"/>
                    <a:pt x="220" y="49"/>
                  </a:cubicBezTo>
                  <a:lnTo>
                    <a:pt x="220" y="29"/>
                  </a:lnTo>
                  <a:lnTo>
                    <a:pt x="241" y="29"/>
                  </a:lnTo>
                  <a:lnTo>
                    <a:pt x="265" y="68"/>
                  </a:lnTo>
                  <a:lnTo>
                    <a:pt x="289" y="68"/>
                  </a:lnTo>
                  <a:lnTo>
                    <a:pt x="305" y="36"/>
                  </a:lnTo>
                  <a:lnTo>
                    <a:pt x="305" y="36"/>
                  </a:lnTo>
                  <a:lnTo>
                    <a:pt x="321" y="68"/>
                  </a:lnTo>
                  <a:lnTo>
                    <a:pt x="347" y="68"/>
                  </a:lnTo>
                  <a:lnTo>
                    <a:pt x="365" y="37"/>
                  </a:lnTo>
                  <a:cubicBezTo>
                    <a:pt x="364" y="39"/>
                    <a:pt x="364" y="41"/>
                    <a:pt x="364" y="43"/>
                  </a:cubicBezTo>
                  <a:cubicBezTo>
                    <a:pt x="364" y="57"/>
                    <a:pt x="381" y="69"/>
                    <a:pt x="411" y="69"/>
                  </a:cubicBezTo>
                  <a:cubicBezTo>
                    <a:pt x="437" y="69"/>
                    <a:pt x="454" y="60"/>
                    <a:pt x="459" y="48"/>
                  </a:cubicBezTo>
                  <a:lnTo>
                    <a:pt x="459" y="68"/>
                  </a:lnTo>
                  <a:lnTo>
                    <a:pt x="487" y="68"/>
                  </a:lnTo>
                  <a:lnTo>
                    <a:pt x="487" y="49"/>
                  </a:lnTo>
                  <a:cubicBezTo>
                    <a:pt x="487" y="40"/>
                    <a:pt x="494" y="31"/>
                    <a:pt x="517" y="31"/>
                  </a:cubicBezTo>
                  <a:lnTo>
                    <a:pt x="517" y="68"/>
                  </a:lnTo>
                  <a:lnTo>
                    <a:pt x="545" y="68"/>
                  </a:lnTo>
                  <a:lnTo>
                    <a:pt x="545" y="55"/>
                  </a:lnTo>
                  <a:lnTo>
                    <a:pt x="561" y="45"/>
                  </a:lnTo>
                  <a:lnTo>
                    <a:pt x="579" y="68"/>
                  </a:lnTo>
                  <a:lnTo>
                    <a:pt x="610" y="68"/>
                  </a:lnTo>
                  <a:lnTo>
                    <a:pt x="604" y="61"/>
                  </a:lnTo>
                  <a:cubicBezTo>
                    <a:pt x="611" y="66"/>
                    <a:pt x="622" y="69"/>
                    <a:pt x="642" y="69"/>
                  </a:cubicBezTo>
                  <a:cubicBezTo>
                    <a:pt x="653" y="69"/>
                    <a:pt x="664" y="68"/>
                    <a:pt x="673" y="65"/>
                  </a:cubicBezTo>
                  <a:cubicBezTo>
                    <a:pt x="681" y="62"/>
                    <a:pt x="686" y="57"/>
                    <a:pt x="686" y="52"/>
                  </a:cubicBezTo>
                  <a:cubicBezTo>
                    <a:pt x="686" y="29"/>
                    <a:pt x="627" y="40"/>
                    <a:pt x="627" y="30"/>
                  </a:cubicBezTo>
                  <a:close/>
                  <a:moveTo>
                    <a:pt x="116" y="37"/>
                  </a:moveTo>
                  <a:cubicBezTo>
                    <a:pt x="117" y="31"/>
                    <a:pt x="121" y="26"/>
                    <a:pt x="134" y="26"/>
                  </a:cubicBezTo>
                  <a:cubicBezTo>
                    <a:pt x="147" y="26"/>
                    <a:pt x="150" y="31"/>
                    <a:pt x="151" y="37"/>
                  </a:cubicBezTo>
                  <a:lnTo>
                    <a:pt x="116" y="37"/>
                  </a:lnTo>
                  <a:close/>
                  <a:moveTo>
                    <a:pt x="411" y="59"/>
                  </a:moveTo>
                  <a:cubicBezTo>
                    <a:pt x="395" y="59"/>
                    <a:pt x="395" y="47"/>
                    <a:pt x="395" y="41"/>
                  </a:cubicBezTo>
                  <a:cubicBezTo>
                    <a:pt x="395" y="35"/>
                    <a:pt x="396" y="26"/>
                    <a:pt x="412" y="26"/>
                  </a:cubicBezTo>
                  <a:cubicBezTo>
                    <a:pt x="418" y="26"/>
                    <a:pt x="423" y="27"/>
                    <a:pt x="425" y="31"/>
                  </a:cubicBezTo>
                  <a:cubicBezTo>
                    <a:pt x="428" y="34"/>
                    <a:pt x="428" y="39"/>
                    <a:pt x="428" y="43"/>
                  </a:cubicBezTo>
                  <a:cubicBezTo>
                    <a:pt x="428" y="49"/>
                    <a:pt x="428" y="59"/>
                    <a:pt x="411" y="59"/>
                  </a:cubicBezTo>
                  <a:close/>
                  <a:moveTo>
                    <a:pt x="708" y="9"/>
                  </a:moveTo>
                  <a:lnTo>
                    <a:pt x="698" y="9"/>
                  </a:lnTo>
                  <a:lnTo>
                    <a:pt x="698" y="28"/>
                  </a:lnTo>
                  <a:lnTo>
                    <a:pt x="691" y="28"/>
                  </a:lnTo>
                  <a:lnTo>
                    <a:pt x="691" y="9"/>
                  </a:lnTo>
                  <a:lnTo>
                    <a:pt x="682" y="9"/>
                  </a:lnTo>
                  <a:lnTo>
                    <a:pt x="682" y="5"/>
                  </a:lnTo>
                  <a:lnTo>
                    <a:pt x="708" y="5"/>
                  </a:lnTo>
                  <a:lnTo>
                    <a:pt x="708" y="9"/>
                  </a:lnTo>
                  <a:close/>
                </a:path>
              </a:pathLst>
            </a:custGeom>
            <a:solidFill>
              <a:schemeClr val="accent2"/>
            </a:solidFill>
            <a:ln w="9525">
              <a:noFill/>
              <a:round/>
              <a:headEnd/>
              <a:tailEnd/>
            </a:ln>
          </p:spPr>
          <p:txBody>
            <a:bodyPr/>
            <a:lstStyle/>
            <a:p>
              <a:pPr defTabSz="914400" fontAlgn="auto">
                <a:spcBef>
                  <a:spcPts val="0"/>
                </a:spcBef>
                <a:spcAft>
                  <a:spcPts val="0"/>
                </a:spcAft>
                <a:defRPr/>
              </a:pPr>
              <a:endParaRPr lang="en-US">
                <a:solidFill>
                  <a:prstClr val="black"/>
                </a:solidFill>
                <a:latin typeface="Arial"/>
                <a:cs typeface="+mn-cs"/>
              </a:endParaRPr>
            </a:p>
          </p:txBody>
        </p:sp>
      </p:grpSp>
    </p:spTree>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xtreme Networks">
    <p:spTree>
      <p:nvGrpSpPr>
        <p:cNvPr id="1" name=""/>
        <p:cNvGrpSpPr/>
        <p:nvPr/>
      </p:nvGrpSpPr>
      <p:grpSpPr>
        <a:xfrm>
          <a:off x="0" y="0"/>
          <a:ext cx="0" cy="0"/>
          <a:chOff x="0" y="0"/>
          <a:chExt cx="0" cy="0"/>
        </a:xfrm>
      </p:grpSpPr>
      <p:sp>
        <p:nvSpPr>
          <p:cNvPr id="2" name="Rectangle 3"/>
          <p:cNvSpPr/>
          <p:nvPr userDrawn="1"/>
        </p:nvSpPr>
        <p:spPr>
          <a:xfrm>
            <a:off x="0" y="0"/>
            <a:ext cx="9144000" cy="7747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 name="Freeform 89"/>
          <p:cNvSpPr>
            <a:spLocks noEditPoints="1"/>
          </p:cNvSpPr>
          <p:nvPr userDrawn="1"/>
        </p:nvSpPr>
        <p:spPr bwMode="auto">
          <a:xfrm>
            <a:off x="447675" y="2640013"/>
            <a:ext cx="8228013" cy="1293812"/>
          </a:xfrm>
          <a:custGeom>
            <a:avLst/>
            <a:gdLst/>
            <a:ahLst/>
            <a:cxnLst>
              <a:cxn ang="0">
                <a:pos x="302" y="85"/>
              </a:cxn>
              <a:cxn ang="0">
                <a:pos x="717" y="148"/>
              </a:cxn>
              <a:cxn ang="0">
                <a:pos x="619" y="54"/>
              </a:cxn>
              <a:cxn ang="0">
                <a:pos x="525" y="59"/>
              </a:cxn>
              <a:cxn ang="0">
                <a:pos x="932" y="139"/>
              </a:cxn>
              <a:cxn ang="0">
                <a:pos x="86" y="123"/>
              </a:cxn>
              <a:cxn ang="0">
                <a:pos x="101" y="101"/>
              </a:cxn>
              <a:cxn ang="0">
                <a:pos x="140" y="130"/>
              </a:cxn>
              <a:cxn ang="0">
                <a:pos x="136" y="95"/>
              </a:cxn>
              <a:cxn ang="0">
                <a:pos x="208" y="82"/>
              </a:cxn>
              <a:cxn ang="0">
                <a:pos x="282" y="70"/>
              </a:cxn>
              <a:cxn ang="0">
                <a:pos x="356" y="57"/>
              </a:cxn>
              <a:cxn ang="0">
                <a:pos x="565" y="41"/>
              </a:cxn>
              <a:cxn ang="0">
                <a:pos x="1684" y="147"/>
              </a:cxn>
              <a:cxn ang="0">
                <a:pos x="1727" y="176"/>
              </a:cxn>
              <a:cxn ang="0">
                <a:pos x="1768" y="171"/>
              </a:cxn>
              <a:cxn ang="0">
                <a:pos x="1774" y="206"/>
              </a:cxn>
              <a:cxn ang="0">
                <a:pos x="1712" y="197"/>
              </a:cxn>
              <a:cxn ang="0">
                <a:pos x="1735" y="212"/>
              </a:cxn>
              <a:cxn ang="0">
                <a:pos x="1722" y="234"/>
              </a:cxn>
              <a:cxn ang="0">
                <a:pos x="1647" y="246"/>
              </a:cxn>
              <a:cxn ang="0">
                <a:pos x="1575" y="259"/>
              </a:cxn>
              <a:cxn ang="0">
                <a:pos x="1440" y="262"/>
              </a:cxn>
              <a:cxn ang="0">
                <a:pos x="1369" y="276"/>
              </a:cxn>
              <a:cxn ang="0">
                <a:pos x="1238" y="280"/>
              </a:cxn>
              <a:cxn ang="0">
                <a:pos x="1045" y="274"/>
              </a:cxn>
              <a:cxn ang="0">
                <a:pos x="240" y="106"/>
              </a:cxn>
              <a:cxn ang="0">
                <a:pos x="195" y="136"/>
              </a:cxn>
              <a:cxn ang="0">
                <a:pos x="192" y="109"/>
              </a:cxn>
              <a:cxn ang="0">
                <a:pos x="259" y="102"/>
              </a:cxn>
              <a:cxn ang="0">
                <a:pos x="324" y="145"/>
              </a:cxn>
              <a:cxn ang="0">
                <a:pos x="417" y="57"/>
              </a:cxn>
              <a:cxn ang="0">
                <a:pos x="892" y="247"/>
              </a:cxn>
              <a:cxn ang="0">
                <a:pos x="1084" y="251"/>
              </a:cxn>
              <a:cxn ang="0">
                <a:pos x="1312" y="247"/>
              </a:cxn>
              <a:cxn ang="0">
                <a:pos x="1482" y="235"/>
              </a:cxn>
              <a:cxn ang="0">
                <a:pos x="1555" y="221"/>
              </a:cxn>
              <a:cxn ang="0">
                <a:pos x="1593" y="214"/>
              </a:cxn>
              <a:cxn ang="0">
                <a:pos x="1607" y="194"/>
              </a:cxn>
              <a:cxn ang="0">
                <a:pos x="1645" y="185"/>
              </a:cxn>
              <a:cxn ang="0">
                <a:pos x="1660" y="162"/>
              </a:cxn>
              <a:cxn ang="0">
                <a:pos x="1601" y="158"/>
              </a:cxn>
              <a:cxn ang="0">
                <a:pos x="878" y="42"/>
              </a:cxn>
              <a:cxn ang="0">
                <a:pos x="717" y="79"/>
              </a:cxn>
              <a:cxn ang="0">
                <a:pos x="1053" y="96"/>
              </a:cxn>
              <a:cxn ang="0">
                <a:pos x="1356" y="103"/>
              </a:cxn>
              <a:cxn ang="0">
                <a:pos x="1357" y="167"/>
              </a:cxn>
              <a:cxn ang="0">
                <a:pos x="1176" y="131"/>
              </a:cxn>
              <a:cxn ang="0">
                <a:pos x="826" y="189"/>
              </a:cxn>
              <a:cxn ang="0">
                <a:pos x="709" y="243"/>
              </a:cxn>
              <a:cxn ang="0">
                <a:pos x="803" y="247"/>
              </a:cxn>
              <a:cxn ang="0">
                <a:pos x="885" y="260"/>
              </a:cxn>
              <a:cxn ang="0">
                <a:pos x="977" y="263"/>
              </a:cxn>
              <a:cxn ang="0">
                <a:pos x="1073" y="264"/>
              </a:cxn>
              <a:cxn ang="0">
                <a:pos x="1173" y="255"/>
              </a:cxn>
              <a:cxn ang="0">
                <a:pos x="1231" y="258"/>
              </a:cxn>
              <a:cxn ang="0">
                <a:pos x="1323" y="262"/>
              </a:cxn>
              <a:cxn ang="0">
                <a:pos x="1420" y="258"/>
              </a:cxn>
              <a:cxn ang="0">
                <a:pos x="1516" y="258"/>
              </a:cxn>
              <a:cxn ang="0">
                <a:pos x="1602" y="245"/>
              </a:cxn>
              <a:cxn ang="0">
                <a:pos x="1675" y="218"/>
              </a:cxn>
              <a:cxn ang="0">
                <a:pos x="1696" y="175"/>
              </a:cxn>
              <a:cxn ang="0">
                <a:pos x="1606" y="136"/>
              </a:cxn>
            </a:cxnLst>
            <a:rect l="0" t="0" r="r" b="b"/>
            <a:pathLst>
              <a:path w="1799" h="283">
                <a:moveTo>
                  <a:pt x="358" y="77"/>
                </a:moveTo>
                <a:cubicBezTo>
                  <a:pt x="357" y="74"/>
                  <a:pt x="356" y="72"/>
                  <a:pt x="354" y="70"/>
                </a:cubicBezTo>
                <a:cubicBezTo>
                  <a:pt x="352" y="67"/>
                  <a:pt x="349" y="68"/>
                  <a:pt x="345" y="69"/>
                </a:cubicBezTo>
                <a:cubicBezTo>
                  <a:pt x="339" y="70"/>
                  <a:pt x="339" y="74"/>
                  <a:pt x="339" y="78"/>
                </a:cubicBezTo>
                <a:cubicBezTo>
                  <a:pt x="345" y="77"/>
                  <a:pt x="351" y="77"/>
                  <a:pt x="358" y="77"/>
                </a:cubicBezTo>
                <a:close/>
                <a:moveTo>
                  <a:pt x="974" y="98"/>
                </a:moveTo>
                <a:cubicBezTo>
                  <a:pt x="945" y="98"/>
                  <a:pt x="934" y="108"/>
                  <a:pt x="932" y="121"/>
                </a:cubicBezTo>
                <a:lnTo>
                  <a:pt x="1011" y="121"/>
                </a:lnTo>
                <a:cubicBezTo>
                  <a:pt x="1010" y="109"/>
                  <a:pt x="1002" y="98"/>
                  <a:pt x="974" y="98"/>
                </a:cubicBezTo>
                <a:close/>
                <a:moveTo>
                  <a:pt x="302" y="85"/>
                </a:moveTo>
                <a:cubicBezTo>
                  <a:pt x="307" y="84"/>
                  <a:pt x="313" y="82"/>
                  <a:pt x="320" y="81"/>
                </a:cubicBezTo>
                <a:cubicBezTo>
                  <a:pt x="319" y="79"/>
                  <a:pt x="318" y="77"/>
                  <a:pt x="317" y="76"/>
                </a:cubicBezTo>
                <a:cubicBezTo>
                  <a:pt x="312" y="73"/>
                  <a:pt x="306" y="75"/>
                  <a:pt x="302" y="78"/>
                </a:cubicBezTo>
                <a:cubicBezTo>
                  <a:pt x="301" y="80"/>
                  <a:pt x="301" y="83"/>
                  <a:pt x="302" y="85"/>
                </a:cubicBezTo>
                <a:cubicBezTo>
                  <a:pt x="302" y="85"/>
                  <a:pt x="302" y="85"/>
                  <a:pt x="302" y="85"/>
                </a:cubicBezTo>
                <a:close/>
                <a:moveTo>
                  <a:pt x="748" y="165"/>
                </a:moveTo>
                <a:lnTo>
                  <a:pt x="761" y="165"/>
                </a:lnTo>
                <a:lnTo>
                  <a:pt x="761" y="104"/>
                </a:lnTo>
                <a:lnTo>
                  <a:pt x="717" y="104"/>
                </a:lnTo>
                <a:lnTo>
                  <a:pt x="717" y="148"/>
                </a:lnTo>
                <a:cubicBezTo>
                  <a:pt x="717" y="161"/>
                  <a:pt x="717" y="166"/>
                  <a:pt x="748" y="165"/>
                </a:cubicBezTo>
                <a:close/>
                <a:moveTo>
                  <a:pt x="555" y="110"/>
                </a:moveTo>
                <a:lnTo>
                  <a:pt x="598" y="79"/>
                </a:lnTo>
                <a:lnTo>
                  <a:pt x="654" y="79"/>
                </a:lnTo>
                <a:lnTo>
                  <a:pt x="658" y="55"/>
                </a:lnTo>
                <a:cubicBezTo>
                  <a:pt x="658" y="55"/>
                  <a:pt x="658" y="54"/>
                  <a:pt x="658" y="53"/>
                </a:cubicBezTo>
                <a:cubicBezTo>
                  <a:pt x="654" y="51"/>
                  <a:pt x="651" y="53"/>
                  <a:pt x="647" y="54"/>
                </a:cubicBezTo>
                <a:cubicBezTo>
                  <a:pt x="637" y="58"/>
                  <a:pt x="639" y="46"/>
                  <a:pt x="632" y="43"/>
                </a:cubicBezTo>
                <a:cubicBezTo>
                  <a:pt x="629" y="41"/>
                  <a:pt x="625" y="41"/>
                  <a:pt x="623" y="44"/>
                </a:cubicBezTo>
                <a:cubicBezTo>
                  <a:pt x="620" y="46"/>
                  <a:pt x="620" y="50"/>
                  <a:pt x="619" y="54"/>
                </a:cubicBezTo>
                <a:cubicBezTo>
                  <a:pt x="616" y="59"/>
                  <a:pt x="611" y="60"/>
                  <a:pt x="606" y="59"/>
                </a:cubicBezTo>
                <a:cubicBezTo>
                  <a:pt x="599" y="58"/>
                  <a:pt x="602" y="49"/>
                  <a:pt x="596" y="48"/>
                </a:cubicBezTo>
                <a:cubicBezTo>
                  <a:pt x="592" y="46"/>
                  <a:pt x="587" y="47"/>
                  <a:pt x="583" y="50"/>
                </a:cubicBezTo>
                <a:cubicBezTo>
                  <a:pt x="581" y="52"/>
                  <a:pt x="582" y="56"/>
                  <a:pt x="582" y="59"/>
                </a:cubicBezTo>
                <a:cubicBezTo>
                  <a:pt x="582" y="61"/>
                  <a:pt x="578" y="63"/>
                  <a:pt x="575" y="64"/>
                </a:cubicBezTo>
                <a:cubicBezTo>
                  <a:pt x="566" y="67"/>
                  <a:pt x="564" y="56"/>
                  <a:pt x="559" y="52"/>
                </a:cubicBezTo>
                <a:cubicBezTo>
                  <a:pt x="556" y="51"/>
                  <a:pt x="552" y="51"/>
                  <a:pt x="550" y="53"/>
                </a:cubicBezTo>
                <a:cubicBezTo>
                  <a:pt x="541" y="56"/>
                  <a:pt x="548" y="65"/>
                  <a:pt x="541" y="68"/>
                </a:cubicBezTo>
                <a:cubicBezTo>
                  <a:pt x="538" y="70"/>
                  <a:pt x="534" y="70"/>
                  <a:pt x="531" y="69"/>
                </a:cubicBezTo>
                <a:cubicBezTo>
                  <a:pt x="527" y="67"/>
                  <a:pt x="527" y="62"/>
                  <a:pt x="525" y="59"/>
                </a:cubicBezTo>
                <a:cubicBezTo>
                  <a:pt x="521" y="54"/>
                  <a:pt x="517" y="58"/>
                  <a:pt x="511" y="59"/>
                </a:cubicBezTo>
                <a:cubicBezTo>
                  <a:pt x="502" y="61"/>
                  <a:pt x="507" y="49"/>
                  <a:pt x="499" y="47"/>
                </a:cubicBezTo>
                <a:cubicBezTo>
                  <a:pt x="496" y="45"/>
                  <a:pt x="493" y="46"/>
                  <a:pt x="490" y="48"/>
                </a:cubicBezTo>
                <a:cubicBezTo>
                  <a:pt x="488" y="49"/>
                  <a:pt x="488" y="51"/>
                  <a:pt x="488" y="53"/>
                </a:cubicBezTo>
                <a:lnTo>
                  <a:pt x="555" y="110"/>
                </a:lnTo>
                <a:close/>
                <a:moveTo>
                  <a:pt x="975" y="168"/>
                </a:moveTo>
                <a:cubicBezTo>
                  <a:pt x="995" y="168"/>
                  <a:pt x="1015" y="161"/>
                  <a:pt x="1015" y="151"/>
                </a:cubicBezTo>
                <a:lnTo>
                  <a:pt x="1060" y="153"/>
                </a:lnTo>
                <a:lnTo>
                  <a:pt x="1060" y="139"/>
                </a:lnTo>
                <a:lnTo>
                  <a:pt x="932" y="139"/>
                </a:lnTo>
                <a:lnTo>
                  <a:pt x="932" y="145"/>
                </a:lnTo>
                <a:cubicBezTo>
                  <a:pt x="932" y="158"/>
                  <a:pt x="947" y="168"/>
                  <a:pt x="975" y="168"/>
                </a:cubicBezTo>
                <a:close/>
                <a:moveTo>
                  <a:pt x="1452" y="98"/>
                </a:moveTo>
                <a:cubicBezTo>
                  <a:pt x="1424" y="98"/>
                  <a:pt x="1413" y="108"/>
                  <a:pt x="1410" y="121"/>
                </a:cubicBezTo>
                <a:lnTo>
                  <a:pt x="1490" y="121"/>
                </a:lnTo>
                <a:cubicBezTo>
                  <a:pt x="1489" y="109"/>
                  <a:pt x="1481" y="98"/>
                  <a:pt x="1452" y="98"/>
                </a:cubicBezTo>
                <a:close/>
                <a:moveTo>
                  <a:pt x="89" y="127"/>
                </a:moveTo>
                <a:cubicBezTo>
                  <a:pt x="92" y="127"/>
                  <a:pt x="94" y="126"/>
                  <a:pt x="94" y="124"/>
                </a:cubicBezTo>
                <a:cubicBezTo>
                  <a:pt x="94" y="121"/>
                  <a:pt x="92" y="119"/>
                  <a:pt x="90" y="119"/>
                </a:cubicBezTo>
                <a:cubicBezTo>
                  <a:pt x="88" y="119"/>
                  <a:pt x="86" y="120"/>
                  <a:pt x="86" y="123"/>
                </a:cubicBezTo>
                <a:cubicBezTo>
                  <a:pt x="86" y="125"/>
                  <a:pt x="87" y="127"/>
                  <a:pt x="89" y="127"/>
                </a:cubicBezTo>
                <a:close/>
                <a:moveTo>
                  <a:pt x="111" y="143"/>
                </a:moveTo>
                <a:cubicBezTo>
                  <a:pt x="114" y="143"/>
                  <a:pt x="117" y="141"/>
                  <a:pt x="117" y="138"/>
                </a:cubicBezTo>
                <a:cubicBezTo>
                  <a:pt x="117" y="135"/>
                  <a:pt x="115" y="133"/>
                  <a:pt x="112" y="132"/>
                </a:cubicBezTo>
                <a:cubicBezTo>
                  <a:pt x="109" y="132"/>
                  <a:pt x="106" y="134"/>
                  <a:pt x="106" y="137"/>
                </a:cubicBezTo>
                <a:cubicBezTo>
                  <a:pt x="106" y="140"/>
                  <a:pt x="108" y="143"/>
                  <a:pt x="111" y="143"/>
                </a:cubicBezTo>
                <a:close/>
                <a:moveTo>
                  <a:pt x="105" y="98"/>
                </a:moveTo>
                <a:cubicBezTo>
                  <a:pt x="108" y="98"/>
                  <a:pt x="109" y="100"/>
                  <a:pt x="109" y="102"/>
                </a:cubicBezTo>
                <a:cubicBezTo>
                  <a:pt x="109" y="104"/>
                  <a:pt x="107" y="106"/>
                  <a:pt x="104" y="106"/>
                </a:cubicBezTo>
                <a:cubicBezTo>
                  <a:pt x="102" y="105"/>
                  <a:pt x="101" y="103"/>
                  <a:pt x="101" y="101"/>
                </a:cubicBezTo>
                <a:cubicBezTo>
                  <a:pt x="101" y="99"/>
                  <a:pt x="103" y="97"/>
                  <a:pt x="105" y="98"/>
                </a:cubicBezTo>
                <a:close/>
                <a:moveTo>
                  <a:pt x="127" y="109"/>
                </a:moveTo>
                <a:cubicBezTo>
                  <a:pt x="131" y="109"/>
                  <a:pt x="134" y="113"/>
                  <a:pt x="134" y="117"/>
                </a:cubicBezTo>
                <a:cubicBezTo>
                  <a:pt x="133" y="121"/>
                  <a:pt x="130" y="124"/>
                  <a:pt x="126" y="123"/>
                </a:cubicBezTo>
                <a:cubicBezTo>
                  <a:pt x="122" y="123"/>
                  <a:pt x="119" y="120"/>
                  <a:pt x="119" y="115"/>
                </a:cubicBezTo>
                <a:cubicBezTo>
                  <a:pt x="120" y="112"/>
                  <a:pt x="123" y="109"/>
                  <a:pt x="127" y="109"/>
                </a:cubicBezTo>
                <a:close/>
                <a:moveTo>
                  <a:pt x="149" y="123"/>
                </a:moveTo>
                <a:cubicBezTo>
                  <a:pt x="154" y="124"/>
                  <a:pt x="157" y="128"/>
                  <a:pt x="156" y="132"/>
                </a:cubicBezTo>
                <a:cubicBezTo>
                  <a:pt x="156" y="137"/>
                  <a:pt x="152" y="140"/>
                  <a:pt x="148" y="139"/>
                </a:cubicBezTo>
                <a:cubicBezTo>
                  <a:pt x="143" y="139"/>
                  <a:pt x="140" y="135"/>
                  <a:pt x="140" y="130"/>
                </a:cubicBezTo>
                <a:cubicBezTo>
                  <a:pt x="141" y="126"/>
                  <a:pt x="145" y="123"/>
                  <a:pt x="149" y="123"/>
                </a:cubicBezTo>
                <a:close/>
                <a:moveTo>
                  <a:pt x="164" y="102"/>
                </a:moveTo>
                <a:cubicBezTo>
                  <a:pt x="169" y="102"/>
                  <a:pt x="172" y="106"/>
                  <a:pt x="172" y="111"/>
                </a:cubicBezTo>
                <a:cubicBezTo>
                  <a:pt x="171" y="116"/>
                  <a:pt x="167" y="119"/>
                  <a:pt x="162" y="119"/>
                </a:cubicBezTo>
                <a:cubicBezTo>
                  <a:pt x="158" y="118"/>
                  <a:pt x="154" y="114"/>
                  <a:pt x="155" y="109"/>
                </a:cubicBezTo>
                <a:cubicBezTo>
                  <a:pt x="155" y="105"/>
                  <a:pt x="160" y="101"/>
                  <a:pt x="164" y="102"/>
                </a:cubicBezTo>
                <a:close/>
                <a:moveTo>
                  <a:pt x="142" y="90"/>
                </a:moveTo>
                <a:cubicBezTo>
                  <a:pt x="145" y="90"/>
                  <a:pt x="148" y="93"/>
                  <a:pt x="147" y="96"/>
                </a:cubicBezTo>
                <a:cubicBezTo>
                  <a:pt x="147" y="99"/>
                  <a:pt x="144" y="102"/>
                  <a:pt x="141" y="101"/>
                </a:cubicBezTo>
                <a:cubicBezTo>
                  <a:pt x="138" y="101"/>
                  <a:pt x="135" y="98"/>
                  <a:pt x="136" y="95"/>
                </a:cubicBezTo>
                <a:cubicBezTo>
                  <a:pt x="136" y="92"/>
                  <a:pt x="139" y="89"/>
                  <a:pt x="142" y="90"/>
                </a:cubicBezTo>
                <a:close/>
                <a:moveTo>
                  <a:pt x="179" y="82"/>
                </a:moveTo>
                <a:cubicBezTo>
                  <a:pt x="183" y="82"/>
                  <a:pt x="186" y="86"/>
                  <a:pt x="186" y="90"/>
                </a:cubicBezTo>
                <a:cubicBezTo>
                  <a:pt x="185" y="94"/>
                  <a:pt x="182" y="97"/>
                  <a:pt x="178" y="96"/>
                </a:cubicBezTo>
                <a:cubicBezTo>
                  <a:pt x="174" y="96"/>
                  <a:pt x="171" y="92"/>
                  <a:pt x="171" y="88"/>
                </a:cubicBezTo>
                <a:cubicBezTo>
                  <a:pt x="172" y="84"/>
                  <a:pt x="175" y="82"/>
                  <a:pt x="179" y="82"/>
                </a:cubicBezTo>
                <a:close/>
                <a:moveTo>
                  <a:pt x="216" y="76"/>
                </a:moveTo>
                <a:cubicBezTo>
                  <a:pt x="220" y="76"/>
                  <a:pt x="223" y="80"/>
                  <a:pt x="223" y="84"/>
                </a:cubicBezTo>
                <a:cubicBezTo>
                  <a:pt x="223" y="88"/>
                  <a:pt x="219" y="91"/>
                  <a:pt x="215" y="91"/>
                </a:cubicBezTo>
                <a:cubicBezTo>
                  <a:pt x="211" y="90"/>
                  <a:pt x="208" y="87"/>
                  <a:pt x="208" y="82"/>
                </a:cubicBezTo>
                <a:cubicBezTo>
                  <a:pt x="208" y="78"/>
                  <a:pt x="212" y="75"/>
                  <a:pt x="216" y="76"/>
                </a:cubicBezTo>
                <a:close/>
                <a:moveTo>
                  <a:pt x="253" y="69"/>
                </a:moveTo>
                <a:cubicBezTo>
                  <a:pt x="257" y="70"/>
                  <a:pt x="260" y="73"/>
                  <a:pt x="260" y="78"/>
                </a:cubicBezTo>
                <a:cubicBezTo>
                  <a:pt x="260" y="82"/>
                  <a:pt x="256" y="85"/>
                  <a:pt x="252" y="84"/>
                </a:cubicBezTo>
                <a:cubicBezTo>
                  <a:pt x="247" y="84"/>
                  <a:pt x="245" y="80"/>
                  <a:pt x="245" y="76"/>
                </a:cubicBezTo>
                <a:cubicBezTo>
                  <a:pt x="245" y="72"/>
                  <a:pt x="249" y="69"/>
                  <a:pt x="253" y="69"/>
                </a:cubicBezTo>
                <a:close/>
                <a:moveTo>
                  <a:pt x="290" y="63"/>
                </a:moveTo>
                <a:cubicBezTo>
                  <a:pt x="295" y="64"/>
                  <a:pt x="298" y="67"/>
                  <a:pt x="297" y="71"/>
                </a:cubicBezTo>
                <a:cubicBezTo>
                  <a:pt x="297" y="75"/>
                  <a:pt x="293" y="78"/>
                  <a:pt x="289" y="78"/>
                </a:cubicBezTo>
                <a:cubicBezTo>
                  <a:pt x="285" y="78"/>
                  <a:pt x="282" y="74"/>
                  <a:pt x="282" y="70"/>
                </a:cubicBezTo>
                <a:cubicBezTo>
                  <a:pt x="283" y="66"/>
                  <a:pt x="286" y="63"/>
                  <a:pt x="290" y="63"/>
                </a:cubicBezTo>
                <a:close/>
                <a:moveTo>
                  <a:pt x="327" y="57"/>
                </a:moveTo>
                <a:cubicBezTo>
                  <a:pt x="331" y="57"/>
                  <a:pt x="334" y="61"/>
                  <a:pt x="334" y="65"/>
                </a:cubicBezTo>
                <a:cubicBezTo>
                  <a:pt x="333" y="69"/>
                  <a:pt x="330" y="72"/>
                  <a:pt x="326" y="72"/>
                </a:cubicBezTo>
                <a:cubicBezTo>
                  <a:pt x="321" y="71"/>
                  <a:pt x="318" y="68"/>
                  <a:pt x="319" y="64"/>
                </a:cubicBezTo>
                <a:cubicBezTo>
                  <a:pt x="319" y="59"/>
                  <a:pt x="323" y="56"/>
                  <a:pt x="327" y="57"/>
                </a:cubicBezTo>
                <a:close/>
                <a:moveTo>
                  <a:pt x="364" y="51"/>
                </a:moveTo>
                <a:cubicBezTo>
                  <a:pt x="367" y="52"/>
                  <a:pt x="370" y="55"/>
                  <a:pt x="370" y="59"/>
                </a:cubicBezTo>
                <a:cubicBezTo>
                  <a:pt x="369" y="62"/>
                  <a:pt x="366" y="65"/>
                  <a:pt x="362" y="64"/>
                </a:cubicBezTo>
                <a:cubicBezTo>
                  <a:pt x="359" y="64"/>
                  <a:pt x="356" y="61"/>
                  <a:pt x="356" y="57"/>
                </a:cubicBezTo>
                <a:cubicBezTo>
                  <a:pt x="357" y="53"/>
                  <a:pt x="360" y="51"/>
                  <a:pt x="364" y="51"/>
                </a:cubicBezTo>
                <a:close/>
                <a:moveTo>
                  <a:pt x="533" y="41"/>
                </a:moveTo>
                <a:cubicBezTo>
                  <a:pt x="537" y="42"/>
                  <a:pt x="540" y="45"/>
                  <a:pt x="539" y="49"/>
                </a:cubicBezTo>
                <a:cubicBezTo>
                  <a:pt x="539" y="52"/>
                  <a:pt x="535" y="55"/>
                  <a:pt x="532" y="55"/>
                </a:cubicBezTo>
                <a:cubicBezTo>
                  <a:pt x="528" y="54"/>
                  <a:pt x="526" y="51"/>
                  <a:pt x="526" y="47"/>
                </a:cubicBezTo>
                <a:cubicBezTo>
                  <a:pt x="526" y="44"/>
                  <a:pt x="530" y="41"/>
                  <a:pt x="533" y="41"/>
                </a:cubicBezTo>
                <a:close/>
                <a:moveTo>
                  <a:pt x="570" y="37"/>
                </a:moveTo>
                <a:cubicBezTo>
                  <a:pt x="572" y="37"/>
                  <a:pt x="574" y="39"/>
                  <a:pt x="573" y="42"/>
                </a:cubicBezTo>
                <a:cubicBezTo>
                  <a:pt x="573" y="44"/>
                  <a:pt x="571" y="45"/>
                  <a:pt x="569" y="45"/>
                </a:cubicBezTo>
                <a:cubicBezTo>
                  <a:pt x="567" y="45"/>
                  <a:pt x="565" y="43"/>
                  <a:pt x="565" y="41"/>
                </a:cubicBezTo>
                <a:cubicBezTo>
                  <a:pt x="566" y="39"/>
                  <a:pt x="567" y="37"/>
                  <a:pt x="570" y="37"/>
                </a:cubicBezTo>
                <a:close/>
                <a:moveTo>
                  <a:pt x="1671" y="129"/>
                </a:moveTo>
                <a:cubicBezTo>
                  <a:pt x="1673" y="129"/>
                  <a:pt x="1675" y="131"/>
                  <a:pt x="1674" y="133"/>
                </a:cubicBezTo>
                <a:cubicBezTo>
                  <a:pt x="1674" y="136"/>
                  <a:pt x="1672" y="137"/>
                  <a:pt x="1670" y="137"/>
                </a:cubicBezTo>
                <a:cubicBezTo>
                  <a:pt x="1668" y="137"/>
                  <a:pt x="1666" y="135"/>
                  <a:pt x="1666" y="133"/>
                </a:cubicBezTo>
                <a:cubicBezTo>
                  <a:pt x="1667" y="130"/>
                  <a:pt x="1669" y="129"/>
                  <a:pt x="1671" y="129"/>
                </a:cubicBezTo>
                <a:close/>
                <a:moveTo>
                  <a:pt x="1692" y="141"/>
                </a:moveTo>
                <a:cubicBezTo>
                  <a:pt x="1696" y="141"/>
                  <a:pt x="1699" y="145"/>
                  <a:pt x="1699" y="149"/>
                </a:cubicBezTo>
                <a:cubicBezTo>
                  <a:pt x="1698" y="153"/>
                  <a:pt x="1695" y="156"/>
                  <a:pt x="1691" y="155"/>
                </a:cubicBezTo>
                <a:cubicBezTo>
                  <a:pt x="1687" y="155"/>
                  <a:pt x="1684" y="151"/>
                  <a:pt x="1684" y="147"/>
                </a:cubicBezTo>
                <a:cubicBezTo>
                  <a:pt x="1685" y="143"/>
                  <a:pt x="1688" y="140"/>
                  <a:pt x="1692" y="141"/>
                </a:cubicBezTo>
                <a:close/>
                <a:moveTo>
                  <a:pt x="1715" y="155"/>
                </a:moveTo>
                <a:cubicBezTo>
                  <a:pt x="1719" y="155"/>
                  <a:pt x="1723" y="159"/>
                  <a:pt x="1722" y="164"/>
                </a:cubicBezTo>
                <a:cubicBezTo>
                  <a:pt x="1722" y="168"/>
                  <a:pt x="1718" y="171"/>
                  <a:pt x="1713" y="171"/>
                </a:cubicBezTo>
                <a:cubicBezTo>
                  <a:pt x="1709" y="170"/>
                  <a:pt x="1705" y="166"/>
                  <a:pt x="1706" y="162"/>
                </a:cubicBezTo>
                <a:cubicBezTo>
                  <a:pt x="1706" y="157"/>
                  <a:pt x="1711" y="154"/>
                  <a:pt x="1715" y="155"/>
                </a:cubicBezTo>
                <a:close/>
                <a:moveTo>
                  <a:pt x="1736" y="169"/>
                </a:moveTo>
                <a:cubicBezTo>
                  <a:pt x="1741" y="170"/>
                  <a:pt x="1744" y="174"/>
                  <a:pt x="1744" y="178"/>
                </a:cubicBezTo>
                <a:cubicBezTo>
                  <a:pt x="1743" y="183"/>
                  <a:pt x="1739" y="186"/>
                  <a:pt x="1735" y="185"/>
                </a:cubicBezTo>
                <a:cubicBezTo>
                  <a:pt x="1730" y="185"/>
                  <a:pt x="1727" y="181"/>
                  <a:pt x="1727" y="176"/>
                </a:cubicBezTo>
                <a:cubicBezTo>
                  <a:pt x="1728" y="172"/>
                  <a:pt x="1732" y="169"/>
                  <a:pt x="1736" y="169"/>
                </a:cubicBezTo>
                <a:close/>
                <a:moveTo>
                  <a:pt x="1751" y="153"/>
                </a:moveTo>
                <a:cubicBezTo>
                  <a:pt x="1753" y="153"/>
                  <a:pt x="1754" y="155"/>
                  <a:pt x="1754" y="157"/>
                </a:cubicBezTo>
                <a:cubicBezTo>
                  <a:pt x="1754" y="158"/>
                  <a:pt x="1752" y="160"/>
                  <a:pt x="1750" y="159"/>
                </a:cubicBezTo>
                <a:cubicBezTo>
                  <a:pt x="1749" y="159"/>
                  <a:pt x="1747" y="158"/>
                  <a:pt x="1747" y="156"/>
                </a:cubicBezTo>
                <a:cubicBezTo>
                  <a:pt x="1748" y="154"/>
                  <a:pt x="1749" y="153"/>
                  <a:pt x="1751" y="153"/>
                </a:cubicBezTo>
                <a:close/>
                <a:moveTo>
                  <a:pt x="1773" y="167"/>
                </a:moveTo>
                <a:cubicBezTo>
                  <a:pt x="1775" y="167"/>
                  <a:pt x="1777" y="169"/>
                  <a:pt x="1777" y="172"/>
                </a:cubicBezTo>
                <a:cubicBezTo>
                  <a:pt x="1777" y="174"/>
                  <a:pt x="1774" y="176"/>
                  <a:pt x="1772" y="176"/>
                </a:cubicBezTo>
                <a:cubicBezTo>
                  <a:pt x="1769" y="176"/>
                  <a:pt x="1767" y="173"/>
                  <a:pt x="1768" y="171"/>
                </a:cubicBezTo>
                <a:cubicBezTo>
                  <a:pt x="1768" y="168"/>
                  <a:pt x="1770" y="166"/>
                  <a:pt x="1773" y="167"/>
                </a:cubicBezTo>
                <a:close/>
                <a:moveTo>
                  <a:pt x="1795" y="181"/>
                </a:moveTo>
                <a:cubicBezTo>
                  <a:pt x="1797" y="182"/>
                  <a:pt x="1799" y="184"/>
                  <a:pt x="1799" y="186"/>
                </a:cubicBezTo>
                <a:cubicBezTo>
                  <a:pt x="1799" y="189"/>
                  <a:pt x="1796" y="191"/>
                  <a:pt x="1794" y="190"/>
                </a:cubicBezTo>
                <a:cubicBezTo>
                  <a:pt x="1791" y="190"/>
                  <a:pt x="1789" y="188"/>
                  <a:pt x="1790" y="185"/>
                </a:cubicBezTo>
                <a:cubicBezTo>
                  <a:pt x="1790" y="183"/>
                  <a:pt x="1792" y="181"/>
                  <a:pt x="1795" y="181"/>
                </a:cubicBezTo>
                <a:close/>
                <a:moveTo>
                  <a:pt x="1780" y="202"/>
                </a:moveTo>
                <a:cubicBezTo>
                  <a:pt x="1783" y="202"/>
                  <a:pt x="1785" y="204"/>
                  <a:pt x="1784" y="207"/>
                </a:cubicBezTo>
                <a:cubicBezTo>
                  <a:pt x="1784" y="210"/>
                  <a:pt x="1782" y="212"/>
                  <a:pt x="1779" y="212"/>
                </a:cubicBezTo>
                <a:cubicBezTo>
                  <a:pt x="1776" y="212"/>
                  <a:pt x="1774" y="209"/>
                  <a:pt x="1774" y="206"/>
                </a:cubicBezTo>
                <a:cubicBezTo>
                  <a:pt x="1774" y="203"/>
                  <a:pt x="1777" y="201"/>
                  <a:pt x="1780" y="202"/>
                </a:cubicBezTo>
                <a:close/>
                <a:moveTo>
                  <a:pt x="1758" y="185"/>
                </a:moveTo>
                <a:cubicBezTo>
                  <a:pt x="1762" y="185"/>
                  <a:pt x="1765" y="189"/>
                  <a:pt x="1765" y="193"/>
                </a:cubicBezTo>
                <a:cubicBezTo>
                  <a:pt x="1764" y="197"/>
                  <a:pt x="1761" y="200"/>
                  <a:pt x="1756" y="200"/>
                </a:cubicBezTo>
                <a:cubicBezTo>
                  <a:pt x="1752" y="199"/>
                  <a:pt x="1749" y="195"/>
                  <a:pt x="1750" y="191"/>
                </a:cubicBezTo>
                <a:cubicBezTo>
                  <a:pt x="1750" y="187"/>
                  <a:pt x="1754" y="184"/>
                  <a:pt x="1758" y="185"/>
                </a:cubicBezTo>
                <a:close/>
                <a:moveTo>
                  <a:pt x="1722" y="189"/>
                </a:moveTo>
                <a:cubicBezTo>
                  <a:pt x="1727" y="189"/>
                  <a:pt x="1730" y="194"/>
                  <a:pt x="1730" y="199"/>
                </a:cubicBezTo>
                <a:cubicBezTo>
                  <a:pt x="1729" y="204"/>
                  <a:pt x="1725" y="207"/>
                  <a:pt x="1720" y="207"/>
                </a:cubicBezTo>
                <a:cubicBezTo>
                  <a:pt x="1715" y="206"/>
                  <a:pt x="1711" y="202"/>
                  <a:pt x="1712" y="197"/>
                </a:cubicBezTo>
                <a:cubicBezTo>
                  <a:pt x="1712" y="192"/>
                  <a:pt x="1717" y="188"/>
                  <a:pt x="1722" y="189"/>
                </a:cubicBezTo>
                <a:close/>
                <a:moveTo>
                  <a:pt x="1706" y="211"/>
                </a:moveTo>
                <a:cubicBezTo>
                  <a:pt x="1711" y="211"/>
                  <a:pt x="1714" y="215"/>
                  <a:pt x="1713" y="220"/>
                </a:cubicBezTo>
                <a:cubicBezTo>
                  <a:pt x="1713" y="225"/>
                  <a:pt x="1709" y="228"/>
                  <a:pt x="1704" y="227"/>
                </a:cubicBezTo>
                <a:cubicBezTo>
                  <a:pt x="1700" y="227"/>
                  <a:pt x="1696" y="223"/>
                  <a:pt x="1697" y="218"/>
                </a:cubicBezTo>
                <a:cubicBezTo>
                  <a:pt x="1697" y="214"/>
                  <a:pt x="1701" y="210"/>
                  <a:pt x="1706" y="211"/>
                </a:cubicBezTo>
                <a:close/>
                <a:moveTo>
                  <a:pt x="1743" y="205"/>
                </a:moveTo>
                <a:cubicBezTo>
                  <a:pt x="1747" y="206"/>
                  <a:pt x="1750" y="209"/>
                  <a:pt x="1750" y="214"/>
                </a:cubicBezTo>
                <a:cubicBezTo>
                  <a:pt x="1749" y="218"/>
                  <a:pt x="1745" y="221"/>
                  <a:pt x="1741" y="220"/>
                </a:cubicBezTo>
                <a:cubicBezTo>
                  <a:pt x="1737" y="220"/>
                  <a:pt x="1734" y="216"/>
                  <a:pt x="1735" y="212"/>
                </a:cubicBezTo>
                <a:cubicBezTo>
                  <a:pt x="1735" y="208"/>
                  <a:pt x="1739" y="205"/>
                  <a:pt x="1743" y="205"/>
                </a:cubicBezTo>
                <a:close/>
                <a:moveTo>
                  <a:pt x="1765" y="224"/>
                </a:moveTo>
                <a:cubicBezTo>
                  <a:pt x="1767" y="224"/>
                  <a:pt x="1768" y="226"/>
                  <a:pt x="1768" y="228"/>
                </a:cubicBezTo>
                <a:cubicBezTo>
                  <a:pt x="1768" y="230"/>
                  <a:pt x="1766" y="232"/>
                  <a:pt x="1764" y="231"/>
                </a:cubicBezTo>
                <a:cubicBezTo>
                  <a:pt x="1762" y="231"/>
                  <a:pt x="1760" y="229"/>
                  <a:pt x="1760" y="227"/>
                </a:cubicBezTo>
                <a:cubicBezTo>
                  <a:pt x="1761" y="225"/>
                  <a:pt x="1762" y="224"/>
                  <a:pt x="1765" y="224"/>
                </a:cubicBezTo>
                <a:close/>
                <a:moveTo>
                  <a:pt x="1728" y="229"/>
                </a:moveTo>
                <a:cubicBezTo>
                  <a:pt x="1731" y="229"/>
                  <a:pt x="1733" y="232"/>
                  <a:pt x="1732" y="235"/>
                </a:cubicBezTo>
                <a:cubicBezTo>
                  <a:pt x="1732" y="238"/>
                  <a:pt x="1729" y="240"/>
                  <a:pt x="1727" y="239"/>
                </a:cubicBezTo>
                <a:cubicBezTo>
                  <a:pt x="1724" y="239"/>
                  <a:pt x="1722" y="237"/>
                  <a:pt x="1722" y="234"/>
                </a:cubicBezTo>
                <a:cubicBezTo>
                  <a:pt x="1722" y="231"/>
                  <a:pt x="1725" y="229"/>
                  <a:pt x="1728" y="229"/>
                </a:cubicBezTo>
                <a:close/>
                <a:moveTo>
                  <a:pt x="1691" y="234"/>
                </a:moveTo>
                <a:cubicBezTo>
                  <a:pt x="1694" y="235"/>
                  <a:pt x="1696" y="238"/>
                  <a:pt x="1696" y="241"/>
                </a:cubicBezTo>
                <a:cubicBezTo>
                  <a:pt x="1695" y="244"/>
                  <a:pt x="1693" y="246"/>
                  <a:pt x="1689" y="246"/>
                </a:cubicBezTo>
                <a:cubicBezTo>
                  <a:pt x="1686" y="246"/>
                  <a:pt x="1684" y="243"/>
                  <a:pt x="1684" y="240"/>
                </a:cubicBezTo>
                <a:cubicBezTo>
                  <a:pt x="1685" y="236"/>
                  <a:pt x="1687" y="234"/>
                  <a:pt x="1691" y="234"/>
                </a:cubicBezTo>
                <a:close/>
                <a:moveTo>
                  <a:pt x="1653" y="241"/>
                </a:moveTo>
                <a:cubicBezTo>
                  <a:pt x="1657" y="241"/>
                  <a:pt x="1659" y="244"/>
                  <a:pt x="1659" y="247"/>
                </a:cubicBezTo>
                <a:cubicBezTo>
                  <a:pt x="1658" y="250"/>
                  <a:pt x="1655" y="253"/>
                  <a:pt x="1652" y="252"/>
                </a:cubicBezTo>
                <a:cubicBezTo>
                  <a:pt x="1649" y="252"/>
                  <a:pt x="1647" y="249"/>
                  <a:pt x="1647" y="246"/>
                </a:cubicBezTo>
                <a:cubicBezTo>
                  <a:pt x="1647" y="243"/>
                  <a:pt x="1650" y="240"/>
                  <a:pt x="1653" y="241"/>
                </a:cubicBezTo>
                <a:close/>
                <a:moveTo>
                  <a:pt x="1617" y="247"/>
                </a:moveTo>
                <a:cubicBezTo>
                  <a:pt x="1620" y="248"/>
                  <a:pt x="1622" y="250"/>
                  <a:pt x="1622" y="254"/>
                </a:cubicBezTo>
                <a:cubicBezTo>
                  <a:pt x="1622" y="257"/>
                  <a:pt x="1619" y="259"/>
                  <a:pt x="1616" y="259"/>
                </a:cubicBezTo>
                <a:cubicBezTo>
                  <a:pt x="1613" y="259"/>
                  <a:pt x="1610" y="256"/>
                  <a:pt x="1611" y="252"/>
                </a:cubicBezTo>
                <a:cubicBezTo>
                  <a:pt x="1611" y="249"/>
                  <a:pt x="1614" y="247"/>
                  <a:pt x="1617" y="247"/>
                </a:cubicBezTo>
                <a:close/>
                <a:moveTo>
                  <a:pt x="1580" y="254"/>
                </a:moveTo>
                <a:cubicBezTo>
                  <a:pt x="1583" y="255"/>
                  <a:pt x="1585" y="257"/>
                  <a:pt x="1584" y="260"/>
                </a:cubicBezTo>
                <a:cubicBezTo>
                  <a:pt x="1584" y="263"/>
                  <a:pt x="1582" y="264"/>
                  <a:pt x="1579" y="264"/>
                </a:cubicBezTo>
                <a:cubicBezTo>
                  <a:pt x="1576" y="264"/>
                  <a:pt x="1574" y="262"/>
                  <a:pt x="1575" y="259"/>
                </a:cubicBezTo>
                <a:cubicBezTo>
                  <a:pt x="1575" y="256"/>
                  <a:pt x="1577" y="254"/>
                  <a:pt x="1580" y="254"/>
                </a:cubicBezTo>
                <a:close/>
                <a:moveTo>
                  <a:pt x="1543" y="262"/>
                </a:moveTo>
                <a:cubicBezTo>
                  <a:pt x="1545" y="262"/>
                  <a:pt x="1547" y="264"/>
                  <a:pt x="1546" y="266"/>
                </a:cubicBezTo>
                <a:cubicBezTo>
                  <a:pt x="1546" y="268"/>
                  <a:pt x="1544" y="270"/>
                  <a:pt x="1542" y="269"/>
                </a:cubicBezTo>
                <a:cubicBezTo>
                  <a:pt x="1540" y="269"/>
                  <a:pt x="1539" y="267"/>
                  <a:pt x="1539" y="265"/>
                </a:cubicBezTo>
                <a:cubicBezTo>
                  <a:pt x="1539" y="263"/>
                  <a:pt x="1541" y="262"/>
                  <a:pt x="1543" y="262"/>
                </a:cubicBezTo>
                <a:close/>
                <a:moveTo>
                  <a:pt x="1448" y="256"/>
                </a:moveTo>
                <a:cubicBezTo>
                  <a:pt x="1452" y="256"/>
                  <a:pt x="1455" y="260"/>
                  <a:pt x="1454" y="264"/>
                </a:cubicBezTo>
                <a:cubicBezTo>
                  <a:pt x="1454" y="268"/>
                  <a:pt x="1450" y="271"/>
                  <a:pt x="1446" y="270"/>
                </a:cubicBezTo>
                <a:cubicBezTo>
                  <a:pt x="1442" y="270"/>
                  <a:pt x="1439" y="266"/>
                  <a:pt x="1440" y="262"/>
                </a:cubicBezTo>
                <a:cubicBezTo>
                  <a:pt x="1440" y="258"/>
                  <a:pt x="1444" y="255"/>
                  <a:pt x="1448" y="256"/>
                </a:cubicBezTo>
                <a:close/>
                <a:moveTo>
                  <a:pt x="1410" y="264"/>
                </a:moveTo>
                <a:cubicBezTo>
                  <a:pt x="1414" y="264"/>
                  <a:pt x="1416" y="267"/>
                  <a:pt x="1416" y="270"/>
                </a:cubicBezTo>
                <a:cubicBezTo>
                  <a:pt x="1415" y="274"/>
                  <a:pt x="1412" y="276"/>
                  <a:pt x="1409" y="276"/>
                </a:cubicBezTo>
                <a:cubicBezTo>
                  <a:pt x="1406" y="275"/>
                  <a:pt x="1403" y="272"/>
                  <a:pt x="1404" y="269"/>
                </a:cubicBezTo>
                <a:cubicBezTo>
                  <a:pt x="1404" y="266"/>
                  <a:pt x="1407" y="263"/>
                  <a:pt x="1410" y="264"/>
                </a:cubicBezTo>
                <a:close/>
                <a:moveTo>
                  <a:pt x="1373" y="272"/>
                </a:moveTo>
                <a:cubicBezTo>
                  <a:pt x="1375" y="272"/>
                  <a:pt x="1377" y="274"/>
                  <a:pt x="1377" y="276"/>
                </a:cubicBezTo>
                <a:cubicBezTo>
                  <a:pt x="1376" y="278"/>
                  <a:pt x="1374" y="280"/>
                  <a:pt x="1372" y="280"/>
                </a:cubicBezTo>
                <a:cubicBezTo>
                  <a:pt x="1370" y="279"/>
                  <a:pt x="1369" y="278"/>
                  <a:pt x="1369" y="276"/>
                </a:cubicBezTo>
                <a:cubicBezTo>
                  <a:pt x="1369" y="274"/>
                  <a:pt x="1371" y="272"/>
                  <a:pt x="1373" y="272"/>
                </a:cubicBezTo>
                <a:close/>
                <a:moveTo>
                  <a:pt x="1278" y="267"/>
                </a:moveTo>
                <a:cubicBezTo>
                  <a:pt x="1281" y="268"/>
                  <a:pt x="1284" y="271"/>
                  <a:pt x="1283" y="274"/>
                </a:cubicBezTo>
                <a:cubicBezTo>
                  <a:pt x="1283" y="277"/>
                  <a:pt x="1280" y="280"/>
                  <a:pt x="1277" y="279"/>
                </a:cubicBezTo>
                <a:cubicBezTo>
                  <a:pt x="1273" y="279"/>
                  <a:pt x="1271" y="276"/>
                  <a:pt x="1271" y="273"/>
                </a:cubicBezTo>
                <a:cubicBezTo>
                  <a:pt x="1272" y="269"/>
                  <a:pt x="1275" y="267"/>
                  <a:pt x="1278" y="267"/>
                </a:cubicBezTo>
                <a:close/>
                <a:moveTo>
                  <a:pt x="1241" y="278"/>
                </a:moveTo>
                <a:cubicBezTo>
                  <a:pt x="1242" y="278"/>
                  <a:pt x="1243" y="279"/>
                  <a:pt x="1243" y="281"/>
                </a:cubicBezTo>
                <a:cubicBezTo>
                  <a:pt x="1243" y="282"/>
                  <a:pt x="1242" y="283"/>
                  <a:pt x="1240" y="283"/>
                </a:cubicBezTo>
                <a:cubicBezTo>
                  <a:pt x="1239" y="283"/>
                  <a:pt x="1238" y="281"/>
                  <a:pt x="1238" y="280"/>
                </a:cubicBezTo>
                <a:cubicBezTo>
                  <a:pt x="1238" y="279"/>
                  <a:pt x="1240" y="278"/>
                  <a:pt x="1241" y="278"/>
                </a:cubicBezTo>
                <a:close/>
                <a:moveTo>
                  <a:pt x="1145" y="273"/>
                </a:moveTo>
                <a:cubicBezTo>
                  <a:pt x="1148" y="273"/>
                  <a:pt x="1150" y="275"/>
                  <a:pt x="1149" y="278"/>
                </a:cubicBezTo>
                <a:cubicBezTo>
                  <a:pt x="1149" y="280"/>
                  <a:pt x="1147" y="282"/>
                  <a:pt x="1144" y="282"/>
                </a:cubicBezTo>
                <a:cubicBezTo>
                  <a:pt x="1142" y="282"/>
                  <a:pt x="1140" y="279"/>
                  <a:pt x="1140" y="277"/>
                </a:cubicBezTo>
                <a:cubicBezTo>
                  <a:pt x="1141" y="274"/>
                  <a:pt x="1143" y="272"/>
                  <a:pt x="1145" y="273"/>
                </a:cubicBezTo>
                <a:close/>
                <a:moveTo>
                  <a:pt x="1050" y="270"/>
                </a:moveTo>
                <a:cubicBezTo>
                  <a:pt x="1053" y="270"/>
                  <a:pt x="1055" y="272"/>
                  <a:pt x="1054" y="275"/>
                </a:cubicBezTo>
                <a:cubicBezTo>
                  <a:pt x="1054" y="278"/>
                  <a:pt x="1052" y="280"/>
                  <a:pt x="1049" y="279"/>
                </a:cubicBezTo>
                <a:cubicBezTo>
                  <a:pt x="1046" y="279"/>
                  <a:pt x="1044" y="277"/>
                  <a:pt x="1045" y="274"/>
                </a:cubicBezTo>
                <a:cubicBezTo>
                  <a:pt x="1045" y="271"/>
                  <a:pt x="1047" y="269"/>
                  <a:pt x="1050" y="270"/>
                </a:cubicBezTo>
                <a:close/>
                <a:moveTo>
                  <a:pt x="954" y="268"/>
                </a:moveTo>
                <a:cubicBezTo>
                  <a:pt x="957" y="268"/>
                  <a:pt x="958" y="270"/>
                  <a:pt x="958" y="273"/>
                </a:cubicBezTo>
                <a:cubicBezTo>
                  <a:pt x="958" y="275"/>
                  <a:pt x="956" y="277"/>
                  <a:pt x="953" y="276"/>
                </a:cubicBezTo>
                <a:cubicBezTo>
                  <a:pt x="951" y="276"/>
                  <a:pt x="949" y="274"/>
                  <a:pt x="949" y="272"/>
                </a:cubicBezTo>
                <a:cubicBezTo>
                  <a:pt x="950" y="269"/>
                  <a:pt x="952" y="268"/>
                  <a:pt x="954" y="268"/>
                </a:cubicBezTo>
                <a:close/>
                <a:moveTo>
                  <a:pt x="231" y="113"/>
                </a:moveTo>
                <a:cubicBezTo>
                  <a:pt x="231" y="118"/>
                  <a:pt x="234" y="122"/>
                  <a:pt x="239" y="123"/>
                </a:cubicBezTo>
                <a:cubicBezTo>
                  <a:pt x="243" y="123"/>
                  <a:pt x="247" y="120"/>
                  <a:pt x="248" y="115"/>
                </a:cubicBezTo>
                <a:cubicBezTo>
                  <a:pt x="248" y="111"/>
                  <a:pt x="245" y="107"/>
                  <a:pt x="240" y="106"/>
                </a:cubicBezTo>
                <a:cubicBezTo>
                  <a:pt x="236" y="106"/>
                  <a:pt x="232" y="109"/>
                  <a:pt x="231" y="113"/>
                </a:cubicBezTo>
                <a:close/>
                <a:moveTo>
                  <a:pt x="642" y="242"/>
                </a:moveTo>
                <a:cubicBezTo>
                  <a:pt x="275" y="263"/>
                  <a:pt x="6" y="251"/>
                  <a:pt x="2" y="210"/>
                </a:cubicBezTo>
                <a:cubicBezTo>
                  <a:pt x="0" y="193"/>
                  <a:pt x="47" y="173"/>
                  <a:pt x="128" y="152"/>
                </a:cubicBezTo>
                <a:cubicBezTo>
                  <a:pt x="129" y="149"/>
                  <a:pt x="131" y="147"/>
                  <a:pt x="133" y="147"/>
                </a:cubicBezTo>
                <a:cubicBezTo>
                  <a:pt x="135" y="148"/>
                  <a:pt x="136" y="148"/>
                  <a:pt x="137" y="149"/>
                </a:cubicBezTo>
                <a:cubicBezTo>
                  <a:pt x="145" y="147"/>
                  <a:pt x="153" y="145"/>
                  <a:pt x="162" y="143"/>
                </a:cubicBezTo>
                <a:cubicBezTo>
                  <a:pt x="163" y="140"/>
                  <a:pt x="167" y="137"/>
                  <a:pt x="171" y="137"/>
                </a:cubicBezTo>
                <a:cubicBezTo>
                  <a:pt x="173" y="138"/>
                  <a:pt x="175" y="139"/>
                  <a:pt x="176" y="140"/>
                </a:cubicBezTo>
                <a:cubicBezTo>
                  <a:pt x="182" y="139"/>
                  <a:pt x="189" y="137"/>
                  <a:pt x="195" y="136"/>
                </a:cubicBezTo>
                <a:cubicBezTo>
                  <a:pt x="195" y="135"/>
                  <a:pt x="194" y="133"/>
                  <a:pt x="192" y="133"/>
                </a:cubicBezTo>
                <a:cubicBezTo>
                  <a:pt x="187" y="131"/>
                  <a:pt x="183" y="135"/>
                  <a:pt x="179" y="132"/>
                </a:cubicBezTo>
                <a:cubicBezTo>
                  <a:pt x="176" y="129"/>
                  <a:pt x="176" y="127"/>
                  <a:pt x="175" y="123"/>
                </a:cubicBezTo>
                <a:cubicBezTo>
                  <a:pt x="176" y="120"/>
                  <a:pt x="178" y="116"/>
                  <a:pt x="182" y="116"/>
                </a:cubicBezTo>
                <a:cubicBezTo>
                  <a:pt x="186" y="116"/>
                  <a:pt x="192" y="114"/>
                  <a:pt x="193" y="120"/>
                </a:cubicBezTo>
                <a:cubicBezTo>
                  <a:pt x="195" y="124"/>
                  <a:pt x="193" y="130"/>
                  <a:pt x="199" y="131"/>
                </a:cubicBezTo>
                <a:cubicBezTo>
                  <a:pt x="203" y="132"/>
                  <a:pt x="207" y="132"/>
                  <a:pt x="209" y="129"/>
                </a:cubicBezTo>
                <a:cubicBezTo>
                  <a:pt x="211" y="127"/>
                  <a:pt x="214" y="124"/>
                  <a:pt x="213" y="120"/>
                </a:cubicBezTo>
                <a:cubicBezTo>
                  <a:pt x="213" y="117"/>
                  <a:pt x="211" y="114"/>
                  <a:pt x="209" y="112"/>
                </a:cubicBezTo>
                <a:cubicBezTo>
                  <a:pt x="203" y="110"/>
                  <a:pt x="195" y="117"/>
                  <a:pt x="192" y="109"/>
                </a:cubicBezTo>
                <a:cubicBezTo>
                  <a:pt x="191" y="106"/>
                  <a:pt x="190" y="101"/>
                  <a:pt x="192" y="99"/>
                </a:cubicBezTo>
                <a:cubicBezTo>
                  <a:pt x="195" y="96"/>
                  <a:pt x="198" y="94"/>
                  <a:pt x="201" y="94"/>
                </a:cubicBezTo>
                <a:cubicBezTo>
                  <a:pt x="205" y="95"/>
                  <a:pt x="208" y="97"/>
                  <a:pt x="209" y="100"/>
                </a:cubicBezTo>
                <a:cubicBezTo>
                  <a:pt x="210" y="104"/>
                  <a:pt x="209" y="109"/>
                  <a:pt x="214" y="110"/>
                </a:cubicBezTo>
                <a:cubicBezTo>
                  <a:pt x="219" y="110"/>
                  <a:pt x="224" y="110"/>
                  <a:pt x="227" y="105"/>
                </a:cubicBezTo>
                <a:cubicBezTo>
                  <a:pt x="230" y="101"/>
                  <a:pt x="225" y="95"/>
                  <a:pt x="230" y="91"/>
                </a:cubicBezTo>
                <a:cubicBezTo>
                  <a:pt x="233" y="88"/>
                  <a:pt x="236" y="88"/>
                  <a:pt x="239" y="88"/>
                </a:cubicBezTo>
                <a:cubicBezTo>
                  <a:pt x="242" y="88"/>
                  <a:pt x="246" y="90"/>
                  <a:pt x="246" y="93"/>
                </a:cubicBezTo>
                <a:cubicBezTo>
                  <a:pt x="246" y="96"/>
                  <a:pt x="247" y="100"/>
                  <a:pt x="251" y="102"/>
                </a:cubicBezTo>
                <a:cubicBezTo>
                  <a:pt x="253" y="103"/>
                  <a:pt x="257" y="103"/>
                  <a:pt x="259" y="102"/>
                </a:cubicBezTo>
                <a:cubicBezTo>
                  <a:pt x="262" y="100"/>
                  <a:pt x="265" y="98"/>
                  <a:pt x="265" y="94"/>
                </a:cubicBezTo>
                <a:cubicBezTo>
                  <a:pt x="265" y="91"/>
                  <a:pt x="263" y="87"/>
                  <a:pt x="265" y="85"/>
                </a:cubicBezTo>
                <a:cubicBezTo>
                  <a:pt x="270" y="82"/>
                  <a:pt x="276" y="79"/>
                  <a:pt x="281" y="83"/>
                </a:cubicBezTo>
                <a:cubicBezTo>
                  <a:pt x="283" y="86"/>
                  <a:pt x="282" y="90"/>
                  <a:pt x="285" y="93"/>
                </a:cubicBezTo>
                <a:cubicBezTo>
                  <a:pt x="265" y="103"/>
                  <a:pt x="254" y="119"/>
                  <a:pt x="254" y="136"/>
                </a:cubicBezTo>
                <a:cubicBezTo>
                  <a:pt x="254" y="168"/>
                  <a:pt x="298" y="191"/>
                  <a:pt x="365" y="191"/>
                </a:cubicBezTo>
                <a:cubicBezTo>
                  <a:pt x="441" y="191"/>
                  <a:pt x="468" y="159"/>
                  <a:pt x="468" y="153"/>
                </a:cubicBezTo>
                <a:lnTo>
                  <a:pt x="407" y="151"/>
                </a:lnTo>
                <a:cubicBezTo>
                  <a:pt x="407" y="161"/>
                  <a:pt x="387" y="168"/>
                  <a:pt x="367" y="168"/>
                </a:cubicBezTo>
                <a:cubicBezTo>
                  <a:pt x="339" y="168"/>
                  <a:pt x="324" y="158"/>
                  <a:pt x="324" y="145"/>
                </a:cubicBezTo>
                <a:lnTo>
                  <a:pt x="325" y="139"/>
                </a:lnTo>
                <a:lnTo>
                  <a:pt x="469" y="139"/>
                </a:lnTo>
                <a:cubicBezTo>
                  <a:pt x="469" y="124"/>
                  <a:pt x="464" y="109"/>
                  <a:pt x="446" y="96"/>
                </a:cubicBezTo>
                <a:cubicBezTo>
                  <a:pt x="430" y="85"/>
                  <a:pt x="403" y="78"/>
                  <a:pt x="375" y="77"/>
                </a:cubicBezTo>
                <a:cubicBezTo>
                  <a:pt x="375" y="77"/>
                  <a:pt x="375" y="77"/>
                  <a:pt x="375" y="77"/>
                </a:cubicBezTo>
                <a:cubicBezTo>
                  <a:pt x="376" y="73"/>
                  <a:pt x="374" y="68"/>
                  <a:pt x="377" y="65"/>
                </a:cubicBezTo>
                <a:cubicBezTo>
                  <a:pt x="381" y="62"/>
                  <a:pt x="385" y="61"/>
                  <a:pt x="390" y="63"/>
                </a:cubicBezTo>
                <a:cubicBezTo>
                  <a:pt x="395" y="65"/>
                  <a:pt x="392" y="74"/>
                  <a:pt x="399" y="76"/>
                </a:cubicBezTo>
                <a:cubicBezTo>
                  <a:pt x="403" y="76"/>
                  <a:pt x="405" y="77"/>
                  <a:pt x="408" y="75"/>
                </a:cubicBezTo>
                <a:cubicBezTo>
                  <a:pt x="414" y="70"/>
                  <a:pt x="406" y="60"/>
                  <a:pt x="417" y="57"/>
                </a:cubicBezTo>
                <a:cubicBezTo>
                  <a:pt x="422" y="56"/>
                  <a:pt x="425" y="56"/>
                  <a:pt x="427" y="60"/>
                </a:cubicBezTo>
                <a:cubicBezTo>
                  <a:pt x="429" y="64"/>
                  <a:pt x="428" y="70"/>
                  <a:pt x="433" y="71"/>
                </a:cubicBezTo>
                <a:cubicBezTo>
                  <a:pt x="436" y="72"/>
                  <a:pt x="440" y="72"/>
                  <a:pt x="443" y="71"/>
                </a:cubicBezTo>
                <a:lnTo>
                  <a:pt x="519" y="136"/>
                </a:lnTo>
                <a:lnTo>
                  <a:pt x="445" y="189"/>
                </a:lnTo>
                <a:lnTo>
                  <a:pt x="511" y="189"/>
                </a:lnTo>
                <a:lnTo>
                  <a:pt x="549" y="162"/>
                </a:lnTo>
                <a:lnTo>
                  <a:pt x="642" y="242"/>
                </a:lnTo>
                <a:close/>
                <a:moveTo>
                  <a:pt x="886" y="252"/>
                </a:moveTo>
                <a:cubicBezTo>
                  <a:pt x="887" y="249"/>
                  <a:pt x="889" y="246"/>
                  <a:pt x="892" y="247"/>
                </a:cubicBezTo>
                <a:cubicBezTo>
                  <a:pt x="895" y="247"/>
                  <a:pt x="898" y="250"/>
                  <a:pt x="897" y="253"/>
                </a:cubicBezTo>
                <a:cubicBezTo>
                  <a:pt x="897" y="256"/>
                  <a:pt x="894" y="258"/>
                  <a:pt x="891" y="258"/>
                </a:cubicBezTo>
                <a:cubicBezTo>
                  <a:pt x="888" y="257"/>
                  <a:pt x="886" y="255"/>
                  <a:pt x="886" y="252"/>
                </a:cubicBezTo>
                <a:close/>
                <a:moveTo>
                  <a:pt x="982" y="254"/>
                </a:moveTo>
                <a:cubicBezTo>
                  <a:pt x="983" y="251"/>
                  <a:pt x="985" y="249"/>
                  <a:pt x="988" y="249"/>
                </a:cubicBezTo>
                <a:cubicBezTo>
                  <a:pt x="991" y="249"/>
                  <a:pt x="993" y="252"/>
                  <a:pt x="993" y="255"/>
                </a:cubicBezTo>
                <a:cubicBezTo>
                  <a:pt x="992" y="258"/>
                  <a:pt x="990" y="260"/>
                  <a:pt x="987" y="259"/>
                </a:cubicBezTo>
                <a:cubicBezTo>
                  <a:pt x="984" y="259"/>
                  <a:pt x="982" y="257"/>
                  <a:pt x="982" y="254"/>
                </a:cubicBezTo>
                <a:close/>
                <a:moveTo>
                  <a:pt x="1077" y="256"/>
                </a:moveTo>
                <a:cubicBezTo>
                  <a:pt x="1078" y="253"/>
                  <a:pt x="1080" y="250"/>
                  <a:pt x="1084" y="251"/>
                </a:cubicBezTo>
                <a:cubicBezTo>
                  <a:pt x="1087" y="251"/>
                  <a:pt x="1089" y="254"/>
                  <a:pt x="1089" y="257"/>
                </a:cubicBezTo>
                <a:cubicBezTo>
                  <a:pt x="1088" y="260"/>
                  <a:pt x="1086" y="263"/>
                  <a:pt x="1082" y="262"/>
                </a:cubicBezTo>
                <a:cubicBezTo>
                  <a:pt x="1079" y="262"/>
                  <a:pt x="1077" y="259"/>
                  <a:pt x="1077" y="256"/>
                </a:cubicBezTo>
                <a:close/>
                <a:moveTo>
                  <a:pt x="1212" y="251"/>
                </a:moveTo>
                <a:cubicBezTo>
                  <a:pt x="1212" y="249"/>
                  <a:pt x="1214" y="247"/>
                  <a:pt x="1216" y="247"/>
                </a:cubicBezTo>
                <a:cubicBezTo>
                  <a:pt x="1219" y="248"/>
                  <a:pt x="1220" y="250"/>
                  <a:pt x="1220" y="252"/>
                </a:cubicBezTo>
                <a:cubicBezTo>
                  <a:pt x="1220" y="254"/>
                  <a:pt x="1218" y="256"/>
                  <a:pt x="1215" y="255"/>
                </a:cubicBezTo>
                <a:cubicBezTo>
                  <a:pt x="1213" y="255"/>
                  <a:pt x="1212" y="253"/>
                  <a:pt x="1212" y="251"/>
                </a:cubicBezTo>
                <a:close/>
                <a:moveTo>
                  <a:pt x="1304" y="253"/>
                </a:moveTo>
                <a:cubicBezTo>
                  <a:pt x="1305" y="249"/>
                  <a:pt x="1308" y="246"/>
                  <a:pt x="1312" y="247"/>
                </a:cubicBezTo>
                <a:cubicBezTo>
                  <a:pt x="1316" y="247"/>
                  <a:pt x="1319" y="251"/>
                  <a:pt x="1318" y="255"/>
                </a:cubicBezTo>
                <a:cubicBezTo>
                  <a:pt x="1318" y="258"/>
                  <a:pt x="1314" y="261"/>
                  <a:pt x="1311" y="261"/>
                </a:cubicBezTo>
                <a:cubicBezTo>
                  <a:pt x="1307" y="260"/>
                  <a:pt x="1304" y="257"/>
                  <a:pt x="1304" y="253"/>
                </a:cubicBezTo>
                <a:close/>
                <a:moveTo>
                  <a:pt x="1343" y="246"/>
                </a:moveTo>
                <a:cubicBezTo>
                  <a:pt x="1343" y="244"/>
                  <a:pt x="1346" y="241"/>
                  <a:pt x="1349" y="242"/>
                </a:cubicBezTo>
                <a:cubicBezTo>
                  <a:pt x="1352" y="242"/>
                  <a:pt x="1354" y="245"/>
                  <a:pt x="1353" y="248"/>
                </a:cubicBezTo>
                <a:cubicBezTo>
                  <a:pt x="1353" y="250"/>
                  <a:pt x="1351" y="252"/>
                  <a:pt x="1348" y="252"/>
                </a:cubicBezTo>
                <a:cubicBezTo>
                  <a:pt x="1345" y="252"/>
                  <a:pt x="1343" y="249"/>
                  <a:pt x="1343" y="246"/>
                </a:cubicBezTo>
                <a:close/>
                <a:moveTo>
                  <a:pt x="1473" y="242"/>
                </a:moveTo>
                <a:cubicBezTo>
                  <a:pt x="1473" y="237"/>
                  <a:pt x="1477" y="234"/>
                  <a:pt x="1482" y="235"/>
                </a:cubicBezTo>
                <a:cubicBezTo>
                  <a:pt x="1486" y="235"/>
                  <a:pt x="1490" y="239"/>
                  <a:pt x="1489" y="243"/>
                </a:cubicBezTo>
                <a:cubicBezTo>
                  <a:pt x="1489" y="248"/>
                  <a:pt x="1485" y="251"/>
                  <a:pt x="1480" y="251"/>
                </a:cubicBezTo>
                <a:cubicBezTo>
                  <a:pt x="1476" y="250"/>
                  <a:pt x="1472" y="246"/>
                  <a:pt x="1473" y="242"/>
                </a:cubicBezTo>
                <a:close/>
                <a:moveTo>
                  <a:pt x="1510" y="235"/>
                </a:moveTo>
                <a:cubicBezTo>
                  <a:pt x="1510" y="231"/>
                  <a:pt x="1514" y="227"/>
                  <a:pt x="1518" y="228"/>
                </a:cubicBezTo>
                <a:cubicBezTo>
                  <a:pt x="1523" y="228"/>
                  <a:pt x="1526" y="232"/>
                  <a:pt x="1525" y="236"/>
                </a:cubicBezTo>
                <a:cubicBezTo>
                  <a:pt x="1525" y="241"/>
                  <a:pt x="1521" y="244"/>
                  <a:pt x="1517" y="244"/>
                </a:cubicBezTo>
                <a:cubicBezTo>
                  <a:pt x="1513" y="243"/>
                  <a:pt x="1509" y="239"/>
                  <a:pt x="1510" y="235"/>
                </a:cubicBezTo>
                <a:close/>
                <a:moveTo>
                  <a:pt x="1547" y="228"/>
                </a:moveTo>
                <a:cubicBezTo>
                  <a:pt x="1547" y="224"/>
                  <a:pt x="1551" y="221"/>
                  <a:pt x="1555" y="221"/>
                </a:cubicBezTo>
                <a:cubicBezTo>
                  <a:pt x="1560" y="222"/>
                  <a:pt x="1563" y="225"/>
                  <a:pt x="1562" y="230"/>
                </a:cubicBezTo>
                <a:cubicBezTo>
                  <a:pt x="1562" y="234"/>
                  <a:pt x="1558" y="237"/>
                  <a:pt x="1554" y="237"/>
                </a:cubicBezTo>
                <a:cubicBezTo>
                  <a:pt x="1550" y="236"/>
                  <a:pt x="1546" y="232"/>
                  <a:pt x="1547" y="228"/>
                </a:cubicBezTo>
                <a:close/>
                <a:moveTo>
                  <a:pt x="1567" y="207"/>
                </a:moveTo>
                <a:cubicBezTo>
                  <a:pt x="1567" y="205"/>
                  <a:pt x="1569" y="203"/>
                  <a:pt x="1571" y="203"/>
                </a:cubicBezTo>
                <a:cubicBezTo>
                  <a:pt x="1573" y="204"/>
                  <a:pt x="1574" y="205"/>
                  <a:pt x="1574" y="207"/>
                </a:cubicBezTo>
                <a:cubicBezTo>
                  <a:pt x="1574" y="209"/>
                  <a:pt x="1572" y="211"/>
                  <a:pt x="1570" y="210"/>
                </a:cubicBezTo>
                <a:cubicBezTo>
                  <a:pt x="1568" y="210"/>
                  <a:pt x="1567" y="208"/>
                  <a:pt x="1567" y="207"/>
                </a:cubicBezTo>
                <a:close/>
                <a:moveTo>
                  <a:pt x="1584" y="221"/>
                </a:moveTo>
                <a:cubicBezTo>
                  <a:pt x="1584" y="217"/>
                  <a:pt x="1588" y="214"/>
                  <a:pt x="1593" y="214"/>
                </a:cubicBezTo>
                <a:cubicBezTo>
                  <a:pt x="1597" y="215"/>
                  <a:pt x="1600" y="219"/>
                  <a:pt x="1600" y="223"/>
                </a:cubicBezTo>
                <a:cubicBezTo>
                  <a:pt x="1599" y="228"/>
                  <a:pt x="1596" y="231"/>
                  <a:pt x="1591" y="230"/>
                </a:cubicBezTo>
                <a:cubicBezTo>
                  <a:pt x="1587" y="230"/>
                  <a:pt x="1583" y="226"/>
                  <a:pt x="1584" y="221"/>
                </a:cubicBezTo>
                <a:close/>
                <a:moveTo>
                  <a:pt x="1620" y="214"/>
                </a:moveTo>
                <a:cubicBezTo>
                  <a:pt x="1620" y="210"/>
                  <a:pt x="1625" y="206"/>
                  <a:pt x="1629" y="207"/>
                </a:cubicBezTo>
                <a:cubicBezTo>
                  <a:pt x="1634" y="207"/>
                  <a:pt x="1638" y="211"/>
                  <a:pt x="1637" y="216"/>
                </a:cubicBezTo>
                <a:cubicBezTo>
                  <a:pt x="1637" y="221"/>
                  <a:pt x="1633" y="225"/>
                  <a:pt x="1628" y="224"/>
                </a:cubicBezTo>
                <a:cubicBezTo>
                  <a:pt x="1623" y="224"/>
                  <a:pt x="1619" y="219"/>
                  <a:pt x="1620" y="214"/>
                </a:cubicBezTo>
                <a:close/>
                <a:moveTo>
                  <a:pt x="1601" y="199"/>
                </a:moveTo>
                <a:cubicBezTo>
                  <a:pt x="1601" y="196"/>
                  <a:pt x="1604" y="194"/>
                  <a:pt x="1607" y="194"/>
                </a:cubicBezTo>
                <a:cubicBezTo>
                  <a:pt x="1611" y="195"/>
                  <a:pt x="1613" y="197"/>
                  <a:pt x="1613" y="201"/>
                </a:cubicBezTo>
                <a:cubicBezTo>
                  <a:pt x="1612" y="204"/>
                  <a:pt x="1609" y="206"/>
                  <a:pt x="1606" y="206"/>
                </a:cubicBezTo>
                <a:cubicBezTo>
                  <a:pt x="1603" y="205"/>
                  <a:pt x="1601" y="203"/>
                  <a:pt x="1601" y="199"/>
                </a:cubicBezTo>
                <a:close/>
                <a:moveTo>
                  <a:pt x="1617" y="177"/>
                </a:moveTo>
                <a:cubicBezTo>
                  <a:pt x="1617" y="174"/>
                  <a:pt x="1620" y="172"/>
                  <a:pt x="1623" y="172"/>
                </a:cubicBezTo>
                <a:cubicBezTo>
                  <a:pt x="1626" y="173"/>
                  <a:pt x="1628" y="175"/>
                  <a:pt x="1628" y="178"/>
                </a:cubicBezTo>
                <a:cubicBezTo>
                  <a:pt x="1627" y="181"/>
                  <a:pt x="1625" y="183"/>
                  <a:pt x="1622" y="183"/>
                </a:cubicBezTo>
                <a:cubicBezTo>
                  <a:pt x="1619" y="183"/>
                  <a:pt x="1616" y="180"/>
                  <a:pt x="1617" y="177"/>
                </a:cubicBezTo>
                <a:close/>
                <a:moveTo>
                  <a:pt x="1636" y="192"/>
                </a:moveTo>
                <a:cubicBezTo>
                  <a:pt x="1637" y="188"/>
                  <a:pt x="1640" y="185"/>
                  <a:pt x="1645" y="185"/>
                </a:cubicBezTo>
                <a:cubicBezTo>
                  <a:pt x="1649" y="186"/>
                  <a:pt x="1652" y="190"/>
                  <a:pt x="1652" y="194"/>
                </a:cubicBezTo>
                <a:cubicBezTo>
                  <a:pt x="1651" y="198"/>
                  <a:pt x="1647" y="201"/>
                  <a:pt x="1643" y="201"/>
                </a:cubicBezTo>
                <a:cubicBezTo>
                  <a:pt x="1639" y="201"/>
                  <a:pt x="1636" y="197"/>
                  <a:pt x="1636" y="192"/>
                </a:cubicBezTo>
                <a:close/>
                <a:moveTo>
                  <a:pt x="1672" y="186"/>
                </a:moveTo>
                <a:cubicBezTo>
                  <a:pt x="1673" y="180"/>
                  <a:pt x="1677" y="177"/>
                  <a:pt x="1682" y="177"/>
                </a:cubicBezTo>
                <a:cubicBezTo>
                  <a:pt x="1688" y="178"/>
                  <a:pt x="1691" y="182"/>
                  <a:pt x="1691" y="188"/>
                </a:cubicBezTo>
                <a:cubicBezTo>
                  <a:pt x="1690" y="193"/>
                  <a:pt x="1686" y="196"/>
                  <a:pt x="1680" y="196"/>
                </a:cubicBezTo>
                <a:cubicBezTo>
                  <a:pt x="1675" y="195"/>
                  <a:pt x="1672" y="191"/>
                  <a:pt x="1672" y="186"/>
                </a:cubicBezTo>
                <a:close/>
                <a:moveTo>
                  <a:pt x="1651" y="170"/>
                </a:moveTo>
                <a:cubicBezTo>
                  <a:pt x="1651" y="165"/>
                  <a:pt x="1656" y="162"/>
                  <a:pt x="1660" y="162"/>
                </a:cubicBezTo>
                <a:cubicBezTo>
                  <a:pt x="1665" y="163"/>
                  <a:pt x="1668" y="167"/>
                  <a:pt x="1668" y="172"/>
                </a:cubicBezTo>
                <a:cubicBezTo>
                  <a:pt x="1667" y="176"/>
                  <a:pt x="1663" y="180"/>
                  <a:pt x="1659" y="179"/>
                </a:cubicBezTo>
                <a:cubicBezTo>
                  <a:pt x="1654" y="179"/>
                  <a:pt x="1651" y="174"/>
                  <a:pt x="1651" y="170"/>
                </a:cubicBezTo>
                <a:close/>
                <a:moveTo>
                  <a:pt x="1629" y="154"/>
                </a:moveTo>
                <a:cubicBezTo>
                  <a:pt x="1630" y="149"/>
                  <a:pt x="1634" y="146"/>
                  <a:pt x="1638" y="146"/>
                </a:cubicBezTo>
                <a:cubicBezTo>
                  <a:pt x="1643" y="147"/>
                  <a:pt x="1646" y="151"/>
                  <a:pt x="1646" y="155"/>
                </a:cubicBezTo>
                <a:cubicBezTo>
                  <a:pt x="1645" y="160"/>
                  <a:pt x="1641" y="163"/>
                  <a:pt x="1637" y="163"/>
                </a:cubicBezTo>
                <a:cubicBezTo>
                  <a:pt x="1632" y="162"/>
                  <a:pt x="1629" y="158"/>
                  <a:pt x="1629" y="154"/>
                </a:cubicBezTo>
                <a:close/>
                <a:moveTo>
                  <a:pt x="1597" y="162"/>
                </a:moveTo>
                <a:cubicBezTo>
                  <a:pt x="1597" y="160"/>
                  <a:pt x="1599" y="158"/>
                  <a:pt x="1601" y="158"/>
                </a:cubicBezTo>
                <a:cubicBezTo>
                  <a:pt x="1603" y="159"/>
                  <a:pt x="1605" y="160"/>
                  <a:pt x="1605" y="162"/>
                </a:cubicBezTo>
                <a:cubicBezTo>
                  <a:pt x="1604" y="165"/>
                  <a:pt x="1603" y="166"/>
                  <a:pt x="1601" y="166"/>
                </a:cubicBezTo>
                <a:cubicBezTo>
                  <a:pt x="1598" y="166"/>
                  <a:pt x="1597" y="164"/>
                  <a:pt x="1597" y="162"/>
                </a:cubicBezTo>
                <a:close/>
                <a:moveTo>
                  <a:pt x="1605" y="134"/>
                </a:moveTo>
                <a:cubicBezTo>
                  <a:pt x="1601" y="136"/>
                  <a:pt x="1596" y="135"/>
                  <a:pt x="1591" y="134"/>
                </a:cubicBezTo>
                <a:cubicBezTo>
                  <a:pt x="1588" y="133"/>
                  <a:pt x="1586" y="131"/>
                  <a:pt x="1585" y="129"/>
                </a:cubicBezTo>
                <a:cubicBezTo>
                  <a:pt x="1592" y="127"/>
                  <a:pt x="1599" y="125"/>
                  <a:pt x="1606" y="124"/>
                </a:cubicBezTo>
                <a:cubicBezTo>
                  <a:pt x="1604" y="127"/>
                  <a:pt x="1607" y="131"/>
                  <a:pt x="1605" y="134"/>
                </a:cubicBezTo>
                <a:close/>
                <a:moveTo>
                  <a:pt x="1770" y="56"/>
                </a:moveTo>
                <a:cubicBezTo>
                  <a:pt x="1766" y="6"/>
                  <a:pt x="1366" y="0"/>
                  <a:pt x="878" y="42"/>
                </a:cubicBezTo>
                <a:cubicBezTo>
                  <a:pt x="842" y="46"/>
                  <a:pt x="807" y="49"/>
                  <a:pt x="771" y="52"/>
                </a:cubicBezTo>
                <a:cubicBezTo>
                  <a:pt x="770" y="51"/>
                  <a:pt x="769" y="49"/>
                  <a:pt x="769" y="47"/>
                </a:cubicBezTo>
                <a:cubicBezTo>
                  <a:pt x="769" y="44"/>
                  <a:pt x="764" y="40"/>
                  <a:pt x="760" y="41"/>
                </a:cubicBezTo>
                <a:cubicBezTo>
                  <a:pt x="753" y="42"/>
                  <a:pt x="754" y="47"/>
                  <a:pt x="753" y="51"/>
                </a:cubicBezTo>
                <a:cubicBezTo>
                  <a:pt x="751" y="53"/>
                  <a:pt x="749" y="54"/>
                  <a:pt x="747" y="55"/>
                </a:cubicBezTo>
                <a:cubicBezTo>
                  <a:pt x="744" y="55"/>
                  <a:pt x="742" y="55"/>
                  <a:pt x="739" y="56"/>
                </a:cubicBezTo>
                <a:cubicBezTo>
                  <a:pt x="734" y="54"/>
                  <a:pt x="733" y="48"/>
                  <a:pt x="729" y="44"/>
                </a:cubicBezTo>
                <a:cubicBezTo>
                  <a:pt x="725" y="42"/>
                  <a:pt x="721" y="43"/>
                  <a:pt x="718" y="45"/>
                </a:cubicBezTo>
                <a:cubicBezTo>
                  <a:pt x="717" y="45"/>
                  <a:pt x="717" y="45"/>
                  <a:pt x="717" y="46"/>
                </a:cubicBezTo>
                <a:lnTo>
                  <a:pt x="717" y="79"/>
                </a:lnTo>
                <a:lnTo>
                  <a:pt x="765" y="79"/>
                </a:lnTo>
                <a:lnTo>
                  <a:pt x="765" y="79"/>
                </a:lnTo>
                <a:lnTo>
                  <a:pt x="822" y="79"/>
                </a:lnTo>
                <a:lnTo>
                  <a:pt x="822" y="99"/>
                </a:lnTo>
                <a:lnTo>
                  <a:pt x="823" y="99"/>
                </a:lnTo>
                <a:cubicBezTo>
                  <a:pt x="829" y="88"/>
                  <a:pt x="843" y="76"/>
                  <a:pt x="871" y="77"/>
                </a:cubicBezTo>
                <a:lnTo>
                  <a:pt x="888" y="77"/>
                </a:lnTo>
                <a:lnTo>
                  <a:pt x="888" y="95"/>
                </a:lnTo>
                <a:cubicBezTo>
                  <a:pt x="906" y="84"/>
                  <a:pt x="934" y="77"/>
                  <a:pt x="971" y="77"/>
                </a:cubicBezTo>
                <a:cubicBezTo>
                  <a:pt x="1002" y="77"/>
                  <a:pt x="1035" y="84"/>
                  <a:pt x="1053" y="96"/>
                </a:cubicBezTo>
                <a:cubicBezTo>
                  <a:pt x="1056" y="98"/>
                  <a:pt x="1058" y="100"/>
                  <a:pt x="1060" y="101"/>
                </a:cubicBezTo>
                <a:lnTo>
                  <a:pt x="1060" y="79"/>
                </a:lnTo>
                <a:lnTo>
                  <a:pt x="1122" y="79"/>
                </a:lnTo>
                <a:lnTo>
                  <a:pt x="1122" y="96"/>
                </a:lnTo>
                <a:lnTo>
                  <a:pt x="1123" y="96"/>
                </a:lnTo>
                <a:cubicBezTo>
                  <a:pt x="1134" y="83"/>
                  <a:pt x="1145" y="77"/>
                  <a:pt x="1174" y="77"/>
                </a:cubicBezTo>
                <a:cubicBezTo>
                  <a:pt x="1204" y="77"/>
                  <a:pt x="1222" y="83"/>
                  <a:pt x="1236" y="96"/>
                </a:cubicBezTo>
                <a:cubicBezTo>
                  <a:pt x="1247" y="83"/>
                  <a:pt x="1262" y="77"/>
                  <a:pt x="1290" y="77"/>
                </a:cubicBezTo>
                <a:cubicBezTo>
                  <a:pt x="1310" y="77"/>
                  <a:pt x="1332" y="80"/>
                  <a:pt x="1345" y="88"/>
                </a:cubicBezTo>
                <a:cubicBezTo>
                  <a:pt x="1352" y="92"/>
                  <a:pt x="1355" y="97"/>
                  <a:pt x="1356" y="103"/>
                </a:cubicBezTo>
                <a:cubicBezTo>
                  <a:pt x="1374" y="87"/>
                  <a:pt x="1406" y="77"/>
                  <a:pt x="1450" y="77"/>
                </a:cubicBezTo>
                <a:cubicBezTo>
                  <a:pt x="1481" y="77"/>
                  <a:pt x="1513" y="84"/>
                  <a:pt x="1532" y="96"/>
                </a:cubicBezTo>
                <a:cubicBezTo>
                  <a:pt x="1551" y="109"/>
                  <a:pt x="1556" y="124"/>
                  <a:pt x="1555" y="139"/>
                </a:cubicBezTo>
                <a:lnTo>
                  <a:pt x="1411" y="139"/>
                </a:lnTo>
                <a:lnTo>
                  <a:pt x="1410" y="145"/>
                </a:lnTo>
                <a:cubicBezTo>
                  <a:pt x="1410" y="158"/>
                  <a:pt x="1425" y="168"/>
                  <a:pt x="1454" y="168"/>
                </a:cubicBezTo>
                <a:cubicBezTo>
                  <a:pt x="1474" y="168"/>
                  <a:pt x="1494" y="161"/>
                  <a:pt x="1494" y="151"/>
                </a:cubicBezTo>
                <a:lnTo>
                  <a:pt x="1554" y="153"/>
                </a:lnTo>
                <a:cubicBezTo>
                  <a:pt x="1554" y="159"/>
                  <a:pt x="1528" y="191"/>
                  <a:pt x="1451" y="191"/>
                </a:cubicBezTo>
                <a:cubicBezTo>
                  <a:pt x="1409" y="191"/>
                  <a:pt x="1376" y="182"/>
                  <a:pt x="1357" y="167"/>
                </a:cubicBezTo>
                <a:lnTo>
                  <a:pt x="1357" y="189"/>
                </a:lnTo>
                <a:lnTo>
                  <a:pt x="1292" y="189"/>
                </a:lnTo>
                <a:lnTo>
                  <a:pt x="1292" y="131"/>
                </a:lnTo>
                <a:cubicBezTo>
                  <a:pt x="1292" y="126"/>
                  <a:pt x="1293" y="116"/>
                  <a:pt x="1290" y="111"/>
                </a:cubicBezTo>
                <a:cubicBezTo>
                  <a:pt x="1287" y="104"/>
                  <a:pt x="1279" y="103"/>
                  <a:pt x="1267" y="102"/>
                </a:cubicBezTo>
                <a:cubicBezTo>
                  <a:pt x="1256" y="102"/>
                  <a:pt x="1250" y="106"/>
                  <a:pt x="1245" y="111"/>
                </a:cubicBezTo>
                <a:cubicBezTo>
                  <a:pt x="1240" y="116"/>
                  <a:pt x="1241" y="125"/>
                  <a:pt x="1241" y="131"/>
                </a:cubicBezTo>
                <a:lnTo>
                  <a:pt x="1241" y="189"/>
                </a:lnTo>
                <a:lnTo>
                  <a:pt x="1176" y="189"/>
                </a:lnTo>
                <a:lnTo>
                  <a:pt x="1176" y="131"/>
                </a:lnTo>
                <a:cubicBezTo>
                  <a:pt x="1176" y="119"/>
                  <a:pt x="1180" y="102"/>
                  <a:pt x="1152" y="102"/>
                </a:cubicBezTo>
                <a:cubicBezTo>
                  <a:pt x="1124" y="103"/>
                  <a:pt x="1125" y="119"/>
                  <a:pt x="1125" y="131"/>
                </a:cubicBezTo>
                <a:lnTo>
                  <a:pt x="1125" y="189"/>
                </a:lnTo>
                <a:lnTo>
                  <a:pt x="1060" y="189"/>
                </a:lnTo>
                <a:lnTo>
                  <a:pt x="1060" y="170"/>
                </a:lnTo>
                <a:cubicBezTo>
                  <a:pt x="1045" y="180"/>
                  <a:pt x="1017" y="191"/>
                  <a:pt x="973" y="191"/>
                </a:cubicBezTo>
                <a:cubicBezTo>
                  <a:pt x="905" y="191"/>
                  <a:pt x="862" y="168"/>
                  <a:pt x="862" y="136"/>
                </a:cubicBezTo>
                <a:cubicBezTo>
                  <a:pt x="862" y="126"/>
                  <a:pt x="865" y="117"/>
                  <a:pt x="871" y="109"/>
                </a:cubicBezTo>
                <a:cubicBezTo>
                  <a:pt x="835" y="112"/>
                  <a:pt x="826" y="130"/>
                  <a:pt x="826" y="147"/>
                </a:cubicBezTo>
                <a:lnTo>
                  <a:pt x="826" y="189"/>
                </a:lnTo>
                <a:lnTo>
                  <a:pt x="766" y="189"/>
                </a:lnTo>
                <a:lnTo>
                  <a:pt x="764" y="189"/>
                </a:lnTo>
                <a:cubicBezTo>
                  <a:pt x="752" y="190"/>
                  <a:pt x="740" y="191"/>
                  <a:pt x="728" y="191"/>
                </a:cubicBezTo>
                <a:cubicBezTo>
                  <a:pt x="709" y="191"/>
                  <a:pt x="684" y="190"/>
                  <a:pt x="670" y="184"/>
                </a:cubicBezTo>
                <a:cubicBezTo>
                  <a:pt x="652" y="177"/>
                  <a:pt x="652" y="164"/>
                  <a:pt x="652" y="153"/>
                </a:cubicBezTo>
                <a:lnTo>
                  <a:pt x="652" y="104"/>
                </a:lnTo>
                <a:lnTo>
                  <a:pt x="629" y="104"/>
                </a:lnTo>
                <a:lnTo>
                  <a:pt x="585" y="136"/>
                </a:lnTo>
                <a:lnTo>
                  <a:pt x="704" y="239"/>
                </a:lnTo>
                <a:cubicBezTo>
                  <a:pt x="706" y="239"/>
                  <a:pt x="707" y="241"/>
                  <a:pt x="709" y="243"/>
                </a:cubicBezTo>
                <a:lnTo>
                  <a:pt x="717" y="250"/>
                </a:lnTo>
                <a:cubicBezTo>
                  <a:pt x="721" y="250"/>
                  <a:pt x="724" y="248"/>
                  <a:pt x="729" y="249"/>
                </a:cubicBezTo>
                <a:cubicBezTo>
                  <a:pt x="731" y="250"/>
                  <a:pt x="733" y="252"/>
                  <a:pt x="733" y="254"/>
                </a:cubicBezTo>
                <a:cubicBezTo>
                  <a:pt x="734" y="259"/>
                  <a:pt x="739" y="260"/>
                  <a:pt x="744" y="260"/>
                </a:cubicBezTo>
                <a:cubicBezTo>
                  <a:pt x="749" y="259"/>
                  <a:pt x="749" y="254"/>
                  <a:pt x="750" y="249"/>
                </a:cubicBezTo>
                <a:cubicBezTo>
                  <a:pt x="753" y="247"/>
                  <a:pt x="756" y="244"/>
                  <a:pt x="760" y="245"/>
                </a:cubicBezTo>
                <a:cubicBezTo>
                  <a:pt x="766" y="246"/>
                  <a:pt x="769" y="252"/>
                  <a:pt x="772" y="256"/>
                </a:cubicBezTo>
                <a:cubicBezTo>
                  <a:pt x="775" y="258"/>
                  <a:pt x="779" y="257"/>
                  <a:pt x="783" y="257"/>
                </a:cubicBezTo>
                <a:cubicBezTo>
                  <a:pt x="792" y="256"/>
                  <a:pt x="786" y="244"/>
                  <a:pt x="794" y="243"/>
                </a:cubicBezTo>
                <a:cubicBezTo>
                  <a:pt x="798" y="242"/>
                  <a:pt x="801" y="244"/>
                  <a:pt x="803" y="247"/>
                </a:cubicBezTo>
                <a:cubicBezTo>
                  <a:pt x="809" y="258"/>
                  <a:pt x="792" y="252"/>
                  <a:pt x="794" y="261"/>
                </a:cubicBezTo>
                <a:cubicBezTo>
                  <a:pt x="794" y="265"/>
                  <a:pt x="797" y="268"/>
                  <a:pt x="801" y="267"/>
                </a:cubicBezTo>
                <a:cubicBezTo>
                  <a:pt x="807" y="265"/>
                  <a:pt x="804" y="258"/>
                  <a:pt x="808" y="255"/>
                </a:cubicBezTo>
                <a:cubicBezTo>
                  <a:pt x="813" y="253"/>
                  <a:pt x="818" y="252"/>
                  <a:pt x="823" y="253"/>
                </a:cubicBezTo>
                <a:cubicBezTo>
                  <a:pt x="828" y="255"/>
                  <a:pt x="827" y="260"/>
                  <a:pt x="830" y="262"/>
                </a:cubicBezTo>
                <a:cubicBezTo>
                  <a:pt x="833" y="265"/>
                  <a:pt x="837" y="265"/>
                  <a:pt x="841" y="264"/>
                </a:cubicBezTo>
                <a:cubicBezTo>
                  <a:pt x="848" y="262"/>
                  <a:pt x="844" y="254"/>
                  <a:pt x="849" y="251"/>
                </a:cubicBezTo>
                <a:cubicBezTo>
                  <a:pt x="852" y="249"/>
                  <a:pt x="855" y="248"/>
                  <a:pt x="858" y="250"/>
                </a:cubicBezTo>
                <a:cubicBezTo>
                  <a:pt x="862" y="251"/>
                  <a:pt x="864" y="255"/>
                  <a:pt x="866" y="258"/>
                </a:cubicBezTo>
                <a:cubicBezTo>
                  <a:pt x="871" y="263"/>
                  <a:pt x="878" y="259"/>
                  <a:pt x="885" y="260"/>
                </a:cubicBezTo>
                <a:cubicBezTo>
                  <a:pt x="889" y="262"/>
                  <a:pt x="886" y="267"/>
                  <a:pt x="891" y="269"/>
                </a:cubicBezTo>
                <a:cubicBezTo>
                  <a:pt x="893" y="271"/>
                  <a:pt x="898" y="272"/>
                  <a:pt x="900" y="269"/>
                </a:cubicBezTo>
                <a:cubicBezTo>
                  <a:pt x="905" y="267"/>
                  <a:pt x="903" y="262"/>
                  <a:pt x="904" y="260"/>
                </a:cubicBezTo>
                <a:cubicBezTo>
                  <a:pt x="907" y="256"/>
                  <a:pt x="911" y="255"/>
                  <a:pt x="915" y="255"/>
                </a:cubicBezTo>
                <a:cubicBezTo>
                  <a:pt x="921" y="256"/>
                  <a:pt x="922" y="262"/>
                  <a:pt x="926" y="266"/>
                </a:cubicBezTo>
                <a:cubicBezTo>
                  <a:pt x="929" y="267"/>
                  <a:pt x="932" y="268"/>
                  <a:pt x="936" y="267"/>
                </a:cubicBezTo>
                <a:cubicBezTo>
                  <a:pt x="943" y="266"/>
                  <a:pt x="941" y="259"/>
                  <a:pt x="942" y="256"/>
                </a:cubicBezTo>
                <a:cubicBezTo>
                  <a:pt x="944" y="253"/>
                  <a:pt x="948" y="252"/>
                  <a:pt x="951" y="252"/>
                </a:cubicBezTo>
                <a:cubicBezTo>
                  <a:pt x="958" y="251"/>
                  <a:pt x="959" y="259"/>
                  <a:pt x="962" y="262"/>
                </a:cubicBezTo>
                <a:cubicBezTo>
                  <a:pt x="967" y="265"/>
                  <a:pt x="972" y="262"/>
                  <a:pt x="977" y="263"/>
                </a:cubicBezTo>
                <a:cubicBezTo>
                  <a:pt x="983" y="264"/>
                  <a:pt x="981" y="271"/>
                  <a:pt x="987" y="273"/>
                </a:cubicBezTo>
                <a:cubicBezTo>
                  <a:pt x="990" y="275"/>
                  <a:pt x="993" y="274"/>
                  <a:pt x="996" y="273"/>
                </a:cubicBezTo>
                <a:cubicBezTo>
                  <a:pt x="999" y="270"/>
                  <a:pt x="999" y="266"/>
                  <a:pt x="1000" y="262"/>
                </a:cubicBezTo>
                <a:cubicBezTo>
                  <a:pt x="1003" y="259"/>
                  <a:pt x="1009" y="257"/>
                  <a:pt x="1013" y="258"/>
                </a:cubicBezTo>
                <a:cubicBezTo>
                  <a:pt x="1018" y="260"/>
                  <a:pt x="1018" y="265"/>
                  <a:pt x="1021" y="268"/>
                </a:cubicBezTo>
                <a:cubicBezTo>
                  <a:pt x="1023" y="270"/>
                  <a:pt x="1028" y="271"/>
                  <a:pt x="1031" y="270"/>
                </a:cubicBezTo>
                <a:cubicBezTo>
                  <a:pt x="1038" y="269"/>
                  <a:pt x="1036" y="261"/>
                  <a:pt x="1040" y="257"/>
                </a:cubicBezTo>
                <a:cubicBezTo>
                  <a:pt x="1042" y="254"/>
                  <a:pt x="1046" y="253"/>
                  <a:pt x="1050" y="254"/>
                </a:cubicBezTo>
                <a:cubicBezTo>
                  <a:pt x="1054" y="256"/>
                  <a:pt x="1055" y="261"/>
                  <a:pt x="1057" y="264"/>
                </a:cubicBezTo>
                <a:cubicBezTo>
                  <a:pt x="1062" y="268"/>
                  <a:pt x="1067" y="264"/>
                  <a:pt x="1073" y="264"/>
                </a:cubicBezTo>
                <a:cubicBezTo>
                  <a:pt x="1079" y="267"/>
                  <a:pt x="1078" y="277"/>
                  <a:pt x="1086" y="277"/>
                </a:cubicBezTo>
                <a:cubicBezTo>
                  <a:pt x="1095" y="277"/>
                  <a:pt x="1093" y="267"/>
                  <a:pt x="1098" y="263"/>
                </a:cubicBezTo>
                <a:cubicBezTo>
                  <a:pt x="1101" y="260"/>
                  <a:pt x="1104" y="259"/>
                  <a:pt x="1108" y="260"/>
                </a:cubicBezTo>
                <a:cubicBezTo>
                  <a:pt x="1112" y="261"/>
                  <a:pt x="1114" y="265"/>
                  <a:pt x="1116" y="269"/>
                </a:cubicBezTo>
                <a:cubicBezTo>
                  <a:pt x="1118" y="271"/>
                  <a:pt x="1121" y="274"/>
                  <a:pt x="1125" y="273"/>
                </a:cubicBezTo>
                <a:cubicBezTo>
                  <a:pt x="1134" y="273"/>
                  <a:pt x="1131" y="262"/>
                  <a:pt x="1135" y="258"/>
                </a:cubicBezTo>
                <a:cubicBezTo>
                  <a:pt x="1138" y="255"/>
                  <a:pt x="1142" y="256"/>
                  <a:pt x="1146" y="256"/>
                </a:cubicBezTo>
                <a:cubicBezTo>
                  <a:pt x="1149" y="257"/>
                  <a:pt x="1151" y="262"/>
                  <a:pt x="1153" y="265"/>
                </a:cubicBezTo>
                <a:cubicBezTo>
                  <a:pt x="1158" y="270"/>
                  <a:pt x="1168" y="267"/>
                  <a:pt x="1169" y="265"/>
                </a:cubicBezTo>
                <a:cubicBezTo>
                  <a:pt x="1170" y="262"/>
                  <a:pt x="1170" y="259"/>
                  <a:pt x="1173" y="255"/>
                </a:cubicBezTo>
                <a:cubicBezTo>
                  <a:pt x="1174" y="252"/>
                  <a:pt x="1179" y="250"/>
                  <a:pt x="1182" y="252"/>
                </a:cubicBezTo>
                <a:cubicBezTo>
                  <a:pt x="1186" y="254"/>
                  <a:pt x="1186" y="257"/>
                  <a:pt x="1186" y="261"/>
                </a:cubicBezTo>
                <a:cubicBezTo>
                  <a:pt x="1184" y="266"/>
                  <a:pt x="1179" y="263"/>
                  <a:pt x="1175" y="268"/>
                </a:cubicBezTo>
                <a:cubicBezTo>
                  <a:pt x="1173" y="270"/>
                  <a:pt x="1175" y="275"/>
                  <a:pt x="1178" y="277"/>
                </a:cubicBezTo>
                <a:cubicBezTo>
                  <a:pt x="1180" y="278"/>
                  <a:pt x="1184" y="278"/>
                  <a:pt x="1187" y="276"/>
                </a:cubicBezTo>
                <a:cubicBezTo>
                  <a:pt x="1190" y="274"/>
                  <a:pt x="1190" y="270"/>
                  <a:pt x="1190" y="266"/>
                </a:cubicBezTo>
                <a:cubicBezTo>
                  <a:pt x="1192" y="263"/>
                  <a:pt x="1196" y="262"/>
                  <a:pt x="1199" y="261"/>
                </a:cubicBezTo>
                <a:cubicBezTo>
                  <a:pt x="1207" y="260"/>
                  <a:pt x="1210" y="267"/>
                  <a:pt x="1213" y="272"/>
                </a:cubicBezTo>
                <a:cubicBezTo>
                  <a:pt x="1215" y="274"/>
                  <a:pt x="1219" y="274"/>
                  <a:pt x="1222" y="273"/>
                </a:cubicBezTo>
                <a:cubicBezTo>
                  <a:pt x="1231" y="272"/>
                  <a:pt x="1225" y="262"/>
                  <a:pt x="1231" y="258"/>
                </a:cubicBezTo>
                <a:cubicBezTo>
                  <a:pt x="1234" y="256"/>
                  <a:pt x="1238" y="256"/>
                  <a:pt x="1241" y="257"/>
                </a:cubicBezTo>
                <a:cubicBezTo>
                  <a:pt x="1248" y="259"/>
                  <a:pt x="1245" y="267"/>
                  <a:pt x="1251" y="268"/>
                </a:cubicBezTo>
                <a:cubicBezTo>
                  <a:pt x="1256" y="270"/>
                  <a:pt x="1260" y="269"/>
                  <a:pt x="1263" y="267"/>
                </a:cubicBezTo>
                <a:cubicBezTo>
                  <a:pt x="1268" y="264"/>
                  <a:pt x="1264" y="257"/>
                  <a:pt x="1268" y="254"/>
                </a:cubicBezTo>
                <a:cubicBezTo>
                  <a:pt x="1271" y="252"/>
                  <a:pt x="1274" y="251"/>
                  <a:pt x="1278" y="252"/>
                </a:cubicBezTo>
                <a:cubicBezTo>
                  <a:pt x="1282" y="254"/>
                  <a:pt x="1283" y="259"/>
                  <a:pt x="1286" y="263"/>
                </a:cubicBezTo>
                <a:cubicBezTo>
                  <a:pt x="1290" y="264"/>
                  <a:pt x="1294" y="264"/>
                  <a:pt x="1298" y="262"/>
                </a:cubicBezTo>
                <a:cubicBezTo>
                  <a:pt x="1307" y="260"/>
                  <a:pt x="1303" y="270"/>
                  <a:pt x="1309" y="273"/>
                </a:cubicBezTo>
                <a:cubicBezTo>
                  <a:pt x="1312" y="276"/>
                  <a:pt x="1318" y="275"/>
                  <a:pt x="1321" y="273"/>
                </a:cubicBezTo>
                <a:cubicBezTo>
                  <a:pt x="1324" y="271"/>
                  <a:pt x="1322" y="264"/>
                  <a:pt x="1323" y="262"/>
                </a:cubicBezTo>
                <a:cubicBezTo>
                  <a:pt x="1326" y="258"/>
                  <a:pt x="1331" y="257"/>
                  <a:pt x="1336" y="257"/>
                </a:cubicBezTo>
                <a:cubicBezTo>
                  <a:pt x="1343" y="257"/>
                  <a:pt x="1340" y="267"/>
                  <a:pt x="1346" y="269"/>
                </a:cubicBezTo>
                <a:cubicBezTo>
                  <a:pt x="1350" y="269"/>
                  <a:pt x="1354" y="271"/>
                  <a:pt x="1358" y="268"/>
                </a:cubicBezTo>
                <a:cubicBezTo>
                  <a:pt x="1362" y="265"/>
                  <a:pt x="1360" y="259"/>
                  <a:pt x="1361" y="257"/>
                </a:cubicBezTo>
                <a:cubicBezTo>
                  <a:pt x="1364" y="253"/>
                  <a:pt x="1368" y="251"/>
                  <a:pt x="1373" y="252"/>
                </a:cubicBezTo>
                <a:cubicBezTo>
                  <a:pt x="1380" y="253"/>
                  <a:pt x="1378" y="262"/>
                  <a:pt x="1383" y="264"/>
                </a:cubicBezTo>
                <a:cubicBezTo>
                  <a:pt x="1388" y="266"/>
                  <a:pt x="1392" y="265"/>
                  <a:pt x="1396" y="262"/>
                </a:cubicBezTo>
                <a:cubicBezTo>
                  <a:pt x="1400" y="259"/>
                  <a:pt x="1397" y="252"/>
                  <a:pt x="1400" y="249"/>
                </a:cubicBezTo>
                <a:cubicBezTo>
                  <a:pt x="1403" y="246"/>
                  <a:pt x="1408" y="245"/>
                  <a:pt x="1411" y="247"/>
                </a:cubicBezTo>
                <a:cubicBezTo>
                  <a:pt x="1417" y="249"/>
                  <a:pt x="1415" y="255"/>
                  <a:pt x="1420" y="258"/>
                </a:cubicBezTo>
                <a:cubicBezTo>
                  <a:pt x="1425" y="260"/>
                  <a:pt x="1429" y="259"/>
                  <a:pt x="1433" y="257"/>
                </a:cubicBezTo>
                <a:cubicBezTo>
                  <a:pt x="1438" y="253"/>
                  <a:pt x="1432" y="246"/>
                  <a:pt x="1438" y="243"/>
                </a:cubicBezTo>
                <a:cubicBezTo>
                  <a:pt x="1441" y="239"/>
                  <a:pt x="1445" y="240"/>
                  <a:pt x="1449" y="241"/>
                </a:cubicBezTo>
                <a:cubicBezTo>
                  <a:pt x="1453" y="244"/>
                  <a:pt x="1453" y="249"/>
                  <a:pt x="1454" y="253"/>
                </a:cubicBezTo>
                <a:cubicBezTo>
                  <a:pt x="1458" y="254"/>
                  <a:pt x="1462" y="252"/>
                  <a:pt x="1466" y="252"/>
                </a:cubicBezTo>
                <a:cubicBezTo>
                  <a:pt x="1476" y="248"/>
                  <a:pt x="1473" y="261"/>
                  <a:pt x="1479" y="264"/>
                </a:cubicBezTo>
                <a:cubicBezTo>
                  <a:pt x="1482" y="266"/>
                  <a:pt x="1486" y="265"/>
                  <a:pt x="1489" y="263"/>
                </a:cubicBezTo>
                <a:cubicBezTo>
                  <a:pt x="1493" y="261"/>
                  <a:pt x="1492" y="255"/>
                  <a:pt x="1492" y="251"/>
                </a:cubicBezTo>
                <a:cubicBezTo>
                  <a:pt x="1495" y="246"/>
                  <a:pt x="1501" y="246"/>
                  <a:pt x="1507" y="246"/>
                </a:cubicBezTo>
                <a:cubicBezTo>
                  <a:pt x="1513" y="247"/>
                  <a:pt x="1510" y="256"/>
                  <a:pt x="1516" y="258"/>
                </a:cubicBezTo>
                <a:cubicBezTo>
                  <a:pt x="1520" y="259"/>
                  <a:pt x="1524" y="260"/>
                  <a:pt x="1526" y="258"/>
                </a:cubicBezTo>
                <a:cubicBezTo>
                  <a:pt x="1532" y="255"/>
                  <a:pt x="1528" y="247"/>
                  <a:pt x="1530" y="245"/>
                </a:cubicBezTo>
                <a:cubicBezTo>
                  <a:pt x="1533" y="241"/>
                  <a:pt x="1538" y="238"/>
                  <a:pt x="1544" y="240"/>
                </a:cubicBezTo>
                <a:cubicBezTo>
                  <a:pt x="1546" y="241"/>
                  <a:pt x="1548" y="244"/>
                  <a:pt x="1549" y="247"/>
                </a:cubicBezTo>
                <a:cubicBezTo>
                  <a:pt x="1549" y="250"/>
                  <a:pt x="1552" y="252"/>
                  <a:pt x="1555" y="253"/>
                </a:cubicBezTo>
                <a:cubicBezTo>
                  <a:pt x="1558" y="254"/>
                  <a:pt x="1561" y="254"/>
                  <a:pt x="1564" y="251"/>
                </a:cubicBezTo>
                <a:cubicBezTo>
                  <a:pt x="1572" y="247"/>
                  <a:pt x="1561" y="238"/>
                  <a:pt x="1571" y="234"/>
                </a:cubicBezTo>
                <a:cubicBezTo>
                  <a:pt x="1574" y="234"/>
                  <a:pt x="1578" y="232"/>
                  <a:pt x="1581" y="233"/>
                </a:cubicBezTo>
                <a:cubicBezTo>
                  <a:pt x="1588" y="236"/>
                  <a:pt x="1583" y="244"/>
                  <a:pt x="1590" y="246"/>
                </a:cubicBezTo>
                <a:cubicBezTo>
                  <a:pt x="1594" y="248"/>
                  <a:pt x="1598" y="248"/>
                  <a:pt x="1602" y="245"/>
                </a:cubicBezTo>
                <a:cubicBezTo>
                  <a:pt x="1605" y="242"/>
                  <a:pt x="1603" y="236"/>
                  <a:pt x="1604" y="232"/>
                </a:cubicBezTo>
                <a:cubicBezTo>
                  <a:pt x="1606" y="228"/>
                  <a:pt x="1612" y="226"/>
                  <a:pt x="1617" y="226"/>
                </a:cubicBezTo>
                <a:cubicBezTo>
                  <a:pt x="1625" y="228"/>
                  <a:pt x="1620" y="237"/>
                  <a:pt x="1627" y="240"/>
                </a:cubicBezTo>
                <a:cubicBezTo>
                  <a:pt x="1631" y="241"/>
                  <a:pt x="1636" y="242"/>
                  <a:pt x="1639" y="238"/>
                </a:cubicBezTo>
                <a:cubicBezTo>
                  <a:pt x="1642" y="234"/>
                  <a:pt x="1641" y="230"/>
                  <a:pt x="1640" y="226"/>
                </a:cubicBezTo>
                <a:cubicBezTo>
                  <a:pt x="1642" y="219"/>
                  <a:pt x="1650" y="220"/>
                  <a:pt x="1655" y="220"/>
                </a:cubicBezTo>
                <a:cubicBezTo>
                  <a:pt x="1662" y="222"/>
                  <a:pt x="1657" y="229"/>
                  <a:pt x="1663" y="233"/>
                </a:cubicBezTo>
                <a:cubicBezTo>
                  <a:pt x="1665" y="234"/>
                  <a:pt x="1668" y="235"/>
                  <a:pt x="1671" y="234"/>
                </a:cubicBezTo>
                <a:cubicBezTo>
                  <a:pt x="1674" y="233"/>
                  <a:pt x="1677" y="231"/>
                  <a:pt x="1677" y="227"/>
                </a:cubicBezTo>
                <a:cubicBezTo>
                  <a:pt x="1678" y="224"/>
                  <a:pt x="1677" y="221"/>
                  <a:pt x="1675" y="218"/>
                </a:cubicBezTo>
                <a:cubicBezTo>
                  <a:pt x="1672" y="217"/>
                  <a:pt x="1669" y="217"/>
                  <a:pt x="1667" y="218"/>
                </a:cubicBezTo>
                <a:cubicBezTo>
                  <a:pt x="1664" y="218"/>
                  <a:pt x="1658" y="219"/>
                  <a:pt x="1657" y="214"/>
                </a:cubicBezTo>
                <a:cubicBezTo>
                  <a:pt x="1656" y="211"/>
                  <a:pt x="1656" y="208"/>
                  <a:pt x="1657" y="205"/>
                </a:cubicBezTo>
                <a:cubicBezTo>
                  <a:pt x="1658" y="202"/>
                  <a:pt x="1662" y="200"/>
                  <a:pt x="1665" y="199"/>
                </a:cubicBezTo>
                <a:cubicBezTo>
                  <a:pt x="1674" y="197"/>
                  <a:pt x="1674" y="209"/>
                  <a:pt x="1678" y="215"/>
                </a:cubicBezTo>
                <a:cubicBezTo>
                  <a:pt x="1679" y="216"/>
                  <a:pt x="1689" y="215"/>
                  <a:pt x="1693" y="210"/>
                </a:cubicBezTo>
                <a:cubicBezTo>
                  <a:pt x="1694" y="207"/>
                  <a:pt x="1693" y="204"/>
                  <a:pt x="1693" y="201"/>
                </a:cubicBezTo>
                <a:cubicBezTo>
                  <a:pt x="1690" y="190"/>
                  <a:pt x="1703" y="194"/>
                  <a:pt x="1708" y="189"/>
                </a:cubicBezTo>
                <a:cubicBezTo>
                  <a:pt x="1710" y="184"/>
                  <a:pt x="1709" y="179"/>
                  <a:pt x="1705" y="174"/>
                </a:cubicBezTo>
                <a:cubicBezTo>
                  <a:pt x="1702" y="172"/>
                  <a:pt x="1699" y="174"/>
                  <a:pt x="1696" y="175"/>
                </a:cubicBezTo>
                <a:cubicBezTo>
                  <a:pt x="1686" y="177"/>
                  <a:pt x="1688" y="165"/>
                  <a:pt x="1684" y="160"/>
                </a:cubicBezTo>
                <a:cubicBezTo>
                  <a:pt x="1679" y="156"/>
                  <a:pt x="1675" y="161"/>
                  <a:pt x="1669" y="158"/>
                </a:cubicBezTo>
                <a:cubicBezTo>
                  <a:pt x="1663" y="156"/>
                  <a:pt x="1667" y="149"/>
                  <a:pt x="1662" y="146"/>
                </a:cubicBezTo>
                <a:cubicBezTo>
                  <a:pt x="1657" y="142"/>
                  <a:pt x="1651" y="145"/>
                  <a:pt x="1646" y="145"/>
                </a:cubicBezTo>
                <a:cubicBezTo>
                  <a:pt x="1642" y="141"/>
                  <a:pt x="1644" y="134"/>
                  <a:pt x="1638" y="131"/>
                </a:cubicBezTo>
                <a:cubicBezTo>
                  <a:pt x="1635" y="130"/>
                  <a:pt x="1630" y="130"/>
                  <a:pt x="1628" y="132"/>
                </a:cubicBezTo>
                <a:cubicBezTo>
                  <a:pt x="1624" y="135"/>
                  <a:pt x="1626" y="140"/>
                  <a:pt x="1625" y="143"/>
                </a:cubicBezTo>
                <a:cubicBezTo>
                  <a:pt x="1623" y="146"/>
                  <a:pt x="1620" y="148"/>
                  <a:pt x="1617" y="148"/>
                </a:cubicBezTo>
                <a:cubicBezTo>
                  <a:pt x="1614" y="149"/>
                  <a:pt x="1611" y="147"/>
                  <a:pt x="1609" y="145"/>
                </a:cubicBezTo>
                <a:cubicBezTo>
                  <a:pt x="1606" y="142"/>
                  <a:pt x="1606" y="140"/>
                  <a:pt x="1606" y="136"/>
                </a:cubicBezTo>
                <a:cubicBezTo>
                  <a:pt x="1608" y="133"/>
                  <a:pt x="1611" y="134"/>
                  <a:pt x="1613" y="133"/>
                </a:cubicBezTo>
                <a:cubicBezTo>
                  <a:pt x="1616" y="132"/>
                  <a:pt x="1619" y="129"/>
                  <a:pt x="1619" y="126"/>
                </a:cubicBezTo>
                <a:cubicBezTo>
                  <a:pt x="1618" y="124"/>
                  <a:pt x="1617" y="122"/>
                  <a:pt x="1616" y="121"/>
                </a:cubicBezTo>
                <a:cubicBezTo>
                  <a:pt x="1715" y="98"/>
                  <a:pt x="1772" y="75"/>
                  <a:pt x="1770" y="56"/>
                </a:cubicBezTo>
                <a:close/>
                <a:moveTo>
                  <a:pt x="366" y="98"/>
                </a:moveTo>
                <a:cubicBezTo>
                  <a:pt x="337" y="98"/>
                  <a:pt x="326" y="108"/>
                  <a:pt x="324" y="121"/>
                </a:cubicBezTo>
                <a:lnTo>
                  <a:pt x="404" y="121"/>
                </a:lnTo>
                <a:cubicBezTo>
                  <a:pt x="402" y="109"/>
                  <a:pt x="395" y="98"/>
                  <a:pt x="366" y="98"/>
                </a:cubicBezTo>
                <a:close/>
              </a:path>
            </a:pathLst>
          </a:custGeom>
          <a:solidFill>
            <a:schemeClr val="accent1"/>
          </a:solidFill>
          <a:ln w="9525">
            <a:noFill/>
            <a:round/>
            <a:headEnd/>
            <a:tailEnd/>
          </a:ln>
        </p:spPr>
        <p:txBody>
          <a:bodyPr/>
          <a:lstStyle/>
          <a:p>
            <a:pPr defTabSz="914400" fontAlgn="auto">
              <a:spcBef>
                <a:spcPts val="0"/>
              </a:spcBef>
              <a:spcAft>
                <a:spcPts val="0"/>
              </a:spcAft>
              <a:defRPr/>
            </a:pPr>
            <a:endParaRPr lang="en-US">
              <a:solidFill>
                <a:prstClr val="black"/>
              </a:solidFill>
              <a:latin typeface="Arial"/>
              <a:cs typeface="+mn-cs"/>
            </a:endParaRPr>
          </a:p>
        </p:txBody>
      </p:sp>
      <p:sp>
        <p:nvSpPr>
          <p:cNvPr id="4" name="Freeform 90"/>
          <p:cNvSpPr>
            <a:spLocks noEditPoints="1"/>
          </p:cNvSpPr>
          <p:nvPr userDrawn="1"/>
        </p:nvSpPr>
        <p:spPr bwMode="auto">
          <a:xfrm>
            <a:off x="4957763" y="3975100"/>
            <a:ext cx="3406775" cy="315913"/>
          </a:xfrm>
          <a:custGeom>
            <a:avLst/>
            <a:gdLst/>
            <a:ahLst/>
            <a:cxnLst>
              <a:cxn ang="0">
                <a:pos x="738" y="9"/>
              </a:cxn>
              <a:cxn ang="0">
                <a:pos x="725" y="28"/>
              </a:cxn>
              <a:cxn ang="0">
                <a:pos x="716" y="28"/>
              </a:cxn>
              <a:cxn ang="0">
                <a:pos x="720" y="5"/>
              </a:cxn>
              <a:cxn ang="0">
                <a:pos x="745" y="5"/>
              </a:cxn>
              <a:cxn ang="0">
                <a:pos x="642" y="26"/>
              </a:cxn>
              <a:cxn ang="0">
                <a:pos x="643" y="17"/>
              </a:cxn>
              <a:cxn ang="0">
                <a:pos x="650" y="50"/>
              </a:cxn>
              <a:cxn ang="0">
                <a:pos x="622" y="52"/>
              </a:cxn>
              <a:cxn ang="0">
                <a:pos x="609" y="18"/>
              </a:cxn>
              <a:cxn ang="0">
                <a:pos x="545" y="41"/>
              </a:cxn>
              <a:cxn ang="0">
                <a:pos x="517" y="17"/>
              </a:cxn>
              <a:cxn ang="0">
                <a:pos x="485" y="27"/>
              </a:cxn>
              <a:cxn ang="0">
                <a:pos x="459" y="37"/>
              </a:cxn>
              <a:cxn ang="0">
                <a:pos x="377" y="18"/>
              </a:cxn>
              <a:cxn ang="0">
                <a:pos x="337" y="48"/>
              </a:cxn>
              <a:cxn ang="0">
                <a:pos x="281" y="48"/>
              </a:cxn>
              <a:cxn ang="0">
                <a:pos x="234" y="18"/>
              </a:cxn>
              <a:cxn ang="0">
                <a:pos x="220" y="2"/>
              </a:cxn>
              <a:cxn ang="0">
                <a:pos x="171" y="18"/>
              </a:cxn>
              <a:cxn ang="0">
                <a:pos x="134" y="17"/>
              </a:cxn>
              <a:cxn ang="0">
                <a:pos x="81" y="22"/>
              </a:cxn>
              <a:cxn ang="0">
                <a:pos x="27" y="26"/>
              </a:cxn>
              <a:cxn ang="0">
                <a:pos x="0" y="68"/>
              </a:cxn>
              <a:cxn ang="0">
                <a:pos x="32" y="32"/>
              </a:cxn>
              <a:cxn ang="0">
                <a:pos x="57" y="68"/>
              </a:cxn>
              <a:cxn ang="0">
                <a:pos x="135" y="69"/>
              </a:cxn>
              <a:cxn ang="0">
                <a:pos x="136" y="58"/>
              </a:cxn>
              <a:cxn ang="0">
                <a:pos x="181" y="45"/>
              </a:cxn>
              <a:cxn ang="0">
                <a:pos x="191" y="51"/>
              </a:cxn>
              <a:cxn ang="0">
                <a:pos x="241" y="68"/>
              </a:cxn>
              <a:cxn ang="0">
                <a:pos x="234" y="57"/>
              </a:cxn>
              <a:cxn ang="0">
                <a:pos x="241" y="29"/>
              </a:cxn>
              <a:cxn ang="0">
                <a:pos x="305" y="36"/>
              </a:cxn>
              <a:cxn ang="0">
                <a:pos x="347" y="68"/>
              </a:cxn>
              <a:cxn ang="0">
                <a:pos x="411" y="69"/>
              </a:cxn>
              <a:cxn ang="0">
                <a:pos x="487" y="68"/>
              </a:cxn>
              <a:cxn ang="0">
                <a:pos x="517" y="68"/>
              </a:cxn>
              <a:cxn ang="0">
                <a:pos x="561" y="45"/>
              </a:cxn>
              <a:cxn ang="0">
                <a:pos x="604" y="61"/>
              </a:cxn>
              <a:cxn ang="0">
                <a:pos x="686" y="52"/>
              </a:cxn>
              <a:cxn ang="0">
                <a:pos x="134" y="26"/>
              </a:cxn>
              <a:cxn ang="0">
                <a:pos x="411" y="59"/>
              </a:cxn>
              <a:cxn ang="0">
                <a:pos x="425" y="31"/>
              </a:cxn>
              <a:cxn ang="0">
                <a:pos x="708" y="9"/>
              </a:cxn>
              <a:cxn ang="0">
                <a:pos x="691" y="28"/>
              </a:cxn>
              <a:cxn ang="0">
                <a:pos x="682" y="5"/>
              </a:cxn>
            </a:cxnLst>
            <a:rect l="0" t="0" r="r" b="b"/>
            <a:pathLst>
              <a:path w="745" h="69">
                <a:moveTo>
                  <a:pt x="745" y="28"/>
                </a:moveTo>
                <a:lnTo>
                  <a:pt x="738" y="28"/>
                </a:lnTo>
                <a:lnTo>
                  <a:pt x="738" y="9"/>
                </a:lnTo>
                <a:lnTo>
                  <a:pt x="738" y="9"/>
                </a:lnTo>
                <a:lnTo>
                  <a:pt x="729" y="28"/>
                </a:lnTo>
                <a:lnTo>
                  <a:pt x="725" y="28"/>
                </a:lnTo>
                <a:lnTo>
                  <a:pt x="717" y="9"/>
                </a:lnTo>
                <a:lnTo>
                  <a:pt x="716" y="9"/>
                </a:lnTo>
                <a:lnTo>
                  <a:pt x="716" y="28"/>
                </a:lnTo>
                <a:lnTo>
                  <a:pt x="710" y="28"/>
                </a:lnTo>
                <a:lnTo>
                  <a:pt x="710" y="5"/>
                </a:lnTo>
                <a:lnTo>
                  <a:pt x="720" y="5"/>
                </a:lnTo>
                <a:lnTo>
                  <a:pt x="727" y="19"/>
                </a:lnTo>
                <a:lnTo>
                  <a:pt x="734" y="5"/>
                </a:lnTo>
                <a:lnTo>
                  <a:pt x="745" y="5"/>
                </a:lnTo>
                <a:lnTo>
                  <a:pt x="745" y="28"/>
                </a:lnTo>
                <a:close/>
                <a:moveTo>
                  <a:pt x="627" y="30"/>
                </a:moveTo>
                <a:cubicBezTo>
                  <a:pt x="627" y="27"/>
                  <a:pt x="636" y="26"/>
                  <a:pt x="642" y="26"/>
                </a:cubicBezTo>
                <a:cubicBezTo>
                  <a:pt x="651" y="26"/>
                  <a:pt x="658" y="28"/>
                  <a:pt x="661" y="33"/>
                </a:cubicBezTo>
                <a:lnTo>
                  <a:pt x="682" y="30"/>
                </a:lnTo>
                <a:cubicBezTo>
                  <a:pt x="675" y="20"/>
                  <a:pt x="663" y="17"/>
                  <a:pt x="643" y="17"/>
                </a:cubicBezTo>
                <a:cubicBezTo>
                  <a:pt x="623" y="17"/>
                  <a:pt x="602" y="21"/>
                  <a:pt x="602" y="33"/>
                </a:cubicBezTo>
                <a:cubicBezTo>
                  <a:pt x="602" y="40"/>
                  <a:pt x="609" y="45"/>
                  <a:pt x="621" y="47"/>
                </a:cubicBezTo>
                <a:cubicBezTo>
                  <a:pt x="627" y="48"/>
                  <a:pt x="643" y="49"/>
                  <a:pt x="650" y="50"/>
                </a:cubicBezTo>
                <a:cubicBezTo>
                  <a:pt x="655" y="50"/>
                  <a:pt x="661" y="51"/>
                  <a:pt x="661" y="54"/>
                </a:cubicBezTo>
                <a:cubicBezTo>
                  <a:pt x="661" y="58"/>
                  <a:pt x="649" y="59"/>
                  <a:pt x="644" y="59"/>
                </a:cubicBezTo>
                <a:cubicBezTo>
                  <a:pt x="635" y="59"/>
                  <a:pt x="624" y="57"/>
                  <a:pt x="622" y="52"/>
                </a:cubicBezTo>
                <a:lnTo>
                  <a:pt x="598" y="54"/>
                </a:lnTo>
                <a:lnTo>
                  <a:pt x="581" y="35"/>
                </a:lnTo>
                <a:lnTo>
                  <a:pt x="609" y="18"/>
                </a:lnTo>
                <a:lnTo>
                  <a:pt x="581" y="18"/>
                </a:lnTo>
                <a:lnTo>
                  <a:pt x="554" y="34"/>
                </a:lnTo>
                <a:lnTo>
                  <a:pt x="545" y="41"/>
                </a:lnTo>
                <a:lnTo>
                  <a:pt x="545" y="0"/>
                </a:lnTo>
                <a:lnTo>
                  <a:pt x="517" y="0"/>
                </a:lnTo>
                <a:lnTo>
                  <a:pt x="517" y="17"/>
                </a:lnTo>
                <a:lnTo>
                  <a:pt x="507" y="17"/>
                </a:lnTo>
                <a:cubicBezTo>
                  <a:pt x="495" y="16"/>
                  <a:pt x="489" y="22"/>
                  <a:pt x="486" y="27"/>
                </a:cubicBezTo>
                <a:lnTo>
                  <a:pt x="485" y="27"/>
                </a:lnTo>
                <a:lnTo>
                  <a:pt x="485" y="18"/>
                </a:lnTo>
                <a:lnTo>
                  <a:pt x="459" y="18"/>
                </a:lnTo>
                <a:lnTo>
                  <a:pt x="459" y="37"/>
                </a:lnTo>
                <a:cubicBezTo>
                  <a:pt x="455" y="25"/>
                  <a:pt x="438" y="17"/>
                  <a:pt x="411" y="17"/>
                </a:cubicBezTo>
                <a:cubicBezTo>
                  <a:pt x="391" y="17"/>
                  <a:pt x="377" y="22"/>
                  <a:pt x="369" y="29"/>
                </a:cubicBezTo>
                <a:lnTo>
                  <a:pt x="377" y="18"/>
                </a:lnTo>
                <a:lnTo>
                  <a:pt x="354" y="18"/>
                </a:lnTo>
                <a:lnTo>
                  <a:pt x="337" y="48"/>
                </a:lnTo>
                <a:lnTo>
                  <a:pt x="337" y="48"/>
                </a:lnTo>
                <a:lnTo>
                  <a:pt x="322" y="18"/>
                </a:lnTo>
                <a:lnTo>
                  <a:pt x="296" y="18"/>
                </a:lnTo>
                <a:lnTo>
                  <a:pt x="281" y="48"/>
                </a:lnTo>
                <a:lnTo>
                  <a:pt x="280" y="48"/>
                </a:lnTo>
                <a:lnTo>
                  <a:pt x="265" y="18"/>
                </a:lnTo>
                <a:lnTo>
                  <a:pt x="234" y="18"/>
                </a:lnTo>
                <a:lnTo>
                  <a:pt x="234" y="18"/>
                </a:lnTo>
                <a:lnTo>
                  <a:pt x="220" y="18"/>
                </a:lnTo>
                <a:lnTo>
                  <a:pt x="220" y="2"/>
                </a:lnTo>
                <a:lnTo>
                  <a:pt x="195" y="3"/>
                </a:lnTo>
                <a:lnTo>
                  <a:pt x="192" y="18"/>
                </a:lnTo>
                <a:lnTo>
                  <a:pt x="171" y="18"/>
                </a:lnTo>
                <a:lnTo>
                  <a:pt x="171" y="26"/>
                </a:lnTo>
                <a:cubicBezTo>
                  <a:pt x="171" y="26"/>
                  <a:pt x="171" y="26"/>
                  <a:pt x="170" y="25"/>
                </a:cubicBezTo>
                <a:cubicBezTo>
                  <a:pt x="162" y="20"/>
                  <a:pt x="148" y="17"/>
                  <a:pt x="134" y="17"/>
                </a:cubicBezTo>
                <a:cubicBezTo>
                  <a:pt x="107" y="17"/>
                  <a:pt x="90" y="26"/>
                  <a:pt x="86" y="38"/>
                </a:cubicBezTo>
                <a:lnTo>
                  <a:pt x="86" y="37"/>
                </a:lnTo>
                <a:cubicBezTo>
                  <a:pt x="86" y="32"/>
                  <a:pt x="86" y="26"/>
                  <a:pt x="81" y="22"/>
                </a:cubicBezTo>
                <a:cubicBezTo>
                  <a:pt x="75" y="18"/>
                  <a:pt x="66" y="17"/>
                  <a:pt x="56" y="17"/>
                </a:cubicBezTo>
                <a:cubicBezTo>
                  <a:pt x="42" y="17"/>
                  <a:pt x="33" y="20"/>
                  <a:pt x="28" y="26"/>
                </a:cubicBezTo>
                <a:lnTo>
                  <a:pt x="27" y="26"/>
                </a:lnTo>
                <a:lnTo>
                  <a:pt x="27" y="18"/>
                </a:lnTo>
                <a:lnTo>
                  <a:pt x="0" y="18"/>
                </a:lnTo>
                <a:lnTo>
                  <a:pt x="0" y="68"/>
                </a:lnTo>
                <a:lnTo>
                  <a:pt x="29" y="68"/>
                </a:lnTo>
                <a:lnTo>
                  <a:pt x="29" y="41"/>
                </a:lnTo>
                <a:cubicBezTo>
                  <a:pt x="29" y="38"/>
                  <a:pt x="29" y="35"/>
                  <a:pt x="32" y="32"/>
                </a:cubicBezTo>
                <a:cubicBezTo>
                  <a:pt x="34" y="30"/>
                  <a:pt x="39" y="28"/>
                  <a:pt x="44" y="28"/>
                </a:cubicBezTo>
                <a:cubicBezTo>
                  <a:pt x="59" y="28"/>
                  <a:pt x="57" y="36"/>
                  <a:pt x="57" y="41"/>
                </a:cubicBezTo>
                <a:lnTo>
                  <a:pt x="57" y="68"/>
                </a:lnTo>
                <a:lnTo>
                  <a:pt x="86" y="68"/>
                </a:lnTo>
                <a:lnTo>
                  <a:pt x="86" y="48"/>
                </a:lnTo>
                <a:cubicBezTo>
                  <a:pt x="90" y="60"/>
                  <a:pt x="108" y="69"/>
                  <a:pt x="135" y="69"/>
                </a:cubicBezTo>
                <a:cubicBezTo>
                  <a:pt x="169" y="69"/>
                  <a:pt x="180" y="54"/>
                  <a:pt x="180" y="51"/>
                </a:cubicBezTo>
                <a:lnTo>
                  <a:pt x="153" y="50"/>
                </a:lnTo>
                <a:cubicBezTo>
                  <a:pt x="153" y="55"/>
                  <a:pt x="145" y="58"/>
                  <a:pt x="136" y="58"/>
                </a:cubicBezTo>
                <a:cubicBezTo>
                  <a:pt x="123" y="58"/>
                  <a:pt x="117" y="54"/>
                  <a:pt x="117" y="47"/>
                </a:cubicBezTo>
                <a:lnTo>
                  <a:pt x="117" y="45"/>
                </a:lnTo>
                <a:lnTo>
                  <a:pt x="181" y="45"/>
                </a:lnTo>
                <a:cubicBezTo>
                  <a:pt x="181" y="40"/>
                  <a:pt x="179" y="34"/>
                  <a:pt x="175" y="29"/>
                </a:cubicBezTo>
                <a:lnTo>
                  <a:pt x="191" y="29"/>
                </a:lnTo>
                <a:lnTo>
                  <a:pt x="191" y="51"/>
                </a:lnTo>
                <a:cubicBezTo>
                  <a:pt x="191" y="56"/>
                  <a:pt x="191" y="62"/>
                  <a:pt x="199" y="66"/>
                </a:cubicBezTo>
                <a:cubicBezTo>
                  <a:pt x="206" y="68"/>
                  <a:pt x="217" y="69"/>
                  <a:pt x="225" y="69"/>
                </a:cubicBezTo>
                <a:cubicBezTo>
                  <a:pt x="230" y="69"/>
                  <a:pt x="236" y="69"/>
                  <a:pt x="241" y="68"/>
                </a:cubicBezTo>
                <a:lnTo>
                  <a:pt x="243" y="68"/>
                </a:lnTo>
                <a:lnTo>
                  <a:pt x="243" y="57"/>
                </a:lnTo>
                <a:lnTo>
                  <a:pt x="234" y="57"/>
                </a:lnTo>
                <a:cubicBezTo>
                  <a:pt x="220" y="57"/>
                  <a:pt x="220" y="55"/>
                  <a:pt x="220" y="49"/>
                </a:cubicBezTo>
                <a:lnTo>
                  <a:pt x="220" y="29"/>
                </a:lnTo>
                <a:lnTo>
                  <a:pt x="241" y="29"/>
                </a:lnTo>
                <a:lnTo>
                  <a:pt x="265" y="68"/>
                </a:lnTo>
                <a:lnTo>
                  <a:pt x="289" y="68"/>
                </a:lnTo>
                <a:lnTo>
                  <a:pt x="305" y="36"/>
                </a:lnTo>
                <a:lnTo>
                  <a:pt x="305" y="36"/>
                </a:lnTo>
                <a:lnTo>
                  <a:pt x="321" y="68"/>
                </a:lnTo>
                <a:lnTo>
                  <a:pt x="347" y="68"/>
                </a:lnTo>
                <a:lnTo>
                  <a:pt x="365" y="37"/>
                </a:lnTo>
                <a:cubicBezTo>
                  <a:pt x="364" y="39"/>
                  <a:pt x="364" y="41"/>
                  <a:pt x="364" y="42"/>
                </a:cubicBezTo>
                <a:cubicBezTo>
                  <a:pt x="364" y="57"/>
                  <a:pt x="381" y="69"/>
                  <a:pt x="411" y="69"/>
                </a:cubicBezTo>
                <a:cubicBezTo>
                  <a:pt x="437" y="69"/>
                  <a:pt x="454" y="60"/>
                  <a:pt x="459" y="48"/>
                </a:cubicBezTo>
                <a:lnTo>
                  <a:pt x="459" y="68"/>
                </a:lnTo>
                <a:lnTo>
                  <a:pt x="487" y="68"/>
                </a:lnTo>
                <a:lnTo>
                  <a:pt x="487" y="49"/>
                </a:lnTo>
                <a:cubicBezTo>
                  <a:pt x="487" y="40"/>
                  <a:pt x="494" y="31"/>
                  <a:pt x="517" y="31"/>
                </a:cubicBezTo>
                <a:lnTo>
                  <a:pt x="517" y="68"/>
                </a:lnTo>
                <a:lnTo>
                  <a:pt x="545" y="68"/>
                </a:lnTo>
                <a:lnTo>
                  <a:pt x="545" y="55"/>
                </a:lnTo>
                <a:lnTo>
                  <a:pt x="561" y="45"/>
                </a:lnTo>
                <a:lnTo>
                  <a:pt x="579" y="68"/>
                </a:lnTo>
                <a:lnTo>
                  <a:pt x="610" y="68"/>
                </a:lnTo>
                <a:lnTo>
                  <a:pt x="604" y="61"/>
                </a:lnTo>
                <a:cubicBezTo>
                  <a:pt x="611" y="66"/>
                  <a:pt x="622" y="69"/>
                  <a:pt x="642" y="69"/>
                </a:cubicBezTo>
                <a:cubicBezTo>
                  <a:pt x="653" y="69"/>
                  <a:pt x="664" y="68"/>
                  <a:pt x="673" y="65"/>
                </a:cubicBezTo>
                <a:cubicBezTo>
                  <a:pt x="681" y="61"/>
                  <a:pt x="686" y="57"/>
                  <a:pt x="686" y="52"/>
                </a:cubicBezTo>
                <a:cubicBezTo>
                  <a:pt x="686" y="29"/>
                  <a:pt x="627" y="40"/>
                  <a:pt x="627" y="30"/>
                </a:cubicBezTo>
                <a:close/>
                <a:moveTo>
                  <a:pt x="116" y="36"/>
                </a:moveTo>
                <a:cubicBezTo>
                  <a:pt x="117" y="31"/>
                  <a:pt x="121" y="26"/>
                  <a:pt x="134" y="26"/>
                </a:cubicBezTo>
                <a:cubicBezTo>
                  <a:pt x="147" y="26"/>
                  <a:pt x="150" y="31"/>
                  <a:pt x="151" y="36"/>
                </a:cubicBezTo>
                <a:lnTo>
                  <a:pt x="116" y="36"/>
                </a:lnTo>
                <a:close/>
                <a:moveTo>
                  <a:pt x="411" y="59"/>
                </a:moveTo>
                <a:cubicBezTo>
                  <a:pt x="395" y="59"/>
                  <a:pt x="395" y="47"/>
                  <a:pt x="395" y="41"/>
                </a:cubicBezTo>
                <a:cubicBezTo>
                  <a:pt x="395" y="35"/>
                  <a:pt x="396" y="26"/>
                  <a:pt x="412" y="26"/>
                </a:cubicBezTo>
                <a:cubicBezTo>
                  <a:pt x="418" y="26"/>
                  <a:pt x="423" y="27"/>
                  <a:pt x="425" y="31"/>
                </a:cubicBezTo>
                <a:cubicBezTo>
                  <a:pt x="428" y="34"/>
                  <a:pt x="428" y="39"/>
                  <a:pt x="428" y="43"/>
                </a:cubicBezTo>
                <a:cubicBezTo>
                  <a:pt x="428" y="49"/>
                  <a:pt x="428" y="59"/>
                  <a:pt x="411" y="59"/>
                </a:cubicBezTo>
                <a:close/>
                <a:moveTo>
                  <a:pt x="708" y="9"/>
                </a:moveTo>
                <a:lnTo>
                  <a:pt x="698" y="9"/>
                </a:lnTo>
                <a:lnTo>
                  <a:pt x="698" y="28"/>
                </a:lnTo>
                <a:lnTo>
                  <a:pt x="691" y="28"/>
                </a:lnTo>
                <a:lnTo>
                  <a:pt x="691" y="9"/>
                </a:lnTo>
                <a:lnTo>
                  <a:pt x="682" y="9"/>
                </a:lnTo>
                <a:lnTo>
                  <a:pt x="682" y="5"/>
                </a:lnTo>
                <a:lnTo>
                  <a:pt x="708" y="5"/>
                </a:lnTo>
                <a:lnTo>
                  <a:pt x="708" y="9"/>
                </a:lnTo>
                <a:close/>
              </a:path>
            </a:pathLst>
          </a:custGeom>
          <a:solidFill>
            <a:schemeClr val="accent2"/>
          </a:solidFill>
          <a:ln w="9525">
            <a:noFill/>
            <a:round/>
            <a:headEnd/>
            <a:tailEnd/>
          </a:ln>
        </p:spPr>
        <p:txBody>
          <a:bodyPr/>
          <a:lstStyle/>
          <a:p>
            <a:pPr defTabSz="914400" fontAlgn="auto">
              <a:spcBef>
                <a:spcPts val="0"/>
              </a:spcBef>
              <a:spcAft>
                <a:spcPts val="0"/>
              </a:spcAft>
              <a:defRPr/>
            </a:pPr>
            <a:endParaRPr lang="en-US">
              <a:solidFill>
                <a:prstClr val="black"/>
              </a:solidFill>
              <a:latin typeface="Arial"/>
              <a:cs typeface="+mn-cs"/>
            </a:endParaRPr>
          </a:p>
        </p:txBody>
      </p:sp>
    </p:spTree>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smtClean="0"/>
              <a:t>Click to edit Master title style</a:t>
            </a:r>
            <a:endParaRPr lang="en-US" dirty="0"/>
          </a:p>
        </p:txBody>
      </p:sp>
      <p:sp>
        <p:nvSpPr>
          <p:cNvPr id="7" name="Text Placeholder 6"/>
          <p:cNvSpPr>
            <a:spLocks noGrp="1"/>
          </p:cNvSpPr>
          <p:nvPr>
            <p:ph type="body" sz="quarter" idx="11"/>
          </p:nvPr>
        </p:nvSpPr>
        <p:spPr>
          <a:xfrm>
            <a:off x="225425" y="744538"/>
            <a:ext cx="8691563" cy="5716587"/>
          </a:xfrm>
        </p:spPr>
        <p:txBody>
          <a:bodyPr/>
          <a:lstStyle>
            <a:lvl1pPr marL="404813" indent="-179388">
              <a:defRPr lang="en-US" sz="2000" b="0" kern="1200" dirty="0" smtClean="0">
                <a:solidFill>
                  <a:schemeClr val="accent6"/>
                </a:solidFill>
                <a:latin typeface="+mj-lt"/>
                <a:ea typeface="+mn-ea"/>
                <a:cs typeface="Arial" pitchFamily="34" charset="0"/>
              </a:defRPr>
            </a:lvl1pPr>
            <a:lvl2pPr marL="406400" indent="-177800">
              <a:tabLst>
                <a:tab pos="509588" algn="l"/>
              </a:tabLst>
              <a:defRPr/>
            </a:lvl2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2"/>
          <p:cNvSpPr>
            <a:spLocks noGrp="1"/>
          </p:cNvSpPr>
          <p:nvPr>
            <p:ph type="sldNum" sz="quarter" idx="12"/>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B471B4CF-3E72-4EE7-9410-64A3F0BB7263}"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5425" y="44624"/>
            <a:ext cx="8695055" cy="774700"/>
          </a:xfrm>
        </p:spPr>
        <p:txBody>
          <a:bodyPr/>
          <a:lstStyle/>
          <a:p>
            <a:r>
              <a:rPr lang="ru-RU" dirty="0" err="1" smtClean="0"/>
              <a:t>Click</a:t>
            </a:r>
            <a:r>
              <a:rPr lang="ru-RU" dirty="0" smtClean="0"/>
              <a:t> </a:t>
            </a:r>
            <a:r>
              <a:rPr lang="ru-RU" dirty="0" err="1" smtClean="0"/>
              <a:t>to</a:t>
            </a:r>
            <a:r>
              <a:rPr lang="ru-RU" dirty="0" smtClean="0"/>
              <a:t> </a:t>
            </a:r>
            <a:r>
              <a:rPr lang="ru-RU" dirty="0" err="1" smtClean="0"/>
              <a:t>edit</a:t>
            </a:r>
            <a:r>
              <a:rPr lang="ru-RU" dirty="0" smtClean="0"/>
              <a:t> </a:t>
            </a:r>
            <a:r>
              <a:rPr lang="ru-RU" dirty="0" err="1" smtClean="0"/>
              <a:t>Master</a:t>
            </a:r>
            <a:r>
              <a:rPr lang="ru-RU" dirty="0" smtClean="0"/>
              <a:t> </a:t>
            </a:r>
            <a:r>
              <a:rPr lang="ru-RU" dirty="0" err="1" smtClean="0"/>
              <a:t>title</a:t>
            </a:r>
            <a:r>
              <a:rPr lang="ru-RU" dirty="0" smtClean="0"/>
              <a:t> </a:t>
            </a:r>
            <a:r>
              <a:rPr lang="ru-RU" dirty="0" err="1" smtClean="0"/>
              <a:t>style</a:t>
            </a:r>
            <a:endParaRPr lang="en-US" dirty="0"/>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39097AC1-6D94-44B0-AF69-6BCBF5BFDFA4}"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od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Text Placeholder 6"/>
          <p:cNvSpPr>
            <a:spLocks noGrp="1"/>
          </p:cNvSpPr>
          <p:nvPr>
            <p:ph type="body" sz="quarter" idx="13"/>
          </p:nvPr>
        </p:nvSpPr>
        <p:spPr>
          <a:xfrm>
            <a:off x="228600" y="914400"/>
            <a:ext cx="8686800" cy="54864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4"/>
          <p:cNvSpPr>
            <a:spLocks noGrp="1"/>
          </p:cNvSpPr>
          <p:nvPr>
            <p:ph type="sldNum" sz="quarter" idx="14"/>
          </p:nvPr>
        </p:nvSpPr>
        <p:spPr/>
        <p:txBody>
          <a:bodyPr rtlCol="0"/>
          <a:lstStyle>
            <a:lvl1pPr fontAlgn="auto">
              <a:spcBef>
                <a:spcPts val="0"/>
              </a:spcBef>
              <a:spcAft>
                <a:spcPts val="0"/>
              </a:spcAft>
              <a:defRPr dirty="0">
                <a:solidFill>
                  <a:schemeClr val="accent1"/>
                </a:solidFill>
                <a:latin typeface="+mj-lt"/>
                <a:cs typeface="+mn-cs"/>
              </a:defRPr>
            </a:lvl1pPr>
          </a:lstStyle>
          <a:p>
            <a:pPr>
              <a:defRPr/>
            </a:pPr>
            <a:r>
              <a:rPr lang="en-US"/>
              <a:t>Page </a:t>
            </a:r>
            <a:fld id="{EDA100F3-E3C0-4597-90D6-CAF5BECFBF4D}" type="slidenum">
              <a:rPr lang="en-US"/>
              <a:pPr>
                <a:defRPr/>
              </a:pPr>
              <a:t>‹#›</a:t>
            </a:fld>
            <a:endParaRPr lang="en-US"/>
          </a:p>
        </p:txBody>
      </p:sp>
      <p:sp>
        <p:nvSpPr>
          <p:cNvPr id="5" name="Footer Placeholder 4"/>
          <p:cNvSpPr>
            <a:spLocks noGrp="1"/>
          </p:cNvSpPr>
          <p:nvPr>
            <p:ph type="ftr" sz="quarter" idx="15"/>
          </p:nvPr>
        </p:nvSpPr>
        <p:spPr>
          <a:xfrm>
            <a:off x="2655888" y="6553200"/>
            <a:ext cx="3817937" cy="365125"/>
          </a:xfrm>
          <a:prstGeom prst="rect">
            <a:avLst/>
          </a:prstGeom>
        </p:spPr>
        <p:txBody>
          <a:bodyPr vert="horz" lIns="91440" tIns="45720" rIns="91440" bIns="45720" rtlCol="0" anchor="ctr"/>
          <a:lstStyle>
            <a:lvl1pPr algn="ctr" fontAlgn="auto">
              <a:spcBef>
                <a:spcPts val="0"/>
              </a:spcBef>
              <a:spcAft>
                <a:spcPts val="0"/>
              </a:spcAft>
              <a:defRPr sz="900" i="1" dirty="0" smtClean="0">
                <a:solidFill>
                  <a:schemeClr val="bg1"/>
                </a:solidFill>
                <a:latin typeface="+mn-lt"/>
                <a:cs typeface="+mn-cs"/>
              </a:defRPr>
            </a:lvl1pPr>
          </a:lstStyle>
          <a:p>
            <a:pPr>
              <a:defRPr/>
            </a:pPr>
            <a:r>
              <a:rPr lang="en-US"/>
              <a:t>For Internal Use Only. Extreme Networks Confidential and Proprietary. Not to be distributed outside of Extreme Networks, Inc.</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8CE11FD0-3AD7-4C73-BDB1-8FA505473EEB}" type="slidenum">
              <a:rPr lang="en-US"/>
              <a:pPr>
                <a:defRPr/>
              </a:pPr>
              <a:t>‹#›</a:t>
            </a:fld>
            <a:endParaRPr 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Photo + Text">
    <p:spTree>
      <p:nvGrpSpPr>
        <p:cNvPr id="1" name=""/>
        <p:cNvGrpSpPr/>
        <p:nvPr/>
      </p:nvGrpSpPr>
      <p:grpSpPr>
        <a:xfrm>
          <a:off x="0" y="0"/>
          <a:ext cx="0" cy="0"/>
          <a:chOff x="0" y="0"/>
          <a:chExt cx="0" cy="0"/>
        </a:xfrm>
      </p:grpSpPr>
      <p:sp>
        <p:nvSpPr>
          <p:cNvPr id="4" name="Freeform 6"/>
          <p:cNvSpPr>
            <a:spLocks noEditPoints="1"/>
          </p:cNvSpPr>
          <p:nvPr userDrawn="1"/>
        </p:nvSpPr>
        <p:spPr bwMode="auto">
          <a:xfrm>
            <a:off x="246063" y="1352550"/>
            <a:ext cx="8651875" cy="4673600"/>
          </a:xfrm>
          <a:custGeom>
            <a:avLst/>
            <a:gdLst>
              <a:gd name="T0" fmla="*/ 573 w 22712"/>
              <a:gd name="T1" fmla="*/ 1292 h 12100"/>
              <a:gd name="T2" fmla="*/ 22143 w 22712"/>
              <a:gd name="T3" fmla="*/ 1292 h 12100"/>
              <a:gd name="T4" fmla="*/ 22536 w 22712"/>
              <a:gd name="T5" fmla="*/ 1667 h 12100"/>
              <a:gd name="T6" fmla="*/ 22536 w 22712"/>
              <a:gd name="T7" fmla="*/ 11545 h 12100"/>
              <a:gd name="T8" fmla="*/ 22143 w 22712"/>
              <a:gd name="T9" fmla="*/ 11915 h 12100"/>
              <a:gd name="T10" fmla="*/ 573 w 22712"/>
              <a:gd name="T11" fmla="*/ 11915 h 12100"/>
              <a:gd name="T12" fmla="*/ 176 w 22712"/>
              <a:gd name="T13" fmla="*/ 11545 h 12100"/>
              <a:gd name="T14" fmla="*/ 176 w 22712"/>
              <a:gd name="T15" fmla="*/ 1667 h 12100"/>
              <a:gd name="T16" fmla="*/ 573 w 22712"/>
              <a:gd name="T17" fmla="*/ 1292 h 12100"/>
              <a:gd name="T18" fmla="*/ 483 w 22712"/>
              <a:gd name="T19" fmla="*/ 0 h 12100"/>
              <a:gd name="T20" fmla="*/ 22229 w 22712"/>
              <a:gd name="T21" fmla="*/ 0 h 12100"/>
              <a:gd name="T22" fmla="*/ 22712 w 22712"/>
              <a:gd name="T23" fmla="*/ 456 h 12100"/>
              <a:gd name="T24" fmla="*/ 22712 w 22712"/>
              <a:gd name="T25" fmla="*/ 11644 h 12100"/>
              <a:gd name="T26" fmla="*/ 22229 w 22712"/>
              <a:gd name="T27" fmla="*/ 12100 h 12100"/>
              <a:gd name="T28" fmla="*/ 483 w 22712"/>
              <a:gd name="T29" fmla="*/ 12100 h 12100"/>
              <a:gd name="T30" fmla="*/ 0 w 22712"/>
              <a:gd name="T31" fmla="*/ 11644 h 12100"/>
              <a:gd name="T32" fmla="*/ 0 w 22712"/>
              <a:gd name="T33" fmla="*/ 456 h 12100"/>
              <a:gd name="T34" fmla="*/ 483 w 22712"/>
              <a:gd name="T35" fmla="*/ 0 h 121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2712"/>
              <a:gd name="T55" fmla="*/ 0 h 12100"/>
              <a:gd name="T56" fmla="*/ 22712 w 22712"/>
              <a:gd name="T57" fmla="*/ 12100 h 121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2712" h="12100">
                <a:moveTo>
                  <a:pt x="573" y="1292"/>
                </a:moveTo>
                <a:lnTo>
                  <a:pt x="22143" y="1292"/>
                </a:lnTo>
                <a:cubicBezTo>
                  <a:pt x="22360" y="1292"/>
                  <a:pt x="22536" y="1459"/>
                  <a:pt x="22536" y="1667"/>
                </a:cubicBezTo>
                <a:lnTo>
                  <a:pt x="22536" y="11545"/>
                </a:lnTo>
                <a:cubicBezTo>
                  <a:pt x="22536" y="11748"/>
                  <a:pt x="22360" y="11915"/>
                  <a:pt x="22143" y="11915"/>
                </a:cubicBezTo>
                <a:lnTo>
                  <a:pt x="573" y="11915"/>
                </a:lnTo>
                <a:cubicBezTo>
                  <a:pt x="356" y="11915"/>
                  <a:pt x="176" y="11748"/>
                  <a:pt x="176" y="11545"/>
                </a:cubicBezTo>
                <a:lnTo>
                  <a:pt x="176" y="1667"/>
                </a:lnTo>
                <a:cubicBezTo>
                  <a:pt x="176" y="1459"/>
                  <a:pt x="356" y="1292"/>
                  <a:pt x="573" y="1292"/>
                </a:cubicBezTo>
                <a:close/>
                <a:moveTo>
                  <a:pt x="483" y="0"/>
                </a:moveTo>
                <a:lnTo>
                  <a:pt x="22229" y="0"/>
                </a:lnTo>
                <a:cubicBezTo>
                  <a:pt x="22495" y="0"/>
                  <a:pt x="22712" y="208"/>
                  <a:pt x="22712" y="456"/>
                </a:cubicBezTo>
                <a:lnTo>
                  <a:pt x="22712" y="11644"/>
                </a:lnTo>
                <a:cubicBezTo>
                  <a:pt x="22712" y="11893"/>
                  <a:pt x="22495" y="12100"/>
                  <a:pt x="22229" y="12100"/>
                </a:cubicBezTo>
                <a:lnTo>
                  <a:pt x="483" y="12100"/>
                </a:lnTo>
                <a:cubicBezTo>
                  <a:pt x="216" y="12100"/>
                  <a:pt x="0" y="11893"/>
                  <a:pt x="0" y="11644"/>
                </a:cubicBezTo>
                <a:lnTo>
                  <a:pt x="0" y="456"/>
                </a:lnTo>
                <a:cubicBezTo>
                  <a:pt x="0" y="208"/>
                  <a:pt x="216" y="0"/>
                  <a:pt x="483" y="0"/>
                </a:cubicBezTo>
                <a:close/>
              </a:path>
            </a:pathLst>
          </a:custGeom>
          <a:solidFill>
            <a:schemeClr val="accent1"/>
          </a:solidFill>
          <a:ln w="0">
            <a:noFill/>
            <a:round/>
            <a:headEnd/>
            <a:tailEnd/>
          </a:ln>
          <a:effectLst>
            <a:outerShdw blurRad="76200" dist="50800" dir="5400000" algn="t" rotWithShape="0">
              <a:prstClr val="black">
                <a:alpha val="40000"/>
              </a:prstClr>
            </a:outerShdw>
          </a:effectLst>
        </p:spPr>
        <p:txBody>
          <a:bodyPr/>
          <a:lstStyle/>
          <a:p>
            <a:pPr fontAlgn="auto">
              <a:spcBef>
                <a:spcPts val="0"/>
              </a:spcBef>
              <a:spcAft>
                <a:spcPts val="0"/>
              </a:spcAft>
              <a:defRPr/>
            </a:pPr>
            <a:endParaRPr lang="en-US" dirty="0">
              <a:latin typeface="Arial" pitchFamily="34" charset="0"/>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3"/>
          </p:nvPr>
        </p:nvSpPr>
        <p:spPr>
          <a:xfrm>
            <a:off x="228600" y="1354138"/>
            <a:ext cx="8689975" cy="498413"/>
          </a:xfrm>
        </p:spPr>
        <p:txBody>
          <a:bodyPr anchor="ctr" anchorCtr="1"/>
          <a:lstStyle>
            <a:lvl1pPr>
              <a:buNone/>
              <a:defRPr sz="2000" b="1">
                <a:solidFill>
                  <a:schemeClr val="tx1"/>
                </a:solidFill>
              </a:defRPr>
            </a:lvl1pPr>
            <a:lvl2pPr>
              <a:buNone/>
              <a:defRPr sz="2000" b="1">
                <a:solidFill>
                  <a:schemeClr val="bg1"/>
                </a:solidFill>
              </a:defRPr>
            </a:lvl2pPr>
            <a:lvl3pPr>
              <a:buNone/>
              <a:defRPr sz="2000" b="1">
                <a:solidFill>
                  <a:schemeClr val="bg1"/>
                </a:solidFill>
              </a:defRPr>
            </a:lvl3pPr>
            <a:lvl4pPr>
              <a:buNone/>
              <a:defRPr sz="2000" b="1">
                <a:solidFill>
                  <a:schemeClr val="bg1"/>
                </a:solidFill>
              </a:defRPr>
            </a:lvl4pPr>
            <a:lvl5pPr>
              <a:buNone/>
              <a:defRPr sz="2000" b="1">
                <a:solidFill>
                  <a:schemeClr val="bg1"/>
                </a:solidFill>
              </a:defRPr>
            </a:lvl5pPr>
          </a:lstStyle>
          <a:p>
            <a:pPr lvl="0"/>
            <a:r>
              <a:rPr lang="en-US" dirty="0" smtClean="0"/>
              <a:t>Click to edit Master text</a:t>
            </a:r>
            <a:endParaRPr lang="en-US" dirty="0"/>
          </a:p>
        </p:txBody>
      </p:sp>
      <p:sp>
        <p:nvSpPr>
          <p:cNvPr id="5" name="Slide Number Placeholder 4"/>
          <p:cNvSpPr>
            <a:spLocks noGrp="1"/>
          </p:cNvSpPr>
          <p:nvPr>
            <p:ph type="sldNum" sz="quarter" idx="14"/>
          </p:nvPr>
        </p:nvSpPr>
        <p:spPr/>
        <p:txBody>
          <a:bodyPr rtlCol="0"/>
          <a:lstStyle>
            <a:lvl1pPr fontAlgn="auto">
              <a:spcBef>
                <a:spcPts val="0"/>
              </a:spcBef>
              <a:spcAft>
                <a:spcPts val="0"/>
              </a:spcAft>
              <a:defRPr>
                <a:solidFill>
                  <a:schemeClr val="accent1"/>
                </a:solidFill>
                <a:latin typeface="+mj-lt"/>
                <a:cs typeface="+mn-cs"/>
              </a:defRPr>
            </a:lvl1pPr>
          </a:lstStyle>
          <a:p>
            <a:pPr>
              <a:defRPr/>
            </a:pPr>
            <a:r>
              <a:rPr lang="en-US"/>
              <a:t>Page </a:t>
            </a:r>
            <a:fld id="{8281376C-B030-4400-AFBE-21A833B1D8ED}" type="slidenum">
              <a:rPr lang="en-US"/>
              <a:pPr>
                <a:defRPr/>
              </a:pPr>
              <a:t>‹#›</a:t>
            </a:fld>
            <a:endParaRPr lang="en-US"/>
          </a:p>
        </p:txBody>
      </p:sp>
      <p:sp>
        <p:nvSpPr>
          <p:cNvPr id="6" name="Footer Placeholder 4"/>
          <p:cNvSpPr>
            <a:spLocks noGrp="1"/>
          </p:cNvSpPr>
          <p:nvPr>
            <p:ph type="ftr" sz="quarter" idx="15"/>
          </p:nvPr>
        </p:nvSpPr>
        <p:spPr>
          <a:xfrm>
            <a:off x="3200400" y="6553200"/>
            <a:ext cx="2722563" cy="365125"/>
          </a:xfrm>
          <a:prstGeom prst="rect">
            <a:avLst/>
          </a:prstGeom>
        </p:spPr>
        <p:txBody>
          <a:bodyPr/>
          <a:lstStyle>
            <a:lvl1pPr fontAlgn="auto">
              <a:spcBef>
                <a:spcPts val="0"/>
              </a:spcBef>
              <a:spcAft>
                <a:spcPts val="0"/>
              </a:spcAft>
              <a:defRPr>
                <a:latin typeface="+mn-lt"/>
                <a:cs typeface="+mn-cs"/>
              </a:defRPr>
            </a:lvl1pPr>
          </a:lstStyle>
          <a:p>
            <a:pPr>
              <a:defRPr/>
            </a:pPr>
            <a:r>
              <a:rPr lang="en-US"/>
              <a:t>Extreme Networks Confidential and Proprietary. </a:t>
            </a:r>
          </a:p>
          <a:p>
            <a:pPr>
              <a:defRPr/>
            </a:pPr>
            <a:r>
              <a:rPr lang="en-US"/>
              <a:t>© 2009 Extreme Networks Inc. All rights reserved.</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C9D83323-D860-4391-999E-01669B3527E9}"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7448D116-0A60-4650-A08A-7325856F66DB}" type="slidenum">
              <a:rPr lang="en-US"/>
              <a:pPr>
                <a:defRPr/>
              </a:pPr>
              <a:t>‹#›</a:t>
            </a:fld>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6C3B674E-EA3F-4434-98A1-16C2A932B9FE}" type="slidenum">
              <a:rPr lang="en-US"/>
              <a:pPr>
                <a:defRPr/>
              </a:pPr>
              <a:t>‹#›</a:t>
            </a:fld>
            <a:endParaRPr 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range Box">
    <p:spTree>
      <p:nvGrpSpPr>
        <p:cNvPr id="1" name=""/>
        <p:cNvGrpSpPr/>
        <p:nvPr/>
      </p:nvGrpSpPr>
      <p:grpSpPr>
        <a:xfrm>
          <a:off x="0" y="0"/>
          <a:ext cx="0" cy="0"/>
          <a:chOff x="0" y="0"/>
          <a:chExt cx="0" cy="0"/>
        </a:xfrm>
      </p:grpSpPr>
      <p:sp>
        <p:nvSpPr>
          <p:cNvPr id="5" name="Freeform 5"/>
          <p:cNvSpPr>
            <a:spLocks noEditPoints="1"/>
          </p:cNvSpPr>
          <p:nvPr userDrawn="1"/>
        </p:nvSpPr>
        <p:spPr bwMode="auto">
          <a:xfrm>
            <a:off x="211138" y="892175"/>
            <a:ext cx="8715375" cy="5529263"/>
          </a:xfrm>
          <a:custGeom>
            <a:avLst/>
            <a:gdLst/>
            <a:ahLst/>
            <a:cxnLst>
              <a:cxn ang="0">
                <a:pos x="7" y="83"/>
              </a:cxn>
              <a:cxn ang="0">
                <a:pos x="34" y="58"/>
              </a:cxn>
              <a:cxn ang="0">
                <a:pos x="882" y="58"/>
              </a:cxn>
              <a:cxn ang="0">
                <a:pos x="908" y="83"/>
              </a:cxn>
              <a:cxn ang="0">
                <a:pos x="908" y="516"/>
              </a:cxn>
              <a:cxn ang="0">
                <a:pos x="882" y="540"/>
              </a:cxn>
              <a:cxn ang="0">
                <a:pos x="34" y="540"/>
              </a:cxn>
              <a:cxn ang="0">
                <a:pos x="7" y="516"/>
              </a:cxn>
              <a:cxn ang="0">
                <a:pos x="7" y="83"/>
              </a:cxn>
              <a:cxn ang="0">
                <a:pos x="0" y="29"/>
              </a:cxn>
              <a:cxn ang="0">
                <a:pos x="30" y="0"/>
              </a:cxn>
              <a:cxn ang="0">
                <a:pos x="885" y="0"/>
              </a:cxn>
              <a:cxn ang="0">
                <a:pos x="915" y="29"/>
              </a:cxn>
              <a:cxn ang="0">
                <a:pos x="915" y="518"/>
              </a:cxn>
              <a:cxn ang="0">
                <a:pos x="885" y="547"/>
              </a:cxn>
              <a:cxn ang="0">
                <a:pos x="30" y="547"/>
              </a:cxn>
              <a:cxn ang="0">
                <a:pos x="0" y="518"/>
              </a:cxn>
              <a:cxn ang="0">
                <a:pos x="0" y="29"/>
              </a:cxn>
            </a:cxnLst>
            <a:rect l="0" t="0" r="r" b="b"/>
            <a:pathLst>
              <a:path w="915" h="547">
                <a:moveTo>
                  <a:pt x="7" y="83"/>
                </a:moveTo>
                <a:cubicBezTo>
                  <a:pt x="7" y="69"/>
                  <a:pt x="20" y="58"/>
                  <a:pt x="34" y="58"/>
                </a:cubicBezTo>
                <a:lnTo>
                  <a:pt x="882" y="58"/>
                </a:lnTo>
                <a:cubicBezTo>
                  <a:pt x="896" y="58"/>
                  <a:pt x="908" y="70"/>
                  <a:pt x="908" y="83"/>
                </a:cubicBezTo>
                <a:lnTo>
                  <a:pt x="908" y="516"/>
                </a:lnTo>
                <a:cubicBezTo>
                  <a:pt x="908" y="528"/>
                  <a:pt x="895" y="540"/>
                  <a:pt x="882" y="540"/>
                </a:cubicBezTo>
                <a:lnTo>
                  <a:pt x="34" y="540"/>
                </a:lnTo>
                <a:cubicBezTo>
                  <a:pt x="20" y="540"/>
                  <a:pt x="7" y="529"/>
                  <a:pt x="7" y="516"/>
                </a:cubicBezTo>
                <a:lnTo>
                  <a:pt x="7" y="83"/>
                </a:lnTo>
                <a:close/>
                <a:moveTo>
                  <a:pt x="0" y="29"/>
                </a:moveTo>
                <a:cubicBezTo>
                  <a:pt x="0" y="13"/>
                  <a:pt x="13" y="0"/>
                  <a:pt x="30" y="0"/>
                </a:cubicBezTo>
                <a:lnTo>
                  <a:pt x="885" y="0"/>
                </a:lnTo>
                <a:cubicBezTo>
                  <a:pt x="901" y="0"/>
                  <a:pt x="915" y="13"/>
                  <a:pt x="915" y="29"/>
                </a:cubicBezTo>
                <a:lnTo>
                  <a:pt x="915" y="518"/>
                </a:lnTo>
                <a:cubicBezTo>
                  <a:pt x="915" y="534"/>
                  <a:pt x="901" y="547"/>
                  <a:pt x="885" y="547"/>
                </a:cubicBezTo>
                <a:lnTo>
                  <a:pt x="30" y="547"/>
                </a:lnTo>
                <a:cubicBezTo>
                  <a:pt x="13" y="547"/>
                  <a:pt x="0" y="534"/>
                  <a:pt x="0" y="518"/>
                </a:cubicBezTo>
                <a:lnTo>
                  <a:pt x="0" y="29"/>
                </a:lnTo>
                <a:close/>
              </a:path>
            </a:pathLst>
          </a:custGeom>
          <a:solidFill>
            <a:schemeClr val="accent3"/>
          </a:solidFill>
          <a:ln w="9525">
            <a:noFill/>
            <a:round/>
            <a:headEnd/>
            <a:tailEnd/>
          </a:ln>
          <a:effectLst>
            <a:outerShdw blurRad="127000" dist="63500" dir="5400000" algn="t" rotWithShape="0">
              <a:prstClr val="black">
                <a:alpha val="40000"/>
              </a:prstClr>
            </a:outerShdw>
          </a:effectLst>
        </p:spPr>
        <p:txBody>
          <a:bodyPr/>
          <a:lstStyle/>
          <a:p>
            <a:pPr defTabSz="914400" fontAlgn="auto">
              <a:spcBef>
                <a:spcPts val="0"/>
              </a:spcBef>
              <a:spcAft>
                <a:spcPts val="0"/>
              </a:spcAft>
              <a:defRPr/>
            </a:pPr>
            <a:endParaRPr lang="en-US" dirty="0">
              <a:solidFill>
                <a:prstClr val="black"/>
              </a:solidFill>
              <a:latin typeface="Arial" pitchFamily="34" charset="0"/>
              <a:cs typeface="+mn-cs"/>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8" name="Text Placeholder 7"/>
          <p:cNvSpPr>
            <a:spLocks noGrp="1"/>
          </p:cNvSpPr>
          <p:nvPr>
            <p:ph type="body" sz="quarter" idx="13"/>
          </p:nvPr>
        </p:nvSpPr>
        <p:spPr>
          <a:xfrm>
            <a:off x="304800" y="914400"/>
            <a:ext cx="8458200" cy="558140"/>
          </a:xfrm>
        </p:spPr>
        <p:txBody>
          <a:bodyPr anchor="ctr" anchorCtr="1"/>
          <a:lstStyle>
            <a:lvl1pPr>
              <a:buNone/>
              <a:defRPr b="1">
                <a:solidFill>
                  <a:schemeClr val="bg1"/>
                </a:solidFill>
              </a:defRPr>
            </a:lvl1pPr>
          </a:lstStyle>
          <a:p>
            <a:pPr lvl="0"/>
            <a:r>
              <a:rPr lang="en-US" dirty="0" smtClean="0"/>
              <a:t>Click to edit Master text </a:t>
            </a:r>
          </a:p>
        </p:txBody>
      </p:sp>
      <p:sp>
        <p:nvSpPr>
          <p:cNvPr id="10" name="Text Placeholder 9"/>
          <p:cNvSpPr>
            <a:spLocks noGrp="1"/>
          </p:cNvSpPr>
          <p:nvPr>
            <p:ph type="body" sz="quarter" idx="14"/>
          </p:nvPr>
        </p:nvSpPr>
        <p:spPr>
          <a:xfrm>
            <a:off x="285010" y="1566863"/>
            <a:ext cx="8514605" cy="4703762"/>
          </a:xfrm>
        </p:spPr>
        <p:txBody>
          <a:bodyPr/>
          <a:lstStyle>
            <a:lvl1pPr marL="225425" indent="-225425">
              <a:buClr>
                <a:schemeClr val="accent3"/>
              </a:buClr>
              <a:defRPr sz="2000"/>
            </a:lvl1pPr>
            <a:lvl2pPr marL="463550" indent="-231775">
              <a:buClr>
                <a:schemeClr val="accent3"/>
              </a:buClr>
              <a:defRPr sz="2000"/>
            </a:lvl2pPr>
            <a:lvl3pPr>
              <a:buClr>
                <a:schemeClr val="accent3"/>
              </a:buClr>
              <a:defRPr sz="2000"/>
            </a:lvl3pPr>
            <a:lvl4pPr>
              <a:buClr>
                <a:schemeClr val="accent3"/>
              </a:buClr>
              <a:defRPr sz="2000"/>
            </a:lvl4pPr>
            <a:lvl5pPr>
              <a:buClr>
                <a:schemeClr val="accent3"/>
              </a:buCl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15"/>
          </p:nvPr>
        </p:nvSpPr>
        <p:spPr/>
        <p:txBody>
          <a:bodyPr rtlCol="0"/>
          <a:lstStyle>
            <a:lvl1pPr fontAlgn="auto">
              <a:spcBef>
                <a:spcPts val="0"/>
              </a:spcBef>
              <a:spcAft>
                <a:spcPts val="0"/>
              </a:spcAft>
              <a:defRPr dirty="0">
                <a:solidFill>
                  <a:prstClr val="white"/>
                </a:solidFill>
                <a:latin typeface="Arial"/>
                <a:cs typeface="+mn-cs"/>
              </a:defRPr>
            </a:lvl1pPr>
          </a:lstStyle>
          <a:p>
            <a:pPr>
              <a:defRPr/>
            </a:pPr>
            <a:r>
              <a:rPr lang="en-US"/>
              <a:t>Page </a:t>
            </a:r>
            <a:fld id="{C1108076-CD30-4583-BC7D-7385829F4217}" type="slidenum">
              <a:rPr lang="en-US"/>
              <a:pPr>
                <a:defRPr/>
              </a:pPr>
              <a:t>‹#›</a:t>
            </a:fld>
            <a:endParaRPr lang="en-US"/>
          </a:p>
        </p:txBody>
      </p:sp>
      <p:sp>
        <p:nvSpPr>
          <p:cNvPr id="7" name="Footer Placeholder 4"/>
          <p:cNvSpPr>
            <a:spLocks noGrp="1"/>
          </p:cNvSpPr>
          <p:nvPr>
            <p:ph type="ftr" sz="quarter" idx="16"/>
          </p:nvPr>
        </p:nvSpPr>
        <p:spPr>
          <a:xfrm>
            <a:off x="3200400" y="6553200"/>
            <a:ext cx="2722563" cy="365125"/>
          </a:xfrm>
          <a:prstGeom prst="rect">
            <a:avLst/>
          </a:prstGeom>
        </p:spPr>
        <p:txBody>
          <a:bodyPr vert="horz" wrap="square" lIns="91440" tIns="45720" rIns="91440" bIns="45720" numCol="1" anchor="ctr" anchorCtr="0" compatLnSpc="1">
            <a:prstTxWarp prst="textNoShape">
              <a:avLst/>
            </a:prstTxWarp>
          </a:bodyPr>
          <a:lstStyle>
            <a:lvl1pPr algn="ctr">
              <a:defRPr sz="900" i="1">
                <a:solidFill>
                  <a:srgbClr val="FFFFFF"/>
                </a:solidFill>
              </a:defRPr>
            </a:lvl1pPr>
          </a:lstStyle>
          <a:p>
            <a:r>
              <a:rPr lang="en-US"/>
              <a:t>Extreme Networks Confidential and Proprietary. </a:t>
            </a:r>
          </a:p>
          <a:p>
            <a:r>
              <a:rPr lang="en-US"/>
              <a:t>© 2009 Extreme Networks Inc. All rights reserved.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6272"/>
            <a:ext cx="8229600" cy="685800"/>
          </a:xfrm>
          <a:noFill/>
          <a:ln w="9525">
            <a:noFill/>
            <a:miter lim="800000"/>
            <a:headEnd/>
            <a:tailEnd/>
          </a:ln>
        </p:spPr>
        <p:txBody>
          <a:bodyPr lIns="0" rIns="0" anchor="b"/>
          <a:lstStyle>
            <a:lvl1pPr>
              <a:defRPr lang="en-US" sz="2400" b="1" i="0" kern="1200" baseline="0" dirty="0">
                <a:solidFill>
                  <a:schemeClr val="bg1"/>
                </a:solidFill>
                <a:latin typeface="Arial" pitchFamily="34" charset="0"/>
                <a:ea typeface="+mj-ea"/>
                <a:cs typeface="Arial" pitchFamily="34" charset="0"/>
              </a:defRPr>
            </a:lvl1pPr>
          </a:lstStyle>
          <a:p>
            <a:pPr lvl="0"/>
            <a:r>
              <a:rPr lang="en-US" dirty="0" smtClean="0"/>
              <a:t>Click to edit Master title style</a:t>
            </a:r>
            <a:endParaRPr lang="en-US" dirty="0"/>
          </a:p>
        </p:txBody>
      </p:sp>
      <p:sp>
        <p:nvSpPr>
          <p:cNvPr id="3" name="Footer Placeholder 4"/>
          <p:cNvSpPr>
            <a:spLocks noGrp="1"/>
          </p:cNvSpPr>
          <p:nvPr>
            <p:ph type="ftr" sz="quarter" idx="10"/>
          </p:nvPr>
        </p:nvSpPr>
        <p:spPr>
          <a:xfrm>
            <a:off x="3124200" y="6513513"/>
            <a:ext cx="2895600" cy="365125"/>
          </a:xfrm>
          <a:prstGeom prst="rect">
            <a:avLst/>
          </a:prstGeom>
        </p:spPr>
        <p:txBody>
          <a:bodyPr/>
          <a:lstStyle>
            <a:lvl1pPr fontAlgn="auto">
              <a:spcBef>
                <a:spcPts val="0"/>
              </a:spcBef>
              <a:spcAft>
                <a:spcPts val="0"/>
              </a:spcAft>
              <a:defRPr smtClean="0">
                <a:latin typeface="+mn-lt"/>
                <a:cs typeface="+mn-cs"/>
              </a:defRPr>
            </a:lvl1pPr>
          </a:lstStyle>
          <a:p>
            <a:pPr>
              <a:defRPr/>
            </a:pPr>
            <a:r>
              <a:rPr lang="en-US"/>
              <a:t>Extreme Networks Confidential and Proprietary.         ©  2008 Extreme Networks Inc. All rights reserved.</a:t>
            </a:r>
            <a:endParaRPr lang="en-US" dirty="0"/>
          </a:p>
        </p:txBody>
      </p:sp>
      <p:sp>
        <p:nvSpPr>
          <p:cNvPr id="4" name="Slide Number Placeholder 5"/>
          <p:cNvSpPr>
            <a:spLocks noGrp="1"/>
          </p:cNvSpPr>
          <p:nvPr>
            <p:ph type="sldNum" sz="quarter" idx="11"/>
          </p:nvPr>
        </p:nvSpPr>
        <p:spPr/>
        <p:txBody>
          <a:bodyPr rtlCol="0"/>
          <a:lstStyle>
            <a:lvl1pPr fontAlgn="auto">
              <a:spcBef>
                <a:spcPts val="0"/>
              </a:spcBef>
              <a:spcAft>
                <a:spcPts val="0"/>
              </a:spcAft>
              <a:defRPr dirty="0">
                <a:solidFill>
                  <a:schemeClr val="accent1"/>
                </a:solidFill>
                <a:latin typeface="Arial" pitchFamily="34" charset="0"/>
                <a:cs typeface="+mn-cs"/>
              </a:defRPr>
            </a:lvl1pPr>
          </a:lstStyle>
          <a:p>
            <a:pPr>
              <a:defRPr/>
            </a:pPr>
            <a:r>
              <a:rPr lang="en-US"/>
              <a:t>Page </a:t>
            </a:r>
            <a:fld id="{1C364174-33A8-455F-87C0-A37BFE3D51B2}" type="slidenum">
              <a:rPr lang="en-US"/>
              <a:pPr>
                <a:defRPr/>
              </a:pPr>
              <a:t>‹#›</a:t>
            </a:fld>
            <a:endParaRPr lang="en-US"/>
          </a:p>
        </p:txBody>
      </p:sp>
    </p:spTree>
  </p:cSld>
  <p:clrMapOvr>
    <a:masterClrMapping/>
  </p:clrMapOvr>
  <p:transition spd="slow">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2"/>
          <p:cNvSpPr>
            <a:spLocks noGrp="1"/>
          </p:cNvSpPr>
          <p:nvPr>
            <p:ph type="sldNum" sz="quarter" idx="10"/>
          </p:nvPr>
        </p:nvSpPr>
        <p:spPr>
          <a:xfrm>
            <a:off x="131763" y="6480175"/>
            <a:ext cx="536575" cy="365125"/>
          </a:xfrm>
        </p:spPr>
        <p:txBody>
          <a:bodyPr rtlCol="0"/>
          <a:lstStyle>
            <a:lvl1pPr fontAlgn="auto">
              <a:spcBef>
                <a:spcPts val="0"/>
              </a:spcBef>
              <a:spcAft>
                <a:spcPts val="0"/>
              </a:spcAft>
              <a:defRPr>
                <a:solidFill>
                  <a:schemeClr val="accent1"/>
                </a:solidFill>
                <a:latin typeface="+mj-lt"/>
                <a:cs typeface="+mn-cs"/>
              </a:defRPr>
            </a:lvl1pPr>
          </a:lstStyle>
          <a:p>
            <a:pPr>
              <a:defRPr/>
            </a:pPr>
            <a:fld id="{6C1F38BD-D0DB-42F2-997B-96F636DAB151}"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03200" y="858838"/>
            <a:ext cx="8742363" cy="420687"/>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203200" y="1838325"/>
            <a:ext cx="4286250" cy="1658938"/>
          </a:xfrm>
        </p:spPr>
        <p:txBody>
          <a:bodyPr rtlCol="0">
            <a:normAutofit/>
          </a:bodyPr>
          <a:lstStyle/>
          <a:p>
            <a:pPr lvl="0"/>
            <a:endParaRPr lang="en-US" noProof="0" dirty="0"/>
          </a:p>
        </p:txBody>
      </p:sp>
      <p:sp>
        <p:nvSpPr>
          <p:cNvPr id="4" name="Text Placeholder 3"/>
          <p:cNvSpPr>
            <a:spLocks noGrp="1"/>
          </p:cNvSpPr>
          <p:nvPr>
            <p:ph type="body" sz="half" idx="2"/>
          </p:nvPr>
        </p:nvSpPr>
        <p:spPr>
          <a:xfrm>
            <a:off x="4641850" y="1838325"/>
            <a:ext cx="4287838" cy="165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203200" y="6572250"/>
            <a:ext cx="658813" cy="249238"/>
          </a:xfrm>
        </p:spPr>
        <p:txBody>
          <a:bodyPr rtlCol="0"/>
          <a:lstStyle>
            <a:lvl1pPr fontAlgn="auto">
              <a:spcBef>
                <a:spcPts val="0"/>
              </a:spcBef>
              <a:spcAft>
                <a:spcPts val="0"/>
              </a:spcAft>
              <a:defRPr>
                <a:solidFill>
                  <a:schemeClr val="accent1"/>
                </a:solidFill>
                <a:latin typeface="+mj-lt"/>
                <a:cs typeface="+mn-cs"/>
              </a:defRPr>
            </a:lvl1pPr>
          </a:lstStyle>
          <a:p>
            <a:pPr>
              <a:defRPr/>
            </a:pPr>
            <a:r>
              <a:rPr lang="en-US"/>
              <a:t>Page </a:t>
            </a:r>
            <a:fld id="{198CA263-A820-4A28-93E3-20B394FD21C3}" type="slidenum">
              <a:rPr lang="en-US"/>
              <a:pPr>
                <a:defRPr/>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Click to edit Master title style</a:t>
            </a:r>
            <a:endParaRPr lang="en-US" dirty="0"/>
          </a:p>
        </p:txBody>
      </p:sp>
      <p:sp>
        <p:nvSpPr>
          <p:cNvPr id="4" name="Text Placeholder 5"/>
          <p:cNvSpPr>
            <a:spLocks noGrp="1"/>
          </p:cNvSpPr>
          <p:nvPr>
            <p:ph type="body" sz="quarter" idx="11"/>
          </p:nvPr>
        </p:nvSpPr>
        <p:spPr>
          <a:xfrm>
            <a:off x="225424" y="173736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ru-RU" smtClean="0"/>
              <a:t>Click to edit Master text styles</a:t>
            </a:r>
          </a:p>
          <a:p>
            <a:pPr lvl="1"/>
            <a:r>
              <a:rPr lang="ru-RU" smtClean="0"/>
              <a:t>Second level</a:t>
            </a:r>
          </a:p>
          <a:p>
            <a:pPr lvl="2"/>
            <a:r>
              <a:rPr lang="ru-RU" smtClean="0"/>
              <a:t>Third level</a:t>
            </a:r>
          </a:p>
        </p:txBody>
      </p:sp>
      <p:sp>
        <p:nvSpPr>
          <p:cNvPr id="6" name="Text Placeholder 5"/>
          <p:cNvSpPr>
            <a:spLocks noGrp="1"/>
          </p:cNvSpPr>
          <p:nvPr>
            <p:ph type="body" sz="quarter" idx="12"/>
          </p:nvPr>
        </p:nvSpPr>
        <p:spPr>
          <a:xfrm>
            <a:off x="224154" y="1249680"/>
            <a:ext cx="8696325" cy="406399"/>
          </a:xfrm>
        </p:spPr>
        <p:txBody>
          <a:bodyPr anchor="ctr">
            <a:noAutofit/>
          </a:bodyPr>
          <a:lstStyle>
            <a:lvl1pPr algn="ctr">
              <a:buNone/>
              <a:defRPr sz="2200" b="1"/>
            </a:lvl1pPr>
          </a:lstStyle>
          <a:p>
            <a:pPr lvl="0"/>
            <a:r>
              <a:rPr lang="ru-RU" smtClean="0"/>
              <a:t>Click to edit Master text styles</a:t>
            </a:r>
          </a:p>
        </p:txBody>
      </p:sp>
      <p:sp>
        <p:nvSpPr>
          <p:cNvPr id="5" name="Slide Number Placeholder 5"/>
          <p:cNvSpPr>
            <a:spLocks noGrp="1"/>
          </p:cNvSpPr>
          <p:nvPr>
            <p:ph type="sldNum" sz="quarter" idx="13"/>
          </p:nvPr>
        </p:nvSpPr>
        <p:spPr/>
        <p:txBody>
          <a:bodyPr/>
          <a:lstStyle>
            <a:lvl1pPr>
              <a:defRPr/>
            </a:lvl1pPr>
          </a:lstStyle>
          <a:p>
            <a:fld id="{B35DFFF5-4D96-494D-9F3C-90E1DA45632D}" type="slidenum">
              <a:rPr lang="en-US"/>
              <a:pPr/>
              <a:t>‹#›</a:t>
            </a:fld>
            <a:endParaRPr lang="en-US"/>
          </a:p>
        </p:txBody>
      </p:sp>
    </p:spTree>
  </p:cSld>
  <p:clrMapOvr>
    <a:masterClrMapping/>
  </p:clrMapOvr>
  <p:transition spd="med">
    <p:wipe dir="r"/>
  </p:transition>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en-US" dirty="0" smtClean="0"/>
              <a:t>Click to edit Master title style</a:t>
            </a:r>
            <a:endParaRPr lang="en-US" dirty="0"/>
          </a:p>
        </p:txBody>
      </p:sp>
      <p:sp>
        <p:nvSpPr>
          <p:cNvPr id="7" name="Text Placeholder 6"/>
          <p:cNvSpPr>
            <a:spLocks noGrp="1"/>
          </p:cNvSpPr>
          <p:nvPr>
            <p:ph type="body" sz="quarter" idx="11"/>
          </p:nvPr>
        </p:nvSpPr>
        <p:spPr>
          <a:xfrm>
            <a:off x="225425" y="744538"/>
            <a:ext cx="8691563" cy="5716587"/>
          </a:xfrm>
        </p:spPr>
        <p:txBody>
          <a:bodyPr/>
          <a:lstStyle>
            <a:lvl1pPr marL="404813" indent="-179388">
              <a:defRPr lang="en-US" sz="2000" b="0" kern="1200" dirty="0" smtClean="0">
                <a:solidFill>
                  <a:schemeClr val="accent6"/>
                </a:solidFill>
                <a:latin typeface="+mj-lt"/>
                <a:ea typeface="+mn-ea"/>
                <a:cs typeface="Arial" pitchFamily="34" charset="0"/>
              </a:defRPr>
            </a:lvl1pPr>
            <a:lvl2pPr marL="406400" indent="-177800">
              <a:tabLst>
                <a:tab pos="509588" algn="l"/>
              </a:tabLst>
              <a:defRPr/>
            </a:lvl2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2"/>
          <p:cNvSpPr>
            <a:spLocks noGrp="1"/>
          </p:cNvSpPr>
          <p:nvPr>
            <p:ph type="sldNum" sz="quarter" idx="12"/>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D4E11A78-572C-405B-BED6-7CC185E0DA2E}"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88FA2099-3FBC-47D2-AF95-BAEE5E9C1825}" type="slidenum">
              <a:rPr lang="en-US"/>
              <a:pPr/>
              <a:t>‹#›</a:t>
            </a:fld>
            <a:endParaRPr lang="en-US"/>
          </a:p>
        </p:txBody>
      </p:sp>
    </p:spTree>
  </p:cSld>
  <p:clrMapOvr>
    <a:masterClrMapping/>
  </p:clrMapOvr>
  <p:transition spd="med">
    <p:wipe dir="r"/>
  </p:transition>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EF5CB03E-97D3-4DCF-8A61-78C732A2B6C8}" type="slidenum">
              <a:rPr lang="en-US"/>
              <a:pPr/>
              <a:t>‹#›</a:t>
            </a:fld>
            <a:endParaRPr lang="en-US"/>
          </a:p>
        </p:txBody>
      </p:sp>
    </p:spTree>
  </p:cSld>
  <p:clrMapOvr>
    <a:masterClrMapping/>
  </p:clrMapOvr>
  <p:transition spd="med">
    <p:wipe dir="r"/>
  </p:transition>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574D2827-7AAC-46E7-8164-20B2F3205BCF}" type="slidenum">
              <a:rPr lang="en-US"/>
              <a:pPr/>
              <a:t>‹#›</a:t>
            </a:fld>
            <a:endParaRPr lang="en-US"/>
          </a:p>
        </p:txBody>
      </p:sp>
    </p:spTree>
  </p:cSld>
  <p:clrMapOvr>
    <a:masterClrMapping/>
  </p:clrMapOvr>
  <p:transition spd="med">
    <p:wipe dir="r"/>
  </p:transition>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B96F028F-AE2E-4E51-8F21-7D0E620AEE62}" type="slidenum">
              <a:rPr lang="en-US"/>
              <a:pPr/>
              <a:t>‹#›</a:t>
            </a:fld>
            <a:endParaRPr lang="en-US"/>
          </a:p>
        </p:txBody>
      </p:sp>
    </p:spTree>
  </p:cSld>
  <p:clrMapOvr>
    <a:masterClrMapping/>
  </p:clrMapOvr>
  <p:transition spd="med">
    <p:wipe dir="r"/>
  </p:transition>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9" name="Slide Number Placeholder 8"/>
          <p:cNvSpPr>
            <a:spLocks noGrp="1"/>
          </p:cNvSpPr>
          <p:nvPr>
            <p:ph type="sldNum" sz="quarter" idx="12"/>
          </p:nvPr>
        </p:nvSpPr>
        <p:spPr/>
        <p:txBody>
          <a:bodyPr rtlCol="0"/>
          <a:lstStyle>
            <a:lvl1pPr fontAlgn="auto">
              <a:spcBef>
                <a:spcPts val="0"/>
              </a:spcBef>
              <a:spcAft>
                <a:spcPts val="0"/>
              </a:spcAft>
              <a:defRPr>
                <a:solidFill>
                  <a:schemeClr val="accent1"/>
                </a:solidFill>
                <a:latin typeface="+mj-lt"/>
                <a:cs typeface="+mn-cs"/>
              </a:defRPr>
            </a:lvl1pPr>
          </a:lstStyle>
          <a:p>
            <a:pPr>
              <a:defRPr/>
            </a:pPr>
            <a:fld id="{F316D35A-1F03-45FE-ADBB-DDF1C2353DB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Click to edit Master title style</a:t>
            </a:r>
            <a:endParaRPr lang="en-US"/>
          </a:p>
        </p:txBody>
      </p:sp>
      <p:sp>
        <p:nvSpPr>
          <p:cNvPr id="3" name="Slide Number Placeholder 2"/>
          <p:cNvSpPr>
            <a:spLocks noGrp="1"/>
          </p:cNvSpPr>
          <p:nvPr>
            <p:ph type="sldNum" sz="quarter" idx="10"/>
            <p:custDataLst>
              <p:tags r:id="rId1"/>
            </p:custDataLst>
          </p:nvPr>
        </p:nvSpPr>
        <p:spPr>
          <a:xfrm>
            <a:off x="8380413" y="6518275"/>
            <a:ext cx="536575" cy="365125"/>
          </a:xfrm>
        </p:spPr>
        <p:txBody>
          <a:bodyPr/>
          <a:lstStyle>
            <a:lvl1pPr>
              <a:defRPr/>
            </a:lvl1pPr>
          </a:lstStyle>
          <a:p>
            <a:fld id="{A01F42A5-2744-4698-BAA4-6ED75D364C01}" type="slidenum">
              <a:rPr lang="en-US"/>
              <a:pPr/>
              <a:t>‹#›</a:t>
            </a:fld>
            <a:endParaRPr lang="en-US"/>
          </a:p>
        </p:txBody>
      </p:sp>
    </p:spTree>
  </p:cSld>
  <p:clrMapOvr>
    <a:masterClrMapping/>
  </p:clrMapOvr>
  <p:timing>
    <p:tnLst>
      <p:par>
        <p:cTn id="1" dur="indefinite" restart="never" nodeType="tmRoot"/>
      </p:par>
    </p:tnLst>
  </p:timing>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FD500FCC-C28A-4692-BD2A-5891704BDC5B}"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35A92DE4-0A7E-4735-87B4-4DD19F5F9B40}"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D67BDAB9-85F7-4479-BB6D-764171AAF04F}"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Click to edit Master title style</a:t>
            </a:r>
            <a:endParaRPr lang="en-US"/>
          </a:p>
        </p:txBody>
      </p:sp>
      <p:sp>
        <p:nvSpPr>
          <p:cNvPr id="3" name="Content Placeholder 2"/>
          <p:cNvSpPr>
            <a:spLocks noGrp="1"/>
          </p:cNvSpPr>
          <p:nvPr>
            <p:ph sz="half" idx="1"/>
          </p:nvPr>
        </p:nvSpPr>
        <p:spPr>
          <a:xfrm>
            <a:off x="457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a:p>
        </p:txBody>
      </p:sp>
      <p:sp>
        <p:nvSpPr>
          <p:cNvPr id="4" name="Content Placeholder 3"/>
          <p:cNvSpPr>
            <a:spLocks noGrp="1"/>
          </p:cNvSpPr>
          <p:nvPr>
            <p:ph sz="half" idx="2"/>
          </p:nvPr>
        </p:nvSpPr>
        <p:spPr>
          <a:xfrm>
            <a:off x="4648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a:p>
        </p:txBody>
      </p:sp>
      <p:sp>
        <p:nvSpPr>
          <p:cNvPr id="5" name="Footer Placeholder 5"/>
          <p:cNvSpPr>
            <a:spLocks noGrp="1"/>
          </p:cNvSpPr>
          <p:nvPr>
            <p:ph type="ftr" sz="quarter" idx="10"/>
          </p:nvPr>
        </p:nvSpPr>
        <p:spPr>
          <a:xfrm>
            <a:off x="3124200" y="6553200"/>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n-US"/>
          </a:p>
        </p:txBody>
      </p:sp>
      <p:sp>
        <p:nvSpPr>
          <p:cNvPr id="6" name="Slide Number Placeholder 6"/>
          <p:cNvSpPr>
            <a:spLocks noGrp="1"/>
          </p:cNvSpPr>
          <p:nvPr>
            <p:ph type="sldNum" sz="quarter" idx="11"/>
          </p:nvPr>
        </p:nvSpPr>
        <p:spPr/>
        <p:txBody>
          <a:bodyPr/>
          <a:lstStyle>
            <a:lvl1pPr>
              <a:defRPr/>
            </a:lvl1pPr>
          </a:lstStyle>
          <a:p>
            <a:fld id="{2831D838-0FF3-4AAD-AA36-6A864E5681D4}" type="slidenum">
              <a:rPr lang="en-US"/>
              <a:pPr/>
              <a:t>‹#›</a:t>
            </a:fld>
            <a:endParaRPr lang="en-US"/>
          </a:p>
        </p:txBody>
      </p:sp>
    </p:spTree>
  </p:cSld>
  <p:clrMapOvr>
    <a:masterClrMapping/>
  </p:clrMapOvr>
  <p:transition spd="med">
    <p:pull/>
  </p:transition>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104DA37E-0FE7-44B5-B15E-AA120CD63CBD}"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mj-lt"/>
                <a:cs typeface="+mn-cs"/>
              </a:defRPr>
            </a:lvl1pPr>
          </a:lstStyle>
          <a:p>
            <a:pPr>
              <a:defRPr/>
            </a:pPr>
            <a:fld id="{5666BB1B-9CD0-47D9-9FAA-41BEC87157CB}"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28D9C251-BF56-4594-B1C0-052AF6201CED}"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solidFill>
                  <a:schemeClr val="accent1"/>
                </a:solidFill>
                <a:latin typeface="+mj-lt"/>
                <a:cs typeface="+mn-cs"/>
              </a:defRPr>
            </a:lvl1pPr>
          </a:lstStyle>
          <a:p>
            <a:pPr>
              <a:defRPr/>
            </a:pPr>
            <a:fld id="{C1E8E086-4A53-4D90-8480-F00FDC78E36B}"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E40BEDF3-EEC5-4AF3-A263-A2AA3E47C5D1}" type="slidenum">
              <a:rPr lang="en-US"/>
              <a:pPr/>
              <a:t>‹#›</a:t>
            </a:fld>
            <a:endParaRPr lang="en-US"/>
          </a:p>
        </p:txBody>
      </p:sp>
    </p:spTree>
  </p:cSld>
  <p:clrMapOvr>
    <a:masterClrMapping/>
  </p:clrMapOvr>
  <p:transition spd="med">
    <p:wipe dir="r"/>
  </p:transition>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AE3179D5-B5F9-4BF3-A16D-49116A0868EF}"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5" name="Rectangle 6"/>
          <p:cNvSpPr/>
          <p:nvPr userDrawn="1"/>
        </p:nvSpPr>
        <p:spPr>
          <a:xfrm>
            <a:off x="-3175" y="0"/>
            <a:ext cx="9144000" cy="685800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2" descr="d:\users\cmendoza\AppData\Local\Microsoft\Windows\Temporary Internet Files\Content.Outlook\9DYLO8WY\PPT_hero-image_cycli#800E08 (2).jpg"/>
          <p:cNvPicPr>
            <a:picLocks noChangeAspect="1" noChangeArrowheads="1"/>
          </p:cNvPicPr>
          <p:nvPr userDrawn="1"/>
        </p:nvPicPr>
        <p:blipFill>
          <a:blip r:embed="rId2"/>
          <a:srcRect t="75700"/>
          <a:stretch>
            <a:fillRect/>
          </a:stretch>
        </p:blipFill>
        <p:spPr bwMode="auto">
          <a:xfrm>
            <a:off x="-3175" y="5195888"/>
            <a:ext cx="9144000" cy="1662112"/>
          </a:xfrm>
          <a:prstGeom prst="rect">
            <a:avLst/>
          </a:prstGeom>
          <a:noFill/>
          <a:ln w="9525">
            <a:noFill/>
            <a:miter lim="800000"/>
            <a:headEnd/>
            <a:tailEnd/>
          </a:ln>
        </p:spPr>
      </p:pic>
      <p:pic>
        <p:nvPicPr>
          <p:cNvPr id="7" name="Picture 8" descr="Untitled-19.png"/>
          <p:cNvPicPr>
            <a:picLocks noChangeAspect="1"/>
          </p:cNvPicPr>
          <p:nvPr userDrawn="1"/>
        </p:nvPicPr>
        <p:blipFill>
          <a:blip r:embed="rId3"/>
          <a:srcRect/>
          <a:stretch>
            <a:fillRect/>
          </a:stretch>
        </p:blipFill>
        <p:spPr bwMode="auto">
          <a:xfrm>
            <a:off x="6562725" y="6129338"/>
            <a:ext cx="2308225" cy="446087"/>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5"/>
          <p:cNvSpPr>
            <a:spLocks noGrp="1"/>
          </p:cNvSpPr>
          <p:nvPr>
            <p:ph type="body" sz="quarter" idx="11"/>
          </p:nvPr>
        </p:nvSpPr>
        <p:spPr>
          <a:xfrm>
            <a:off x="223317" y="1354975"/>
            <a:ext cx="8691563" cy="4507865"/>
          </a:xfrm>
          <a:prstGeom prst="rect">
            <a:avLst/>
          </a:prstGeom>
        </p:spPr>
        <p:txBody>
          <a:bodyPr/>
          <a:lstStyle>
            <a:lvl1pPr>
              <a:defRPr sz="2000">
                <a:solidFill>
                  <a:schemeClr val="bg1"/>
                </a:solidFill>
              </a:defRPr>
            </a:lvl1pPr>
            <a:lvl2pPr>
              <a:buFont typeface="Lucida Grande"/>
              <a:buChar char="–"/>
              <a:defRPr sz="1800">
                <a:solidFill>
                  <a:schemeClr val="tx2">
                    <a:lumMod val="40000"/>
                    <a:lumOff val="60000"/>
                  </a:schemeClr>
                </a:solidFill>
              </a:defRPr>
            </a:lvl2pPr>
            <a:lvl3pPr>
              <a:defRPr sz="1600">
                <a:solidFill>
                  <a:schemeClr val="accent5">
                    <a:lumMod val="60000"/>
                    <a:lumOff val="40000"/>
                  </a:schemeClr>
                </a:solidFill>
              </a:defRPr>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5A36A6F0-B5C0-4CC6-B4C9-E649296804B5}" type="slidenum">
              <a:rPr lang="en-US"/>
              <a:pPr>
                <a:defRPr/>
              </a:pPr>
              <a:t>‹#›</a:t>
            </a:fld>
            <a:endParaRPr lang="en-US" dirty="0"/>
          </a:p>
        </p:txBody>
      </p:sp>
    </p:spTree>
  </p:cSld>
  <p:clrMapOvr>
    <a:masterClrMapping/>
  </p:clrMapOvr>
  <p:transition spd="med">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3_Title Slide 2">
    <p:spTree>
      <p:nvGrpSpPr>
        <p:cNvPr id="1" name=""/>
        <p:cNvGrpSpPr/>
        <p:nvPr/>
      </p:nvGrpSpPr>
      <p:grpSpPr>
        <a:xfrm>
          <a:off x="0" y="0"/>
          <a:ext cx="0" cy="0"/>
          <a:chOff x="0" y="0"/>
          <a:chExt cx="0" cy="0"/>
        </a:xfrm>
      </p:grpSpPr>
      <p:sp>
        <p:nvSpPr>
          <p:cNvPr id="3" name="Rectangle 3"/>
          <p:cNvSpPr/>
          <p:nvPr userDrawn="1"/>
        </p:nvSpPr>
        <p:spPr>
          <a:xfrm>
            <a:off x="-3175" y="0"/>
            <a:ext cx="9144000" cy="685800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 name="Picture 14" descr="Untitled-19.png"/>
          <p:cNvPicPr>
            <a:picLocks noChangeAspect="1"/>
          </p:cNvPicPr>
          <p:nvPr userDrawn="1"/>
        </p:nvPicPr>
        <p:blipFill>
          <a:blip r:embed="rId2"/>
          <a:srcRect/>
          <a:stretch>
            <a:fillRect/>
          </a:stretch>
        </p:blipFill>
        <p:spPr bwMode="auto">
          <a:xfrm>
            <a:off x="6562725" y="6129338"/>
            <a:ext cx="2308225" cy="446087"/>
          </a:xfrm>
          <a:prstGeom prst="rect">
            <a:avLst/>
          </a:prstGeom>
          <a:noFill/>
          <a:ln w="9525">
            <a:noFill/>
            <a:miter lim="800000"/>
            <a:headEnd/>
            <a:tailEnd/>
          </a:ln>
        </p:spPr>
      </p:pic>
      <p:sp>
        <p:nvSpPr>
          <p:cNvPr id="6" name="Title 1"/>
          <p:cNvSpPr>
            <a:spLocks noGrp="1"/>
          </p:cNvSpPr>
          <p:nvPr>
            <p:ph type="title"/>
          </p:nvPr>
        </p:nvSpPr>
        <p:spPr>
          <a:xfrm>
            <a:off x="225425" y="139700"/>
            <a:ext cx="8695055" cy="774700"/>
          </a:xfrm>
        </p:spPr>
        <p:txBody>
          <a:bodyPr/>
          <a:lstStyle/>
          <a:p>
            <a:r>
              <a:rPr lang="en-US" dirty="0" smtClean="0"/>
              <a:t>Click to edit Master title style</a:t>
            </a:r>
            <a:endParaRPr lang="en-US" dirty="0"/>
          </a:p>
        </p:txBody>
      </p:sp>
    </p:spTree>
  </p:cSld>
  <p:clrMapOvr>
    <a:masterClrMapping/>
  </p:clrMapOvr>
  <p:transition spd="med">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5" name="Rectangle 6"/>
          <p:cNvSpPr/>
          <p:nvPr userDrawn="1"/>
        </p:nvSpPr>
        <p:spPr>
          <a:xfrm>
            <a:off x="0" y="0"/>
            <a:ext cx="9144000" cy="685800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7" name="Picture 2" descr="d:\users\cmendoza\AppData\Local\Microsoft\Windows\Temporary Internet Files\Content.Outlook\9DYLO8WY\PPT_hero-image_cycli#800E08 (2).jpg"/>
          <p:cNvPicPr>
            <a:picLocks noChangeAspect="1" noChangeArrowheads="1"/>
          </p:cNvPicPr>
          <p:nvPr userDrawn="1"/>
        </p:nvPicPr>
        <p:blipFill>
          <a:blip r:embed="rId2"/>
          <a:srcRect t="75700"/>
          <a:stretch>
            <a:fillRect/>
          </a:stretch>
        </p:blipFill>
        <p:spPr bwMode="auto">
          <a:xfrm>
            <a:off x="0" y="5195888"/>
            <a:ext cx="9144000" cy="1662112"/>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5"/>
          <p:cNvSpPr>
            <a:spLocks noGrp="1"/>
          </p:cNvSpPr>
          <p:nvPr>
            <p:ph type="body" sz="quarter" idx="11"/>
          </p:nvPr>
        </p:nvSpPr>
        <p:spPr>
          <a:xfrm>
            <a:off x="225424" y="1737360"/>
            <a:ext cx="8691563" cy="4507865"/>
          </a:xfrm>
          <a:prstGeom prst="rect">
            <a:avLst/>
          </a:prstGeo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6" name="Text Placeholder 5"/>
          <p:cNvSpPr>
            <a:spLocks noGrp="1"/>
          </p:cNvSpPr>
          <p:nvPr>
            <p:ph type="body" sz="quarter" idx="12"/>
          </p:nvPr>
        </p:nvSpPr>
        <p:spPr>
          <a:xfrm>
            <a:off x="224154" y="1249680"/>
            <a:ext cx="8696325" cy="406399"/>
          </a:xfrm>
          <a:prstGeom prst="rect">
            <a:avLst/>
          </a:prstGeom>
        </p:spPr>
        <p:txBody>
          <a:bodyPr anchor="ctr">
            <a:noAutofit/>
          </a:bodyPr>
          <a:lstStyle>
            <a:lvl1pPr algn="ctr">
              <a:buNone/>
              <a:defRPr sz="2200" b="1"/>
            </a:lvl1pPr>
          </a:lstStyle>
          <a:p>
            <a:pPr lvl="0"/>
            <a:r>
              <a:rPr lang="en-US" dirty="0" smtClean="0"/>
              <a:t>Click to edit Master text styles</a:t>
            </a:r>
            <a:endParaRPr lang="en-US" dirty="0"/>
          </a:p>
        </p:txBody>
      </p:sp>
      <p:sp>
        <p:nvSpPr>
          <p:cNvPr id="8" name="Slide Number Placeholder 2"/>
          <p:cNvSpPr>
            <a:spLocks noGrp="1"/>
          </p:cNvSpPr>
          <p:nvPr>
            <p:ph type="sldNum" sz="quarter" idx="13"/>
          </p:nvPr>
        </p:nvSpPr>
        <p:spPr/>
        <p:txBody>
          <a:bodyPr rtlCol="0"/>
          <a:lstStyle>
            <a:lvl1pPr fontAlgn="auto">
              <a:spcBef>
                <a:spcPts val="0"/>
              </a:spcBef>
              <a:spcAft>
                <a:spcPts val="0"/>
              </a:spcAft>
              <a:defRPr>
                <a:latin typeface="+mj-lt"/>
                <a:cs typeface="+mn-cs"/>
              </a:defRPr>
            </a:lvl1pPr>
          </a:lstStyle>
          <a:p>
            <a:pPr>
              <a:defRPr/>
            </a:pPr>
            <a:fld id="{EF9422BC-CF18-4EB1-9C3F-C28545A600AF}" type="slidenum">
              <a:rPr lang="en-US"/>
              <a:pPr>
                <a:defRPr/>
              </a:pPr>
              <a:t>‹#›</a:t>
            </a:fld>
            <a:endParaRPr lang="en-US" dirty="0"/>
          </a:p>
        </p:txBody>
      </p:sp>
    </p:spTree>
  </p:cSld>
  <p:clrMapOvr>
    <a:masterClrMapping/>
  </p:clrMapOvr>
  <p:transition spd="med">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5" name="Rectangle 6"/>
          <p:cNvSpPr/>
          <p:nvPr userDrawn="1"/>
        </p:nvSpPr>
        <p:spPr>
          <a:xfrm>
            <a:off x="-3175" y="0"/>
            <a:ext cx="9144000" cy="685800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 name="Picture 2" descr="d:\users\cmendoza\AppData\Local\Microsoft\Windows\Temporary Internet Files\Content.Outlook\9DYLO8WY\PPT_hero-image_cycli#800E08 (2).jpg"/>
          <p:cNvPicPr>
            <a:picLocks noChangeAspect="1" noChangeArrowheads="1"/>
          </p:cNvPicPr>
          <p:nvPr userDrawn="1"/>
        </p:nvPicPr>
        <p:blipFill>
          <a:blip r:embed="rId2"/>
          <a:srcRect t="75700"/>
          <a:stretch>
            <a:fillRect/>
          </a:stretch>
        </p:blipFill>
        <p:spPr bwMode="auto">
          <a:xfrm>
            <a:off x="-3175" y="5195888"/>
            <a:ext cx="9144000" cy="1662112"/>
          </a:xfrm>
          <a:prstGeom prst="rect">
            <a:avLst/>
          </a:prstGeom>
          <a:noFill/>
          <a:ln w="9525">
            <a:noFill/>
            <a:miter lim="800000"/>
            <a:headEnd/>
            <a:tailEnd/>
          </a:ln>
        </p:spPr>
      </p:pic>
      <p:pic>
        <p:nvPicPr>
          <p:cNvPr id="7" name="Picture 8" descr="Untitled-19.png"/>
          <p:cNvPicPr>
            <a:picLocks noChangeAspect="1"/>
          </p:cNvPicPr>
          <p:nvPr userDrawn="1"/>
        </p:nvPicPr>
        <p:blipFill>
          <a:blip r:embed="rId3"/>
          <a:srcRect/>
          <a:stretch>
            <a:fillRect/>
          </a:stretch>
        </p:blipFill>
        <p:spPr bwMode="auto">
          <a:xfrm>
            <a:off x="6562725" y="6129338"/>
            <a:ext cx="2308225" cy="446087"/>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5"/>
          <p:cNvSpPr>
            <a:spLocks noGrp="1"/>
          </p:cNvSpPr>
          <p:nvPr>
            <p:ph type="body" sz="quarter" idx="11"/>
          </p:nvPr>
        </p:nvSpPr>
        <p:spPr>
          <a:xfrm>
            <a:off x="223317" y="1354975"/>
            <a:ext cx="8691563" cy="4507865"/>
          </a:xfrm>
          <a:prstGeom prst="rect">
            <a:avLst/>
          </a:prstGeom>
        </p:spPr>
        <p:txBody>
          <a:bodyPr/>
          <a:lstStyle>
            <a:lvl1pPr>
              <a:defRPr sz="2000">
                <a:solidFill>
                  <a:schemeClr val="bg1"/>
                </a:solidFill>
              </a:defRPr>
            </a:lvl1pPr>
            <a:lvl2pPr>
              <a:buFont typeface="Lucida Grande"/>
              <a:buChar char="–"/>
              <a:defRPr sz="1800">
                <a:solidFill>
                  <a:schemeClr val="tx2">
                    <a:lumMod val="40000"/>
                    <a:lumOff val="60000"/>
                  </a:schemeClr>
                </a:solidFill>
              </a:defRPr>
            </a:lvl2pPr>
            <a:lvl3pPr>
              <a:defRPr sz="1600">
                <a:solidFill>
                  <a:schemeClr val="accent5">
                    <a:lumMod val="60000"/>
                    <a:lumOff val="40000"/>
                  </a:schemeClr>
                </a:solidFill>
              </a:defRPr>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7467AFCD-255E-43E8-8102-BACA3C7C6667}" type="slidenum">
              <a:rPr lang="en-US"/>
              <a:pPr>
                <a:defRPr/>
              </a:pPr>
              <a:t>‹#›</a:t>
            </a:fld>
            <a:endParaRPr lang="en-US" dirty="0"/>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FFFF"/>
                </a:solidFill>
              </a:defRPr>
            </a:lvl1pPr>
          </a:lstStyle>
          <a:p>
            <a:r>
              <a:rPr lang="ru-RU" dirty="0" err="1" smtClean="0"/>
              <a:t>Click</a:t>
            </a:r>
            <a:r>
              <a:rPr lang="ru-RU" dirty="0" smtClean="0"/>
              <a:t> </a:t>
            </a:r>
            <a:r>
              <a:rPr lang="ru-RU" dirty="0" err="1" smtClean="0"/>
              <a:t>to</a:t>
            </a:r>
            <a:r>
              <a:rPr lang="ru-RU" dirty="0" smtClean="0"/>
              <a:t> </a:t>
            </a:r>
            <a:r>
              <a:rPr lang="ru-RU" dirty="0" err="1" smtClean="0"/>
              <a:t>edit</a:t>
            </a:r>
            <a:r>
              <a:rPr lang="ru-RU" dirty="0" smtClean="0"/>
              <a:t> </a:t>
            </a:r>
            <a:r>
              <a:rPr lang="ru-RU" dirty="0" err="1" smtClean="0"/>
              <a:t>Master</a:t>
            </a:r>
            <a:r>
              <a:rPr lang="ru-RU" dirty="0" smtClean="0"/>
              <a:t> </a:t>
            </a:r>
            <a:r>
              <a:rPr lang="ru-RU" dirty="0" err="1" smtClean="0"/>
              <a:t>title</a:t>
            </a:r>
            <a:r>
              <a:rPr lang="ru-RU" dirty="0" smtClean="0"/>
              <a:t> </a:t>
            </a:r>
            <a:r>
              <a:rPr lang="ru-RU" dirty="0" err="1" smtClean="0"/>
              <a:t>style</a:t>
            </a:r>
            <a:endParaRPr lang="en-US" dirty="0"/>
          </a:p>
        </p:txBody>
      </p:sp>
      <p:sp>
        <p:nvSpPr>
          <p:cNvPr id="6" name="Text Placeholder 5"/>
          <p:cNvSpPr>
            <a:spLocks noGrp="1"/>
          </p:cNvSpPr>
          <p:nvPr>
            <p:ph type="body" sz="quarter" idx="11"/>
          </p:nvPr>
        </p:nvSpPr>
        <p:spPr>
          <a:xfrm>
            <a:off x="225426" y="749299"/>
            <a:ext cx="8691563" cy="5751576"/>
          </a:xfrm>
        </p:spPr>
        <p:txBody>
          <a:bodyPr/>
          <a:lstStyle>
            <a:lvl1pPr>
              <a:defRPr>
                <a:solidFill>
                  <a:srgbClr val="FFFFFF"/>
                </a:solidFill>
              </a:defRPr>
            </a:lvl1pPr>
          </a:lstStyle>
          <a:p>
            <a:pPr lvl="0"/>
            <a:r>
              <a:rPr lang="ru-RU" dirty="0" err="1" smtClean="0"/>
              <a:t>Click</a:t>
            </a:r>
            <a:r>
              <a:rPr lang="ru-RU" dirty="0" smtClean="0"/>
              <a:t> </a:t>
            </a:r>
            <a:r>
              <a:rPr lang="ru-RU" dirty="0" err="1" smtClean="0"/>
              <a:t>to</a:t>
            </a:r>
            <a:r>
              <a:rPr lang="ru-RU" dirty="0" smtClean="0"/>
              <a:t> </a:t>
            </a:r>
            <a:r>
              <a:rPr lang="ru-RU" dirty="0" err="1" smtClean="0"/>
              <a:t>edit</a:t>
            </a:r>
            <a:r>
              <a:rPr lang="ru-RU" dirty="0" smtClean="0"/>
              <a:t> </a:t>
            </a:r>
            <a:r>
              <a:rPr lang="ru-RU" dirty="0" err="1" smtClean="0"/>
              <a:t>Master</a:t>
            </a:r>
            <a:r>
              <a:rPr lang="ru-RU" dirty="0" smtClean="0"/>
              <a:t> </a:t>
            </a:r>
            <a:r>
              <a:rPr lang="ru-RU" dirty="0" err="1" smtClean="0"/>
              <a:t>text</a:t>
            </a:r>
            <a:r>
              <a:rPr lang="ru-RU" dirty="0" smtClean="0"/>
              <a:t> </a:t>
            </a:r>
            <a:r>
              <a:rPr lang="ru-RU" dirty="0" err="1" smtClean="0"/>
              <a:t>styles</a:t>
            </a:r>
            <a:endParaRPr lang="ru-RU" dirty="0" smtClean="0"/>
          </a:p>
          <a:p>
            <a:pPr lvl="1"/>
            <a:r>
              <a:rPr lang="ru-RU" dirty="0" err="1" smtClean="0"/>
              <a:t>Second</a:t>
            </a:r>
            <a:r>
              <a:rPr lang="ru-RU" dirty="0" smtClean="0"/>
              <a:t> </a:t>
            </a:r>
            <a:r>
              <a:rPr lang="ru-RU" dirty="0" err="1" smtClean="0"/>
              <a:t>level</a:t>
            </a:r>
            <a:endParaRPr lang="ru-RU" dirty="0" smtClean="0"/>
          </a:p>
          <a:p>
            <a:pPr lvl="2"/>
            <a:r>
              <a:rPr lang="ru-RU" dirty="0" err="1" smtClean="0"/>
              <a:t>Third</a:t>
            </a:r>
            <a:r>
              <a:rPr lang="ru-RU" dirty="0" smtClean="0"/>
              <a:t> </a:t>
            </a:r>
            <a:r>
              <a:rPr lang="ru-RU" dirty="0" err="1" smtClean="0"/>
              <a:t>level</a:t>
            </a:r>
            <a:endParaRPr lang="ru-RU" dirty="0" smtClean="0"/>
          </a:p>
          <a:p>
            <a:pPr lvl="3"/>
            <a:r>
              <a:rPr lang="ru-RU" dirty="0" err="1" smtClean="0"/>
              <a:t>Fourth</a:t>
            </a:r>
            <a:r>
              <a:rPr lang="ru-RU" dirty="0" smtClean="0"/>
              <a:t> </a:t>
            </a:r>
            <a:r>
              <a:rPr lang="ru-RU" dirty="0" err="1" smtClean="0"/>
              <a:t>level</a:t>
            </a:r>
            <a:endParaRPr lang="ru-RU" dirty="0" smtClean="0"/>
          </a:p>
          <a:p>
            <a:pPr lvl="4"/>
            <a:r>
              <a:rPr lang="ru-RU" dirty="0" err="1" smtClean="0"/>
              <a:t>Fifth</a:t>
            </a:r>
            <a:r>
              <a:rPr lang="ru-RU" dirty="0" smtClean="0"/>
              <a:t> </a:t>
            </a:r>
            <a:r>
              <a:rPr lang="ru-RU" dirty="0" err="1" smtClean="0"/>
              <a:t>level</a:t>
            </a:r>
            <a:endParaRPr lang="en-US" dirty="0"/>
          </a:p>
        </p:txBody>
      </p:sp>
      <p:sp>
        <p:nvSpPr>
          <p:cNvPr id="4" name="Slide Number Placeholder 2"/>
          <p:cNvSpPr>
            <a:spLocks noGrp="1"/>
          </p:cNvSpPr>
          <p:nvPr>
            <p:ph type="sldNum" sz="quarter" idx="12"/>
          </p:nvPr>
        </p:nvSpPr>
        <p:spPr>
          <a:xfrm>
            <a:off x="131763" y="6480175"/>
            <a:ext cx="536575" cy="365125"/>
          </a:xfrm>
        </p:spPr>
        <p:txBody>
          <a:bodyPr rtlCol="0"/>
          <a:lstStyle>
            <a:lvl1pPr fontAlgn="auto">
              <a:spcBef>
                <a:spcPts val="0"/>
              </a:spcBef>
              <a:spcAft>
                <a:spcPts val="0"/>
              </a:spcAft>
              <a:defRPr>
                <a:latin typeface="Arial"/>
                <a:cs typeface="+mn-cs"/>
              </a:defRPr>
            </a:lvl1pPr>
          </a:lstStyle>
          <a:p>
            <a:pPr>
              <a:defRPr/>
            </a:pPr>
            <a:fld id="{EBD76032-CCA2-4B50-90FF-F2F9EE10185C}"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3" name="Picture 1" descr="thankyou2.bmp"/>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Title 1"/>
          <p:cNvSpPr>
            <a:spLocks noGrp="1"/>
          </p:cNvSpPr>
          <p:nvPr>
            <p:ph type="title"/>
          </p:nvPr>
        </p:nvSpPr>
        <p:spPr>
          <a:xfrm>
            <a:off x="609600" y="1447800"/>
            <a:ext cx="6172200" cy="1676400"/>
          </a:xfrm>
        </p:spPr>
        <p:txBody>
          <a:bodyPr/>
          <a:lstStyle>
            <a:lvl1pPr>
              <a:defRPr sz="4800" baseline="0">
                <a:solidFill>
                  <a:schemeClr val="bg1"/>
                </a:solidFill>
              </a:defRPr>
            </a:lvl1pPr>
          </a:lstStyle>
          <a:p>
            <a:r>
              <a:rPr lang="ru-RU" dirty="0" smtClean="0"/>
              <a:t>Образец заголовка</a:t>
            </a:r>
            <a:endParaRPr lang="en-GB" dirty="0"/>
          </a:p>
        </p:txBody>
      </p:sp>
    </p:spTree>
  </p:cSld>
  <p:clrMapOvr>
    <a:masterClrMapping/>
  </p:clrMapOvr>
  <p:transition spd="med">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645109BB-B15B-423B-8E21-0BCC1887EE29}"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3BDF1300-857A-4003-BB75-849CF496895F}"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4" name="Content Placeholder 7"/>
          <p:cNvSpPr>
            <a:spLocks noGrp="1"/>
          </p:cNvSpPr>
          <p:nvPr>
            <p:ph sz="quarter" idx="13"/>
          </p:nvPr>
        </p:nvSpPr>
        <p:spPr>
          <a:xfrm>
            <a:off x="285750" y="1371600"/>
            <a:ext cx="4114800" cy="1423980"/>
          </a:xfrm>
        </p:spPr>
        <p:txBody>
          <a:bodyPr lIns="0" tIns="0" rIns="0" bIns="0"/>
          <a:lstStyle>
            <a:lvl1pPr marL="228600" marR="0" indent="-228600">
              <a:spcBef>
                <a:spcPts val="1200"/>
              </a:spcBef>
              <a:spcAft>
                <a:spcPts val="0"/>
              </a:spcAft>
              <a:defRPr sz="2000"/>
            </a:lvl1pPr>
            <a:lvl2pPr marL="514350" marR="0" indent="-227013">
              <a:spcBef>
                <a:spcPts val="400"/>
              </a:spcBef>
              <a:spcAft>
                <a:spcPts val="0"/>
              </a:spcAft>
              <a:defRPr sz="1800"/>
            </a:lvl2pPr>
            <a:lvl3pPr marL="857250" marR="0" indent="-228600">
              <a:spcBef>
                <a:spcPts val="400"/>
              </a:spcBef>
              <a:spcAft>
                <a:spcPts val="0"/>
              </a:spcAft>
              <a:defRPr sz="1600"/>
            </a:lvl3pPr>
            <a:lvl4pPr marL="1143000" marR="0" indent="-228600">
              <a:spcBef>
                <a:spcPts val="400"/>
              </a:spcBef>
              <a:spcAft>
                <a:spcPts val="0"/>
              </a:spcAft>
              <a:defRPr sz="1600"/>
            </a:lvl4pPr>
            <a:lvl5pPr marL="1428750" marR="0" indent="-228600">
              <a:spcBef>
                <a:spcPts val="400"/>
              </a:spcBef>
              <a:spcAft>
                <a:spcPts val="0"/>
              </a:spcAft>
              <a:defRPr sz="16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en-US" dirty="0"/>
          </a:p>
        </p:txBody>
      </p:sp>
      <p:sp>
        <p:nvSpPr>
          <p:cNvPr id="5" name="Content Placeholder 7"/>
          <p:cNvSpPr>
            <a:spLocks noGrp="1"/>
          </p:cNvSpPr>
          <p:nvPr>
            <p:ph sz="quarter" idx="14"/>
          </p:nvPr>
        </p:nvSpPr>
        <p:spPr>
          <a:xfrm>
            <a:off x="4572000" y="1371600"/>
            <a:ext cx="4114800" cy="1423980"/>
          </a:xfrm>
        </p:spPr>
        <p:txBody>
          <a:bodyPr lIns="0" tIns="0" rIns="0" bIns="0"/>
          <a:lstStyle>
            <a:lvl1pPr marL="228600" marR="0" indent="-228600">
              <a:spcBef>
                <a:spcPts val="1200"/>
              </a:spcBef>
              <a:spcAft>
                <a:spcPts val="0"/>
              </a:spcAft>
              <a:defRPr sz="2000"/>
            </a:lvl1pPr>
            <a:lvl2pPr marL="514350" marR="0" indent="-227013">
              <a:spcBef>
                <a:spcPts val="400"/>
              </a:spcBef>
              <a:spcAft>
                <a:spcPts val="0"/>
              </a:spcAft>
              <a:defRPr sz="1800"/>
            </a:lvl2pPr>
            <a:lvl3pPr marL="857250" marR="0" indent="-228600">
              <a:spcBef>
                <a:spcPts val="400"/>
              </a:spcBef>
              <a:spcAft>
                <a:spcPts val="0"/>
              </a:spcAft>
              <a:defRPr sz="1600"/>
            </a:lvl3pPr>
            <a:lvl4pPr marL="1143000" marR="0" indent="-228600">
              <a:spcBef>
                <a:spcPts val="400"/>
              </a:spcBef>
              <a:spcAft>
                <a:spcPts val="0"/>
              </a:spcAft>
              <a:defRPr sz="1600"/>
            </a:lvl4pPr>
            <a:lvl5pPr marL="1428750" marR="0" indent="-228600">
              <a:spcBef>
                <a:spcPts val="400"/>
              </a:spcBef>
              <a:spcAft>
                <a:spcPts val="0"/>
              </a:spcAft>
              <a:defRPr sz="1600"/>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5"/>
            <p:custDataLst>
              <p:tags r:id="rId1"/>
            </p:custDataLst>
          </p:nvPr>
        </p:nvSpPr>
        <p:spPr/>
        <p:txBody>
          <a:bodyPr rtlCol="0"/>
          <a:lstStyle>
            <a:lvl1pPr fontAlgn="auto">
              <a:spcBef>
                <a:spcPts val="0"/>
              </a:spcBef>
              <a:spcAft>
                <a:spcPts val="0"/>
              </a:spcAft>
              <a:defRPr>
                <a:solidFill>
                  <a:schemeClr val="accent1"/>
                </a:solidFill>
                <a:latin typeface="+mj-lt"/>
                <a:cs typeface="+mn-cs"/>
              </a:defRPr>
            </a:lvl1pPr>
          </a:lstStyle>
          <a:p>
            <a:pPr>
              <a:defRPr/>
            </a:pPr>
            <a:fld id="{BDD1F943-95F4-4E0F-8268-266E52725570}" type="slidenum">
              <a:rPr lang="en-US"/>
              <a:pPr>
                <a:defRPr/>
              </a:pPr>
              <a:t>‹#›</a:t>
            </a:fld>
            <a:endParaRPr lang="en-US" dirty="0"/>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60678FB5-BA98-4360-9FAF-A61B56C41E3D}"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 and SubTitle Only">
    <p:spTree>
      <p:nvGrpSpPr>
        <p:cNvPr id="1" name=""/>
        <p:cNvGrpSpPr/>
        <p:nvPr/>
      </p:nvGrpSpPr>
      <p:grpSpPr>
        <a:xfrm>
          <a:off x="0" y="0"/>
          <a:ext cx="0" cy="0"/>
          <a:chOff x="0" y="0"/>
          <a:chExt cx="0" cy="0"/>
        </a:xfrm>
      </p:grpSpPr>
      <p:sp>
        <p:nvSpPr>
          <p:cNvPr id="13" name="Title 1"/>
          <p:cNvSpPr>
            <a:spLocks noGrp="1"/>
          </p:cNvSpPr>
          <p:nvPr>
            <p:ph type="title"/>
          </p:nvPr>
        </p:nvSpPr>
        <p:spPr>
          <a:xfrm>
            <a:off x="112751" y="10463"/>
            <a:ext cx="6666314" cy="635458"/>
          </a:xfrm>
        </p:spPr>
        <p:txBody>
          <a:bodyPr/>
          <a:lstStyle>
            <a:lvl1pPr>
              <a:defRPr sz="3200"/>
            </a:lvl1pPr>
          </a:lstStyle>
          <a:p>
            <a:r>
              <a:rPr lang="en-US" smtClean="0"/>
              <a:t>Click to edit Master title style</a:t>
            </a:r>
            <a:endParaRPr dirty="0"/>
          </a:p>
        </p:txBody>
      </p:sp>
      <p:sp>
        <p:nvSpPr>
          <p:cNvPr id="14" name="Text Placeholder 8"/>
          <p:cNvSpPr>
            <a:spLocks noGrp="1"/>
          </p:cNvSpPr>
          <p:nvPr>
            <p:ph type="body" sz="quarter" idx="13"/>
          </p:nvPr>
        </p:nvSpPr>
        <p:spPr>
          <a:xfrm>
            <a:off x="112751" y="505652"/>
            <a:ext cx="6665913" cy="442912"/>
          </a:xfrm>
        </p:spPr>
        <p:txBody>
          <a:bodyPr>
            <a:normAutofit/>
          </a:bodyPr>
          <a:lstStyle>
            <a:lvl1pPr marL="0" indent="0" algn="l">
              <a:buNone/>
              <a:defRPr sz="2000">
                <a:solidFill>
                  <a:srgbClr val="6FB7D7"/>
                </a:solidFill>
              </a:defRPr>
            </a:lvl1pPr>
            <a:lvl2pPr marL="349250" indent="0">
              <a:buNone/>
              <a:defRPr>
                <a:solidFill>
                  <a:srgbClr val="6FB7D7"/>
                </a:solidFill>
              </a:defRPr>
            </a:lvl2pPr>
            <a:lvl3pPr marL="685800" indent="0">
              <a:buNone/>
              <a:defRPr>
                <a:solidFill>
                  <a:srgbClr val="6FB7D7"/>
                </a:solidFill>
              </a:defRPr>
            </a:lvl3pPr>
            <a:lvl4pPr marL="968375" indent="0">
              <a:buNone/>
              <a:defRPr>
                <a:solidFill>
                  <a:srgbClr val="6FB7D7"/>
                </a:solidFill>
              </a:defRPr>
            </a:lvl4pPr>
            <a:lvl5pPr marL="1263650" indent="0">
              <a:buNone/>
              <a:defRPr>
                <a:solidFill>
                  <a:srgbClr val="6FB7D7"/>
                </a:solidFill>
              </a:defRPr>
            </a:lvl5pPr>
          </a:lstStyle>
          <a:p>
            <a:r>
              <a:rPr lang="en-US" dirty="0" smtClean="0"/>
              <a:t>Click to edit Master text styles</a:t>
            </a:r>
          </a:p>
        </p:txBody>
      </p:sp>
      <p:sp>
        <p:nvSpPr>
          <p:cNvPr id="4" name="Slide Number Placeholder 5"/>
          <p:cNvSpPr>
            <a:spLocks noGrp="1"/>
          </p:cNvSpPr>
          <p:nvPr>
            <p:ph type="sldNum" sz="quarter" idx="14"/>
            <p:custDataLst>
              <p:tags r:id="rId1"/>
            </p:custDataLst>
          </p:nvPr>
        </p:nvSpPr>
        <p:spPr/>
        <p:txBody>
          <a:bodyPr rtlCol="0"/>
          <a:lstStyle>
            <a:lvl1pPr fontAlgn="auto">
              <a:spcBef>
                <a:spcPts val="0"/>
              </a:spcBef>
              <a:spcAft>
                <a:spcPts val="0"/>
              </a:spcAft>
              <a:defRPr>
                <a:solidFill>
                  <a:schemeClr val="accent1"/>
                </a:solidFill>
                <a:latin typeface="+mj-lt"/>
                <a:cs typeface="+mn-cs"/>
              </a:defRPr>
            </a:lvl1pPr>
          </a:lstStyle>
          <a:p>
            <a:pPr>
              <a:defRPr/>
            </a:pPr>
            <a:fld id="{5087D4A2-7632-4C22-BBA4-084446F1049E}" type="slidenum">
              <a:rPr lang="en-US"/>
              <a:pPr>
                <a:defRPr/>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EEB25F97-DFE6-47CA-815E-0A3196B72B91}"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198564"/>
            <a:ext cx="8691563" cy="4720542"/>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mj-lt"/>
                <a:cs typeface="+mn-cs"/>
              </a:defRPr>
            </a:lvl1pPr>
          </a:lstStyle>
          <a:p>
            <a:pPr>
              <a:defRPr/>
            </a:pPr>
            <a:fld id="{2C35E4C6-1117-43E0-B8AE-3E103F570690}"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1_Title Slide 2">
    <p:spTree>
      <p:nvGrpSpPr>
        <p:cNvPr id="1" name=""/>
        <p:cNvGrpSpPr/>
        <p:nvPr/>
      </p:nvGrpSpPr>
      <p:grpSpPr>
        <a:xfrm>
          <a:off x="0" y="0"/>
          <a:ext cx="0" cy="0"/>
          <a:chOff x="0" y="0"/>
          <a:chExt cx="0" cy="0"/>
        </a:xfrm>
      </p:grpSpPr>
      <p:pic>
        <p:nvPicPr>
          <p:cNvPr id="4" name="Picture 5" descr="shutterstock_13803868 copy.jpg"/>
          <p:cNvPicPr>
            <a:picLocks noChangeAspect="1"/>
          </p:cNvPicPr>
          <p:nvPr/>
        </p:nvPicPr>
        <p:blipFill>
          <a:blip r:embed="rId2"/>
          <a:srcRect/>
          <a:stretch>
            <a:fillRect/>
          </a:stretch>
        </p:blipFill>
        <p:spPr bwMode="auto">
          <a:xfrm>
            <a:off x="1588" y="-6350"/>
            <a:ext cx="9140825" cy="5324475"/>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4_Title Slide 2">
    <p:spTree>
      <p:nvGrpSpPr>
        <p:cNvPr id="1" name=""/>
        <p:cNvGrpSpPr/>
        <p:nvPr/>
      </p:nvGrpSpPr>
      <p:grpSpPr>
        <a:xfrm>
          <a:off x="0" y="0"/>
          <a:ext cx="0" cy="0"/>
          <a:chOff x="0" y="0"/>
          <a:chExt cx="0" cy="0"/>
        </a:xfrm>
      </p:grpSpPr>
      <p:pic>
        <p:nvPicPr>
          <p:cNvPr id="4" name="Picture 7" descr="shutterstock_24656650.png"/>
          <p:cNvPicPr>
            <a:picLocks noChangeAspect="1"/>
          </p:cNvPicPr>
          <p:nvPr/>
        </p:nvPicPr>
        <p:blipFill>
          <a:blip r:embed="rId2"/>
          <a:srcRect t="8636"/>
          <a:stretch>
            <a:fillRect/>
          </a:stretch>
        </p:blipFill>
        <p:spPr bwMode="auto">
          <a:xfrm>
            <a:off x="0" y="-22225"/>
            <a:ext cx="9144000" cy="5572125"/>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5424" y="1298713"/>
            <a:ext cx="8691563" cy="5202162"/>
          </a:xfrm>
        </p:spPr>
        <p:txBody>
          <a:bodyPr/>
          <a:lstStyle>
            <a:lvl1pPr>
              <a:defRPr>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2"/>
          </p:nvPr>
        </p:nvSpPr>
        <p:spPr>
          <a:xfrm>
            <a:off x="225425" y="746125"/>
            <a:ext cx="8691563" cy="552588"/>
          </a:xfrm>
        </p:spPr>
        <p:txBody>
          <a:bodyPr/>
          <a:lstStyle>
            <a:lvl1pPr>
              <a:buNone/>
              <a:defRPr b="1"/>
            </a:lvl1pPr>
          </a:lstStyle>
          <a:p>
            <a:pPr lvl="0"/>
            <a:r>
              <a:rPr lang="en-US" dirty="0" smtClean="0"/>
              <a:t>Click to edit Master text styles</a:t>
            </a:r>
          </a:p>
        </p:txBody>
      </p:sp>
      <p:sp>
        <p:nvSpPr>
          <p:cNvPr id="5" name="Slide Number Placeholder 2"/>
          <p:cNvSpPr>
            <a:spLocks noGrp="1"/>
          </p:cNvSpPr>
          <p:nvPr>
            <p:ph type="sldNum" sz="quarter" idx="13"/>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D311F7B4-8A65-4F8A-A60B-3C66D5F324AC}"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2_Title Slide 2">
    <p:spTree>
      <p:nvGrpSpPr>
        <p:cNvPr id="1" name=""/>
        <p:cNvGrpSpPr/>
        <p:nvPr/>
      </p:nvGrpSpPr>
      <p:grpSpPr>
        <a:xfrm>
          <a:off x="0" y="0"/>
          <a:ext cx="0" cy="0"/>
          <a:chOff x="0" y="0"/>
          <a:chExt cx="0" cy="0"/>
        </a:xfrm>
      </p:grpSpPr>
      <p:pic>
        <p:nvPicPr>
          <p:cNvPr id="4" name="Picture 8" descr="shutterstock_55870720.png"/>
          <p:cNvPicPr>
            <a:picLocks noChangeAspect="1"/>
          </p:cNvPicPr>
          <p:nvPr/>
        </p:nvPicPr>
        <p:blipFill>
          <a:blip r:embed="rId2"/>
          <a:srcRect/>
          <a:stretch>
            <a:fillRect/>
          </a:stretch>
        </p:blipFill>
        <p:spPr bwMode="auto">
          <a:xfrm>
            <a:off x="0" y="3175"/>
            <a:ext cx="9144000" cy="6858000"/>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3_Title Slide 2">
    <p:spTree>
      <p:nvGrpSpPr>
        <p:cNvPr id="1" name=""/>
        <p:cNvGrpSpPr/>
        <p:nvPr/>
      </p:nvGrpSpPr>
      <p:grpSpPr>
        <a:xfrm>
          <a:off x="0" y="0"/>
          <a:ext cx="0" cy="0"/>
          <a:chOff x="0" y="0"/>
          <a:chExt cx="0" cy="0"/>
        </a:xfrm>
      </p:grpSpPr>
      <p:pic>
        <p:nvPicPr>
          <p:cNvPr id="4" name="Picture 8" descr="shutterstock_84739009.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F5ED1903-921A-48BD-A64D-6891DD00C150}" type="slidenum">
              <a:rPr lang="en-US"/>
              <a:pPr/>
              <a:t>‹#›</a:t>
            </a:fld>
            <a:endParaRPr lang="en-US"/>
          </a:p>
        </p:txBody>
      </p:sp>
    </p:spTree>
  </p:cSld>
  <p:clrMapOvr>
    <a:masterClrMapping/>
  </p:clrMapOvr>
  <p:transition spd="med">
    <p:wipe dir="r"/>
  </p:transition>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5"/>
          <p:cNvSpPr>
            <a:spLocks noGrp="1"/>
          </p:cNvSpPr>
          <p:nvPr>
            <p:ph type="body" sz="quarter" idx="11"/>
          </p:nvPr>
        </p:nvSpPr>
        <p:spPr>
          <a:xfrm>
            <a:off x="225424" y="173736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6" name="Text Placeholder 5"/>
          <p:cNvSpPr>
            <a:spLocks noGrp="1"/>
          </p:cNvSpPr>
          <p:nvPr>
            <p:ph type="body" sz="quarter" idx="12"/>
          </p:nvPr>
        </p:nvSpPr>
        <p:spPr>
          <a:xfrm>
            <a:off x="224154" y="1249680"/>
            <a:ext cx="8696325" cy="406399"/>
          </a:xfrm>
        </p:spPr>
        <p:txBody>
          <a:bodyPr anchor="ctr">
            <a:noAutofit/>
          </a:bodyPr>
          <a:lstStyle>
            <a:lvl1pPr algn="ctr">
              <a:buNone/>
              <a:defRPr sz="2200" b="1"/>
            </a:lvl1pPr>
          </a:lstStyle>
          <a:p>
            <a:pPr lvl="0"/>
            <a:r>
              <a:rPr lang="en-US" smtClean="0"/>
              <a:t>Click to edit Master text styles</a:t>
            </a:r>
          </a:p>
        </p:txBody>
      </p:sp>
      <p:sp>
        <p:nvSpPr>
          <p:cNvPr id="5" name="Slide Number Placeholder 5"/>
          <p:cNvSpPr>
            <a:spLocks noGrp="1"/>
          </p:cNvSpPr>
          <p:nvPr>
            <p:ph type="sldNum" sz="quarter" idx="13"/>
          </p:nvPr>
        </p:nvSpPr>
        <p:spPr/>
        <p:txBody>
          <a:bodyPr/>
          <a:lstStyle>
            <a:lvl1pPr>
              <a:defRPr/>
            </a:lvl1pPr>
          </a:lstStyle>
          <a:p>
            <a:fld id="{BEC52DF3-E001-4236-8B75-B87614781A8E}" type="slidenum">
              <a:rPr lang="en-US"/>
              <a:pPr/>
              <a:t>‹#›</a:t>
            </a:fld>
            <a:endParaRPr lang="en-US"/>
          </a:p>
        </p:txBody>
      </p:sp>
    </p:spTree>
  </p:cSld>
  <p:clrMapOvr>
    <a:masterClrMapping/>
  </p:clrMapOvr>
  <p:transition spd="med">
    <p:wipe dir="r"/>
  </p:transition>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custDataLst>
              <p:tags r:id="rId1"/>
            </p:custDataLst>
          </p:nvPr>
        </p:nvSpPr>
        <p:spPr/>
        <p:txBody>
          <a:bodyPr/>
          <a:lstStyle>
            <a:lvl1pPr>
              <a:defRPr/>
            </a:lvl1pPr>
          </a:lstStyle>
          <a:p>
            <a:fld id="{7FCCD836-4702-49AB-816E-C75DA238DCE5}" type="slidenum">
              <a:rPr lang="en-US"/>
              <a:pPr/>
              <a:t>‹#›</a:t>
            </a:fld>
            <a:endParaRPr lang="en-US"/>
          </a:p>
        </p:txBody>
      </p:sp>
    </p:spTree>
  </p:cSld>
  <p:clrMapOvr>
    <a:masterClrMapping/>
  </p:clrMapOvr>
  <p:transition spd="med">
    <p:fade/>
  </p:transition>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6"/>
          <p:cNvSpPr>
            <a:spLocks noGrp="1"/>
          </p:cNvSpPr>
          <p:nvPr>
            <p:ph type="sldNum" sz="quarter" idx="10"/>
          </p:nvPr>
        </p:nvSpPr>
        <p:spPr/>
        <p:txBody>
          <a:bodyPr/>
          <a:lstStyle>
            <a:lvl1pPr>
              <a:defRPr/>
            </a:lvl1pPr>
          </a:lstStyle>
          <a:p>
            <a:fld id="{0EA4BCAA-3E50-42FD-A103-99D39E98FC04}" type="slidenum">
              <a:rPr lang="en-US"/>
              <a:pPr/>
              <a:t>‹#›</a:t>
            </a:fld>
            <a:endParaRPr lang="en-US"/>
          </a:p>
        </p:txBody>
      </p:sp>
    </p:spTree>
  </p:cSld>
  <p:clrMapOvr>
    <a:masterClrMapping/>
  </p:clrMapOvr>
  <p:transition spd="med">
    <p:pull/>
  </p:transition>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AA735ABD-0B7E-4A28-835D-70C230398AEB}" type="slidenum">
              <a:rPr lang="en-US"/>
              <a:pPr/>
              <a:t>‹#›</a:t>
            </a:fld>
            <a:endParaRPr lang="en-US"/>
          </a:p>
        </p:txBody>
      </p:sp>
    </p:spTree>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ullet Only Slide">
    <p:spTree>
      <p:nvGrpSpPr>
        <p:cNvPr id="1" name=""/>
        <p:cNvGrpSpPr/>
        <p:nvPr/>
      </p:nvGrpSpPr>
      <p:grpSpPr>
        <a:xfrm>
          <a:off x="0" y="0"/>
          <a:ext cx="0" cy="0"/>
          <a:chOff x="0" y="0"/>
          <a:chExt cx="0" cy="0"/>
        </a:xfrm>
      </p:grpSpPr>
      <p:sp>
        <p:nvSpPr>
          <p:cNvPr id="3" name="Rectangle 4"/>
          <p:cNvSpPr/>
          <p:nvPr/>
        </p:nvSpPr>
        <p:spPr>
          <a:xfrm>
            <a:off x="0" y="0"/>
            <a:ext cx="9144000" cy="68580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 name="Picture 5" descr="template_2.jpg"/>
          <p:cNvPicPr>
            <a:picLocks noChangeAspect="1"/>
          </p:cNvPicPr>
          <p:nvPr/>
        </p:nvPicPr>
        <p:blipFill>
          <a:blip r:embed="rId3"/>
          <a:srcRect/>
          <a:stretch>
            <a:fillRect/>
          </a:stretch>
        </p:blipFill>
        <p:spPr bwMode="auto">
          <a:xfrm>
            <a:off x="0" y="2103438"/>
            <a:ext cx="9144000" cy="4754562"/>
          </a:xfrm>
          <a:prstGeom prst="rect">
            <a:avLst/>
          </a:prstGeom>
          <a:noFill/>
          <a:ln w="9525">
            <a:noFill/>
            <a:miter lim="800000"/>
            <a:headEnd/>
            <a:tailEnd/>
          </a:ln>
        </p:spPr>
      </p:pic>
      <p:pic>
        <p:nvPicPr>
          <p:cNvPr id="5" name="Picture 8" descr="bg_gradient_01.png"/>
          <p:cNvPicPr>
            <a:picLocks noChangeAspect="1"/>
          </p:cNvPicPr>
          <p:nvPr/>
        </p:nvPicPr>
        <p:blipFill>
          <a:blip r:embed="rId4"/>
          <a:srcRect/>
          <a:stretch>
            <a:fillRect/>
          </a:stretch>
        </p:blipFill>
        <p:spPr bwMode="auto">
          <a:xfrm>
            <a:off x="0" y="1908175"/>
            <a:ext cx="9144000" cy="2247900"/>
          </a:xfrm>
          <a:prstGeom prst="rect">
            <a:avLst/>
          </a:prstGeom>
          <a:noFill/>
          <a:ln w="9525">
            <a:noFill/>
            <a:miter lim="800000"/>
            <a:headEnd/>
            <a:tailEnd/>
          </a:ln>
        </p:spPr>
      </p:pic>
      <p:pic>
        <p:nvPicPr>
          <p:cNvPr id="6" name="Picture 9" descr="Untitled-19.png"/>
          <p:cNvPicPr>
            <a:picLocks noChangeAspect="1"/>
          </p:cNvPicPr>
          <p:nvPr/>
        </p:nvPicPr>
        <p:blipFill>
          <a:blip r:embed="rId5"/>
          <a:srcRect/>
          <a:stretch>
            <a:fillRect/>
          </a:stretch>
        </p:blipFill>
        <p:spPr bwMode="auto">
          <a:xfrm>
            <a:off x="6321425" y="2557463"/>
            <a:ext cx="2563813" cy="495300"/>
          </a:xfrm>
          <a:prstGeom prst="rect">
            <a:avLst/>
          </a:prstGeom>
          <a:noFill/>
          <a:ln w="9525">
            <a:noFill/>
            <a:miter lim="800000"/>
            <a:headEnd/>
            <a:tailEnd/>
          </a:ln>
        </p:spPr>
      </p:pic>
      <p:sp>
        <p:nvSpPr>
          <p:cNvPr id="2" name="Title 1"/>
          <p:cNvSpPr>
            <a:spLocks noGrp="1"/>
          </p:cNvSpPr>
          <p:nvPr>
            <p:ph type="title"/>
          </p:nvPr>
        </p:nvSpPr>
        <p:spPr>
          <a:xfrm>
            <a:off x="225425" y="2349500"/>
            <a:ext cx="5836707" cy="855980"/>
          </a:xfrm>
        </p:spPr>
        <p:txBody>
          <a:bodyPr/>
          <a:lstStyle>
            <a:lvl1pPr>
              <a:defRPr>
                <a:solidFill>
                  <a:schemeClr val="bg1"/>
                </a:solidFill>
              </a:defRPr>
            </a:lvl1pPr>
          </a:lstStyle>
          <a:p>
            <a:r>
              <a:rPr lang="ru-RU" dirty="0" smtClean="0"/>
              <a:t>Образец заголовка</a:t>
            </a:r>
            <a:endParaRPr lang="en-US" dirty="0"/>
          </a:p>
        </p:txBody>
      </p:sp>
      <p:sp>
        <p:nvSpPr>
          <p:cNvPr id="7" name="Slide Number Placeholder 5"/>
          <p:cNvSpPr>
            <a:spLocks noGrp="1"/>
          </p:cNvSpPr>
          <p:nvPr>
            <p:ph type="sldNum" sz="quarter" idx="10"/>
            <p:custDataLst>
              <p:tags r:id="rId1"/>
            </p:custDataLst>
          </p:nvPr>
        </p:nvSpPr>
        <p:spPr/>
        <p:txBody>
          <a:bodyPr/>
          <a:lstStyle>
            <a:lvl1pPr>
              <a:defRPr/>
            </a:lvl1pPr>
          </a:lstStyle>
          <a:p>
            <a:fld id="{457B53FB-181A-4941-A783-3A073B440E00}" type="slidenum">
              <a:rPr lang="en-US"/>
              <a:pPr/>
              <a:t>‹#›</a:t>
            </a:fld>
            <a:endParaRPr lang="en-US"/>
          </a:p>
        </p:txBody>
      </p:sp>
    </p:spTree>
  </p:cSld>
  <p:clrMapOvr>
    <a:masterClrMapping/>
  </p:clrMapOvr>
  <p:transition spd="med">
    <p:fade/>
  </p:transition>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723F106F-64D9-4D54-AB1F-ADE62420CC2B}" type="slidenum">
              <a:rPr lang="en-US"/>
              <a:pPr/>
              <a:t>‹#›</a:t>
            </a:fld>
            <a:endParaRPr lang="en-US"/>
          </a:p>
        </p:txBody>
      </p:sp>
    </p:spTree>
  </p:cSld>
  <p:clrMapOvr>
    <a:masterClrMapping/>
  </p:clrMapOvr>
  <p:transition spd="med">
    <p:fade/>
  </p:transition>
  <p:timing>
    <p:tnLst>
      <p:par>
        <p:cTn id="1" dur="indefinite" restart="never" nodeType="tmRoot"/>
      </p:par>
    </p:tnLst>
  </p:timing>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5425" y="3125788"/>
            <a:ext cx="7791450" cy="1524000"/>
          </a:xfrm>
        </p:spPr>
        <p:txBody>
          <a:bodyPr/>
          <a:lstStyle>
            <a:lvl1pPr marL="228600" indent="-228600" algn="l" defTabSz="914400" rtl="0" eaLnBrk="1" latinLnBrk="0" hangingPunct="1">
              <a:lnSpc>
                <a:spcPct val="85000"/>
              </a:lnSpc>
              <a:spcBef>
                <a:spcPts val="1200"/>
              </a:spcBef>
              <a:buFont typeface="Arial" pitchFamily="34" charset="0"/>
              <a:buNone/>
              <a:defRPr lang="en-US" sz="3000" b="0" kern="1200" dirty="0" smtClean="0">
                <a:solidFill>
                  <a:schemeClr val="accent1"/>
                </a:solidFill>
                <a:latin typeface="+mj-lt"/>
                <a:ea typeface="+mn-ea"/>
                <a:cs typeface="Arial" pitchFamily="34" charset="0"/>
              </a:defRPr>
            </a:lvl1pPr>
          </a:lstStyle>
          <a:p>
            <a:r>
              <a:rPr lang="en-US" smtClean="0"/>
              <a:t>Click to edit Master title style</a:t>
            </a:r>
            <a:endParaRPr lang="en-US"/>
          </a:p>
        </p:txBody>
      </p:sp>
      <p:sp>
        <p:nvSpPr>
          <p:cNvPr id="5" name="Text Placeholder 4"/>
          <p:cNvSpPr>
            <a:spLocks noGrp="1"/>
          </p:cNvSpPr>
          <p:nvPr>
            <p:ph type="body" sz="quarter" idx="11"/>
          </p:nvPr>
        </p:nvSpPr>
        <p:spPr>
          <a:xfrm>
            <a:off x="225425" y="4649788"/>
            <a:ext cx="7791450" cy="1357312"/>
          </a:xfrm>
        </p:spPr>
        <p:txBody>
          <a:bodyPr>
            <a:noAutofit/>
          </a:bodyPr>
          <a:lstStyle>
            <a:lvl1pPr>
              <a:buNone/>
              <a:defRPr kumimoji="0" lang="en-US" sz="2000" b="0" i="0" u="none" strike="noStrike" kern="1200" cap="none" spc="0" normalizeH="0" baseline="0" noProof="0" dirty="0" smtClean="0">
                <a:ln>
                  <a:noFill/>
                </a:ln>
                <a:solidFill>
                  <a:schemeClr val="accent6"/>
                </a:solidFill>
                <a:effectLst/>
                <a:uLnTx/>
                <a:uFillTx/>
                <a:latin typeface="+mj-lt"/>
                <a:ea typeface="+mj-ea"/>
                <a:cs typeface="Arial" pitchFamily="34" charset="0"/>
              </a:defRPr>
            </a:lvl1pPr>
          </a:lstStyle>
          <a:p>
            <a:pPr lvl="0"/>
            <a:r>
              <a:rPr lang="en-US" smtClean="0"/>
              <a:t>Click to edit Master text styles</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Arial"/>
                <a:cs typeface="+mn-cs"/>
              </a:defRPr>
            </a:lvl1pPr>
          </a:lstStyle>
          <a:p>
            <a:pPr>
              <a:defRPr/>
            </a:pPr>
            <a:fld id="{6C99FAFF-0DEF-4A4A-B247-100D15F4042E}"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225424" y="749299"/>
            <a:ext cx="8691563" cy="5751576"/>
          </a:xfrm>
        </p:spPr>
        <p:txBody>
          <a:bodyPr/>
          <a:lstStyle>
            <a:lvl1pPr>
              <a:defRPr>
                <a:solidFill>
                  <a:schemeClr val="accent1"/>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2"/>
          <p:cNvSpPr>
            <a:spLocks noGrp="1"/>
          </p:cNvSpPr>
          <p:nvPr>
            <p:ph type="sldNum" sz="quarter" idx="12"/>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67140710-A8E5-4037-826B-05D3927509BD}"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2_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1"/>
          </p:nvPr>
        </p:nvSpPr>
        <p:spPr>
          <a:xfrm>
            <a:off x="225425" y="682626"/>
            <a:ext cx="8691563" cy="5446712"/>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5"/>
          <p:cNvSpPr>
            <a:spLocks noGrp="1"/>
          </p:cNvSpPr>
          <p:nvPr>
            <p:ph type="sldNum" sz="quarter" idx="12"/>
          </p:nvPr>
        </p:nvSpPr>
        <p:spPr/>
        <p:txBody>
          <a:bodyPr/>
          <a:lstStyle>
            <a:lvl1pPr>
              <a:defRPr/>
            </a:lvl1pPr>
          </a:lstStyle>
          <a:p>
            <a:fld id="{ECAC3D7F-AD0D-41E1-BC5D-C5C9810862C6}" type="slidenum">
              <a:rPr lang="en-US"/>
              <a:pPr/>
              <a:t>‹#›</a:t>
            </a:fld>
            <a:endParaRPr lang="en-US"/>
          </a:p>
        </p:txBody>
      </p:sp>
    </p:spTree>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71056A57-33F9-4D75-9B87-BB2192C2D388}" type="slidenum">
              <a:rPr lang="en-US"/>
              <a:pPr/>
              <a:t>‹#›</a:t>
            </a:fld>
            <a:endParaRPr lang="en-US"/>
          </a:p>
        </p:txBody>
      </p:sp>
    </p:spTree>
  </p:cSld>
  <p:clrMapOvr>
    <a:masterClrMapping/>
  </p:clrMapOvr>
  <p:transition spd="med">
    <p:wipe dir="r"/>
  </p:transition>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1_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1"/>
          </p:nvPr>
        </p:nvSpPr>
        <p:spPr>
          <a:xfrm>
            <a:off x="225425" y="682626"/>
            <a:ext cx="8691563" cy="5446712"/>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5"/>
          <p:cNvSpPr>
            <a:spLocks noGrp="1"/>
          </p:cNvSpPr>
          <p:nvPr>
            <p:ph type="sldNum" sz="quarter" idx="12"/>
          </p:nvPr>
        </p:nvSpPr>
        <p:spPr/>
        <p:txBody>
          <a:bodyPr/>
          <a:lstStyle>
            <a:lvl1pPr>
              <a:defRPr/>
            </a:lvl1pPr>
          </a:lstStyle>
          <a:p>
            <a:fld id="{F989218A-F52F-4F2E-ABA1-B20060480634}" type="slidenum">
              <a:rPr lang="en-US"/>
              <a:pPr/>
              <a:t>‹#›</a:t>
            </a:fld>
            <a:endParaRPr lang="en-US"/>
          </a:p>
        </p:txBody>
      </p:sp>
    </p:spTree>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DC9A4595-C0BD-468D-B657-4032F1ECDFE5}" type="slidenum">
              <a:rPr lang="en-US"/>
              <a:pPr/>
              <a:t>‹#›</a:t>
            </a:fld>
            <a:endParaRPr lang="en-US"/>
          </a:p>
        </p:txBody>
      </p:sp>
    </p:spTree>
  </p:cSld>
  <p:clrMapOvr>
    <a:masterClrMapping/>
  </p:clrMapOvr>
  <p:transition spd="med">
    <p:fade/>
  </p:transition>
  <p:timing>
    <p:tnLst>
      <p:par>
        <p:cTn id="1" dur="indefinite" restart="never" nodeType="tmRoot"/>
      </p:par>
    </p:tnLst>
  </p:timing>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4066D43F-1C46-4DA9-AFFB-B0BF96A537A5}"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1_Title Slide 2">
    <p:spTree>
      <p:nvGrpSpPr>
        <p:cNvPr id="1" name=""/>
        <p:cNvGrpSpPr/>
        <p:nvPr/>
      </p:nvGrpSpPr>
      <p:grpSpPr>
        <a:xfrm>
          <a:off x="0" y="0"/>
          <a:ext cx="0" cy="0"/>
          <a:chOff x="0" y="0"/>
          <a:chExt cx="0" cy="0"/>
        </a:xfrm>
      </p:grpSpPr>
      <p:pic>
        <p:nvPicPr>
          <p:cNvPr id="4" name="Picture 5" descr="shutterstock_13803868 copy.jpg"/>
          <p:cNvPicPr>
            <a:picLocks noChangeAspect="1"/>
          </p:cNvPicPr>
          <p:nvPr/>
        </p:nvPicPr>
        <p:blipFill>
          <a:blip r:embed="rId2"/>
          <a:srcRect/>
          <a:stretch>
            <a:fillRect/>
          </a:stretch>
        </p:blipFill>
        <p:spPr bwMode="auto">
          <a:xfrm>
            <a:off x="1588" y="-6350"/>
            <a:ext cx="9140825" cy="5324475"/>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4_Title Slide 2">
    <p:spTree>
      <p:nvGrpSpPr>
        <p:cNvPr id="1" name=""/>
        <p:cNvGrpSpPr/>
        <p:nvPr/>
      </p:nvGrpSpPr>
      <p:grpSpPr>
        <a:xfrm>
          <a:off x="0" y="0"/>
          <a:ext cx="0" cy="0"/>
          <a:chOff x="0" y="0"/>
          <a:chExt cx="0" cy="0"/>
        </a:xfrm>
      </p:grpSpPr>
      <p:pic>
        <p:nvPicPr>
          <p:cNvPr id="4" name="Picture 7" descr="shutterstock_24656650.png"/>
          <p:cNvPicPr>
            <a:picLocks noChangeAspect="1"/>
          </p:cNvPicPr>
          <p:nvPr/>
        </p:nvPicPr>
        <p:blipFill>
          <a:blip r:embed="rId2"/>
          <a:srcRect t="8636"/>
          <a:stretch>
            <a:fillRect/>
          </a:stretch>
        </p:blipFill>
        <p:spPr bwMode="auto">
          <a:xfrm>
            <a:off x="0" y="-22225"/>
            <a:ext cx="9144000" cy="5572125"/>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2_Title Slide 2">
    <p:spTree>
      <p:nvGrpSpPr>
        <p:cNvPr id="1" name=""/>
        <p:cNvGrpSpPr/>
        <p:nvPr/>
      </p:nvGrpSpPr>
      <p:grpSpPr>
        <a:xfrm>
          <a:off x="0" y="0"/>
          <a:ext cx="0" cy="0"/>
          <a:chOff x="0" y="0"/>
          <a:chExt cx="0" cy="0"/>
        </a:xfrm>
      </p:grpSpPr>
      <p:pic>
        <p:nvPicPr>
          <p:cNvPr id="4" name="Picture 8" descr="shutterstock_55870720.png"/>
          <p:cNvPicPr>
            <a:picLocks noChangeAspect="1"/>
          </p:cNvPicPr>
          <p:nvPr/>
        </p:nvPicPr>
        <p:blipFill>
          <a:blip r:embed="rId2"/>
          <a:srcRect/>
          <a:stretch>
            <a:fillRect/>
          </a:stretch>
        </p:blipFill>
        <p:spPr bwMode="auto">
          <a:xfrm>
            <a:off x="0" y="3175"/>
            <a:ext cx="9144000" cy="6858000"/>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3_Title Slide 2">
    <p:spTree>
      <p:nvGrpSpPr>
        <p:cNvPr id="1" name=""/>
        <p:cNvGrpSpPr/>
        <p:nvPr/>
      </p:nvGrpSpPr>
      <p:grpSpPr>
        <a:xfrm>
          <a:off x="0" y="0"/>
          <a:ext cx="0" cy="0"/>
          <a:chOff x="0" y="0"/>
          <a:chExt cx="0" cy="0"/>
        </a:xfrm>
      </p:grpSpPr>
      <p:pic>
        <p:nvPicPr>
          <p:cNvPr id="4" name="Picture 8" descr="shutterstock_84739009.pn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5" name="Picture 6" descr="title_bg_01.jpg"/>
          <p:cNvPicPr>
            <a:picLocks noChangeAspect="1"/>
          </p:cNvPicPr>
          <p:nvPr/>
        </p:nvPicPr>
        <p:blipFill>
          <a:blip r:embed="rId3"/>
          <a:srcRect/>
          <a:stretch>
            <a:fillRect/>
          </a:stretch>
        </p:blipFill>
        <p:spPr bwMode="auto">
          <a:xfrm>
            <a:off x="0" y="5092700"/>
            <a:ext cx="9144000" cy="1765300"/>
          </a:xfrm>
          <a:prstGeom prst="rect">
            <a:avLst/>
          </a:prstGeom>
          <a:noFill/>
          <a:ln w="9525">
            <a:noFill/>
            <a:miter lim="800000"/>
            <a:headEnd/>
            <a:tailEnd/>
          </a:ln>
        </p:spPr>
      </p:pic>
      <p:pic>
        <p:nvPicPr>
          <p:cNvPr id="6" name="Picture 14" descr="Untitled-19.png"/>
          <p:cNvPicPr>
            <a:picLocks noChangeAspect="1"/>
          </p:cNvPicPr>
          <p:nvPr/>
        </p:nvPicPr>
        <p:blipFill>
          <a:blip r:embed="rId4"/>
          <a:srcRect/>
          <a:stretch>
            <a:fillRect/>
          </a:stretch>
        </p:blipFill>
        <p:spPr bwMode="auto">
          <a:xfrm>
            <a:off x="6550025" y="5853113"/>
            <a:ext cx="2309813" cy="446087"/>
          </a:xfrm>
          <a:prstGeom prst="rect">
            <a:avLst/>
          </a:prstGeom>
          <a:noFill/>
          <a:ln w="9525">
            <a:noFill/>
            <a:miter lim="800000"/>
            <a:headEnd/>
            <a:tailEnd/>
          </a:ln>
        </p:spPr>
      </p:pic>
      <p:sp>
        <p:nvSpPr>
          <p:cNvPr id="3" name="Subtitle 2"/>
          <p:cNvSpPr>
            <a:spLocks noGrp="1"/>
          </p:cNvSpPr>
          <p:nvPr>
            <p:ph type="subTitle" idx="1"/>
          </p:nvPr>
        </p:nvSpPr>
        <p:spPr>
          <a:xfrm>
            <a:off x="344804" y="6227345"/>
            <a:ext cx="4345225" cy="337074"/>
          </a:xfrm>
          <a:prstGeom prst="rect">
            <a:avLst/>
          </a:prstGeom>
        </p:spPr>
        <p:txBody>
          <a:bodyPr rtlCol="0">
            <a:normAutofit/>
          </a:bodyPr>
          <a:lstStyle>
            <a:lvl1pPr marL="0" indent="0" algn="l" defTabSz="914400" rtl="0" eaLnBrk="1" latinLnBrk="0" hangingPunct="1">
              <a:spcBef>
                <a:spcPts val="600"/>
              </a:spcBef>
              <a:buFont typeface="Arial" pitchFamily="34" charset="0"/>
              <a:buNone/>
              <a:defRPr lang="en-US" sz="2200" kern="1200" dirty="0">
                <a:solidFill>
                  <a:srgbClr val="FFFFFF"/>
                </a:solidFill>
                <a:latin typeface="+mj-lt"/>
                <a:ea typeface="+mn-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en-US" dirty="0"/>
          </a:p>
        </p:txBody>
      </p:sp>
      <p:sp>
        <p:nvSpPr>
          <p:cNvPr id="2" name="Title 1"/>
          <p:cNvSpPr>
            <a:spLocks noGrp="1"/>
          </p:cNvSpPr>
          <p:nvPr>
            <p:ph type="ctrTitle"/>
          </p:nvPr>
        </p:nvSpPr>
        <p:spPr>
          <a:xfrm>
            <a:off x="344804" y="5275580"/>
            <a:ext cx="5293996" cy="939800"/>
          </a:xfrm>
        </p:spPr>
        <p:txBody>
          <a:bodyPr rtlCol="0">
            <a:normAutofit/>
          </a:bodyPr>
          <a:lstStyle>
            <a:lvl1pPr algn="l" defTabSz="914400" rtl="0" eaLnBrk="1" latinLnBrk="0" hangingPunct="1">
              <a:spcBef>
                <a:spcPct val="0"/>
              </a:spcBef>
              <a:buNone/>
              <a:defRPr lang="en-US" sz="3000" b="1" kern="1200" cap="none" baseline="0" dirty="0">
                <a:solidFill>
                  <a:srgbClr val="FFFFFF"/>
                </a:solidFill>
                <a:latin typeface="+mj-lt"/>
                <a:ea typeface="+mj-ea"/>
                <a:cs typeface="Arial" pitchFamily="34" charset="0"/>
              </a:defRPr>
            </a:lvl1pPr>
          </a:lstStyle>
          <a:p>
            <a:r>
              <a:rPr lang="ru-RU" dirty="0" smtClean="0"/>
              <a:t>Образец заголовка</a:t>
            </a:r>
            <a:endParaRPr lang="en-US" dirty="0"/>
          </a:p>
        </p:txBody>
      </p:sp>
    </p:spTree>
  </p:cSld>
  <p:clrMapOvr>
    <a:masterClrMapping/>
  </p:clrMapOvr>
  <p:transition spd="med">
    <p:wipe dir="r"/>
  </p:transition>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5"/>
          <p:cNvSpPr>
            <a:spLocks noGrp="1"/>
          </p:cNvSpPr>
          <p:nvPr>
            <p:ph type="body" sz="quarter" idx="11"/>
          </p:nvPr>
        </p:nvSpPr>
        <p:spPr>
          <a:xfrm>
            <a:off x="225424" y="141124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4" name="Slide Number Placeholder 5"/>
          <p:cNvSpPr>
            <a:spLocks noGrp="1"/>
          </p:cNvSpPr>
          <p:nvPr>
            <p:ph type="sldNum" sz="quarter" idx="12"/>
          </p:nvPr>
        </p:nvSpPr>
        <p:spPr/>
        <p:txBody>
          <a:bodyPr/>
          <a:lstStyle>
            <a:lvl1pPr>
              <a:defRPr/>
            </a:lvl1pPr>
          </a:lstStyle>
          <a:p>
            <a:fld id="{E08C97A2-934E-4318-87F4-7A8C0CA4A0EA}" type="slidenum">
              <a:rPr lang="en-US"/>
              <a:pPr/>
              <a:t>‹#›</a:t>
            </a:fld>
            <a:endParaRPr lang="en-US"/>
          </a:p>
        </p:txBody>
      </p:sp>
    </p:spTree>
  </p:cSld>
  <p:clrMapOvr>
    <a:masterClrMapping/>
  </p:clrMapOvr>
  <p:transition spd="med">
    <p:wipe dir="r"/>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5253CFB7-E958-4919-99B2-6AFEEE2C55D8}"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5"/>
          <p:cNvSpPr>
            <a:spLocks noGrp="1"/>
          </p:cNvSpPr>
          <p:nvPr>
            <p:ph type="body" sz="quarter" idx="11"/>
          </p:nvPr>
        </p:nvSpPr>
        <p:spPr>
          <a:xfrm>
            <a:off x="225424" y="1737360"/>
            <a:ext cx="8691563" cy="4507865"/>
          </a:xfrm>
        </p:spPr>
        <p:txBody>
          <a:bodyPr/>
          <a:lstStyle>
            <a:lvl1pPr>
              <a:defRPr sz="2000">
                <a:solidFill>
                  <a:schemeClr val="accent6"/>
                </a:solidFill>
              </a:defRPr>
            </a:lvl1pPr>
            <a:lvl2pPr>
              <a:buFont typeface="Lucida Grande"/>
              <a:buChar char="–"/>
              <a:defRPr sz="1800"/>
            </a:lvl2pPr>
            <a:lvl3pPr>
              <a:defRPr sz="1600"/>
            </a:lvl3pPr>
            <a:lvl4pPr>
              <a:defRPr sz="1600"/>
            </a:lvl4pPr>
            <a:lvl5pPr>
              <a:defRPr sz="1400"/>
            </a:lvl5pPr>
          </a:lstStyle>
          <a:p>
            <a:pPr lvl="0"/>
            <a:r>
              <a:rPr lang="en-US" smtClean="0"/>
              <a:t>Click to edit Master text styles</a:t>
            </a:r>
          </a:p>
          <a:p>
            <a:pPr lvl="1"/>
            <a:r>
              <a:rPr lang="en-US" smtClean="0"/>
              <a:t>Second level</a:t>
            </a:r>
          </a:p>
          <a:p>
            <a:pPr lvl="2"/>
            <a:r>
              <a:rPr lang="en-US" smtClean="0"/>
              <a:t>Third level</a:t>
            </a:r>
          </a:p>
        </p:txBody>
      </p:sp>
      <p:sp>
        <p:nvSpPr>
          <p:cNvPr id="6" name="Text Placeholder 5"/>
          <p:cNvSpPr>
            <a:spLocks noGrp="1"/>
          </p:cNvSpPr>
          <p:nvPr>
            <p:ph type="body" sz="quarter" idx="12"/>
          </p:nvPr>
        </p:nvSpPr>
        <p:spPr>
          <a:xfrm>
            <a:off x="224154" y="1249680"/>
            <a:ext cx="8696325" cy="406399"/>
          </a:xfrm>
        </p:spPr>
        <p:txBody>
          <a:bodyPr anchor="ctr">
            <a:noAutofit/>
          </a:bodyPr>
          <a:lstStyle>
            <a:lvl1pPr algn="ctr">
              <a:buNone/>
              <a:defRPr sz="2200" b="1"/>
            </a:lvl1pPr>
          </a:lstStyle>
          <a:p>
            <a:pPr lvl="0"/>
            <a:r>
              <a:rPr lang="en-US" smtClean="0"/>
              <a:t>Click to edit Master text styles</a:t>
            </a:r>
          </a:p>
        </p:txBody>
      </p:sp>
      <p:sp>
        <p:nvSpPr>
          <p:cNvPr id="5" name="Slide Number Placeholder 5"/>
          <p:cNvSpPr>
            <a:spLocks noGrp="1"/>
          </p:cNvSpPr>
          <p:nvPr>
            <p:ph type="sldNum" sz="quarter" idx="13"/>
          </p:nvPr>
        </p:nvSpPr>
        <p:spPr/>
        <p:txBody>
          <a:bodyPr/>
          <a:lstStyle>
            <a:lvl1pPr>
              <a:defRPr/>
            </a:lvl1pPr>
          </a:lstStyle>
          <a:p>
            <a:fld id="{B60C4917-19F3-4933-979C-63C595889C04}" type="slidenum">
              <a:rPr lang="en-US"/>
              <a:pPr/>
              <a:t>‹#›</a:t>
            </a:fld>
            <a:endParaRPr lang="en-US"/>
          </a:p>
        </p:txBody>
      </p:sp>
    </p:spTree>
  </p:cSld>
  <p:clrMapOvr>
    <a:masterClrMapping/>
  </p:clrMapOvr>
  <p:transition spd="med">
    <p:wipe dir="r"/>
  </p:transition>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custDataLst>
              <p:tags r:id="rId1"/>
            </p:custDataLst>
          </p:nvPr>
        </p:nvSpPr>
        <p:spPr/>
        <p:txBody>
          <a:bodyPr/>
          <a:lstStyle>
            <a:lvl1pPr>
              <a:defRPr/>
            </a:lvl1pPr>
          </a:lstStyle>
          <a:p>
            <a:fld id="{97874ECA-EC59-4BE6-A33D-2D2EF279E08D}" type="slidenum">
              <a:rPr lang="en-US"/>
              <a:pPr/>
              <a:t>‹#›</a:t>
            </a:fld>
            <a:endParaRPr lang="en-US"/>
          </a:p>
        </p:txBody>
      </p:sp>
    </p:spTree>
  </p:cSld>
  <p:clrMapOvr>
    <a:masterClrMapping/>
  </p:clrMapOvr>
  <p:transition spd="med">
    <p:fade/>
  </p:transition>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6"/>
          <p:cNvSpPr>
            <a:spLocks noGrp="1"/>
          </p:cNvSpPr>
          <p:nvPr>
            <p:ph type="sldNum" sz="quarter" idx="10"/>
          </p:nvPr>
        </p:nvSpPr>
        <p:spPr/>
        <p:txBody>
          <a:bodyPr/>
          <a:lstStyle>
            <a:lvl1pPr>
              <a:defRPr/>
            </a:lvl1pPr>
          </a:lstStyle>
          <a:p>
            <a:fld id="{57B25021-78A1-41D7-AAB5-A20BF917E081}" type="slidenum">
              <a:rPr lang="en-US"/>
              <a:pPr/>
              <a:t>‹#›</a:t>
            </a:fld>
            <a:endParaRPr lang="en-US"/>
          </a:p>
        </p:txBody>
      </p:sp>
    </p:spTree>
  </p:cSld>
  <p:clrMapOvr>
    <a:masterClrMapping/>
  </p:clrMapOvr>
  <p:transition spd="med">
    <p:pull/>
  </p:transition>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AC9991CB-CC1E-4D15-A4F1-8C888D7517A6}" type="slidenum">
              <a:rPr lang="en-US"/>
              <a:pPr/>
              <a:t>‹#›</a:t>
            </a:fld>
            <a:endParaRPr lang="en-US"/>
          </a:p>
        </p:txBody>
      </p:sp>
    </p:spTree>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ullet Only Slide">
    <p:spTree>
      <p:nvGrpSpPr>
        <p:cNvPr id="1" name=""/>
        <p:cNvGrpSpPr/>
        <p:nvPr/>
      </p:nvGrpSpPr>
      <p:grpSpPr>
        <a:xfrm>
          <a:off x="0" y="0"/>
          <a:ext cx="0" cy="0"/>
          <a:chOff x="0" y="0"/>
          <a:chExt cx="0" cy="0"/>
        </a:xfrm>
      </p:grpSpPr>
      <p:sp>
        <p:nvSpPr>
          <p:cNvPr id="3" name="Rectangle 4"/>
          <p:cNvSpPr/>
          <p:nvPr/>
        </p:nvSpPr>
        <p:spPr>
          <a:xfrm>
            <a:off x="0" y="0"/>
            <a:ext cx="9144000" cy="685800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 name="Picture 5" descr="template_2.jpg"/>
          <p:cNvPicPr>
            <a:picLocks noChangeAspect="1"/>
          </p:cNvPicPr>
          <p:nvPr/>
        </p:nvPicPr>
        <p:blipFill>
          <a:blip r:embed="rId3"/>
          <a:srcRect/>
          <a:stretch>
            <a:fillRect/>
          </a:stretch>
        </p:blipFill>
        <p:spPr bwMode="auto">
          <a:xfrm>
            <a:off x="0" y="2103438"/>
            <a:ext cx="9144000" cy="4754562"/>
          </a:xfrm>
          <a:prstGeom prst="rect">
            <a:avLst/>
          </a:prstGeom>
          <a:noFill/>
          <a:ln w="9525">
            <a:noFill/>
            <a:miter lim="800000"/>
            <a:headEnd/>
            <a:tailEnd/>
          </a:ln>
        </p:spPr>
      </p:pic>
      <p:pic>
        <p:nvPicPr>
          <p:cNvPr id="5" name="Picture 8" descr="bg_gradient_01.png"/>
          <p:cNvPicPr>
            <a:picLocks noChangeAspect="1"/>
          </p:cNvPicPr>
          <p:nvPr/>
        </p:nvPicPr>
        <p:blipFill>
          <a:blip r:embed="rId4"/>
          <a:srcRect/>
          <a:stretch>
            <a:fillRect/>
          </a:stretch>
        </p:blipFill>
        <p:spPr bwMode="auto">
          <a:xfrm>
            <a:off x="0" y="1908175"/>
            <a:ext cx="9144000" cy="2247900"/>
          </a:xfrm>
          <a:prstGeom prst="rect">
            <a:avLst/>
          </a:prstGeom>
          <a:noFill/>
          <a:ln w="9525">
            <a:noFill/>
            <a:miter lim="800000"/>
            <a:headEnd/>
            <a:tailEnd/>
          </a:ln>
        </p:spPr>
      </p:pic>
      <p:pic>
        <p:nvPicPr>
          <p:cNvPr id="6" name="Picture 9" descr="Untitled-19.png"/>
          <p:cNvPicPr>
            <a:picLocks noChangeAspect="1"/>
          </p:cNvPicPr>
          <p:nvPr/>
        </p:nvPicPr>
        <p:blipFill>
          <a:blip r:embed="rId5"/>
          <a:srcRect/>
          <a:stretch>
            <a:fillRect/>
          </a:stretch>
        </p:blipFill>
        <p:spPr bwMode="auto">
          <a:xfrm>
            <a:off x="6321425" y="2557463"/>
            <a:ext cx="2563813" cy="495300"/>
          </a:xfrm>
          <a:prstGeom prst="rect">
            <a:avLst/>
          </a:prstGeom>
          <a:noFill/>
          <a:ln w="9525">
            <a:noFill/>
            <a:miter lim="800000"/>
            <a:headEnd/>
            <a:tailEnd/>
          </a:ln>
        </p:spPr>
      </p:pic>
      <p:sp>
        <p:nvSpPr>
          <p:cNvPr id="2" name="Title 1"/>
          <p:cNvSpPr>
            <a:spLocks noGrp="1"/>
          </p:cNvSpPr>
          <p:nvPr>
            <p:ph type="title"/>
          </p:nvPr>
        </p:nvSpPr>
        <p:spPr>
          <a:xfrm>
            <a:off x="225425" y="2349500"/>
            <a:ext cx="5836707" cy="855980"/>
          </a:xfrm>
        </p:spPr>
        <p:txBody>
          <a:bodyPr/>
          <a:lstStyle>
            <a:lvl1pPr>
              <a:defRPr>
                <a:solidFill>
                  <a:schemeClr val="bg1"/>
                </a:solidFill>
              </a:defRPr>
            </a:lvl1pPr>
          </a:lstStyle>
          <a:p>
            <a:r>
              <a:rPr lang="ru-RU" dirty="0" smtClean="0"/>
              <a:t>Образец заголовка</a:t>
            </a:r>
            <a:endParaRPr lang="en-US" dirty="0"/>
          </a:p>
        </p:txBody>
      </p:sp>
      <p:sp>
        <p:nvSpPr>
          <p:cNvPr id="7" name="Slide Number Placeholder 5"/>
          <p:cNvSpPr>
            <a:spLocks noGrp="1"/>
          </p:cNvSpPr>
          <p:nvPr>
            <p:ph type="sldNum" sz="quarter" idx="10"/>
            <p:custDataLst>
              <p:tags r:id="rId1"/>
            </p:custDataLst>
          </p:nvPr>
        </p:nvSpPr>
        <p:spPr/>
        <p:txBody>
          <a:bodyPr/>
          <a:lstStyle>
            <a:lvl1pPr>
              <a:defRPr/>
            </a:lvl1pPr>
          </a:lstStyle>
          <a:p>
            <a:fld id="{86E40257-2643-45CC-ABC5-DBB193C4C570}" type="slidenum">
              <a:rPr lang="en-US"/>
              <a:pPr/>
              <a:t>‹#›</a:t>
            </a:fld>
            <a:endParaRPr lang="en-US"/>
          </a:p>
        </p:txBody>
      </p:sp>
    </p:spTree>
  </p:cSld>
  <p:clrMapOvr>
    <a:masterClrMapping/>
  </p:clrMapOvr>
  <p:transition spd="med">
    <p:fade/>
  </p:transition>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225424" y="749299"/>
            <a:ext cx="8691563" cy="5751576"/>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2"/>
          <p:cNvSpPr>
            <a:spLocks noGrp="1"/>
          </p:cNvSpPr>
          <p:nvPr>
            <p:ph type="sldNum" sz="quarter" idx="12"/>
          </p:nvPr>
        </p:nvSpPr>
        <p:spPr>
          <a:xfrm>
            <a:off x="131763" y="6480175"/>
            <a:ext cx="536575" cy="365125"/>
          </a:xfrm>
        </p:spPr>
        <p:txBody>
          <a:bodyPr rtlCol="0"/>
          <a:lstStyle>
            <a:lvl1pPr fontAlgn="auto">
              <a:spcBef>
                <a:spcPts val="0"/>
              </a:spcBef>
              <a:spcAft>
                <a:spcPts val="0"/>
              </a:spcAft>
              <a:defRPr>
                <a:latin typeface="Arial"/>
                <a:cs typeface="+mn-cs"/>
              </a:defRPr>
            </a:lvl1pPr>
          </a:lstStyle>
          <a:p>
            <a:pPr>
              <a:defRPr/>
            </a:pPr>
            <a:fld id="{BDE48CDC-F067-4685-A22B-18BBAC3AB140}"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A7489DEB-092F-405A-9F5B-BE11D9929805}" type="slidenum">
              <a:rPr lang="en-US"/>
              <a:pPr/>
              <a:t>‹#›</a:t>
            </a:fld>
            <a:endParaRPr lang="en-US"/>
          </a:p>
        </p:txBody>
      </p:sp>
    </p:spTree>
  </p:cSld>
  <p:clrMapOvr>
    <a:masterClrMapping/>
  </p:clrMapOvr>
  <p:transition spd="med">
    <p:fade/>
  </p:transition>
  <p:timing>
    <p:tnLst>
      <p:par>
        <p:cTn id="1" dur="indefinite" restart="never" nodeType="tmRoot"/>
      </p:par>
    </p:tnLst>
  </p:timing>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225425" y="3125788"/>
            <a:ext cx="7791450" cy="1524000"/>
          </a:xfrm>
        </p:spPr>
        <p:txBody>
          <a:bodyPr/>
          <a:lstStyle>
            <a:lvl1pPr marL="228600" indent="-228600" algn="l" defTabSz="914400" rtl="0" eaLnBrk="1" latinLnBrk="0" hangingPunct="1">
              <a:lnSpc>
                <a:spcPct val="85000"/>
              </a:lnSpc>
              <a:spcBef>
                <a:spcPts val="1200"/>
              </a:spcBef>
              <a:buFont typeface="Arial" pitchFamily="34" charset="0"/>
              <a:buNone/>
              <a:defRPr lang="en-US" sz="3000" b="0" kern="1200" dirty="0" smtClean="0">
                <a:solidFill>
                  <a:schemeClr val="accent1"/>
                </a:solidFill>
                <a:latin typeface="+mj-lt"/>
                <a:ea typeface="+mn-ea"/>
                <a:cs typeface="Arial" pitchFamily="34" charset="0"/>
              </a:defRPr>
            </a:lvl1pPr>
          </a:lstStyle>
          <a:p>
            <a:r>
              <a:rPr lang="en-US" smtClean="0"/>
              <a:t>Click to edit Master title style</a:t>
            </a:r>
            <a:endParaRPr lang="en-US"/>
          </a:p>
        </p:txBody>
      </p:sp>
      <p:sp>
        <p:nvSpPr>
          <p:cNvPr id="5" name="Text Placeholder 4"/>
          <p:cNvSpPr>
            <a:spLocks noGrp="1"/>
          </p:cNvSpPr>
          <p:nvPr>
            <p:ph type="body" sz="quarter" idx="11"/>
          </p:nvPr>
        </p:nvSpPr>
        <p:spPr>
          <a:xfrm>
            <a:off x="225425" y="4649788"/>
            <a:ext cx="7791450" cy="1357312"/>
          </a:xfrm>
        </p:spPr>
        <p:txBody>
          <a:bodyPr>
            <a:noAutofit/>
          </a:bodyPr>
          <a:lstStyle>
            <a:lvl1pPr>
              <a:buNone/>
              <a:defRPr kumimoji="0" lang="en-US" sz="2000" b="0" i="0" u="none" strike="noStrike" kern="1200" cap="none" spc="0" normalizeH="0" baseline="0" noProof="0" dirty="0" smtClean="0">
                <a:ln>
                  <a:noFill/>
                </a:ln>
                <a:solidFill>
                  <a:schemeClr val="accent6"/>
                </a:solidFill>
                <a:effectLst/>
                <a:uLnTx/>
                <a:uFillTx/>
                <a:latin typeface="+mj-lt"/>
                <a:ea typeface="+mj-ea"/>
                <a:cs typeface="Arial" pitchFamily="34" charset="0"/>
              </a:defRPr>
            </a:lvl1pPr>
          </a:lstStyle>
          <a:p>
            <a:pPr lvl="0"/>
            <a:r>
              <a:rPr lang="en-US" smtClean="0"/>
              <a:t>Click to edit Master text styles</a:t>
            </a:r>
          </a:p>
        </p:txBody>
      </p:sp>
      <p:sp>
        <p:nvSpPr>
          <p:cNvPr id="4" name="Slide Number Placeholder 2"/>
          <p:cNvSpPr>
            <a:spLocks noGrp="1"/>
          </p:cNvSpPr>
          <p:nvPr>
            <p:ph type="sldNum" sz="quarter" idx="12"/>
          </p:nvPr>
        </p:nvSpPr>
        <p:spPr/>
        <p:txBody>
          <a:bodyPr rtlCol="0"/>
          <a:lstStyle>
            <a:lvl1pPr fontAlgn="auto">
              <a:spcBef>
                <a:spcPts val="0"/>
              </a:spcBef>
              <a:spcAft>
                <a:spcPts val="0"/>
              </a:spcAft>
              <a:defRPr>
                <a:latin typeface="Arial"/>
                <a:cs typeface="+mn-cs"/>
              </a:defRPr>
            </a:lvl1pPr>
          </a:lstStyle>
          <a:p>
            <a:pPr>
              <a:defRPr/>
            </a:pPr>
            <a:fld id="{B0003652-9EBB-4D2E-B798-6FBD982651D6}" type="slidenum">
              <a:rPr lang="en-US"/>
              <a:pPr>
                <a:defRPr/>
              </a:pPr>
              <a:t>‹#›</a:t>
            </a:fld>
            <a:endParaRPr lang="en-US" dirty="0"/>
          </a:p>
        </p:txBody>
      </p:sp>
    </p:spTree>
  </p:cSld>
  <p:clrMapOvr>
    <a:masterClrMapping/>
  </p:clrMapOvr>
  <p:transition spd="med">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2_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1"/>
          </p:nvPr>
        </p:nvSpPr>
        <p:spPr>
          <a:xfrm>
            <a:off x="225425" y="682626"/>
            <a:ext cx="8691563" cy="5446712"/>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5"/>
          <p:cNvSpPr>
            <a:spLocks noGrp="1"/>
          </p:cNvSpPr>
          <p:nvPr>
            <p:ph type="sldNum" sz="quarter" idx="12"/>
          </p:nvPr>
        </p:nvSpPr>
        <p:spPr/>
        <p:txBody>
          <a:bodyPr/>
          <a:lstStyle>
            <a:lvl1pPr>
              <a:defRPr/>
            </a:lvl1pPr>
          </a:lstStyle>
          <a:p>
            <a:fld id="{886E0CF1-474A-494F-B97E-DB0C4044B74A}" type="slidenum">
              <a:rPr lang="en-US"/>
              <a:pPr/>
              <a:t>‹#›</a:t>
            </a:fld>
            <a:endParaRPr lang="en-US"/>
          </a:p>
        </p:txBody>
      </p:sp>
    </p:spTree>
  </p:cSld>
  <p:clrMapOvr>
    <a:masterClrMapping/>
  </p:clrMapOvr>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7E805E64-17F2-41D6-8EC9-C18134B2B78D}" type="slidenum">
              <a:rPr lang="en-US"/>
              <a:pPr/>
              <a:t>‹#›</a:t>
            </a:fld>
            <a:endParaRPr lang="en-US"/>
          </a:p>
        </p:txBody>
      </p:sp>
    </p:spTree>
  </p:cSld>
  <p:clrMapOvr>
    <a:masterClrMapping/>
  </p:clrMapOvr>
  <p:transition spd="med">
    <p:wipe dir="r"/>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2" name="Rectangle 6"/>
          <p:cNvSpPr/>
          <p:nvPr userDrawn="1"/>
        </p:nvSpPr>
        <p:spPr>
          <a:xfrm>
            <a:off x="0" y="0"/>
            <a:ext cx="9144000" cy="74453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 name="Slide Number Placeholder 2"/>
          <p:cNvSpPr>
            <a:spLocks noGrp="1"/>
          </p:cNvSpPr>
          <p:nvPr>
            <p:ph type="sldNum" sz="quarter" idx="10"/>
          </p:nvPr>
        </p:nvSpPr>
        <p:spPr>
          <a:xfrm>
            <a:off x="225425" y="6480175"/>
            <a:ext cx="536575" cy="365125"/>
          </a:xfrm>
        </p:spPr>
        <p:txBody>
          <a:bodyPr rtlCol="0"/>
          <a:lstStyle>
            <a:lvl1pPr fontAlgn="auto">
              <a:spcBef>
                <a:spcPts val="0"/>
              </a:spcBef>
              <a:spcAft>
                <a:spcPts val="0"/>
              </a:spcAft>
              <a:defRPr>
                <a:latin typeface="Arial"/>
                <a:cs typeface="+mn-cs"/>
              </a:defRPr>
            </a:lvl1pPr>
          </a:lstStyle>
          <a:p>
            <a:pPr>
              <a:defRPr/>
            </a:pPr>
            <a:fld id="{3586DFF6-B60B-46E2-BD2B-7FB81E199E1A}" type="slidenum">
              <a:rPr lang="en-US"/>
              <a:pPr>
                <a:defRPr/>
              </a:pPr>
              <a:t>‹#›</a:t>
            </a:fld>
            <a:endParaRPr lang="en-US" dirty="0"/>
          </a:p>
        </p:txBody>
      </p:sp>
    </p:spTree>
  </p:cSld>
  <p:clrMapOvr>
    <a:masterClrMapping/>
  </p:clrMapOvr>
  <p:transition spd="med">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1_Bullet Only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1"/>
          </p:nvPr>
        </p:nvSpPr>
        <p:spPr>
          <a:xfrm>
            <a:off x="225425" y="682626"/>
            <a:ext cx="8691563" cy="5446712"/>
          </a:xfrm>
          <a:prstGeom prst="rect">
            <a:avLst/>
          </a:prstGeo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p:txBody>
      </p:sp>
      <p:sp>
        <p:nvSpPr>
          <p:cNvPr id="4" name="Slide Number Placeholder 5"/>
          <p:cNvSpPr>
            <a:spLocks noGrp="1"/>
          </p:cNvSpPr>
          <p:nvPr>
            <p:ph type="sldNum" sz="quarter" idx="12"/>
          </p:nvPr>
        </p:nvSpPr>
        <p:spPr/>
        <p:txBody>
          <a:bodyPr/>
          <a:lstStyle>
            <a:lvl1pPr>
              <a:defRPr/>
            </a:lvl1pPr>
          </a:lstStyle>
          <a:p>
            <a:fld id="{F3FBE348-AB49-4CD9-AF61-AFB8878BB336}" type="slidenum">
              <a:rPr lang="en-US"/>
              <a:pPr/>
              <a:t>‹#›</a:t>
            </a:fld>
            <a:endParaRPr lang="en-US"/>
          </a:p>
        </p:txBody>
      </p:sp>
    </p:spTree>
  </p:cSld>
  <p:clrMapOvr>
    <a:masterClrMapping/>
  </p:clrMapOvr>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4CB1BD2B-3E2F-4E40-A29C-C967FC982533}" type="slidenum">
              <a:rPr lang="en-US"/>
              <a:pPr/>
              <a:t>‹#›</a:t>
            </a:fld>
            <a:endParaRPr lang="en-US"/>
          </a:p>
        </p:txBody>
      </p:sp>
    </p:spTree>
  </p:cSld>
  <p:clrMapOvr>
    <a:masterClrMapping/>
  </p:clrMapOvr>
  <p:transition spd="med">
    <p:fade/>
  </p:transition>
  <p:timing>
    <p:tnLst>
      <p:par>
        <p:cTn id="1" dur="indefinite" restart="never" nodeType="tmRoot"/>
      </p:par>
    </p:tnLst>
  </p:timing>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rtlCol="0"/>
          <a:lstStyle>
            <a:lvl1pPr fontAlgn="auto">
              <a:spcBef>
                <a:spcPts val="0"/>
              </a:spcBef>
              <a:spcAft>
                <a:spcPts val="0"/>
              </a:spcAft>
              <a:defRPr>
                <a:latin typeface="Arial"/>
                <a:cs typeface="+mn-cs"/>
              </a:defRPr>
            </a:lvl1pPr>
          </a:lstStyle>
          <a:p>
            <a:pPr>
              <a:defRPr/>
            </a:pPr>
            <a:fld id="{86E2CFB0-7F38-4AF5-A8A0-A8ED101A1B8C}" type="slidenum">
              <a:rPr lang="en-US"/>
              <a:pPr>
                <a:defRPr/>
              </a:pPr>
              <a:t>‹#›</a:t>
            </a:fld>
            <a:endParaRPr lang="en-US" dirty="0"/>
          </a:p>
        </p:txBody>
      </p:sp>
    </p:spTree>
  </p:cSld>
  <p:clrMapOvr>
    <a:masterClrMapping/>
  </p:clrMapOvr>
  <p:transition spd="med">
    <p:wipe dir="r"/>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3" name="Picture 1" descr="thankyou2.bmp"/>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Title 1"/>
          <p:cNvSpPr>
            <a:spLocks noGrp="1"/>
          </p:cNvSpPr>
          <p:nvPr>
            <p:ph type="title"/>
          </p:nvPr>
        </p:nvSpPr>
        <p:spPr>
          <a:xfrm>
            <a:off x="609600" y="1447800"/>
            <a:ext cx="6172200" cy="1676400"/>
          </a:xfrm>
        </p:spPr>
        <p:txBody>
          <a:bodyPr/>
          <a:lstStyle>
            <a:lvl1pPr>
              <a:defRPr sz="4800" baseline="0">
                <a:solidFill>
                  <a:schemeClr val="bg1"/>
                </a:solidFill>
              </a:defRPr>
            </a:lvl1pPr>
          </a:lstStyle>
          <a:p>
            <a:r>
              <a:rPr lang="ru-RU" dirty="0" smtClean="0"/>
              <a:t>Образец заголовка</a:t>
            </a:r>
            <a:endParaRPr lang="en-GB" dirty="0"/>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theme" Target="../theme/theme2.xml"/><Relationship Id="rId3" Type="http://schemas.openxmlformats.org/officeDocument/2006/relationships/slideLayout" Target="../slideLayouts/slideLayout60.xml"/><Relationship Id="rId21" Type="http://schemas.openxmlformats.org/officeDocument/2006/relationships/image" Target="../media/image3.png"/><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image" Target="../media/image6.png"/><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image" Target="../media/image9.png"/><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3" Type="http://schemas.openxmlformats.org/officeDocument/2006/relationships/slideLayout" Target="../slideLayouts/slideLayout77.xml"/><Relationship Id="rId21" Type="http://schemas.openxmlformats.org/officeDocument/2006/relationships/image" Target="../media/image9.png"/><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theme" Target="../theme/theme3.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image" Target="../media/image3.png"/><Relationship Id="rId10" Type="http://schemas.openxmlformats.org/officeDocument/2006/relationships/slideLayout" Target="../slideLayouts/slideLayout84.xml"/><Relationship Id="rId19" Type="http://schemas.openxmlformats.org/officeDocument/2006/relationships/slideLayout" Target="../slideLayouts/slideLayout93.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48834" name="Picture 9" descr="colored_header_01.png"/>
          <p:cNvPicPr>
            <a:picLocks noChangeAspect="1"/>
          </p:cNvPicPr>
          <p:nvPr/>
        </p:nvPicPr>
        <p:blipFill>
          <a:blip r:embed="rId59"/>
          <a:srcRect/>
          <a:stretch>
            <a:fillRect/>
          </a:stretch>
        </p:blipFill>
        <p:spPr bwMode="auto">
          <a:xfrm>
            <a:off x="0" y="0"/>
            <a:ext cx="9144000" cy="3451225"/>
          </a:xfrm>
          <a:prstGeom prst="rect">
            <a:avLst/>
          </a:prstGeom>
          <a:noFill/>
          <a:ln w="9525">
            <a:noFill/>
            <a:miter lim="800000"/>
            <a:headEnd/>
            <a:tailEnd/>
          </a:ln>
        </p:spPr>
      </p:pic>
      <p:sp>
        <p:nvSpPr>
          <p:cNvPr id="248835" name="Title Placeholder 1"/>
          <p:cNvSpPr>
            <a:spLocks noGrp="1"/>
          </p:cNvSpPr>
          <p:nvPr>
            <p:ph type="title"/>
          </p:nvPr>
        </p:nvSpPr>
        <p:spPr bwMode="auto">
          <a:xfrm>
            <a:off x="225425" y="44450"/>
            <a:ext cx="8694738" cy="774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Click to edit Master title style</a:t>
            </a:r>
            <a:endParaRPr lang="en-US" smtClean="0"/>
          </a:p>
        </p:txBody>
      </p:sp>
      <p:sp>
        <p:nvSpPr>
          <p:cNvPr id="6" name="Slide Number Placeholder 5"/>
          <p:cNvSpPr>
            <a:spLocks noGrp="1"/>
          </p:cNvSpPr>
          <p:nvPr>
            <p:ph type="sldNum" sz="quarter" idx="4"/>
          </p:nvPr>
        </p:nvSpPr>
        <p:spPr>
          <a:xfrm>
            <a:off x="225425" y="6492875"/>
            <a:ext cx="536575" cy="252413"/>
          </a:xfrm>
          <a:prstGeom prst="rect">
            <a:avLst/>
          </a:prstGeom>
        </p:spPr>
        <p:txBody>
          <a:bodyPr vert="horz" wrap="square" lIns="91440" tIns="45720" rIns="91440" bIns="45720" numCol="1" anchor="ctr" anchorCtr="0" compatLnSpc="1">
            <a:prstTxWarp prst="textNoShape">
              <a:avLst/>
            </a:prstTxWarp>
          </a:bodyPr>
          <a:lstStyle>
            <a:lvl1pPr>
              <a:defRPr sz="800">
                <a:solidFill>
                  <a:srgbClr val="584A83"/>
                </a:solidFill>
              </a:defRPr>
            </a:lvl1pPr>
          </a:lstStyle>
          <a:p>
            <a:fld id="{91ECFBD2-BB8C-449C-9B38-350CD3FC71B3}" type="slidenum">
              <a:rPr lang="en-US"/>
              <a:pPr/>
              <a:t>‹#›</a:t>
            </a:fld>
            <a:endParaRPr lang="en-US"/>
          </a:p>
        </p:txBody>
      </p:sp>
      <p:sp>
        <p:nvSpPr>
          <p:cNvPr id="248837" name="Text Placeholder 10"/>
          <p:cNvSpPr>
            <a:spLocks noGrp="1"/>
          </p:cNvSpPr>
          <p:nvPr>
            <p:ph type="body" idx="1"/>
          </p:nvPr>
        </p:nvSpPr>
        <p:spPr bwMode="auto">
          <a:xfrm>
            <a:off x="225425" y="1414463"/>
            <a:ext cx="8691563" cy="48339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35" name="TextBox 34"/>
          <p:cNvSpPr txBox="1"/>
          <p:nvPr/>
        </p:nvSpPr>
        <p:spPr>
          <a:xfrm>
            <a:off x="1384300" y="6511925"/>
            <a:ext cx="6375400" cy="214313"/>
          </a:xfrm>
          <a:prstGeom prst="rect">
            <a:avLst/>
          </a:prstGeom>
        </p:spPr>
        <p:txBody>
          <a:bodyPr>
            <a:spAutoFit/>
          </a:bodyPr>
          <a:lstStyle/>
          <a:p>
            <a:pPr algn="ctr" fontAlgn="auto">
              <a:spcBef>
                <a:spcPts val="0"/>
              </a:spcBef>
              <a:spcAft>
                <a:spcPts val="0"/>
              </a:spcAft>
              <a:defRPr/>
            </a:pPr>
            <a:r>
              <a:rPr lang="en-US" sz="800" dirty="0">
                <a:solidFill>
                  <a:srgbClr val="584A83"/>
                </a:solidFill>
                <a:latin typeface="+mn-lt"/>
                <a:cs typeface="Arial" pitchFamily="34" charset="0"/>
              </a:rPr>
              <a:t>© 2013 Extreme Networks, Inc. All rights reserved.</a:t>
            </a:r>
            <a:endParaRPr lang="en-US" sz="800" dirty="0">
              <a:solidFill>
                <a:srgbClr val="584A83"/>
              </a:solidFill>
              <a:latin typeface="+mn-lt"/>
              <a:cs typeface="Arial" pitchFamily="34" charset="0"/>
            </a:endParaRPr>
          </a:p>
        </p:txBody>
      </p:sp>
      <p:pic>
        <p:nvPicPr>
          <p:cNvPr id="248839" name="Picture 38" descr="Untitled-19.png"/>
          <p:cNvPicPr>
            <a:picLocks noChangeAspect="1"/>
          </p:cNvPicPr>
          <p:nvPr/>
        </p:nvPicPr>
        <p:blipFill>
          <a:blip r:embed="rId60"/>
          <a:srcRect/>
          <a:stretch>
            <a:fillRect/>
          </a:stretch>
        </p:blipFill>
        <p:spPr bwMode="auto">
          <a:xfrm>
            <a:off x="6900863" y="2355850"/>
            <a:ext cx="1730375" cy="334963"/>
          </a:xfrm>
          <a:prstGeom prst="rect">
            <a:avLst/>
          </a:prstGeom>
          <a:noFill/>
          <a:ln w="9525">
            <a:noFill/>
            <a:miter lim="800000"/>
            <a:headEnd/>
            <a:tailEnd/>
          </a:ln>
        </p:spPr>
      </p:pic>
      <p:pic>
        <p:nvPicPr>
          <p:cNvPr id="248840" name="Picture 29" descr="Untitled-19.png"/>
          <p:cNvPicPr>
            <a:picLocks noChangeAspect="1"/>
          </p:cNvPicPr>
          <p:nvPr/>
        </p:nvPicPr>
        <p:blipFill>
          <a:blip r:embed="rId61"/>
          <a:srcRect/>
          <a:stretch>
            <a:fillRect/>
          </a:stretch>
        </p:blipFill>
        <p:spPr bwMode="auto">
          <a:xfrm>
            <a:off x="7366000" y="6426200"/>
            <a:ext cx="1595438" cy="307975"/>
          </a:xfrm>
          <a:prstGeom prst="rect">
            <a:avLst/>
          </a:prstGeom>
          <a:noFill/>
          <a:ln w="9525">
            <a:noFill/>
            <a:miter lim="800000"/>
            <a:headEnd/>
            <a:tailEnd/>
          </a:ln>
        </p:spPr>
      </p:pic>
      <p:grpSp>
        <p:nvGrpSpPr>
          <p:cNvPr id="248841" name="Group 14"/>
          <p:cNvGrpSpPr>
            <a:grpSpLocks/>
          </p:cNvGrpSpPr>
          <p:nvPr userDrawn="1"/>
        </p:nvGrpSpPr>
        <p:grpSpPr bwMode="auto">
          <a:xfrm>
            <a:off x="8347075" y="6577013"/>
            <a:ext cx="717550" cy="252412"/>
            <a:chOff x="8347612" y="6577293"/>
            <a:chExt cx="716471" cy="252920"/>
          </a:xfrm>
        </p:grpSpPr>
        <p:sp>
          <p:nvSpPr>
            <p:cNvPr id="16" name="Oval 15"/>
            <p:cNvSpPr/>
            <p:nvPr userDrawn="1"/>
          </p:nvSpPr>
          <p:spPr>
            <a:xfrm>
              <a:off x="862500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7" name="Oval 16"/>
            <p:cNvSpPr/>
            <p:nvPr userDrawn="1"/>
          </p:nvSpPr>
          <p:spPr>
            <a:xfrm>
              <a:off x="8718528"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8" name="Oval 17"/>
            <p:cNvSpPr/>
            <p:nvPr userDrawn="1"/>
          </p:nvSpPr>
          <p:spPr>
            <a:xfrm>
              <a:off x="8813635"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9" name="Oval 18"/>
            <p:cNvSpPr/>
            <p:nvPr userDrawn="1"/>
          </p:nvSpPr>
          <p:spPr>
            <a:xfrm>
              <a:off x="890715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0" name="Oval 19"/>
            <p:cNvSpPr/>
            <p:nvPr userDrawn="1"/>
          </p:nvSpPr>
          <p:spPr>
            <a:xfrm>
              <a:off x="862500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1" name="Oval 20"/>
            <p:cNvSpPr/>
            <p:nvPr userDrawn="1"/>
          </p:nvSpPr>
          <p:spPr>
            <a:xfrm>
              <a:off x="8718528"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2" name="Oval 21"/>
            <p:cNvSpPr/>
            <p:nvPr userDrawn="1"/>
          </p:nvSpPr>
          <p:spPr>
            <a:xfrm>
              <a:off x="8813635"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3" name="Oval 22"/>
            <p:cNvSpPr/>
            <p:nvPr userDrawn="1"/>
          </p:nvSpPr>
          <p:spPr>
            <a:xfrm>
              <a:off x="890715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4" name="Oval 23"/>
            <p:cNvSpPr/>
            <p:nvPr userDrawn="1"/>
          </p:nvSpPr>
          <p:spPr>
            <a:xfrm>
              <a:off x="9000678"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5" name="Oval 24"/>
            <p:cNvSpPr/>
            <p:nvPr userDrawn="1"/>
          </p:nvSpPr>
          <p:spPr>
            <a:xfrm>
              <a:off x="8533071" y="6672735"/>
              <a:ext cx="64989"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6" name="Oval 25"/>
            <p:cNvSpPr/>
            <p:nvPr userDrawn="1"/>
          </p:nvSpPr>
          <p:spPr>
            <a:xfrm>
              <a:off x="8625007"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7" name="Oval 26"/>
            <p:cNvSpPr/>
            <p:nvPr userDrawn="1"/>
          </p:nvSpPr>
          <p:spPr>
            <a:xfrm>
              <a:off x="8718528"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8" name="Oval 27"/>
            <p:cNvSpPr/>
            <p:nvPr userDrawn="1"/>
          </p:nvSpPr>
          <p:spPr>
            <a:xfrm>
              <a:off x="8813635"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9" name="Oval 28"/>
            <p:cNvSpPr/>
            <p:nvPr userDrawn="1"/>
          </p:nvSpPr>
          <p:spPr>
            <a:xfrm>
              <a:off x="8907157"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1" name="Oval 30"/>
            <p:cNvSpPr/>
            <p:nvPr userDrawn="1"/>
          </p:nvSpPr>
          <p:spPr>
            <a:xfrm>
              <a:off x="9000678"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2" name="Oval 31"/>
            <p:cNvSpPr/>
            <p:nvPr userDrawn="1"/>
          </p:nvSpPr>
          <p:spPr>
            <a:xfrm>
              <a:off x="8533071" y="6766585"/>
              <a:ext cx="64989" cy="63628"/>
            </a:xfrm>
            <a:prstGeom prst="ellipse">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3" name="Oval 32"/>
            <p:cNvSpPr/>
            <p:nvPr userDrawn="1"/>
          </p:nvSpPr>
          <p:spPr>
            <a:xfrm>
              <a:off x="8439549"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34" name="Oval 33"/>
            <p:cNvSpPr/>
            <p:nvPr userDrawn="1"/>
          </p:nvSpPr>
          <p:spPr>
            <a:xfrm>
              <a:off x="8347612"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grpSp>
    </p:spTree>
  </p:cSld>
  <p:clrMap bg1="lt1" tx1="dk1" bg2="lt2" tx2="dk2" accent1="accent1" accent2="accent2" accent3="accent3" accent4="accent4" accent5="accent5" accent6="accent6" hlink="hlink" folHlink="folHlink"/>
  <p:sldLayoutIdLst>
    <p:sldLayoutId id="2147483881" r:id="rId1"/>
    <p:sldLayoutId id="2147483882" r:id="rId2"/>
    <p:sldLayoutId id="2147483868"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893" r:id="rId14"/>
    <p:sldLayoutId id="2147483894" r:id="rId15"/>
    <p:sldLayoutId id="2147483895" r:id="rId16"/>
    <p:sldLayoutId id="2147483896" r:id="rId17"/>
    <p:sldLayoutId id="2147483897" r:id="rId18"/>
    <p:sldLayoutId id="2147483898" r:id="rId19"/>
    <p:sldLayoutId id="2147483899" r:id="rId20"/>
    <p:sldLayoutId id="2147483900" r:id="rId21"/>
    <p:sldLayoutId id="2147483901" r:id="rId22"/>
    <p:sldLayoutId id="2147483902" r:id="rId23"/>
    <p:sldLayoutId id="2147483903" r:id="rId24"/>
    <p:sldLayoutId id="2147483904" r:id="rId25"/>
    <p:sldLayoutId id="2147483905" r:id="rId26"/>
    <p:sldLayoutId id="2147483906" r:id="rId27"/>
    <p:sldLayoutId id="2147483907" r:id="rId28"/>
    <p:sldLayoutId id="2147483908" r:id="rId29"/>
    <p:sldLayoutId id="2147483909" r:id="rId30"/>
    <p:sldLayoutId id="2147483867" r:id="rId31"/>
    <p:sldLayoutId id="2147483866" r:id="rId32"/>
    <p:sldLayoutId id="2147483865" r:id="rId33"/>
    <p:sldLayoutId id="2147483864" r:id="rId34"/>
    <p:sldLayoutId id="2147483910" r:id="rId35"/>
    <p:sldLayoutId id="2147483911" r:id="rId36"/>
    <p:sldLayoutId id="2147483912" r:id="rId37"/>
    <p:sldLayoutId id="2147483913" r:id="rId38"/>
    <p:sldLayoutId id="2147483914" r:id="rId39"/>
    <p:sldLayoutId id="2147483915" r:id="rId40"/>
    <p:sldLayoutId id="2147483916" r:id="rId41"/>
    <p:sldLayoutId id="2147483917" r:id="rId42"/>
    <p:sldLayoutId id="2147483918" r:id="rId43"/>
    <p:sldLayoutId id="2147483863" r:id="rId44"/>
    <p:sldLayoutId id="2147483919" r:id="rId45"/>
    <p:sldLayoutId id="2147483920" r:id="rId46"/>
    <p:sldLayoutId id="2147483921" r:id="rId47"/>
    <p:sldLayoutId id="2147483922" r:id="rId48"/>
    <p:sldLayoutId id="2147483923" r:id="rId49"/>
    <p:sldLayoutId id="2147483924" r:id="rId50"/>
    <p:sldLayoutId id="2147483925" r:id="rId51"/>
    <p:sldLayoutId id="2147483926" r:id="rId52"/>
    <p:sldLayoutId id="2147483927" r:id="rId53"/>
    <p:sldLayoutId id="2147483928" r:id="rId54"/>
    <p:sldLayoutId id="2147483929" r:id="rId55"/>
    <p:sldLayoutId id="2147483930" r:id="rId56"/>
    <p:sldLayoutId id="2147483931" r:id="rId57"/>
  </p:sldLayoutIdLst>
  <p:transition spd="med">
    <p:wipe dir="r"/>
  </p:transition>
  <p:timing>
    <p:tnLst>
      <p:par>
        <p:cTn id="1" dur="indefinite" restart="never" nodeType="tmRoot"/>
      </p:par>
    </p:tnLst>
  </p:timing>
  <p:hf hdr="0" ftr="0" dt="0"/>
  <p:txStyles>
    <p:titleStyle>
      <a:lvl1pPr algn="l" rtl="0" fontAlgn="base">
        <a:spcBef>
          <a:spcPct val="0"/>
        </a:spcBef>
        <a:spcAft>
          <a:spcPct val="0"/>
        </a:spcAft>
        <a:defRPr lang="en-US" sz="2600" b="1" kern="1200" dirty="0">
          <a:solidFill>
            <a:srgbClr val="FFFFFF"/>
          </a:solidFill>
          <a:latin typeface="+mj-lt"/>
          <a:ea typeface="+mj-ea"/>
          <a:cs typeface="Arial" pitchFamily="34" charset="0"/>
        </a:defRPr>
      </a:lvl1pPr>
      <a:lvl2pPr algn="l" rtl="0" fontAlgn="base">
        <a:spcBef>
          <a:spcPct val="0"/>
        </a:spcBef>
        <a:spcAft>
          <a:spcPct val="0"/>
        </a:spcAft>
        <a:defRPr sz="2600" b="1">
          <a:solidFill>
            <a:srgbClr val="FFFFFF"/>
          </a:solidFill>
          <a:latin typeface="Arial" charset="0"/>
          <a:cs typeface="Arial" charset="0"/>
        </a:defRPr>
      </a:lvl2pPr>
      <a:lvl3pPr algn="l" rtl="0" fontAlgn="base">
        <a:spcBef>
          <a:spcPct val="0"/>
        </a:spcBef>
        <a:spcAft>
          <a:spcPct val="0"/>
        </a:spcAft>
        <a:defRPr sz="2600" b="1">
          <a:solidFill>
            <a:srgbClr val="FFFFFF"/>
          </a:solidFill>
          <a:latin typeface="Arial" charset="0"/>
          <a:cs typeface="Arial" charset="0"/>
        </a:defRPr>
      </a:lvl3pPr>
      <a:lvl4pPr algn="l" rtl="0" fontAlgn="base">
        <a:spcBef>
          <a:spcPct val="0"/>
        </a:spcBef>
        <a:spcAft>
          <a:spcPct val="0"/>
        </a:spcAft>
        <a:defRPr sz="2600" b="1">
          <a:solidFill>
            <a:srgbClr val="FFFFFF"/>
          </a:solidFill>
          <a:latin typeface="Arial" charset="0"/>
          <a:cs typeface="Arial" charset="0"/>
        </a:defRPr>
      </a:lvl4pPr>
      <a:lvl5pPr algn="l" rtl="0" fontAlgn="base">
        <a:spcBef>
          <a:spcPct val="0"/>
        </a:spcBef>
        <a:spcAft>
          <a:spcPct val="0"/>
        </a:spcAft>
        <a:defRPr sz="2600" b="1">
          <a:solidFill>
            <a:srgbClr val="FFFFFF"/>
          </a:solidFill>
          <a:latin typeface="Arial" charset="0"/>
          <a:cs typeface="Arial" charset="0"/>
        </a:defRPr>
      </a:lvl5pPr>
      <a:lvl6pPr marL="457200" algn="l" rtl="0" fontAlgn="base">
        <a:spcBef>
          <a:spcPct val="0"/>
        </a:spcBef>
        <a:spcAft>
          <a:spcPct val="0"/>
        </a:spcAft>
        <a:defRPr sz="2600" b="1">
          <a:solidFill>
            <a:srgbClr val="FFFFFF"/>
          </a:solidFill>
          <a:latin typeface="Arial" charset="0"/>
          <a:cs typeface="Arial" charset="0"/>
        </a:defRPr>
      </a:lvl6pPr>
      <a:lvl7pPr marL="914400" algn="l" rtl="0" fontAlgn="base">
        <a:spcBef>
          <a:spcPct val="0"/>
        </a:spcBef>
        <a:spcAft>
          <a:spcPct val="0"/>
        </a:spcAft>
        <a:defRPr sz="2600" b="1">
          <a:solidFill>
            <a:srgbClr val="FFFFFF"/>
          </a:solidFill>
          <a:latin typeface="Arial" charset="0"/>
          <a:cs typeface="Arial" charset="0"/>
        </a:defRPr>
      </a:lvl7pPr>
      <a:lvl8pPr marL="1371600" algn="l" rtl="0" fontAlgn="base">
        <a:spcBef>
          <a:spcPct val="0"/>
        </a:spcBef>
        <a:spcAft>
          <a:spcPct val="0"/>
        </a:spcAft>
        <a:defRPr sz="2600" b="1">
          <a:solidFill>
            <a:srgbClr val="FFFFFF"/>
          </a:solidFill>
          <a:latin typeface="Arial" charset="0"/>
          <a:cs typeface="Arial" charset="0"/>
        </a:defRPr>
      </a:lvl8pPr>
      <a:lvl9pPr marL="1828800" algn="l" rtl="0" fontAlgn="base">
        <a:spcBef>
          <a:spcPct val="0"/>
        </a:spcBef>
        <a:spcAft>
          <a:spcPct val="0"/>
        </a:spcAft>
        <a:defRPr sz="2600" b="1">
          <a:solidFill>
            <a:srgbClr val="FFFFFF"/>
          </a:solidFill>
          <a:latin typeface="Arial" charset="0"/>
          <a:cs typeface="Arial" charset="0"/>
        </a:defRPr>
      </a:lvl9pPr>
    </p:titleStyle>
    <p:bodyStyle>
      <a:lvl1pPr marL="228600" indent="-228600" algn="l" rtl="0" fontAlgn="base">
        <a:lnSpc>
          <a:spcPct val="85000"/>
        </a:lnSpc>
        <a:spcBef>
          <a:spcPts val="1200"/>
        </a:spcBef>
        <a:spcAft>
          <a:spcPct val="0"/>
        </a:spcAft>
        <a:buFont typeface="Arial" charset="0"/>
        <a:buChar char="•"/>
        <a:defRPr sz="2000" kern="1200">
          <a:solidFill>
            <a:srgbClr val="3F3F3F"/>
          </a:solidFill>
          <a:latin typeface="+mj-lt"/>
          <a:ea typeface="+mn-ea"/>
          <a:cs typeface="Arial" pitchFamily="34" charset="0"/>
        </a:defRPr>
      </a:lvl1pPr>
      <a:lvl2pPr marL="406400" indent="-177800" algn="l" rtl="0" fontAlgn="base">
        <a:lnSpc>
          <a:spcPct val="85000"/>
        </a:lnSpc>
        <a:spcBef>
          <a:spcPts val="1200"/>
        </a:spcBef>
        <a:spcAft>
          <a:spcPct val="0"/>
        </a:spcAft>
        <a:buFont typeface="Lucida Grande"/>
        <a:buChar char="–"/>
        <a:defRPr kern="1200">
          <a:solidFill>
            <a:srgbClr val="3F3F3F"/>
          </a:solidFill>
          <a:latin typeface="+mj-lt"/>
          <a:ea typeface="+mn-ea"/>
          <a:cs typeface="Arial" pitchFamily="34" charset="0"/>
        </a:defRPr>
      </a:lvl2pPr>
      <a:lvl3pPr marL="635000" indent="-228600" algn="l" rtl="0" fontAlgn="base">
        <a:lnSpc>
          <a:spcPct val="85000"/>
        </a:lnSpc>
        <a:spcBef>
          <a:spcPts val="1200"/>
        </a:spcBef>
        <a:spcAft>
          <a:spcPct val="0"/>
        </a:spcAft>
        <a:buFont typeface="Arial" charset="0"/>
        <a:buChar char="•"/>
        <a:defRPr sz="1600" kern="1200">
          <a:solidFill>
            <a:srgbClr val="3F3F3F"/>
          </a:solidFill>
          <a:latin typeface="+mj-lt"/>
          <a:ea typeface="+mn-ea"/>
          <a:cs typeface="Arial" pitchFamily="34" charset="0"/>
        </a:defRPr>
      </a:lvl3pPr>
      <a:lvl4pPr marL="8636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4pPr>
      <a:lvl5pPr marL="10922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0418" name="Picture 9" descr="colored_header_01.png"/>
          <p:cNvPicPr>
            <a:picLocks noChangeAspect="1"/>
          </p:cNvPicPr>
          <p:nvPr/>
        </p:nvPicPr>
        <p:blipFill>
          <a:blip r:embed="rId19"/>
          <a:srcRect/>
          <a:stretch>
            <a:fillRect/>
          </a:stretch>
        </p:blipFill>
        <p:spPr bwMode="auto">
          <a:xfrm>
            <a:off x="0" y="0"/>
            <a:ext cx="9144000" cy="3451225"/>
          </a:xfrm>
          <a:prstGeom prst="rect">
            <a:avLst/>
          </a:prstGeom>
          <a:noFill/>
          <a:ln w="9525">
            <a:noFill/>
            <a:miter lim="800000"/>
            <a:headEnd/>
            <a:tailEnd/>
          </a:ln>
        </p:spPr>
      </p:pic>
      <p:sp>
        <p:nvSpPr>
          <p:cNvPr id="60419" name="Title Placeholder 1"/>
          <p:cNvSpPr>
            <a:spLocks noGrp="1"/>
          </p:cNvSpPr>
          <p:nvPr>
            <p:ph type="title"/>
          </p:nvPr>
        </p:nvSpPr>
        <p:spPr bwMode="auto">
          <a:xfrm>
            <a:off x="225425" y="139700"/>
            <a:ext cx="8694738" cy="774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 name="Slide Number Placeholder 5"/>
          <p:cNvSpPr>
            <a:spLocks noGrp="1"/>
          </p:cNvSpPr>
          <p:nvPr>
            <p:ph type="sldNum" sz="quarter" idx="4"/>
          </p:nvPr>
        </p:nvSpPr>
        <p:spPr>
          <a:xfrm>
            <a:off x="225425" y="6492875"/>
            <a:ext cx="536575" cy="252413"/>
          </a:xfrm>
          <a:prstGeom prst="rect">
            <a:avLst/>
          </a:prstGeom>
        </p:spPr>
        <p:txBody>
          <a:bodyPr vert="horz" wrap="square" lIns="91440" tIns="45720" rIns="91440" bIns="45720" numCol="1" anchor="ctr" anchorCtr="0" compatLnSpc="1">
            <a:prstTxWarp prst="textNoShape">
              <a:avLst/>
            </a:prstTxWarp>
          </a:bodyPr>
          <a:lstStyle>
            <a:lvl1pPr>
              <a:defRPr sz="800">
                <a:solidFill>
                  <a:srgbClr val="584A83"/>
                </a:solidFill>
              </a:defRPr>
            </a:lvl1pPr>
          </a:lstStyle>
          <a:p>
            <a:fld id="{1235DFAB-47CE-4E17-BB96-AC8FF66E8845}" type="slidenum">
              <a:rPr lang="en-US"/>
              <a:pPr/>
              <a:t>‹#›</a:t>
            </a:fld>
            <a:endParaRPr lang="en-US"/>
          </a:p>
        </p:txBody>
      </p:sp>
      <p:sp>
        <p:nvSpPr>
          <p:cNvPr id="60421" name="Text Placeholder 10"/>
          <p:cNvSpPr>
            <a:spLocks noGrp="1"/>
          </p:cNvSpPr>
          <p:nvPr>
            <p:ph type="body" idx="1"/>
          </p:nvPr>
        </p:nvSpPr>
        <p:spPr bwMode="auto">
          <a:xfrm>
            <a:off x="225425" y="1414463"/>
            <a:ext cx="8691563" cy="48339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35" name="TextBox 34"/>
          <p:cNvSpPr txBox="1"/>
          <p:nvPr/>
        </p:nvSpPr>
        <p:spPr>
          <a:xfrm>
            <a:off x="1384300" y="6511925"/>
            <a:ext cx="6375400" cy="214313"/>
          </a:xfrm>
          <a:prstGeom prst="rect">
            <a:avLst/>
          </a:prstGeom>
        </p:spPr>
        <p:txBody>
          <a:bodyPr>
            <a:spAutoFit/>
          </a:bodyPr>
          <a:lstStyle/>
          <a:p>
            <a:pPr algn="ctr" fontAlgn="auto">
              <a:spcBef>
                <a:spcPts val="0"/>
              </a:spcBef>
              <a:spcAft>
                <a:spcPts val="0"/>
              </a:spcAft>
              <a:defRPr/>
            </a:pPr>
            <a:r>
              <a:rPr lang="en-US" sz="800" dirty="0">
                <a:solidFill>
                  <a:srgbClr val="584A83"/>
                </a:solidFill>
                <a:latin typeface="+mn-lt"/>
                <a:cs typeface="Arial" pitchFamily="34" charset="0"/>
              </a:rPr>
              <a:t>© 2011 Extreme Networks, Inc. All rights reserved.</a:t>
            </a:r>
            <a:endParaRPr lang="en-US" sz="800" dirty="0">
              <a:solidFill>
                <a:srgbClr val="584A83"/>
              </a:solidFill>
              <a:latin typeface="+mn-lt"/>
              <a:cs typeface="Arial" pitchFamily="34" charset="0"/>
            </a:endParaRPr>
          </a:p>
        </p:txBody>
      </p:sp>
      <p:pic>
        <p:nvPicPr>
          <p:cNvPr id="60423" name="Picture 38" descr="Untitled-19.png"/>
          <p:cNvPicPr>
            <a:picLocks noChangeAspect="1"/>
          </p:cNvPicPr>
          <p:nvPr/>
        </p:nvPicPr>
        <p:blipFill>
          <a:blip r:embed="rId20"/>
          <a:srcRect/>
          <a:stretch>
            <a:fillRect/>
          </a:stretch>
        </p:blipFill>
        <p:spPr bwMode="auto">
          <a:xfrm>
            <a:off x="6900863" y="2355850"/>
            <a:ext cx="1730375" cy="334963"/>
          </a:xfrm>
          <a:prstGeom prst="rect">
            <a:avLst/>
          </a:prstGeom>
          <a:noFill/>
          <a:ln w="9525">
            <a:noFill/>
            <a:miter lim="800000"/>
            <a:headEnd/>
            <a:tailEnd/>
          </a:ln>
        </p:spPr>
      </p:pic>
      <p:pic>
        <p:nvPicPr>
          <p:cNvPr id="60424" name="Picture 29" descr="Untitled-19.png"/>
          <p:cNvPicPr>
            <a:picLocks noChangeAspect="1"/>
          </p:cNvPicPr>
          <p:nvPr/>
        </p:nvPicPr>
        <p:blipFill>
          <a:blip r:embed="rId21"/>
          <a:srcRect/>
          <a:stretch>
            <a:fillRect/>
          </a:stretch>
        </p:blipFill>
        <p:spPr bwMode="auto">
          <a:xfrm>
            <a:off x="7366000" y="6426200"/>
            <a:ext cx="1595438" cy="307975"/>
          </a:xfrm>
          <a:prstGeom prst="rect">
            <a:avLst/>
          </a:prstGeom>
          <a:noFill/>
          <a:ln w="9525">
            <a:noFill/>
            <a:miter lim="800000"/>
            <a:headEnd/>
            <a:tailEnd/>
          </a:ln>
        </p:spPr>
      </p:pic>
      <p:grpSp>
        <p:nvGrpSpPr>
          <p:cNvPr id="60425" name="Group 8"/>
          <p:cNvGrpSpPr>
            <a:grpSpLocks/>
          </p:cNvGrpSpPr>
          <p:nvPr userDrawn="1"/>
        </p:nvGrpSpPr>
        <p:grpSpPr bwMode="auto">
          <a:xfrm>
            <a:off x="8347075" y="6577013"/>
            <a:ext cx="717550" cy="252412"/>
            <a:chOff x="8347612" y="6577293"/>
            <a:chExt cx="716471" cy="252920"/>
          </a:xfrm>
        </p:grpSpPr>
        <p:sp>
          <p:nvSpPr>
            <p:cNvPr id="12" name="Oval 11"/>
            <p:cNvSpPr/>
            <p:nvPr userDrawn="1"/>
          </p:nvSpPr>
          <p:spPr>
            <a:xfrm>
              <a:off x="862500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3" name="Oval 12"/>
            <p:cNvSpPr/>
            <p:nvPr userDrawn="1"/>
          </p:nvSpPr>
          <p:spPr>
            <a:xfrm>
              <a:off x="8718528"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4" name="Oval 13"/>
            <p:cNvSpPr/>
            <p:nvPr userDrawn="1"/>
          </p:nvSpPr>
          <p:spPr>
            <a:xfrm>
              <a:off x="8813635"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5" name="Oval 14"/>
            <p:cNvSpPr/>
            <p:nvPr userDrawn="1"/>
          </p:nvSpPr>
          <p:spPr>
            <a:xfrm>
              <a:off x="890715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6" name="Oval 15"/>
            <p:cNvSpPr/>
            <p:nvPr userDrawn="1"/>
          </p:nvSpPr>
          <p:spPr>
            <a:xfrm>
              <a:off x="862500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7" name="Oval 16"/>
            <p:cNvSpPr/>
            <p:nvPr userDrawn="1"/>
          </p:nvSpPr>
          <p:spPr>
            <a:xfrm>
              <a:off x="8718528"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8" name="Oval 17"/>
            <p:cNvSpPr/>
            <p:nvPr userDrawn="1"/>
          </p:nvSpPr>
          <p:spPr>
            <a:xfrm>
              <a:off x="8813635"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9" name="Oval 18"/>
            <p:cNvSpPr/>
            <p:nvPr userDrawn="1"/>
          </p:nvSpPr>
          <p:spPr>
            <a:xfrm>
              <a:off x="890715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0" name="Oval 19"/>
            <p:cNvSpPr/>
            <p:nvPr userDrawn="1"/>
          </p:nvSpPr>
          <p:spPr>
            <a:xfrm>
              <a:off x="9000678"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1" name="Oval 20"/>
            <p:cNvSpPr/>
            <p:nvPr userDrawn="1"/>
          </p:nvSpPr>
          <p:spPr>
            <a:xfrm>
              <a:off x="8533071" y="6672735"/>
              <a:ext cx="64989"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2" name="Oval 21"/>
            <p:cNvSpPr/>
            <p:nvPr userDrawn="1"/>
          </p:nvSpPr>
          <p:spPr>
            <a:xfrm>
              <a:off x="8625007"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3" name="Oval 22"/>
            <p:cNvSpPr/>
            <p:nvPr userDrawn="1"/>
          </p:nvSpPr>
          <p:spPr>
            <a:xfrm>
              <a:off x="8718528"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4" name="Oval 23"/>
            <p:cNvSpPr/>
            <p:nvPr userDrawn="1"/>
          </p:nvSpPr>
          <p:spPr>
            <a:xfrm>
              <a:off x="8813635"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5" name="Oval 24"/>
            <p:cNvSpPr/>
            <p:nvPr userDrawn="1"/>
          </p:nvSpPr>
          <p:spPr>
            <a:xfrm>
              <a:off x="8907157"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6" name="Oval 25"/>
            <p:cNvSpPr/>
            <p:nvPr userDrawn="1"/>
          </p:nvSpPr>
          <p:spPr>
            <a:xfrm>
              <a:off x="9000678"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7" name="Oval 26"/>
            <p:cNvSpPr/>
            <p:nvPr userDrawn="1"/>
          </p:nvSpPr>
          <p:spPr>
            <a:xfrm>
              <a:off x="8533071" y="6766585"/>
              <a:ext cx="64989" cy="63628"/>
            </a:xfrm>
            <a:prstGeom prst="ellipse">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8" name="Oval 27"/>
            <p:cNvSpPr/>
            <p:nvPr userDrawn="1"/>
          </p:nvSpPr>
          <p:spPr>
            <a:xfrm>
              <a:off x="8439549"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9" name="Oval 28"/>
            <p:cNvSpPr/>
            <p:nvPr userDrawn="1"/>
          </p:nvSpPr>
          <p:spPr>
            <a:xfrm>
              <a:off x="8347612"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grpSp>
    </p:spTree>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874" r:id="rId5"/>
    <p:sldLayoutId id="2147483873" r:id="rId6"/>
    <p:sldLayoutId id="2147483936" r:id="rId7"/>
    <p:sldLayoutId id="2147483937" r:id="rId8"/>
    <p:sldLayoutId id="2147483872" r:id="rId9"/>
    <p:sldLayoutId id="2147483938" r:id="rId10"/>
    <p:sldLayoutId id="2147483939" r:id="rId11"/>
    <p:sldLayoutId id="2147483940" r:id="rId12"/>
    <p:sldLayoutId id="2147483871" r:id="rId13"/>
    <p:sldLayoutId id="2147483870" r:id="rId14"/>
    <p:sldLayoutId id="2147483869" r:id="rId15"/>
    <p:sldLayoutId id="2147483941" r:id="rId16"/>
    <p:sldLayoutId id="2147483942" r:id="rId17"/>
  </p:sldLayoutIdLst>
  <p:transition spd="med">
    <p:wipe dir="r"/>
  </p:transition>
  <p:timing>
    <p:tnLst>
      <p:par>
        <p:cTn id="1" dur="indefinite" restart="never" nodeType="tmRoot"/>
      </p:par>
    </p:tnLst>
  </p:timing>
  <p:hf hdr="0" ftr="0" dt="0"/>
  <p:txStyles>
    <p:titleStyle>
      <a:lvl1pPr algn="l" rtl="0" fontAlgn="base">
        <a:spcBef>
          <a:spcPct val="0"/>
        </a:spcBef>
        <a:spcAft>
          <a:spcPct val="0"/>
        </a:spcAft>
        <a:defRPr lang="en-US" sz="2600" b="1" kern="1200" dirty="0">
          <a:solidFill>
            <a:srgbClr val="FFFFFF"/>
          </a:solidFill>
          <a:latin typeface="+mj-lt"/>
          <a:ea typeface="+mj-ea"/>
          <a:cs typeface="Arial" pitchFamily="34" charset="0"/>
        </a:defRPr>
      </a:lvl1pPr>
      <a:lvl2pPr algn="l" rtl="0" fontAlgn="base">
        <a:spcBef>
          <a:spcPct val="0"/>
        </a:spcBef>
        <a:spcAft>
          <a:spcPct val="0"/>
        </a:spcAft>
        <a:defRPr sz="2600" b="1">
          <a:solidFill>
            <a:srgbClr val="FFFFFF"/>
          </a:solidFill>
          <a:latin typeface="Arial" charset="0"/>
          <a:cs typeface="Arial" charset="0"/>
        </a:defRPr>
      </a:lvl2pPr>
      <a:lvl3pPr algn="l" rtl="0" fontAlgn="base">
        <a:spcBef>
          <a:spcPct val="0"/>
        </a:spcBef>
        <a:spcAft>
          <a:spcPct val="0"/>
        </a:spcAft>
        <a:defRPr sz="2600" b="1">
          <a:solidFill>
            <a:srgbClr val="FFFFFF"/>
          </a:solidFill>
          <a:latin typeface="Arial" charset="0"/>
          <a:cs typeface="Arial" charset="0"/>
        </a:defRPr>
      </a:lvl3pPr>
      <a:lvl4pPr algn="l" rtl="0" fontAlgn="base">
        <a:spcBef>
          <a:spcPct val="0"/>
        </a:spcBef>
        <a:spcAft>
          <a:spcPct val="0"/>
        </a:spcAft>
        <a:defRPr sz="2600" b="1">
          <a:solidFill>
            <a:srgbClr val="FFFFFF"/>
          </a:solidFill>
          <a:latin typeface="Arial" charset="0"/>
          <a:cs typeface="Arial" charset="0"/>
        </a:defRPr>
      </a:lvl4pPr>
      <a:lvl5pPr algn="l" rtl="0" fontAlgn="base">
        <a:spcBef>
          <a:spcPct val="0"/>
        </a:spcBef>
        <a:spcAft>
          <a:spcPct val="0"/>
        </a:spcAft>
        <a:defRPr sz="2600" b="1">
          <a:solidFill>
            <a:srgbClr val="FFFFFF"/>
          </a:solidFill>
          <a:latin typeface="Arial" charset="0"/>
          <a:cs typeface="Arial" charset="0"/>
        </a:defRPr>
      </a:lvl5pPr>
      <a:lvl6pPr marL="457200" algn="l" rtl="0" fontAlgn="base">
        <a:spcBef>
          <a:spcPct val="0"/>
        </a:spcBef>
        <a:spcAft>
          <a:spcPct val="0"/>
        </a:spcAft>
        <a:defRPr sz="2600" b="1">
          <a:solidFill>
            <a:srgbClr val="FFFFFF"/>
          </a:solidFill>
          <a:latin typeface="Arial" charset="0"/>
          <a:cs typeface="Arial" charset="0"/>
        </a:defRPr>
      </a:lvl6pPr>
      <a:lvl7pPr marL="914400" algn="l" rtl="0" fontAlgn="base">
        <a:spcBef>
          <a:spcPct val="0"/>
        </a:spcBef>
        <a:spcAft>
          <a:spcPct val="0"/>
        </a:spcAft>
        <a:defRPr sz="2600" b="1">
          <a:solidFill>
            <a:srgbClr val="FFFFFF"/>
          </a:solidFill>
          <a:latin typeface="Arial" charset="0"/>
          <a:cs typeface="Arial" charset="0"/>
        </a:defRPr>
      </a:lvl7pPr>
      <a:lvl8pPr marL="1371600" algn="l" rtl="0" fontAlgn="base">
        <a:spcBef>
          <a:spcPct val="0"/>
        </a:spcBef>
        <a:spcAft>
          <a:spcPct val="0"/>
        </a:spcAft>
        <a:defRPr sz="2600" b="1">
          <a:solidFill>
            <a:srgbClr val="FFFFFF"/>
          </a:solidFill>
          <a:latin typeface="Arial" charset="0"/>
          <a:cs typeface="Arial" charset="0"/>
        </a:defRPr>
      </a:lvl8pPr>
      <a:lvl9pPr marL="1828800" algn="l" rtl="0" fontAlgn="base">
        <a:spcBef>
          <a:spcPct val="0"/>
        </a:spcBef>
        <a:spcAft>
          <a:spcPct val="0"/>
        </a:spcAft>
        <a:defRPr sz="2600" b="1">
          <a:solidFill>
            <a:srgbClr val="FFFFFF"/>
          </a:solidFill>
          <a:latin typeface="Arial" charset="0"/>
          <a:cs typeface="Arial" charset="0"/>
        </a:defRPr>
      </a:lvl9pPr>
    </p:titleStyle>
    <p:bodyStyle>
      <a:lvl1pPr marL="228600" indent="-228600" algn="l" rtl="0" fontAlgn="base">
        <a:lnSpc>
          <a:spcPct val="85000"/>
        </a:lnSpc>
        <a:spcBef>
          <a:spcPts val="1200"/>
        </a:spcBef>
        <a:spcAft>
          <a:spcPct val="0"/>
        </a:spcAft>
        <a:buFont typeface="Arial" charset="0"/>
        <a:buChar char="•"/>
        <a:defRPr sz="2000" kern="1200">
          <a:solidFill>
            <a:srgbClr val="3F3F3F"/>
          </a:solidFill>
          <a:latin typeface="+mj-lt"/>
          <a:ea typeface="+mn-ea"/>
          <a:cs typeface="Arial" pitchFamily="34" charset="0"/>
        </a:defRPr>
      </a:lvl1pPr>
      <a:lvl2pPr marL="406400" indent="-177800" algn="l" rtl="0" fontAlgn="base">
        <a:lnSpc>
          <a:spcPct val="85000"/>
        </a:lnSpc>
        <a:spcBef>
          <a:spcPts val="1200"/>
        </a:spcBef>
        <a:spcAft>
          <a:spcPct val="0"/>
        </a:spcAft>
        <a:buFont typeface="Lucida Grande"/>
        <a:buChar char="–"/>
        <a:defRPr kern="1200">
          <a:solidFill>
            <a:srgbClr val="3F3F3F"/>
          </a:solidFill>
          <a:latin typeface="+mj-lt"/>
          <a:ea typeface="+mn-ea"/>
          <a:cs typeface="Arial" pitchFamily="34" charset="0"/>
        </a:defRPr>
      </a:lvl2pPr>
      <a:lvl3pPr marL="635000" indent="-228600" algn="l" rtl="0" fontAlgn="base">
        <a:lnSpc>
          <a:spcPct val="85000"/>
        </a:lnSpc>
        <a:spcBef>
          <a:spcPts val="1200"/>
        </a:spcBef>
        <a:spcAft>
          <a:spcPct val="0"/>
        </a:spcAft>
        <a:buFont typeface="Arial" charset="0"/>
        <a:buChar char="•"/>
        <a:defRPr sz="1600" kern="1200">
          <a:solidFill>
            <a:srgbClr val="3F3F3F"/>
          </a:solidFill>
          <a:latin typeface="+mj-lt"/>
          <a:ea typeface="+mn-ea"/>
          <a:cs typeface="Arial" pitchFamily="34" charset="0"/>
        </a:defRPr>
      </a:lvl3pPr>
      <a:lvl4pPr marL="8636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4pPr>
      <a:lvl5pPr marL="10922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8850" name="Picture 9" descr="colored_header_01.png"/>
          <p:cNvPicPr>
            <a:picLocks noChangeAspect="1"/>
          </p:cNvPicPr>
          <p:nvPr/>
        </p:nvPicPr>
        <p:blipFill>
          <a:blip r:embed="rId21"/>
          <a:srcRect/>
          <a:stretch>
            <a:fillRect/>
          </a:stretch>
        </p:blipFill>
        <p:spPr bwMode="auto">
          <a:xfrm>
            <a:off x="0" y="0"/>
            <a:ext cx="9144000" cy="3451225"/>
          </a:xfrm>
          <a:prstGeom prst="rect">
            <a:avLst/>
          </a:prstGeom>
          <a:noFill/>
          <a:ln w="9525">
            <a:noFill/>
            <a:miter lim="800000"/>
            <a:headEnd/>
            <a:tailEnd/>
          </a:ln>
        </p:spPr>
      </p:pic>
      <p:sp>
        <p:nvSpPr>
          <p:cNvPr id="78851" name="Title Placeholder 1"/>
          <p:cNvSpPr>
            <a:spLocks noGrp="1"/>
          </p:cNvSpPr>
          <p:nvPr>
            <p:ph type="title"/>
          </p:nvPr>
        </p:nvSpPr>
        <p:spPr bwMode="auto">
          <a:xfrm>
            <a:off x="225425" y="139700"/>
            <a:ext cx="8694738" cy="774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 name="Slide Number Placeholder 5"/>
          <p:cNvSpPr>
            <a:spLocks noGrp="1"/>
          </p:cNvSpPr>
          <p:nvPr>
            <p:ph type="sldNum" sz="quarter" idx="4"/>
          </p:nvPr>
        </p:nvSpPr>
        <p:spPr>
          <a:xfrm>
            <a:off x="225425" y="6492875"/>
            <a:ext cx="536575" cy="252413"/>
          </a:xfrm>
          <a:prstGeom prst="rect">
            <a:avLst/>
          </a:prstGeom>
        </p:spPr>
        <p:txBody>
          <a:bodyPr vert="horz" wrap="square" lIns="91440" tIns="45720" rIns="91440" bIns="45720" numCol="1" anchor="ctr" anchorCtr="0" compatLnSpc="1">
            <a:prstTxWarp prst="textNoShape">
              <a:avLst/>
            </a:prstTxWarp>
          </a:bodyPr>
          <a:lstStyle>
            <a:lvl1pPr>
              <a:defRPr sz="800">
                <a:solidFill>
                  <a:srgbClr val="584A83"/>
                </a:solidFill>
              </a:defRPr>
            </a:lvl1pPr>
          </a:lstStyle>
          <a:p>
            <a:fld id="{5DC0C90D-C522-49EF-93DC-5DE71D5B5D63}" type="slidenum">
              <a:rPr lang="en-US"/>
              <a:pPr/>
              <a:t>‹#›</a:t>
            </a:fld>
            <a:endParaRPr lang="en-US"/>
          </a:p>
        </p:txBody>
      </p:sp>
      <p:sp>
        <p:nvSpPr>
          <p:cNvPr id="78853" name="Text Placeholder 10"/>
          <p:cNvSpPr>
            <a:spLocks noGrp="1"/>
          </p:cNvSpPr>
          <p:nvPr>
            <p:ph type="body" idx="1"/>
          </p:nvPr>
        </p:nvSpPr>
        <p:spPr bwMode="auto">
          <a:xfrm>
            <a:off x="225425" y="1414463"/>
            <a:ext cx="8691563" cy="48339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35" name="TextBox 34"/>
          <p:cNvSpPr txBox="1"/>
          <p:nvPr/>
        </p:nvSpPr>
        <p:spPr>
          <a:xfrm>
            <a:off x="1384300" y="6511925"/>
            <a:ext cx="6375400" cy="214313"/>
          </a:xfrm>
          <a:prstGeom prst="rect">
            <a:avLst/>
          </a:prstGeom>
        </p:spPr>
        <p:txBody>
          <a:bodyPr>
            <a:spAutoFit/>
          </a:bodyPr>
          <a:lstStyle/>
          <a:p>
            <a:pPr algn="ctr" fontAlgn="auto">
              <a:spcBef>
                <a:spcPts val="0"/>
              </a:spcBef>
              <a:spcAft>
                <a:spcPts val="0"/>
              </a:spcAft>
              <a:defRPr/>
            </a:pPr>
            <a:r>
              <a:rPr lang="en-US" sz="800" dirty="0">
                <a:solidFill>
                  <a:srgbClr val="584A83"/>
                </a:solidFill>
                <a:latin typeface="+mn-lt"/>
                <a:cs typeface="Arial" pitchFamily="34" charset="0"/>
              </a:rPr>
              <a:t>© 2011 Extreme Networks, Inc. All rights reserved.</a:t>
            </a:r>
            <a:endParaRPr lang="en-US" sz="800" dirty="0">
              <a:solidFill>
                <a:srgbClr val="584A83"/>
              </a:solidFill>
              <a:latin typeface="+mn-lt"/>
              <a:cs typeface="Arial" pitchFamily="34" charset="0"/>
            </a:endParaRPr>
          </a:p>
        </p:txBody>
      </p:sp>
      <p:pic>
        <p:nvPicPr>
          <p:cNvPr id="78855" name="Picture 38" descr="Untitled-19.png"/>
          <p:cNvPicPr>
            <a:picLocks noChangeAspect="1"/>
          </p:cNvPicPr>
          <p:nvPr/>
        </p:nvPicPr>
        <p:blipFill>
          <a:blip r:embed="rId22"/>
          <a:srcRect/>
          <a:stretch>
            <a:fillRect/>
          </a:stretch>
        </p:blipFill>
        <p:spPr bwMode="auto">
          <a:xfrm>
            <a:off x="6900863" y="2355850"/>
            <a:ext cx="1730375" cy="334963"/>
          </a:xfrm>
          <a:prstGeom prst="rect">
            <a:avLst/>
          </a:prstGeom>
          <a:noFill/>
          <a:ln w="9525">
            <a:noFill/>
            <a:miter lim="800000"/>
            <a:headEnd/>
            <a:tailEnd/>
          </a:ln>
        </p:spPr>
      </p:pic>
      <p:pic>
        <p:nvPicPr>
          <p:cNvPr id="78856" name="Picture 29" descr="Untitled-19.png"/>
          <p:cNvPicPr>
            <a:picLocks noChangeAspect="1"/>
          </p:cNvPicPr>
          <p:nvPr/>
        </p:nvPicPr>
        <p:blipFill>
          <a:blip r:embed="rId23"/>
          <a:srcRect/>
          <a:stretch>
            <a:fillRect/>
          </a:stretch>
        </p:blipFill>
        <p:spPr bwMode="auto">
          <a:xfrm>
            <a:off x="7366000" y="6426200"/>
            <a:ext cx="1595438" cy="307975"/>
          </a:xfrm>
          <a:prstGeom prst="rect">
            <a:avLst/>
          </a:prstGeom>
          <a:noFill/>
          <a:ln w="9525">
            <a:noFill/>
            <a:miter lim="800000"/>
            <a:headEnd/>
            <a:tailEnd/>
          </a:ln>
        </p:spPr>
      </p:pic>
      <p:grpSp>
        <p:nvGrpSpPr>
          <p:cNvPr id="78857" name="Group 8"/>
          <p:cNvGrpSpPr>
            <a:grpSpLocks/>
          </p:cNvGrpSpPr>
          <p:nvPr userDrawn="1"/>
        </p:nvGrpSpPr>
        <p:grpSpPr bwMode="auto">
          <a:xfrm>
            <a:off x="8347075" y="6577013"/>
            <a:ext cx="717550" cy="252412"/>
            <a:chOff x="8347612" y="6577293"/>
            <a:chExt cx="716471" cy="252920"/>
          </a:xfrm>
        </p:grpSpPr>
        <p:sp>
          <p:nvSpPr>
            <p:cNvPr id="12" name="Oval 11"/>
            <p:cNvSpPr/>
            <p:nvPr userDrawn="1"/>
          </p:nvSpPr>
          <p:spPr>
            <a:xfrm>
              <a:off x="862500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3" name="Oval 12"/>
            <p:cNvSpPr/>
            <p:nvPr userDrawn="1"/>
          </p:nvSpPr>
          <p:spPr>
            <a:xfrm>
              <a:off x="8718528"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4" name="Oval 13"/>
            <p:cNvSpPr/>
            <p:nvPr userDrawn="1"/>
          </p:nvSpPr>
          <p:spPr>
            <a:xfrm>
              <a:off x="8813635"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5" name="Oval 14"/>
            <p:cNvSpPr/>
            <p:nvPr userDrawn="1"/>
          </p:nvSpPr>
          <p:spPr>
            <a:xfrm>
              <a:off x="8907157" y="6577293"/>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6" name="Oval 15"/>
            <p:cNvSpPr/>
            <p:nvPr userDrawn="1"/>
          </p:nvSpPr>
          <p:spPr>
            <a:xfrm>
              <a:off x="862500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7" name="Oval 16"/>
            <p:cNvSpPr/>
            <p:nvPr userDrawn="1"/>
          </p:nvSpPr>
          <p:spPr>
            <a:xfrm>
              <a:off x="8718528"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8" name="Oval 17"/>
            <p:cNvSpPr/>
            <p:nvPr userDrawn="1"/>
          </p:nvSpPr>
          <p:spPr>
            <a:xfrm>
              <a:off x="8813635" y="6672735"/>
              <a:ext cx="63405" cy="6521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19" name="Oval 18"/>
            <p:cNvSpPr/>
            <p:nvPr userDrawn="1"/>
          </p:nvSpPr>
          <p:spPr>
            <a:xfrm>
              <a:off x="8907157"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0" name="Oval 19"/>
            <p:cNvSpPr/>
            <p:nvPr userDrawn="1"/>
          </p:nvSpPr>
          <p:spPr>
            <a:xfrm>
              <a:off x="9000678" y="6672735"/>
              <a:ext cx="63405"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1" name="Oval 20"/>
            <p:cNvSpPr/>
            <p:nvPr userDrawn="1"/>
          </p:nvSpPr>
          <p:spPr>
            <a:xfrm>
              <a:off x="8533071" y="6672735"/>
              <a:ext cx="64989" cy="6521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2" name="Oval 21"/>
            <p:cNvSpPr/>
            <p:nvPr userDrawn="1"/>
          </p:nvSpPr>
          <p:spPr>
            <a:xfrm>
              <a:off x="8625007"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3" name="Oval 22"/>
            <p:cNvSpPr/>
            <p:nvPr userDrawn="1"/>
          </p:nvSpPr>
          <p:spPr>
            <a:xfrm>
              <a:off x="8718528"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4" name="Oval 23"/>
            <p:cNvSpPr/>
            <p:nvPr userDrawn="1"/>
          </p:nvSpPr>
          <p:spPr>
            <a:xfrm>
              <a:off x="8813635"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5" name="Oval 24"/>
            <p:cNvSpPr/>
            <p:nvPr userDrawn="1"/>
          </p:nvSpPr>
          <p:spPr>
            <a:xfrm>
              <a:off x="8907157" y="6766585"/>
              <a:ext cx="63405" cy="63628"/>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6" name="Oval 25"/>
            <p:cNvSpPr/>
            <p:nvPr userDrawn="1"/>
          </p:nvSpPr>
          <p:spPr>
            <a:xfrm>
              <a:off x="9000678" y="6766585"/>
              <a:ext cx="63405" cy="63628"/>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7" name="Oval 26"/>
            <p:cNvSpPr/>
            <p:nvPr userDrawn="1"/>
          </p:nvSpPr>
          <p:spPr>
            <a:xfrm>
              <a:off x="8533071" y="6766585"/>
              <a:ext cx="64989" cy="63628"/>
            </a:xfrm>
            <a:prstGeom prst="ellipse">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8" name="Oval 27"/>
            <p:cNvSpPr/>
            <p:nvPr userDrawn="1"/>
          </p:nvSpPr>
          <p:spPr>
            <a:xfrm>
              <a:off x="8439549"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sp>
          <p:nvSpPr>
            <p:cNvPr id="29" name="Oval 28"/>
            <p:cNvSpPr/>
            <p:nvPr userDrawn="1"/>
          </p:nvSpPr>
          <p:spPr>
            <a:xfrm>
              <a:off x="8347612" y="6766585"/>
              <a:ext cx="63405" cy="63628"/>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a:solidFill>
                  <a:prstClr val="white"/>
                </a:solidFill>
              </a:endParaRPr>
            </a:p>
          </p:txBody>
        </p:sp>
      </p:gr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880" r:id="rId5"/>
    <p:sldLayoutId id="2147483879" r:id="rId6"/>
    <p:sldLayoutId id="2147483947" r:id="rId7"/>
    <p:sldLayoutId id="2147483948" r:id="rId8"/>
    <p:sldLayoutId id="2147483878" r:id="rId9"/>
    <p:sldLayoutId id="2147483949" r:id="rId10"/>
    <p:sldLayoutId id="2147483950" r:id="rId11"/>
    <p:sldLayoutId id="2147483951" r:id="rId12"/>
    <p:sldLayoutId id="2147483952" r:id="rId13"/>
    <p:sldLayoutId id="2147483877" r:id="rId14"/>
    <p:sldLayoutId id="2147483876" r:id="rId15"/>
    <p:sldLayoutId id="2147483875" r:id="rId16"/>
    <p:sldLayoutId id="2147483953" r:id="rId17"/>
    <p:sldLayoutId id="2147483954" r:id="rId18"/>
    <p:sldLayoutId id="2147483955" r:id="rId19"/>
  </p:sldLayoutIdLst>
  <p:transition spd="med">
    <p:wipe dir="r"/>
  </p:transition>
  <p:timing>
    <p:tnLst>
      <p:par>
        <p:cTn id="1" dur="indefinite" restart="never" nodeType="tmRoot"/>
      </p:par>
    </p:tnLst>
  </p:timing>
  <p:hf hdr="0" ftr="0" dt="0"/>
  <p:txStyles>
    <p:titleStyle>
      <a:lvl1pPr algn="l" rtl="0" fontAlgn="base">
        <a:spcBef>
          <a:spcPct val="0"/>
        </a:spcBef>
        <a:spcAft>
          <a:spcPct val="0"/>
        </a:spcAft>
        <a:defRPr lang="en-US" sz="2600" b="1" kern="1200" dirty="0">
          <a:solidFill>
            <a:srgbClr val="FFFFFF"/>
          </a:solidFill>
          <a:latin typeface="+mj-lt"/>
          <a:ea typeface="+mj-ea"/>
          <a:cs typeface="Arial" pitchFamily="34" charset="0"/>
        </a:defRPr>
      </a:lvl1pPr>
      <a:lvl2pPr algn="l" rtl="0" fontAlgn="base">
        <a:spcBef>
          <a:spcPct val="0"/>
        </a:spcBef>
        <a:spcAft>
          <a:spcPct val="0"/>
        </a:spcAft>
        <a:defRPr sz="2600" b="1">
          <a:solidFill>
            <a:srgbClr val="FFFFFF"/>
          </a:solidFill>
          <a:latin typeface="Arial" charset="0"/>
          <a:cs typeface="Arial" charset="0"/>
        </a:defRPr>
      </a:lvl2pPr>
      <a:lvl3pPr algn="l" rtl="0" fontAlgn="base">
        <a:spcBef>
          <a:spcPct val="0"/>
        </a:spcBef>
        <a:spcAft>
          <a:spcPct val="0"/>
        </a:spcAft>
        <a:defRPr sz="2600" b="1">
          <a:solidFill>
            <a:srgbClr val="FFFFFF"/>
          </a:solidFill>
          <a:latin typeface="Arial" charset="0"/>
          <a:cs typeface="Arial" charset="0"/>
        </a:defRPr>
      </a:lvl3pPr>
      <a:lvl4pPr algn="l" rtl="0" fontAlgn="base">
        <a:spcBef>
          <a:spcPct val="0"/>
        </a:spcBef>
        <a:spcAft>
          <a:spcPct val="0"/>
        </a:spcAft>
        <a:defRPr sz="2600" b="1">
          <a:solidFill>
            <a:srgbClr val="FFFFFF"/>
          </a:solidFill>
          <a:latin typeface="Arial" charset="0"/>
          <a:cs typeface="Arial" charset="0"/>
        </a:defRPr>
      </a:lvl4pPr>
      <a:lvl5pPr algn="l" rtl="0" fontAlgn="base">
        <a:spcBef>
          <a:spcPct val="0"/>
        </a:spcBef>
        <a:spcAft>
          <a:spcPct val="0"/>
        </a:spcAft>
        <a:defRPr sz="2600" b="1">
          <a:solidFill>
            <a:srgbClr val="FFFFFF"/>
          </a:solidFill>
          <a:latin typeface="Arial" charset="0"/>
          <a:cs typeface="Arial" charset="0"/>
        </a:defRPr>
      </a:lvl5pPr>
      <a:lvl6pPr marL="457200" algn="l" rtl="0" fontAlgn="base">
        <a:spcBef>
          <a:spcPct val="0"/>
        </a:spcBef>
        <a:spcAft>
          <a:spcPct val="0"/>
        </a:spcAft>
        <a:defRPr sz="2600" b="1">
          <a:solidFill>
            <a:srgbClr val="FFFFFF"/>
          </a:solidFill>
          <a:latin typeface="Arial" charset="0"/>
          <a:cs typeface="Arial" charset="0"/>
        </a:defRPr>
      </a:lvl6pPr>
      <a:lvl7pPr marL="914400" algn="l" rtl="0" fontAlgn="base">
        <a:spcBef>
          <a:spcPct val="0"/>
        </a:spcBef>
        <a:spcAft>
          <a:spcPct val="0"/>
        </a:spcAft>
        <a:defRPr sz="2600" b="1">
          <a:solidFill>
            <a:srgbClr val="FFFFFF"/>
          </a:solidFill>
          <a:latin typeface="Arial" charset="0"/>
          <a:cs typeface="Arial" charset="0"/>
        </a:defRPr>
      </a:lvl7pPr>
      <a:lvl8pPr marL="1371600" algn="l" rtl="0" fontAlgn="base">
        <a:spcBef>
          <a:spcPct val="0"/>
        </a:spcBef>
        <a:spcAft>
          <a:spcPct val="0"/>
        </a:spcAft>
        <a:defRPr sz="2600" b="1">
          <a:solidFill>
            <a:srgbClr val="FFFFFF"/>
          </a:solidFill>
          <a:latin typeface="Arial" charset="0"/>
          <a:cs typeface="Arial" charset="0"/>
        </a:defRPr>
      </a:lvl8pPr>
      <a:lvl9pPr marL="1828800" algn="l" rtl="0" fontAlgn="base">
        <a:spcBef>
          <a:spcPct val="0"/>
        </a:spcBef>
        <a:spcAft>
          <a:spcPct val="0"/>
        </a:spcAft>
        <a:defRPr sz="2600" b="1">
          <a:solidFill>
            <a:srgbClr val="FFFFFF"/>
          </a:solidFill>
          <a:latin typeface="Arial" charset="0"/>
          <a:cs typeface="Arial" charset="0"/>
        </a:defRPr>
      </a:lvl9pPr>
    </p:titleStyle>
    <p:bodyStyle>
      <a:lvl1pPr marL="228600" indent="-228600" algn="l" rtl="0" fontAlgn="base">
        <a:lnSpc>
          <a:spcPct val="85000"/>
        </a:lnSpc>
        <a:spcBef>
          <a:spcPts val="1200"/>
        </a:spcBef>
        <a:spcAft>
          <a:spcPct val="0"/>
        </a:spcAft>
        <a:buFont typeface="Arial" charset="0"/>
        <a:buChar char="•"/>
        <a:defRPr sz="2000" kern="1200">
          <a:solidFill>
            <a:srgbClr val="3F3F3F"/>
          </a:solidFill>
          <a:latin typeface="+mj-lt"/>
          <a:ea typeface="+mn-ea"/>
          <a:cs typeface="Arial" pitchFamily="34" charset="0"/>
        </a:defRPr>
      </a:lvl1pPr>
      <a:lvl2pPr marL="406400" indent="-177800" algn="l" rtl="0" fontAlgn="base">
        <a:lnSpc>
          <a:spcPct val="85000"/>
        </a:lnSpc>
        <a:spcBef>
          <a:spcPts val="1200"/>
        </a:spcBef>
        <a:spcAft>
          <a:spcPct val="0"/>
        </a:spcAft>
        <a:buFont typeface="Lucida Grande"/>
        <a:buChar char="–"/>
        <a:defRPr kern="1200">
          <a:solidFill>
            <a:srgbClr val="3F3F3F"/>
          </a:solidFill>
          <a:latin typeface="+mj-lt"/>
          <a:ea typeface="+mn-ea"/>
          <a:cs typeface="Arial" pitchFamily="34" charset="0"/>
        </a:defRPr>
      </a:lvl2pPr>
      <a:lvl3pPr marL="635000" indent="-228600" algn="l" rtl="0" fontAlgn="base">
        <a:lnSpc>
          <a:spcPct val="85000"/>
        </a:lnSpc>
        <a:spcBef>
          <a:spcPts val="1200"/>
        </a:spcBef>
        <a:spcAft>
          <a:spcPct val="0"/>
        </a:spcAft>
        <a:buFont typeface="Arial" charset="0"/>
        <a:buChar char="•"/>
        <a:defRPr sz="1600" kern="1200">
          <a:solidFill>
            <a:srgbClr val="3F3F3F"/>
          </a:solidFill>
          <a:latin typeface="+mj-lt"/>
          <a:ea typeface="+mn-ea"/>
          <a:cs typeface="Arial" pitchFamily="34" charset="0"/>
        </a:defRPr>
      </a:lvl3pPr>
      <a:lvl4pPr marL="8636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4pPr>
      <a:lvl5pPr marL="1092200" indent="-228600" algn="l" rtl="0" fontAlgn="base">
        <a:lnSpc>
          <a:spcPct val="85000"/>
        </a:lnSpc>
        <a:spcBef>
          <a:spcPts val="1200"/>
        </a:spcBef>
        <a:spcAft>
          <a:spcPct val="0"/>
        </a:spcAft>
        <a:buFont typeface="Arial" charset="0"/>
        <a:buChar char="•"/>
        <a:defRPr kern="1200">
          <a:solidFill>
            <a:srgbClr val="3F3F3F"/>
          </a:solidFill>
          <a:latin typeface="+mj-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1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4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1.xml.rels><?xml version="1.0" encoding="UTF-8" standalone="yes"?>
<Relationships xmlns="http://schemas.openxmlformats.org/package/2006/relationships"><Relationship Id="rId8" Type="http://schemas.openxmlformats.org/officeDocument/2006/relationships/image" Target="../media/image220.png"/><Relationship Id="rId13" Type="http://schemas.openxmlformats.org/officeDocument/2006/relationships/image" Target="../media/image223.png"/><Relationship Id="rId3" Type="http://schemas.openxmlformats.org/officeDocument/2006/relationships/image" Target="../media/image216.png"/><Relationship Id="rId7" Type="http://schemas.openxmlformats.org/officeDocument/2006/relationships/oleObject" Target="../embeddings/oleObject6.bin"/><Relationship Id="rId12" Type="http://schemas.openxmlformats.org/officeDocument/2006/relationships/image" Target="../media/image222.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19.png"/><Relationship Id="rId11" Type="http://schemas.openxmlformats.org/officeDocument/2006/relationships/image" Target="../media/image215.png"/><Relationship Id="rId5" Type="http://schemas.openxmlformats.org/officeDocument/2006/relationships/image" Target="../media/image218.png"/><Relationship Id="rId10" Type="http://schemas.openxmlformats.org/officeDocument/2006/relationships/image" Target="../media/image221.png"/><Relationship Id="rId4" Type="http://schemas.openxmlformats.org/officeDocument/2006/relationships/image" Target="../media/image217.jpeg"/><Relationship Id="rId9" Type="http://schemas.openxmlformats.org/officeDocument/2006/relationships/oleObject" Target="../embeddings/oleObject7.bin"/></Relationships>
</file>

<file path=ppt/slides/_rels/slide102.xml.rels><?xml version="1.0" encoding="UTF-8" standalone="yes"?>
<Relationships xmlns="http://schemas.openxmlformats.org/package/2006/relationships"><Relationship Id="rId8" Type="http://schemas.openxmlformats.org/officeDocument/2006/relationships/image" Target="../media/image220.png"/><Relationship Id="rId13" Type="http://schemas.openxmlformats.org/officeDocument/2006/relationships/image" Target="../media/image222.png"/><Relationship Id="rId3" Type="http://schemas.openxmlformats.org/officeDocument/2006/relationships/image" Target="../media/image216.png"/><Relationship Id="rId7" Type="http://schemas.openxmlformats.org/officeDocument/2006/relationships/oleObject" Target="../embeddings/oleObject8.bin"/><Relationship Id="rId12" Type="http://schemas.openxmlformats.org/officeDocument/2006/relationships/image" Target="../media/image226.png"/><Relationship Id="rId2" Type="http://schemas.openxmlformats.org/officeDocument/2006/relationships/slideLayout" Target="../slideLayouts/slideLayout23.xml"/><Relationship Id="rId1" Type="http://schemas.openxmlformats.org/officeDocument/2006/relationships/vmlDrawing" Target="../drawings/vmlDrawing4.vml"/><Relationship Id="rId6" Type="http://schemas.openxmlformats.org/officeDocument/2006/relationships/image" Target="../media/image219.png"/><Relationship Id="rId11" Type="http://schemas.openxmlformats.org/officeDocument/2006/relationships/image" Target="../media/image225.png"/><Relationship Id="rId5" Type="http://schemas.openxmlformats.org/officeDocument/2006/relationships/image" Target="../media/image218.png"/><Relationship Id="rId15" Type="http://schemas.openxmlformats.org/officeDocument/2006/relationships/image" Target="../media/image227.png"/><Relationship Id="rId10" Type="http://schemas.openxmlformats.org/officeDocument/2006/relationships/image" Target="../media/image224.png"/><Relationship Id="rId4" Type="http://schemas.openxmlformats.org/officeDocument/2006/relationships/image" Target="../media/image217.jpeg"/><Relationship Id="rId9" Type="http://schemas.openxmlformats.org/officeDocument/2006/relationships/oleObject" Target="../embeddings/oleObject9.bin"/><Relationship Id="rId14" Type="http://schemas.openxmlformats.org/officeDocument/2006/relationships/image" Target="../media/image223.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jpeg"/><Relationship Id="rId1" Type="http://schemas.openxmlformats.org/officeDocument/2006/relationships/slideLayout" Target="../slideLayouts/slideLayout6.xml"/><Relationship Id="rId4" Type="http://schemas.openxmlformats.org/officeDocument/2006/relationships/image" Target="../media/image230.jpeg"/></Relationships>
</file>

<file path=ppt/slides/_rels/slide105.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8.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image" Target="../media/image232.png"/><Relationship Id="rId1" Type="http://schemas.openxmlformats.org/officeDocument/2006/relationships/slideLayout" Target="../slideLayouts/slideLayout6.xml"/><Relationship Id="rId4" Type="http://schemas.openxmlformats.org/officeDocument/2006/relationships/image" Target="../media/image234.png"/></Relationships>
</file>

<file path=ppt/slides/_rels/slide109.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235.png"/><Relationship Id="rId7" Type="http://schemas.openxmlformats.org/officeDocument/2006/relationships/image" Target="../media/image239.png"/><Relationship Id="rId2" Type="http://schemas.openxmlformats.org/officeDocument/2006/relationships/image" Target="../media/image200.png"/><Relationship Id="rId1" Type="http://schemas.openxmlformats.org/officeDocument/2006/relationships/slideLayout" Target="../slideLayouts/slideLayout20.xml"/><Relationship Id="rId6" Type="http://schemas.openxmlformats.org/officeDocument/2006/relationships/image" Target="../media/image238.png"/><Relationship Id="rId11" Type="http://schemas.openxmlformats.org/officeDocument/2006/relationships/image" Target="../media/image243.png"/><Relationship Id="rId5" Type="http://schemas.openxmlformats.org/officeDocument/2006/relationships/image" Target="../media/image237.emf"/><Relationship Id="rId10" Type="http://schemas.openxmlformats.org/officeDocument/2006/relationships/image" Target="../media/image242.png"/><Relationship Id="rId4" Type="http://schemas.openxmlformats.org/officeDocument/2006/relationships/image" Target="../media/image236.emf"/><Relationship Id="rId9" Type="http://schemas.openxmlformats.org/officeDocument/2006/relationships/image" Target="../media/image241.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35.xml"/><Relationship Id="rId4" Type="http://schemas.openxmlformats.org/officeDocument/2006/relationships/image" Target="../media/image50.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1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44.xml"/><Relationship Id="rId1" Type="http://schemas.openxmlformats.org/officeDocument/2006/relationships/slideLayout" Target="../slideLayouts/slideLayout5.xml"/><Relationship Id="rId4" Type="http://schemas.openxmlformats.org/officeDocument/2006/relationships/image" Target="../media/image244.jpeg"/></Relationships>
</file>

<file path=ppt/slides/_rels/slide112.xml.rels><?xml version="1.0" encoding="UTF-8" standalone="yes"?>
<Relationships xmlns="http://schemas.openxmlformats.org/package/2006/relationships"><Relationship Id="rId3" Type="http://schemas.openxmlformats.org/officeDocument/2006/relationships/image" Target="../media/image246.jpeg"/><Relationship Id="rId2" Type="http://schemas.openxmlformats.org/officeDocument/2006/relationships/image" Target="../media/image245.jpeg"/><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247.jpeg"/><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1.xml"/></Relationships>
</file>

<file path=ppt/slides/_rels/slide117.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47.xml"/><Relationship Id="rId1" Type="http://schemas.openxmlformats.org/officeDocument/2006/relationships/slideLayout" Target="../slideLayouts/slideLayout36.xml"/><Relationship Id="rId4" Type="http://schemas.openxmlformats.org/officeDocument/2006/relationships/image" Target="../media/image249.png"/></Relationships>
</file>

<file path=ppt/slides/_rels/slide118.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48.xml"/><Relationship Id="rId1" Type="http://schemas.openxmlformats.org/officeDocument/2006/relationships/slideLayout" Target="../slideLayouts/slideLayout36.xml"/><Relationship Id="rId4" Type="http://schemas.openxmlformats.org/officeDocument/2006/relationships/image" Target="../media/image251.png"/></Relationships>
</file>

<file path=ppt/slides/_rels/slide119.xml.rels><?xml version="1.0" encoding="UTF-8" standalone="yes"?>
<Relationships xmlns="http://schemas.openxmlformats.org/package/2006/relationships"><Relationship Id="rId3" Type="http://schemas.openxmlformats.org/officeDocument/2006/relationships/image" Target="../media/image252.png"/><Relationship Id="rId2" Type="http://schemas.openxmlformats.org/officeDocument/2006/relationships/notesSlide" Target="../notesSlides/notesSlide49.xml"/><Relationship Id="rId1" Type="http://schemas.openxmlformats.org/officeDocument/2006/relationships/slideLayout" Target="../slideLayouts/slideLayout36.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image" Target="../media/image257.png"/><Relationship Id="rId3" Type="http://schemas.openxmlformats.org/officeDocument/2006/relationships/hyperlink" Target="http://www.openflow.org/" TargetMode="External"/><Relationship Id="rId7" Type="http://schemas.openxmlformats.org/officeDocument/2006/relationships/image" Target="../media/image256.png"/><Relationship Id="rId2" Type="http://schemas.openxmlformats.org/officeDocument/2006/relationships/image" Target="../media/image253.png"/><Relationship Id="rId1" Type="http://schemas.openxmlformats.org/officeDocument/2006/relationships/slideLayout" Target="../slideLayouts/slideLayout20.xml"/><Relationship Id="rId6" Type="http://schemas.openxmlformats.org/officeDocument/2006/relationships/image" Target="../media/image121.png"/><Relationship Id="rId5" Type="http://schemas.openxmlformats.org/officeDocument/2006/relationships/image" Target="../media/image255.png"/><Relationship Id="rId4" Type="http://schemas.openxmlformats.org/officeDocument/2006/relationships/image" Target="../media/image254.png"/><Relationship Id="rId9" Type="http://schemas.openxmlformats.org/officeDocument/2006/relationships/image" Target="../media/image225.png"/></Relationships>
</file>

<file path=ppt/slides/_rels/slide121.xml.rels><?xml version="1.0" encoding="UTF-8" standalone="yes"?>
<Relationships xmlns="http://schemas.openxmlformats.org/package/2006/relationships"><Relationship Id="rId8" Type="http://schemas.openxmlformats.org/officeDocument/2006/relationships/image" Target="../media/image262.jpeg"/><Relationship Id="rId3" Type="http://schemas.openxmlformats.org/officeDocument/2006/relationships/hyperlink" Target="http://www.openflow.org/" TargetMode="External"/><Relationship Id="rId7" Type="http://schemas.openxmlformats.org/officeDocument/2006/relationships/image" Target="../media/image261.png"/><Relationship Id="rId2" Type="http://schemas.openxmlformats.org/officeDocument/2006/relationships/notesSlide" Target="../notesSlides/notesSlide50.xml"/><Relationship Id="rId1" Type="http://schemas.openxmlformats.org/officeDocument/2006/relationships/slideLayout" Target="../slideLayouts/slideLayout20.xml"/><Relationship Id="rId6" Type="http://schemas.openxmlformats.org/officeDocument/2006/relationships/image" Target="../media/image260.png"/><Relationship Id="rId5" Type="http://schemas.openxmlformats.org/officeDocument/2006/relationships/image" Target="../media/image259.png"/><Relationship Id="rId4" Type="http://schemas.openxmlformats.org/officeDocument/2006/relationships/image" Target="../media/image258.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8.xml"/></Relationships>
</file>

<file path=ppt/slides/_rels/slide123.xml.rels><?xml version="1.0" encoding="UTF-8" standalone="yes"?>
<Relationships xmlns="http://schemas.openxmlformats.org/package/2006/relationships"><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7.xml"/></Relationships>
</file>

<file path=ppt/slides/_rels/slide125.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53.xml"/><Relationship Id="rId1" Type="http://schemas.openxmlformats.org/officeDocument/2006/relationships/slideLayout" Target="../slideLayouts/slideLayout31.xml"/></Relationships>
</file>

<file path=ppt/slides/_rels/slide126.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54.xml"/><Relationship Id="rId1" Type="http://schemas.openxmlformats.org/officeDocument/2006/relationships/slideLayout" Target="../slideLayouts/slideLayout38.xml"/><Relationship Id="rId4" Type="http://schemas.openxmlformats.org/officeDocument/2006/relationships/image" Target="../media/image266.wmf"/></Relationships>
</file>

<file path=ppt/slides/_rels/slide127.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55.xml"/><Relationship Id="rId1" Type="http://schemas.openxmlformats.org/officeDocument/2006/relationships/slideLayout" Target="../slideLayouts/slideLayout39.xml"/><Relationship Id="rId4" Type="http://schemas.openxmlformats.org/officeDocument/2006/relationships/image" Target="../media/image266.wmf"/></Relationships>
</file>

<file path=ppt/slides/_rels/slide128.xml.rels><?xml version="1.0" encoding="UTF-8" standalone="yes"?>
<Relationships xmlns="http://schemas.openxmlformats.org/package/2006/relationships"><Relationship Id="rId3" Type="http://schemas.openxmlformats.org/officeDocument/2006/relationships/image" Target="../media/image265.png"/><Relationship Id="rId2" Type="http://schemas.openxmlformats.org/officeDocument/2006/relationships/notesSlide" Target="../notesSlides/notesSlide56.xml"/><Relationship Id="rId1" Type="http://schemas.openxmlformats.org/officeDocument/2006/relationships/slideLayout" Target="../slideLayouts/slideLayout40.xml"/><Relationship Id="rId4" Type="http://schemas.openxmlformats.org/officeDocument/2006/relationships/image" Target="../media/image266.wmf"/></Relationships>
</file>

<file path=ppt/slides/_rels/slide129.x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5.pn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5.png"/><Relationship Id="rId1" Type="http://schemas.openxmlformats.org/officeDocument/2006/relationships/slideLayout" Target="../slideLayouts/slideLayout33.xml"/></Relationships>
</file>

<file path=ppt/slides/_rels/slide131.xml.rels><?xml version="1.0" encoding="UTF-8" standalone="yes"?>
<Relationships xmlns="http://schemas.openxmlformats.org/package/2006/relationships"><Relationship Id="rId3" Type="http://schemas.openxmlformats.org/officeDocument/2006/relationships/image" Target="../media/image266.wmf"/><Relationship Id="rId2" Type="http://schemas.openxmlformats.org/officeDocument/2006/relationships/image" Target="../media/image265.png"/><Relationship Id="rId1" Type="http://schemas.openxmlformats.org/officeDocument/2006/relationships/slideLayout" Target="../slideLayouts/slideLayout3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3.xml"/></Relationships>
</file>

<file path=ppt/slides/_rels/slide134.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54.xml"/></Relationships>
</file>

<file path=ppt/slides/_rels/slide135.xml.rels><?xml version="1.0" encoding="UTF-8" standalone="yes"?>
<Relationships xmlns="http://schemas.openxmlformats.org/package/2006/relationships"><Relationship Id="rId8" Type="http://schemas.openxmlformats.org/officeDocument/2006/relationships/image" Target="../media/image273.png"/><Relationship Id="rId13" Type="http://schemas.openxmlformats.org/officeDocument/2006/relationships/image" Target="../media/image278.png"/><Relationship Id="rId3" Type="http://schemas.openxmlformats.org/officeDocument/2006/relationships/image" Target="../media/image268.png"/><Relationship Id="rId7" Type="http://schemas.openxmlformats.org/officeDocument/2006/relationships/image" Target="../media/image272.png"/><Relationship Id="rId12" Type="http://schemas.openxmlformats.org/officeDocument/2006/relationships/image" Target="../media/image277.png"/><Relationship Id="rId17" Type="http://schemas.openxmlformats.org/officeDocument/2006/relationships/image" Target="../media/image282.jpeg"/><Relationship Id="rId2" Type="http://schemas.openxmlformats.org/officeDocument/2006/relationships/notesSlide" Target="../notesSlides/notesSlide58.xml"/><Relationship Id="rId16" Type="http://schemas.openxmlformats.org/officeDocument/2006/relationships/image" Target="../media/image281.png"/><Relationship Id="rId1" Type="http://schemas.openxmlformats.org/officeDocument/2006/relationships/slideLayout" Target="../slideLayouts/slideLayout55.xml"/><Relationship Id="rId6" Type="http://schemas.openxmlformats.org/officeDocument/2006/relationships/image" Target="../media/image271.png"/><Relationship Id="rId11" Type="http://schemas.openxmlformats.org/officeDocument/2006/relationships/image" Target="../media/image276.jpeg"/><Relationship Id="rId5" Type="http://schemas.openxmlformats.org/officeDocument/2006/relationships/image" Target="../media/image270.png"/><Relationship Id="rId15" Type="http://schemas.openxmlformats.org/officeDocument/2006/relationships/image" Target="../media/image280.jpeg"/><Relationship Id="rId10" Type="http://schemas.openxmlformats.org/officeDocument/2006/relationships/image" Target="../media/image275.png"/><Relationship Id="rId4" Type="http://schemas.openxmlformats.org/officeDocument/2006/relationships/image" Target="../media/image269.png"/><Relationship Id="rId9" Type="http://schemas.openxmlformats.org/officeDocument/2006/relationships/image" Target="../media/image274.png"/><Relationship Id="rId14" Type="http://schemas.openxmlformats.org/officeDocument/2006/relationships/image" Target="../media/image279.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6.xml"/></Relationships>
</file>

<file path=ppt/slides/_rels/slide137.xml.rels><?xml version="1.0" encoding="UTF-8" standalone="yes"?>
<Relationships xmlns="http://schemas.openxmlformats.org/package/2006/relationships"><Relationship Id="rId3" Type="http://schemas.openxmlformats.org/officeDocument/2006/relationships/image" Target="../media/image284.jpeg"/><Relationship Id="rId2" Type="http://schemas.openxmlformats.org/officeDocument/2006/relationships/image" Target="../media/image283.jpeg"/><Relationship Id="rId1" Type="http://schemas.openxmlformats.org/officeDocument/2006/relationships/slideLayout" Target="../slideLayouts/slideLayout56.xml"/></Relationships>
</file>

<file path=ppt/slides/_rels/slide138.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image" Target="../media/image285.png"/><Relationship Id="rId1" Type="http://schemas.openxmlformats.org/officeDocument/2006/relationships/slideLayout" Target="../slideLayouts/slideLayout5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290.png"/><Relationship Id="rId5" Type="http://schemas.openxmlformats.org/officeDocument/2006/relationships/image" Target="../media/image289.jpeg"/><Relationship Id="rId4" Type="http://schemas.openxmlformats.org/officeDocument/2006/relationships/image" Target="../media/image288.png"/></Relationships>
</file>

<file path=ppt/slides/_rels/slide141.xml.rels><?xml version="1.0" encoding="UTF-8" standalone="yes"?>
<Relationships xmlns="http://schemas.openxmlformats.org/package/2006/relationships"><Relationship Id="rId3" Type="http://schemas.openxmlformats.org/officeDocument/2006/relationships/image" Target="../media/image292.jpeg"/><Relationship Id="rId2" Type="http://schemas.openxmlformats.org/officeDocument/2006/relationships/image" Target="../media/image291.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292.jpeg"/><Relationship Id="rId2" Type="http://schemas.openxmlformats.org/officeDocument/2006/relationships/image" Target="../media/image293.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9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8" Type="http://schemas.openxmlformats.org/officeDocument/2006/relationships/image" Target="../media/image300.png"/><Relationship Id="rId3" Type="http://schemas.openxmlformats.org/officeDocument/2006/relationships/image" Target="../media/image295.jpeg"/><Relationship Id="rId7" Type="http://schemas.openxmlformats.org/officeDocument/2006/relationships/image" Target="../media/image299.png"/><Relationship Id="rId2" Type="http://schemas.openxmlformats.org/officeDocument/2006/relationships/notesSlide" Target="../notesSlides/notesSlide63.xml"/><Relationship Id="rId1" Type="http://schemas.openxmlformats.org/officeDocument/2006/relationships/slideLayout" Target="../slideLayouts/slideLayout36.xml"/><Relationship Id="rId6" Type="http://schemas.openxmlformats.org/officeDocument/2006/relationships/image" Target="../media/image298.png"/><Relationship Id="rId5" Type="http://schemas.openxmlformats.org/officeDocument/2006/relationships/image" Target="../media/image297.jpeg"/><Relationship Id="rId4" Type="http://schemas.openxmlformats.org/officeDocument/2006/relationships/image" Target="../media/image296.png"/><Relationship Id="rId9" Type="http://schemas.openxmlformats.org/officeDocument/2006/relationships/image" Target="../media/image301.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6.xml.rels><?xml version="1.0" encoding="UTF-8" standalone="yes"?>
<Relationships xmlns="http://schemas.openxmlformats.org/package/2006/relationships"><Relationship Id="rId8" Type="http://schemas.openxmlformats.org/officeDocument/2006/relationships/image" Target="../media/image304.jpeg"/><Relationship Id="rId3" Type="http://schemas.openxmlformats.org/officeDocument/2006/relationships/tags" Target="../tags/tag13.xml"/><Relationship Id="rId7" Type="http://schemas.openxmlformats.org/officeDocument/2006/relationships/image" Target="../media/image303.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302.jpeg"/><Relationship Id="rId11" Type="http://schemas.openxmlformats.org/officeDocument/2006/relationships/image" Target="../media/image307.jpeg"/><Relationship Id="rId5" Type="http://schemas.openxmlformats.org/officeDocument/2006/relationships/notesSlide" Target="../notesSlides/notesSlide64.xml"/><Relationship Id="rId10" Type="http://schemas.openxmlformats.org/officeDocument/2006/relationships/image" Target="../media/image306.jpeg"/><Relationship Id="rId4" Type="http://schemas.openxmlformats.org/officeDocument/2006/relationships/slideLayout" Target="../slideLayouts/slideLayout2.xml"/><Relationship Id="rId9" Type="http://schemas.openxmlformats.org/officeDocument/2006/relationships/image" Target="../media/image305.jpeg"/></Relationships>
</file>

<file path=ppt/slides/_rels/slide147.xml.rels><?xml version="1.0" encoding="UTF-8" standalone="yes"?>
<Relationships xmlns="http://schemas.openxmlformats.org/package/2006/relationships"><Relationship Id="rId2" Type="http://schemas.openxmlformats.org/officeDocument/2006/relationships/image" Target="../media/image308.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50.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313.jpeg"/><Relationship Id="rId2" Type="http://schemas.openxmlformats.org/officeDocument/2006/relationships/image" Target="../media/image45.png"/><Relationship Id="rId1" Type="http://schemas.openxmlformats.org/officeDocument/2006/relationships/slideLayout" Target="../slideLayouts/slideLayout41.xml"/><Relationship Id="rId4" Type="http://schemas.openxmlformats.org/officeDocument/2006/relationships/image" Target="../media/image314.png"/></Relationships>
</file>

<file path=ppt/slides/_rels/slide153.xml.rels><?xml version="1.0" encoding="UTF-8" standalone="yes"?>
<Relationships xmlns="http://schemas.openxmlformats.org/package/2006/relationships"><Relationship Id="rId3" Type="http://schemas.openxmlformats.org/officeDocument/2006/relationships/image" Target="../media/image316.jpeg"/><Relationship Id="rId2" Type="http://schemas.openxmlformats.org/officeDocument/2006/relationships/image" Target="../media/image315.jpeg"/><Relationship Id="rId1" Type="http://schemas.openxmlformats.org/officeDocument/2006/relationships/slideLayout" Target="../slideLayouts/slideLayout2.xml"/><Relationship Id="rId5" Type="http://schemas.openxmlformats.org/officeDocument/2006/relationships/image" Target="../media/image317.png"/><Relationship Id="rId4" Type="http://schemas.openxmlformats.org/officeDocument/2006/relationships/hyperlink" Target="http://www.axon.tv/EN/home" TargetMode="External"/></Relationships>
</file>

<file path=ppt/slides/_rels/slide154.xml.rels><?xml version="1.0" encoding="UTF-8" standalone="yes"?>
<Relationships xmlns="http://schemas.openxmlformats.org/package/2006/relationships"><Relationship Id="rId3" Type="http://schemas.openxmlformats.org/officeDocument/2006/relationships/image" Target="../media/image319.emf"/><Relationship Id="rId2" Type="http://schemas.openxmlformats.org/officeDocument/2006/relationships/image" Target="../media/image318.emf"/><Relationship Id="rId1" Type="http://schemas.openxmlformats.org/officeDocument/2006/relationships/slideLayout" Target="../slideLayouts/slideLayout20.xml"/></Relationships>
</file>

<file path=ppt/slides/_rels/slide155.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5.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68.jpeg"/><Relationship Id="rId5" Type="http://schemas.openxmlformats.org/officeDocument/2006/relationships/image" Target="../media/image67.jpeg"/><Relationship Id="rId10" Type="http://schemas.openxmlformats.org/officeDocument/2006/relationships/image" Target="../media/image72.png"/><Relationship Id="rId4" Type="http://schemas.openxmlformats.org/officeDocument/2006/relationships/image" Target="../media/image66.jpeg"/><Relationship Id="rId9" Type="http://schemas.openxmlformats.org/officeDocument/2006/relationships/image" Target="../media/image71.png"/></Relationships>
</file>

<file path=ppt/slides/_rels/slide2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image" Target="../media/image76.jpeg"/><Relationship Id="rId1" Type="http://schemas.openxmlformats.org/officeDocument/2006/relationships/slideLayout" Target="../slideLayouts/slideLayout27.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9.xml"/><Relationship Id="rId5" Type="http://schemas.openxmlformats.org/officeDocument/2006/relationships/image" Target="../media/image87.png"/><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5.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84.png"/></Relationships>
</file>

<file path=ppt/slides/_rels/slide33.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5.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3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8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45.xml"/><Relationship Id="rId4" Type="http://schemas.openxmlformats.org/officeDocument/2006/relationships/image" Target="../media/image9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png"/><Relationship Id="rId12" Type="http://schemas.openxmlformats.org/officeDocument/2006/relationships/image" Target="../media/image36.jpeg"/><Relationship Id="rId17" Type="http://schemas.openxmlformats.org/officeDocument/2006/relationships/image" Target="../media/image41.png"/><Relationship Id="rId2" Type="http://schemas.openxmlformats.org/officeDocument/2006/relationships/notesSlide" Target="../notesSlides/notesSlide2.xml"/><Relationship Id="rId16" Type="http://schemas.openxmlformats.org/officeDocument/2006/relationships/image" Target="../media/image40.png"/><Relationship Id="rId20" Type="http://schemas.openxmlformats.org/officeDocument/2006/relationships/image" Target="../media/image44.jpeg"/><Relationship Id="rId1" Type="http://schemas.openxmlformats.org/officeDocument/2006/relationships/slideLayout" Target="../slideLayouts/slideLayout45.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jpeg"/><Relationship Id="rId15" Type="http://schemas.openxmlformats.org/officeDocument/2006/relationships/image" Target="../media/image39.png"/><Relationship Id="rId10" Type="http://schemas.openxmlformats.org/officeDocument/2006/relationships/image" Target="../media/image34.png"/><Relationship Id="rId19" Type="http://schemas.openxmlformats.org/officeDocument/2006/relationships/image" Target="../media/image43.jpe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s>
</file>

<file path=ppt/slides/_rels/slide4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2.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43.xml.rels><?xml version="1.0" encoding="UTF-8" standalone="yes"?>
<Relationships xmlns="http://schemas.openxmlformats.org/package/2006/relationships"><Relationship Id="rId8" Type="http://schemas.openxmlformats.org/officeDocument/2006/relationships/image" Target="../media/image109.jpeg"/><Relationship Id="rId13" Type="http://schemas.openxmlformats.org/officeDocument/2006/relationships/image" Target="../media/image114.png"/><Relationship Id="rId3" Type="http://schemas.openxmlformats.org/officeDocument/2006/relationships/image" Target="../media/image104.jpeg"/><Relationship Id="rId7" Type="http://schemas.openxmlformats.org/officeDocument/2006/relationships/image" Target="../media/image108.jpeg"/><Relationship Id="rId12" Type="http://schemas.openxmlformats.org/officeDocument/2006/relationships/image" Target="../media/image1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7.jpeg"/><Relationship Id="rId11" Type="http://schemas.openxmlformats.org/officeDocument/2006/relationships/image" Target="../media/image112.png"/><Relationship Id="rId5" Type="http://schemas.openxmlformats.org/officeDocument/2006/relationships/image" Target="../media/image106.jpeg"/><Relationship Id="rId10" Type="http://schemas.openxmlformats.org/officeDocument/2006/relationships/image" Target="../media/image111.png"/><Relationship Id="rId4" Type="http://schemas.openxmlformats.org/officeDocument/2006/relationships/image" Target="../media/image105.jpeg"/><Relationship Id="rId9" Type="http://schemas.openxmlformats.org/officeDocument/2006/relationships/image" Target="../media/image110.jpeg"/></Relationships>
</file>

<file path=ppt/slides/_rels/slide44.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117.png"/><Relationship Id="rId4" Type="http://schemas.openxmlformats.org/officeDocument/2006/relationships/image" Target="../media/image116.jpeg"/></Relationships>
</file>

<file path=ppt/slides/_rels/slide4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5.xml"/><Relationship Id="rId4" Type="http://schemas.openxmlformats.org/officeDocument/2006/relationships/image" Target="../media/image1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6.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126.png"/></Relationships>
</file>

<file path=ppt/slides/_rels/slide51.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2.png"/><Relationship Id="rId2" Type="http://schemas.openxmlformats.org/officeDocument/2006/relationships/image" Target="../media/image127.png"/><Relationship Id="rId1" Type="http://schemas.openxmlformats.org/officeDocument/2006/relationships/slideLayout" Target="../slideLayouts/slideLayout24.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134.png"/></Relationships>
</file>

<file path=ppt/slides/_rels/slide54.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40.png"/><Relationship Id="rId4" Type="http://schemas.openxmlformats.org/officeDocument/2006/relationships/oleObject" Target="../embeddings/oleObject1.bin"/></Relationships>
</file>

<file path=ppt/slides/_rels/slide5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4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145.emf"/><Relationship Id="rId4" Type="http://schemas.openxmlformats.org/officeDocument/2006/relationships/image" Target="../media/image144.png"/></Relationships>
</file>

<file path=ppt/slides/_rels/slide61.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149.jpeg"/><Relationship Id="rId5" Type="http://schemas.openxmlformats.org/officeDocument/2006/relationships/image" Target="../media/image148.png"/><Relationship Id="rId4" Type="http://schemas.openxmlformats.org/officeDocument/2006/relationships/image" Target="../media/image147.png"/></Relationships>
</file>

<file path=ppt/slides/_rels/slide62.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0.png"/><Relationship Id="rId7" Type="http://schemas.openxmlformats.org/officeDocument/2006/relationships/image" Target="../media/image154.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153.jpeg"/><Relationship Id="rId5" Type="http://schemas.openxmlformats.org/officeDocument/2006/relationships/image" Target="../media/image152.jpeg"/><Relationship Id="rId4" Type="http://schemas.openxmlformats.org/officeDocument/2006/relationships/image" Target="../media/image151.png"/><Relationship Id="rId9" Type="http://schemas.openxmlformats.org/officeDocument/2006/relationships/image" Target="../media/image156.jpeg"/></Relationships>
</file>

<file path=ppt/slides/_rels/slide63.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35.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1.xml"/><Relationship Id="rId1" Type="http://schemas.openxmlformats.org/officeDocument/2006/relationships/slideLayout" Target="../slideLayouts/slideLayout42.xml"/><Relationship Id="rId4" Type="http://schemas.openxmlformats.org/officeDocument/2006/relationships/image" Target="../media/image162.png"/></Relationships>
</file>

<file path=ppt/slides/_rels/slide6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162.png"/></Relationships>
</file>

<file path=ppt/slides/_rels/slide68.xml.rels><?xml version="1.0" encoding="UTF-8" standalone="yes"?>
<Relationships xmlns="http://schemas.openxmlformats.org/package/2006/relationships"><Relationship Id="rId3" Type="http://schemas.openxmlformats.org/officeDocument/2006/relationships/image" Target="../media/image163.wmf"/><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166.jpeg"/><Relationship Id="rId5" Type="http://schemas.openxmlformats.org/officeDocument/2006/relationships/image" Target="../media/image165.jpeg"/><Relationship Id="rId4" Type="http://schemas.openxmlformats.org/officeDocument/2006/relationships/image" Target="../media/image164.png"/></Relationships>
</file>

<file path=ppt/slides/_rels/slide69.xml.rels><?xml version="1.0" encoding="UTF-8" standalone="yes"?>
<Relationships xmlns="http://schemas.openxmlformats.org/package/2006/relationships"><Relationship Id="rId8" Type="http://schemas.openxmlformats.org/officeDocument/2006/relationships/image" Target="../media/image165.jpeg"/><Relationship Id="rId3" Type="http://schemas.openxmlformats.org/officeDocument/2006/relationships/image" Target="../media/image163.wmf"/><Relationship Id="rId7" Type="http://schemas.openxmlformats.org/officeDocument/2006/relationships/image" Target="../media/image167.pn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5.emf"/><Relationship Id="rId5" Type="http://schemas.openxmlformats.org/officeDocument/2006/relationships/image" Target="../media/image166.jpeg"/><Relationship Id="rId4" Type="http://schemas.openxmlformats.org/officeDocument/2006/relationships/image" Target="../media/image164.png"/><Relationship Id="rId9" Type="http://schemas.openxmlformats.org/officeDocument/2006/relationships/image" Target="../media/image168.png"/></Relationships>
</file>

<file path=ppt/slides/_rels/slide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169.jpeg"/><Relationship Id="rId3" Type="http://schemas.openxmlformats.org/officeDocument/2006/relationships/image" Target="../media/image163.wmf"/><Relationship Id="rId7" Type="http://schemas.openxmlformats.org/officeDocument/2006/relationships/image" Target="../media/image143.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167.png"/><Relationship Id="rId5" Type="http://schemas.openxmlformats.org/officeDocument/2006/relationships/image" Target="../media/image166.jpeg"/><Relationship Id="rId10" Type="http://schemas.openxmlformats.org/officeDocument/2006/relationships/image" Target="../media/image168.png"/><Relationship Id="rId4" Type="http://schemas.openxmlformats.org/officeDocument/2006/relationships/image" Target="../media/image164.png"/><Relationship Id="rId9" Type="http://schemas.openxmlformats.org/officeDocument/2006/relationships/image" Target="../media/image165.jpeg"/></Relationships>
</file>

<file path=ppt/slides/_rels/slide71.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4.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73.png"/><Relationship Id="rId7" Type="http://schemas.openxmlformats.org/officeDocument/2006/relationships/image" Target="../media/image177.png"/><Relationship Id="rId12" Type="http://schemas.openxmlformats.org/officeDocument/2006/relationships/image" Target="../media/image182.png"/><Relationship Id="rId2" Type="http://schemas.openxmlformats.org/officeDocument/2006/relationships/image" Target="../media/image172.jpeg"/><Relationship Id="rId1" Type="http://schemas.openxmlformats.org/officeDocument/2006/relationships/slideLayout" Target="../slideLayouts/slideLayout36.xml"/><Relationship Id="rId6" Type="http://schemas.openxmlformats.org/officeDocument/2006/relationships/image" Target="../media/image176.png"/><Relationship Id="rId11" Type="http://schemas.openxmlformats.org/officeDocument/2006/relationships/image" Target="../media/image181.png"/><Relationship Id="rId5" Type="http://schemas.openxmlformats.org/officeDocument/2006/relationships/image" Target="../media/image175.png"/><Relationship Id="rId10" Type="http://schemas.openxmlformats.org/officeDocument/2006/relationships/image" Target="../media/image180.png"/><Relationship Id="rId4" Type="http://schemas.openxmlformats.org/officeDocument/2006/relationships/image" Target="../media/image174.png"/><Relationship Id="rId9" Type="http://schemas.openxmlformats.org/officeDocument/2006/relationships/image" Target="../media/image179.png"/></Relationships>
</file>

<file path=ppt/slides/_rels/slide75.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slideLayout" Target="../slideLayouts/slideLayout37.xml"/><Relationship Id="rId7" Type="http://schemas.openxmlformats.org/officeDocument/2006/relationships/image" Target="../media/image18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audio" Target="../media/audio1.wav"/><Relationship Id="rId5" Type="http://schemas.openxmlformats.org/officeDocument/2006/relationships/image" Target="../media/image183.gif"/><Relationship Id="rId4" Type="http://schemas.openxmlformats.org/officeDocument/2006/relationships/notesSlide" Target="../notesSlides/notesSlide28.xml"/><Relationship Id="rId9" Type="http://schemas.openxmlformats.org/officeDocument/2006/relationships/image" Target="../media/image186.png"/></Relationships>
</file>

<file path=ppt/slides/_rels/slide76.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38.xml"/><Relationship Id="rId6" Type="http://schemas.openxmlformats.org/officeDocument/2006/relationships/audio" Target="../media/audio1.wav"/><Relationship Id="rId5" Type="http://schemas.openxmlformats.org/officeDocument/2006/relationships/image" Target="../media/image183.gif"/><Relationship Id="rId4" Type="http://schemas.openxmlformats.org/officeDocument/2006/relationships/image" Target="../media/image189.png"/></Relationships>
</file>

<file path=ppt/slides/_rels/slide77.xml.rels><?xml version="1.0" encoding="UTF-8" standalone="yes"?>
<Relationships xmlns="http://schemas.openxmlformats.org/package/2006/relationships"><Relationship Id="rId3" Type="http://schemas.openxmlformats.org/officeDocument/2006/relationships/image" Target="../media/image190.gif"/><Relationship Id="rId2" Type="http://schemas.openxmlformats.org/officeDocument/2006/relationships/notesSlide" Target="../notesSlides/notesSlide29.xml"/><Relationship Id="rId1" Type="http://schemas.openxmlformats.org/officeDocument/2006/relationships/slideLayout" Target="../slideLayouts/slideLayout39.xml"/><Relationship Id="rId6" Type="http://schemas.openxmlformats.org/officeDocument/2006/relationships/image" Target="../media/image192.png"/><Relationship Id="rId5" Type="http://schemas.openxmlformats.org/officeDocument/2006/relationships/image" Target="../media/image191.png"/><Relationship Id="rId4" Type="http://schemas.openxmlformats.org/officeDocument/2006/relationships/audio" Target="../media/audio1.wav"/></Relationships>
</file>

<file path=ppt/slides/_rels/slide78.xml.rels><?xml version="1.0" encoding="UTF-8" standalone="yes"?>
<Relationships xmlns="http://schemas.openxmlformats.org/package/2006/relationships"><Relationship Id="rId3" Type="http://schemas.openxmlformats.org/officeDocument/2006/relationships/image" Target="../media/image190.gif"/><Relationship Id="rId2" Type="http://schemas.openxmlformats.org/officeDocument/2006/relationships/notesSlide" Target="../notesSlides/notesSlide30.xml"/><Relationship Id="rId1" Type="http://schemas.openxmlformats.org/officeDocument/2006/relationships/slideLayout" Target="../slideLayouts/slideLayout40.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audio" Target="../media/audio1.wav"/></Relationships>
</file>

<file path=ppt/slides/_rels/slide79.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31.xml"/><Relationship Id="rId1" Type="http://schemas.openxmlformats.org/officeDocument/2006/relationships/slideLayout" Target="../slideLayouts/slideLayout36.xml"/><Relationship Id="rId5" Type="http://schemas.openxmlformats.org/officeDocument/2006/relationships/image" Target="../media/image197.png"/><Relationship Id="rId4" Type="http://schemas.openxmlformats.org/officeDocument/2006/relationships/image" Target="../media/image19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33.xml"/><Relationship Id="rId7" Type="http://schemas.openxmlformats.org/officeDocument/2006/relationships/image" Target="../media/image202.png"/><Relationship Id="rId2" Type="http://schemas.openxmlformats.org/officeDocument/2006/relationships/slideLayout" Target="../slideLayouts/slideLayout20.xml"/><Relationship Id="rId1" Type="http://schemas.openxmlformats.org/officeDocument/2006/relationships/vmlDrawing" Target="../drawings/vmlDrawing2.vml"/><Relationship Id="rId6" Type="http://schemas.openxmlformats.org/officeDocument/2006/relationships/image" Target="../media/image201.png"/><Relationship Id="rId5" Type="http://schemas.openxmlformats.org/officeDocument/2006/relationships/oleObject" Target="../embeddings/oleObject4.bin"/><Relationship Id="rId4" Type="http://schemas.openxmlformats.org/officeDocument/2006/relationships/image" Target="../media/image200.png"/></Relationships>
</file>

<file path=ppt/slides/_rels/slide8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205.png"/><Relationship Id="rId4" Type="http://schemas.openxmlformats.org/officeDocument/2006/relationships/image" Target="../media/image20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85.png"/></Relationships>
</file>

<file path=ppt/slides/_rels/slide87.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208.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5.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image" Target="../media/image211.jpe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97.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extBox 2"/>
          <p:cNvSpPr txBox="1">
            <a:spLocks noChangeArrowheads="1"/>
          </p:cNvSpPr>
          <p:nvPr/>
        </p:nvSpPr>
        <p:spPr bwMode="auto">
          <a:xfrm>
            <a:off x="1938338" y="6175375"/>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
        <p:nvSpPr>
          <p:cNvPr id="101378" name="Rectangle 4"/>
          <p:cNvSpPr>
            <a:spLocks noChangeArrowheads="1"/>
          </p:cNvSpPr>
          <p:nvPr/>
        </p:nvSpPr>
        <p:spPr bwMode="auto">
          <a:xfrm>
            <a:off x="179388" y="5516563"/>
            <a:ext cx="8208962" cy="1201737"/>
          </a:xfrm>
          <a:prstGeom prst="rect">
            <a:avLst/>
          </a:prstGeom>
          <a:noFill/>
          <a:ln w="9525">
            <a:noFill/>
            <a:miter lim="800000"/>
            <a:headEnd/>
            <a:tailEnd/>
          </a:ln>
        </p:spPr>
        <p:txBody>
          <a:bodyPr>
            <a:spAutoFit/>
          </a:bodyPr>
          <a:lstStyle/>
          <a:p>
            <a:r>
              <a:rPr lang="en-US" b="1">
                <a:solidFill>
                  <a:srgbClr val="FFFFFF"/>
                </a:solidFill>
              </a:rPr>
              <a:t>			</a:t>
            </a:r>
            <a:r>
              <a:rPr lang="ru-RU" b="1">
                <a:solidFill>
                  <a:srgbClr val="FFFFFF"/>
                </a:solidFill>
              </a:rPr>
              <a:t>	</a:t>
            </a:r>
            <a:r>
              <a:rPr lang="en-US" b="1">
                <a:solidFill>
                  <a:srgbClr val="FFFFFF"/>
                </a:solidFill>
              </a:rPr>
              <a:t>
Extreme Networks </a:t>
            </a:r>
          </a:p>
          <a:p>
            <a:r>
              <a:rPr lang="en-US" b="1">
                <a:solidFill>
                  <a:srgbClr val="FFFFFF"/>
                </a:solidFill>
              </a:rPr>
              <a:t>Central &amp; Eastern Europe, CIS, Russia</a:t>
            </a:r>
            <a:r>
              <a:rPr lang="ru-RU" b="1">
                <a:solidFill>
                  <a:srgbClr val="FFFFFF"/>
                </a:solidFill>
              </a:rPr>
              <a:t>		</a:t>
            </a:r>
            <a:r>
              <a:rPr lang="en-US" b="1">
                <a:solidFill>
                  <a:srgbClr val="FFFFFF"/>
                </a:solidFill>
              </a:rPr>
              <a:t>	</a:t>
            </a:r>
            <a:r>
              <a:rPr lang="ru-RU" b="1">
                <a:solidFill>
                  <a:srgbClr val="FFFFFF"/>
                </a:solidFill>
              </a:rPr>
              <a:t>	</a:t>
            </a:r>
          </a:p>
          <a:p>
            <a:r>
              <a:rPr lang="ru-RU" b="1">
                <a:solidFill>
                  <a:srgbClr val="FFFFFF"/>
                </a:solidFill>
              </a:rPr>
              <a:t>											</a:t>
            </a:r>
            <a:r>
              <a:rPr lang="en-US" b="1">
                <a:solidFill>
                  <a:srgbClr val="FFFFFF"/>
                </a:solidFill>
              </a:rPr>
              <a:t>cis@extremenetworks.com</a:t>
            </a:r>
            <a:endParaRPr lang="en-US" sz="1600" b="1">
              <a:solidFill>
                <a:srgbClr val="FFFFFF"/>
              </a:solidFill>
            </a:endParaRPr>
          </a:p>
        </p:txBody>
      </p:sp>
      <p:sp>
        <p:nvSpPr>
          <p:cNvPr id="6" name="Rectangle 5"/>
          <p:cNvSpPr/>
          <p:nvPr/>
        </p:nvSpPr>
        <p:spPr>
          <a:xfrm>
            <a:off x="179388" y="188913"/>
            <a:ext cx="3384550" cy="2952750"/>
          </a:xfrm>
          <a:prstGeom prst="rect">
            <a:avLst/>
          </a:prstGeom>
          <a:solidFill>
            <a:schemeClr val="tx2">
              <a:alpha val="83137"/>
            </a:schemeClr>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320040"/>
          <a:lstStyle/>
          <a:p>
            <a:pPr marL="274320" fontAlgn="auto">
              <a:spcBef>
                <a:spcPts val="3000"/>
              </a:spcBef>
              <a:spcAft>
                <a:spcPts val="0"/>
              </a:spcAft>
              <a:defRPr/>
            </a:pPr>
            <a:r>
              <a:rPr lang="en-US" sz="4400" b="1" dirty="0"/>
              <a:t>Extreme</a:t>
            </a:r>
          </a:p>
          <a:p>
            <a:pPr marL="274320" fontAlgn="auto">
              <a:spcBef>
                <a:spcPts val="3000"/>
              </a:spcBef>
              <a:spcAft>
                <a:spcPts val="0"/>
              </a:spcAft>
              <a:defRPr/>
            </a:pPr>
            <a:r>
              <a:rPr lang="en-US" sz="4400" b="1" dirty="0">
                <a:latin typeface="Gotham Light"/>
                <a:ea typeface="Kozuka Gothic Pro EL" pitchFamily="34" charset="-128"/>
                <a:cs typeface="Gotham Light"/>
              </a:rPr>
              <a:t>Networks</a:t>
            </a: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3"/>
          <p:cNvSpPr>
            <a:spLocks noGrp="1"/>
          </p:cNvSpPr>
          <p:nvPr>
            <p:ph type="title"/>
          </p:nvPr>
        </p:nvSpPr>
        <p:spPr/>
        <p:txBody>
          <a:bodyPr/>
          <a:lstStyle/>
          <a:p>
            <a:r>
              <a:rPr lang="ru-RU" sz="2400" smtClean="0">
                <a:cs typeface="Arial" charset="0"/>
              </a:rPr>
              <a:t>Коммутаторы серии </a:t>
            </a:r>
            <a:r>
              <a:rPr sz="2400" smtClean="0">
                <a:cs typeface="Arial" charset="0"/>
              </a:rPr>
              <a:t>Summit X440</a:t>
            </a:r>
            <a:endParaRPr sz="1800" smtClean="0">
              <a:solidFill>
                <a:schemeClr val="tx1"/>
              </a:solidFill>
              <a:cs typeface="Arial" charset="0"/>
            </a:endParaRPr>
          </a:p>
        </p:txBody>
      </p:sp>
      <p:sp>
        <p:nvSpPr>
          <p:cNvPr id="7" name="Text Placeholder 2"/>
          <p:cNvSpPr>
            <a:spLocks noGrp="1"/>
          </p:cNvSpPr>
          <p:nvPr>
            <p:ph type="body" idx="1"/>
          </p:nvPr>
        </p:nvSpPr>
        <p:spPr>
          <a:xfrm>
            <a:off x="-323850" y="1484313"/>
            <a:ext cx="5227638" cy="4392612"/>
          </a:xfrm>
        </p:spPr>
        <p:txBody>
          <a:bodyPr rtlCol="0">
            <a:normAutofit/>
          </a:bodyPr>
          <a:lstStyle/>
          <a:p>
            <a:pPr fontAlgn="auto">
              <a:spcAft>
                <a:spcPts val="0"/>
              </a:spcAft>
              <a:buFont typeface="Arial" pitchFamily="34" charset="0"/>
              <a:buNone/>
              <a:defRPr/>
            </a:pPr>
            <a:endParaRPr lang="en-US" sz="2000" dirty="0">
              <a:solidFill>
                <a:srgbClr val="584A83"/>
              </a:solidFill>
            </a:endParaRPr>
          </a:p>
          <a:p>
            <a:pPr marL="685800" lvl="1" indent="-228600" fontAlgn="auto">
              <a:spcAft>
                <a:spcPts val="0"/>
              </a:spcAft>
              <a:buFont typeface="Arial" pitchFamily="34" charset="0"/>
              <a:buChar char="•"/>
              <a:defRPr/>
            </a:pPr>
            <a:r>
              <a:rPr lang="en-US" dirty="0" smtClean="0">
                <a:solidFill>
                  <a:srgbClr val="584A83"/>
                </a:solidFill>
              </a:rPr>
              <a:t>1</a:t>
            </a:r>
            <a:r>
              <a:rPr lang="ru-RU" dirty="0" smtClean="0">
                <a:solidFill>
                  <a:srgbClr val="584A83"/>
                </a:solidFill>
              </a:rPr>
              <a:t>2</a:t>
            </a:r>
            <a:r>
              <a:rPr lang="en-US" dirty="0" smtClean="0">
                <a:solidFill>
                  <a:srgbClr val="584A83"/>
                </a:solidFill>
              </a:rPr>
              <a:t> </a:t>
            </a:r>
            <a:r>
              <a:rPr lang="ru-RU" dirty="0" smtClean="0">
                <a:solidFill>
                  <a:srgbClr val="584A83"/>
                </a:solidFill>
              </a:rPr>
              <a:t>моделей с медными портами</a:t>
            </a:r>
            <a:endParaRPr lang="en-US" dirty="0" smtClean="0">
              <a:solidFill>
                <a:srgbClr val="584A83"/>
              </a:solidFill>
            </a:endParaRPr>
          </a:p>
          <a:p>
            <a:pPr marL="685800" lvl="1" indent="-228600" fontAlgn="auto">
              <a:spcAft>
                <a:spcPts val="0"/>
              </a:spcAft>
              <a:buFont typeface="Arial" pitchFamily="34" charset="0"/>
              <a:buChar char="•"/>
              <a:defRPr/>
            </a:pPr>
            <a:r>
              <a:rPr lang="en-US" dirty="0" smtClean="0">
                <a:solidFill>
                  <a:srgbClr val="584A83"/>
                </a:solidFill>
              </a:rPr>
              <a:t>12, 24 </a:t>
            </a:r>
            <a:r>
              <a:rPr lang="ru-RU" dirty="0" smtClean="0">
                <a:solidFill>
                  <a:srgbClr val="584A83"/>
                </a:solidFill>
              </a:rPr>
              <a:t>и </a:t>
            </a:r>
            <a:r>
              <a:rPr lang="en-US" dirty="0" smtClean="0">
                <a:solidFill>
                  <a:srgbClr val="584A83"/>
                </a:solidFill>
              </a:rPr>
              <a:t>48 </a:t>
            </a:r>
            <a:r>
              <a:rPr lang="ru-RU" dirty="0" smtClean="0">
                <a:solidFill>
                  <a:srgbClr val="584A83"/>
                </a:solidFill>
              </a:rPr>
              <a:t>портов </a:t>
            </a:r>
            <a:r>
              <a:rPr lang="en-US" dirty="0" err="1" smtClean="0">
                <a:solidFill>
                  <a:srgbClr val="584A83"/>
                </a:solidFill>
              </a:rPr>
              <a:t>GbE</a:t>
            </a:r>
            <a:endParaRPr lang="ru-RU" dirty="0" smtClean="0">
              <a:solidFill>
                <a:srgbClr val="584A83"/>
              </a:solidFill>
            </a:endParaRPr>
          </a:p>
          <a:p>
            <a:pPr marL="685800" lvl="1" indent="-228600" fontAlgn="auto">
              <a:spcAft>
                <a:spcPts val="0"/>
              </a:spcAft>
              <a:buFont typeface="Arial" pitchFamily="34" charset="0"/>
              <a:buChar char="•"/>
              <a:defRPr/>
            </a:pPr>
            <a:r>
              <a:rPr lang="ru-RU" dirty="0" smtClean="0">
                <a:solidFill>
                  <a:srgbClr val="584A83"/>
                </a:solidFill>
              </a:rPr>
              <a:t>4 модели с портами 10 </a:t>
            </a:r>
            <a:r>
              <a:rPr lang="en-US" dirty="0" err="1" smtClean="0">
                <a:solidFill>
                  <a:srgbClr val="584A83"/>
                </a:solidFill>
              </a:rPr>
              <a:t>Gbps</a:t>
            </a:r>
            <a:endParaRPr lang="en-US" dirty="0" smtClean="0">
              <a:solidFill>
                <a:srgbClr val="584A83"/>
              </a:solidFill>
            </a:endParaRPr>
          </a:p>
          <a:p>
            <a:pPr marL="685800" lvl="1" indent="-228600" fontAlgn="auto">
              <a:spcAft>
                <a:spcPts val="0"/>
              </a:spcAft>
              <a:buFont typeface="Arial" pitchFamily="34" charset="0"/>
              <a:buChar char="•"/>
              <a:defRPr/>
            </a:pPr>
            <a:r>
              <a:rPr lang="ru-RU" dirty="0" smtClean="0">
                <a:solidFill>
                  <a:srgbClr val="584A83"/>
                </a:solidFill>
              </a:rPr>
              <a:t>Поддерживает </a:t>
            </a:r>
            <a:r>
              <a:rPr lang="en-US" dirty="0" smtClean="0">
                <a:solidFill>
                  <a:srgbClr val="584A83"/>
                </a:solidFill>
              </a:rPr>
              <a:t> </a:t>
            </a:r>
            <a:r>
              <a:rPr lang="en-US" dirty="0" err="1" smtClean="0">
                <a:solidFill>
                  <a:srgbClr val="584A83"/>
                </a:solidFill>
              </a:rPr>
              <a:t>PoE</a:t>
            </a:r>
            <a:r>
              <a:rPr lang="en-US" dirty="0" smtClean="0">
                <a:solidFill>
                  <a:srgbClr val="584A83"/>
                </a:solidFill>
              </a:rPr>
              <a:t>+</a:t>
            </a:r>
            <a:endParaRPr lang="en-US" dirty="0">
              <a:solidFill>
                <a:srgbClr val="584A83"/>
              </a:solidFill>
            </a:endParaRPr>
          </a:p>
          <a:p>
            <a:pPr marL="685800" lvl="1" indent="-228600" fontAlgn="auto">
              <a:spcAft>
                <a:spcPts val="0"/>
              </a:spcAft>
              <a:buFont typeface="Arial" pitchFamily="34" charset="0"/>
              <a:buChar char="•"/>
              <a:defRPr/>
            </a:pPr>
            <a:r>
              <a:rPr lang="en-US" dirty="0" smtClean="0">
                <a:solidFill>
                  <a:srgbClr val="584A83"/>
                </a:solidFill>
              </a:rPr>
              <a:t>Identity Management</a:t>
            </a:r>
          </a:p>
          <a:p>
            <a:pPr marL="685800" lvl="1" indent="-228600" fontAlgn="auto">
              <a:spcAft>
                <a:spcPts val="0"/>
              </a:spcAft>
              <a:buFont typeface="Arial" pitchFamily="34" charset="0"/>
              <a:buChar char="•"/>
              <a:defRPr/>
            </a:pPr>
            <a:r>
              <a:rPr lang="ru-RU" dirty="0" smtClean="0">
                <a:solidFill>
                  <a:srgbClr val="584A83"/>
                </a:solidFill>
              </a:rPr>
              <a:t>Интерфейсы для </a:t>
            </a:r>
            <a:r>
              <a:rPr lang="ru-RU" dirty="0" err="1" smtClean="0">
                <a:solidFill>
                  <a:srgbClr val="584A83"/>
                </a:solidFill>
              </a:rPr>
              <a:t>стекирования</a:t>
            </a:r>
            <a:endParaRPr lang="en-US" dirty="0" smtClean="0">
              <a:solidFill>
                <a:srgbClr val="584A83"/>
              </a:solidFill>
            </a:endParaRPr>
          </a:p>
          <a:p>
            <a:pPr marL="685800" lvl="1" indent="-228600" fontAlgn="auto">
              <a:spcAft>
                <a:spcPts val="0"/>
              </a:spcAft>
              <a:buFont typeface="Arial" pitchFamily="34" charset="0"/>
              <a:buChar char="•"/>
              <a:defRPr/>
            </a:pPr>
            <a:r>
              <a:rPr lang="ru-RU" dirty="0" smtClean="0">
                <a:solidFill>
                  <a:srgbClr val="584A83"/>
                </a:solidFill>
              </a:rPr>
              <a:t>Автоматизация</a:t>
            </a:r>
            <a:endParaRPr lang="en-US" dirty="0" smtClean="0">
              <a:solidFill>
                <a:srgbClr val="584A83"/>
              </a:solidFill>
            </a:endParaRPr>
          </a:p>
          <a:p>
            <a:pPr marL="685800" lvl="1" indent="-228600" fontAlgn="auto">
              <a:spcAft>
                <a:spcPts val="0"/>
              </a:spcAft>
              <a:buFont typeface="Arial" pitchFamily="34" charset="0"/>
              <a:buChar char="•"/>
              <a:defRPr/>
            </a:pPr>
            <a:r>
              <a:rPr lang="en-US" dirty="0" smtClean="0">
                <a:solidFill>
                  <a:srgbClr val="584A83"/>
                </a:solidFill>
              </a:rPr>
              <a:t>L3 </a:t>
            </a:r>
            <a:r>
              <a:rPr lang="ru-RU" dirty="0" smtClean="0">
                <a:solidFill>
                  <a:srgbClr val="584A83"/>
                </a:solidFill>
              </a:rPr>
              <a:t>функции</a:t>
            </a:r>
          </a:p>
          <a:p>
            <a:pPr marL="685800" lvl="1" indent="-228600" fontAlgn="auto">
              <a:spcAft>
                <a:spcPts val="0"/>
              </a:spcAft>
              <a:buFont typeface="Arial" pitchFamily="34" charset="0"/>
              <a:buChar char="•"/>
              <a:defRPr/>
            </a:pPr>
            <a:r>
              <a:rPr lang="en-US" dirty="0" smtClean="0">
                <a:solidFill>
                  <a:srgbClr val="584A83"/>
                </a:solidFill>
              </a:rPr>
              <a:t>Smart L2-L4 Services</a:t>
            </a:r>
          </a:p>
          <a:p>
            <a:pPr marL="228600" indent="-228600" fontAlgn="auto">
              <a:spcAft>
                <a:spcPts val="0"/>
              </a:spcAft>
              <a:buFont typeface="Arial" pitchFamily="34" charset="0"/>
              <a:buChar char="•"/>
              <a:defRPr/>
            </a:pPr>
            <a:endParaRPr lang="en-US" dirty="0">
              <a:solidFill>
                <a:srgbClr val="584A83"/>
              </a:solidFill>
            </a:endParaRPr>
          </a:p>
          <a:p>
            <a:pPr marL="228600" indent="-228600" fontAlgn="auto">
              <a:spcAft>
                <a:spcPts val="0"/>
              </a:spcAft>
              <a:buFont typeface="Arial" pitchFamily="34" charset="0"/>
              <a:buChar char="•"/>
              <a:defRPr/>
            </a:pPr>
            <a:endParaRPr lang="en-US" dirty="0">
              <a:solidFill>
                <a:srgbClr val="584A83"/>
              </a:solidFill>
            </a:endParaRPr>
          </a:p>
        </p:txBody>
      </p:sp>
      <p:sp>
        <p:nvSpPr>
          <p:cNvPr id="8" name="Slide Number Placeholder 7"/>
          <p:cNvSpPr>
            <a:spLocks noGrp="1"/>
          </p:cNvSpPr>
          <p:nvPr>
            <p:ph type="sldNum" sz="quarter" idx="12"/>
          </p:nvPr>
        </p:nvSpPr>
        <p:spPr/>
        <p:txBody>
          <a:bodyPr/>
          <a:lstStyle/>
          <a:p>
            <a:pPr>
              <a:defRPr/>
            </a:pPr>
            <a:fld id="{C69CC387-5EA6-41D7-A63A-B3F99B0A842B}" type="slidenum">
              <a:rPr lang="en-US"/>
              <a:pPr>
                <a:defRPr/>
              </a:pPr>
              <a:t>10</a:t>
            </a:fld>
            <a:endParaRPr lang="en-US"/>
          </a:p>
        </p:txBody>
      </p:sp>
      <p:pic>
        <p:nvPicPr>
          <p:cNvPr id="113668" name="Picture 13" descr="20111214_Extreme__2750.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4651375" y="339725"/>
            <a:ext cx="4291013" cy="4291013"/>
          </a:xfrm>
          <a:prstGeom prst="rect">
            <a:avLst/>
          </a:prstGeom>
          <a:noFill/>
          <a:ln w="9525">
            <a:noFill/>
            <a:miter lim="800000"/>
            <a:headEnd/>
            <a:tailEnd/>
          </a:ln>
        </p:spPr>
      </p:pic>
      <p:pic>
        <p:nvPicPr>
          <p:cNvPr id="113669" name="Picture 29" descr="ExtremeXOS_Logo_2011.png"/>
          <p:cNvPicPr>
            <a:picLocks noChangeAspect="1"/>
          </p:cNvPicPr>
          <p:nvPr/>
        </p:nvPicPr>
        <p:blipFill>
          <a:blip r:embed="rId4"/>
          <a:srcRect/>
          <a:stretch>
            <a:fillRect/>
          </a:stretch>
        </p:blipFill>
        <p:spPr bwMode="auto">
          <a:xfrm>
            <a:off x="731838" y="5424488"/>
            <a:ext cx="3119437" cy="525462"/>
          </a:xfrm>
          <a:prstGeom prst="rect">
            <a:avLst/>
          </a:prstGeom>
          <a:noFill/>
          <a:ln w="9525">
            <a:noFill/>
            <a:miter lim="800000"/>
            <a:headEnd/>
            <a:tailEnd/>
          </a:ln>
        </p:spPr>
      </p:pic>
      <p:graphicFrame>
        <p:nvGraphicFramePr>
          <p:cNvPr id="6" name="Table 5"/>
          <p:cNvGraphicFramePr>
            <a:graphicFrameLocks noGrp="1"/>
          </p:cNvGraphicFramePr>
          <p:nvPr/>
        </p:nvGraphicFramePr>
        <p:xfrm>
          <a:off x="5216525" y="4630738"/>
          <a:ext cx="1674813" cy="1279525"/>
        </p:xfrm>
        <a:graphic>
          <a:graphicData uri="http://schemas.openxmlformats.org/drawingml/2006/table">
            <a:tbl>
              <a:tblPr/>
              <a:tblGrid>
                <a:gridCol w="1674362"/>
              </a:tblGrid>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X440-8t</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X440-8p</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X440-24t</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X440-24p</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X440-48t</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X440-48p</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graphicFrame>
        <p:nvGraphicFramePr>
          <p:cNvPr id="2" name="Table 1"/>
          <p:cNvGraphicFramePr>
            <a:graphicFrameLocks noGrp="1"/>
          </p:cNvGraphicFramePr>
          <p:nvPr/>
        </p:nvGraphicFramePr>
        <p:xfrm>
          <a:off x="6740525" y="4629150"/>
          <a:ext cx="1673225" cy="1281113"/>
        </p:xfrm>
        <a:graphic>
          <a:graphicData uri="http://schemas.openxmlformats.org/drawingml/2006/table">
            <a:tbl>
              <a:tblPr/>
              <a:tblGrid>
                <a:gridCol w="1674362"/>
              </a:tblGrid>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X440-24t-10G</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X440-24p-10G</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X440-48t-10G</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a:solidFill>
                            <a:srgbClr val="000000"/>
                          </a:solidFill>
                          <a:effectLst/>
                          <a:latin typeface="Arial"/>
                        </a:rPr>
                        <a:t>X440-48p-10G</a:t>
                      </a: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marR="0" indent="-285750" algn="l" defTabSz="914400" rtl="0" eaLnBrk="1" fontAlgn="b" latinLnBrk="0" hangingPunct="1">
                        <a:lnSpc>
                          <a:spcPct val="100000"/>
                        </a:lnSpc>
                        <a:spcBef>
                          <a:spcPts val="0"/>
                        </a:spcBef>
                        <a:spcAft>
                          <a:spcPts val="0"/>
                        </a:spcAft>
                        <a:buClrTx/>
                        <a:buSzTx/>
                        <a:buFont typeface="Arial" pitchFamily="34" charset="0"/>
                        <a:buChar char="•"/>
                        <a:tabLst/>
                        <a:defRPr/>
                      </a:pPr>
                      <a:r>
                        <a:rPr lang="en-US" sz="1400" b="0" i="0" u="none" strike="noStrike" dirty="0" smtClean="0">
                          <a:solidFill>
                            <a:srgbClr val="000000"/>
                          </a:solidFill>
                          <a:effectLst/>
                          <a:latin typeface="+mn-lt"/>
                        </a:rPr>
                        <a:t>X440-L2-24t</a:t>
                      </a:r>
                      <a:endParaRPr lang="en-US" sz="1400" b="0" i="0" u="none" strike="noStrike" dirty="0">
                        <a:solidFill>
                          <a:srgbClr val="000000"/>
                        </a:solidFill>
                        <a:effectLst/>
                        <a:latin typeface="Arial"/>
                      </a:endParaRP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marR="0" indent="-285750" algn="l" defTabSz="914400" rtl="0" eaLnBrk="1" fontAlgn="b" latinLnBrk="0" hangingPunct="1">
                        <a:lnSpc>
                          <a:spcPct val="100000"/>
                        </a:lnSpc>
                        <a:spcBef>
                          <a:spcPts val="0"/>
                        </a:spcBef>
                        <a:spcAft>
                          <a:spcPts val="0"/>
                        </a:spcAft>
                        <a:buClrTx/>
                        <a:buSzTx/>
                        <a:buFont typeface="Arial" pitchFamily="34" charset="0"/>
                        <a:buChar char="•"/>
                        <a:tabLst/>
                        <a:defRPr/>
                      </a:pPr>
                      <a:r>
                        <a:rPr lang="en-US" sz="1400" b="0" i="0" u="none" strike="noStrike" dirty="0" smtClean="0">
                          <a:solidFill>
                            <a:srgbClr val="000000"/>
                          </a:solidFill>
                          <a:effectLst/>
                          <a:latin typeface="+mn-lt"/>
                        </a:rPr>
                        <a:t>X440-L2-48t</a:t>
                      </a:r>
                      <a:endParaRPr lang="en-US" sz="1400" b="0" i="0" u="none" strike="noStrike" dirty="0">
                        <a:solidFill>
                          <a:srgbClr val="000000"/>
                        </a:solidFill>
                        <a:effectLst/>
                        <a:latin typeface="Arial"/>
                      </a:endParaRP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spTree>
  </p:cSld>
  <p:clrMapOvr>
    <a:masterClrMapping/>
  </p:clrMapOvr>
  <p:transition spd="med">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Title 2"/>
          <p:cNvSpPr>
            <a:spLocks noGrp="1"/>
          </p:cNvSpPr>
          <p:nvPr>
            <p:ph type="title"/>
          </p:nvPr>
        </p:nvSpPr>
        <p:spPr>
          <a:xfrm>
            <a:off x="179388" y="1447800"/>
            <a:ext cx="8820150" cy="1676400"/>
          </a:xfrm>
        </p:spPr>
        <p:txBody>
          <a:bodyPr/>
          <a:lstStyle/>
          <a:p>
            <a:r>
              <a:rPr smtClean="0">
                <a:cs typeface="Arial" charset="0"/>
              </a:rPr>
              <a:t>XNV</a:t>
            </a:r>
          </a:p>
        </p:txBody>
      </p:sp>
    </p:spTree>
  </p:cSld>
  <p:clrMapOvr>
    <a:masterClrMapping/>
  </p:clrMapOvr>
  <p:transition spd="med">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1" name="Picture 19" descr="user.gif"/>
          <p:cNvPicPr>
            <a:picLocks noChangeAspect="1" noChangeArrowheads="1"/>
          </p:cNvPicPr>
          <p:nvPr/>
        </p:nvPicPr>
        <p:blipFill>
          <a:blip r:embed="rId3"/>
          <a:srcRect/>
          <a:stretch>
            <a:fillRect/>
          </a:stretch>
        </p:blipFill>
        <p:spPr bwMode="auto">
          <a:xfrm>
            <a:off x="1082675" y="1303338"/>
            <a:ext cx="620713" cy="808037"/>
          </a:xfrm>
          <a:prstGeom prst="rect">
            <a:avLst/>
          </a:prstGeom>
          <a:noFill/>
          <a:ln w="9525">
            <a:noFill/>
            <a:miter lim="800000"/>
            <a:headEnd/>
            <a:tailEnd/>
          </a:ln>
        </p:spPr>
      </p:pic>
      <p:pic>
        <p:nvPicPr>
          <p:cNvPr id="1262" name="Picture 19" descr="user.gif"/>
          <p:cNvPicPr>
            <a:picLocks noChangeAspect="1" noChangeArrowheads="1"/>
          </p:cNvPicPr>
          <p:nvPr/>
        </p:nvPicPr>
        <p:blipFill>
          <a:blip r:embed="rId3"/>
          <a:srcRect/>
          <a:stretch>
            <a:fillRect/>
          </a:stretch>
        </p:blipFill>
        <p:spPr bwMode="auto">
          <a:xfrm>
            <a:off x="7273925" y="1300163"/>
            <a:ext cx="622300" cy="809625"/>
          </a:xfrm>
          <a:prstGeom prst="rect">
            <a:avLst/>
          </a:prstGeom>
          <a:noFill/>
          <a:ln w="9525">
            <a:noFill/>
            <a:miter lim="800000"/>
            <a:headEnd/>
            <a:tailEnd/>
          </a:ln>
        </p:spPr>
      </p:pic>
      <p:sp>
        <p:nvSpPr>
          <p:cNvPr id="4" name="Text Box 5"/>
          <p:cNvSpPr txBox="1">
            <a:spLocks noChangeArrowheads="1"/>
          </p:cNvSpPr>
          <p:nvPr/>
        </p:nvSpPr>
        <p:spPr bwMode="auto">
          <a:xfrm>
            <a:off x="6696075" y="2266950"/>
            <a:ext cx="2336800" cy="27781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r" fontAlgn="auto">
              <a:spcBef>
                <a:spcPts val="0"/>
              </a:spcBef>
              <a:spcAft>
                <a:spcPts val="0"/>
              </a:spcAft>
              <a:defRPr/>
            </a:pPr>
            <a:r>
              <a:rPr lang="en-US" sz="1200" b="1" dirty="0">
                <a:latin typeface="+mn-lt"/>
                <a:cs typeface="+mn-cs"/>
              </a:rPr>
              <a:t>Virtual Machine Manager</a:t>
            </a:r>
          </a:p>
        </p:txBody>
      </p:sp>
      <p:grpSp>
        <p:nvGrpSpPr>
          <p:cNvPr id="1264" name="Group 77"/>
          <p:cNvGrpSpPr>
            <a:grpSpLocks/>
          </p:cNvGrpSpPr>
          <p:nvPr/>
        </p:nvGrpSpPr>
        <p:grpSpPr bwMode="auto">
          <a:xfrm>
            <a:off x="7797800" y="2424113"/>
            <a:ext cx="1198563" cy="641350"/>
            <a:chOff x="7474479" y="2503111"/>
            <a:chExt cx="1198659" cy="641448"/>
          </a:xfrm>
        </p:grpSpPr>
        <p:pic>
          <p:nvPicPr>
            <p:cNvPr id="1310" name="Picture 18" descr="microsoft-logo"/>
            <p:cNvPicPr>
              <a:picLocks noChangeAspect="1" noChangeArrowheads="1"/>
            </p:cNvPicPr>
            <p:nvPr/>
          </p:nvPicPr>
          <p:blipFill>
            <a:blip r:embed="rId4"/>
            <a:srcRect/>
            <a:stretch>
              <a:fillRect/>
            </a:stretch>
          </p:blipFill>
          <p:spPr bwMode="auto">
            <a:xfrm>
              <a:off x="7902232" y="2578378"/>
              <a:ext cx="709839" cy="566181"/>
            </a:xfrm>
            <a:prstGeom prst="rect">
              <a:avLst/>
            </a:prstGeom>
            <a:noFill/>
            <a:ln w="9525">
              <a:noFill/>
              <a:miter lim="800000"/>
              <a:headEnd/>
              <a:tailEnd/>
            </a:ln>
          </p:spPr>
        </p:pic>
        <p:pic>
          <p:nvPicPr>
            <p:cNvPr id="1311" name="Picture 6"/>
            <p:cNvPicPr>
              <a:picLocks noChangeAspect="1" noChangeArrowheads="1"/>
            </p:cNvPicPr>
            <p:nvPr/>
          </p:nvPicPr>
          <p:blipFill>
            <a:blip r:embed="rId5"/>
            <a:srcRect/>
            <a:stretch>
              <a:fillRect/>
            </a:stretch>
          </p:blipFill>
          <p:spPr bwMode="auto">
            <a:xfrm>
              <a:off x="7871878" y="2600074"/>
              <a:ext cx="801260" cy="174468"/>
            </a:xfrm>
            <a:prstGeom prst="rect">
              <a:avLst/>
            </a:prstGeom>
            <a:noFill/>
            <a:ln w="9525">
              <a:noFill/>
              <a:miter lim="800000"/>
              <a:headEnd/>
              <a:tailEnd/>
            </a:ln>
          </p:spPr>
        </p:pic>
        <p:sp>
          <p:nvSpPr>
            <p:cNvPr id="9" name="Text Box 5"/>
            <p:cNvSpPr txBox="1">
              <a:spLocks noChangeArrowheads="1"/>
            </p:cNvSpPr>
            <p:nvPr/>
          </p:nvSpPr>
          <p:spPr bwMode="auto">
            <a:xfrm>
              <a:off x="7474479" y="2503111"/>
              <a:ext cx="581072" cy="30802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fontAlgn="auto">
                <a:spcBef>
                  <a:spcPts val="0"/>
                </a:spcBef>
                <a:spcAft>
                  <a:spcPts val="0"/>
                </a:spcAft>
                <a:defRPr/>
              </a:pPr>
              <a:r>
                <a:rPr lang="en-US" sz="1400" b="1" dirty="0">
                  <a:latin typeface="+mn-lt"/>
                  <a:cs typeface="+mn-cs"/>
                </a:rPr>
                <a:t>e.g.</a:t>
              </a:r>
              <a:endParaRPr lang="en-US" sz="1400" b="1" dirty="0">
                <a:latin typeface="+mn-lt"/>
                <a:cs typeface="+mn-cs"/>
              </a:endParaRPr>
            </a:p>
          </p:txBody>
        </p:sp>
      </p:grpSp>
      <p:cxnSp>
        <p:nvCxnSpPr>
          <p:cNvPr id="10" name="Straight Connector 9"/>
          <p:cNvCxnSpPr/>
          <p:nvPr/>
        </p:nvCxnSpPr>
        <p:spPr>
          <a:xfrm>
            <a:off x="1954213" y="2009775"/>
            <a:ext cx="5953125" cy="36513"/>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266" name="Picture 10" descr="PC.gif"/>
          <p:cNvPicPr>
            <a:picLocks noChangeAspect="1" noChangeArrowheads="1"/>
          </p:cNvPicPr>
          <p:nvPr/>
        </p:nvPicPr>
        <p:blipFill>
          <a:blip r:embed="rId6"/>
          <a:srcRect/>
          <a:stretch>
            <a:fillRect/>
          </a:stretch>
        </p:blipFill>
        <p:spPr bwMode="auto">
          <a:xfrm>
            <a:off x="1492250" y="1285875"/>
            <a:ext cx="849313" cy="1041400"/>
          </a:xfrm>
          <a:prstGeom prst="rect">
            <a:avLst/>
          </a:prstGeom>
          <a:noFill/>
          <a:ln w="9525">
            <a:noFill/>
            <a:miter lim="800000"/>
            <a:headEnd/>
            <a:tailEnd/>
          </a:ln>
        </p:spPr>
      </p:pic>
      <p:pic>
        <p:nvPicPr>
          <p:cNvPr id="1267" name="Picture 10" descr="PC.gif"/>
          <p:cNvPicPr>
            <a:picLocks noChangeAspect="1" noChangeArrowheads="1"/>
          </p:cNvPicPr>
          <p:nvPr/>
        </p:nvPicPr>
        <p:blipFill>
          <a:blip r:embed="rId6"/>
          <a:srcRect/>
          <a:stretch>
            <a:fillRect/>
          </a:stretch>
        </p:blipFill>
        <p:spPr bwMode="auto">
          <a:xfrm>
            <a:off x="7681913" y="1268413"/>
            <a:ext cx="849312" cy="1041400"/>
          </a:xfrm>
          <a:prstGeom prst="rect">
            <a:avLst/>
          </a:prstGeom>
          <a:noFill/>
          <a:ln w="9525">
            <a:noFill/>
            <a:miter lim="800000"/>
            <a:headEnd/>
            <a:tailEnd/>
          </a:ln>
        </p:spPr>
      </p:pic>
      <p:cxnSp>
        <p:nvCxnSpPr>
          <p:cNvPr id="13" name="Straight Connector 12"/>
          <p:cNvCxnSpPr/>
          <p:nvPr/>
        </p:nvCxnSpPr>
        <p:spPr>
          <a:xfrm rot="16200000" flipV="1">
            <a:off x="5222081" y="4483894"/>
            <a:ext cx="1201738" cy="635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V="1">
            <a:off x="2851944" y="4452144"/>
            <a:ext cx="1200150" cy="7938"/>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270" name="Group 48"/>
          <p:cNvGrpSpPr>
            <a:grpSpLocks/>
          </p:cNvGrpSpPr>
          <p:nvPr/>
        </p:nvGrpSpPr>
        <p:grpSpPr bwMode="auto">
          <a:xfrm>
            <a:off x="3421063" y="2790825"/>
            <a:ext cx="746125" cy="1200150"/>
            <a:chOff x="1579378" y="2022322"/>
            <a:chExt cx="745326" cy="1200490"/>
          </a:xfrm>
        </p:grpSpPr>
        <p:cxnSp>
          <p:nvCxnSpPr>
            <p:cNvPr id="16" name="Straight Connector 15"/>
            <p:cNvCxnSpPr/>
            <p:nvPr/>
          </p:nvCxnSpPr>
          <p:spPr>
            <a:xfrm rot="16200000" flipV="1">
              <a:off x="1004506" y="2619395"/>
              <a:ext cx="1200490" cy="6343"/>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579378" y="2033438"/>
              <a:ext cx="745326" cy="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8" name="Rounded Rectangle 17"/>
          <p:cNvSpPr/>
          <p:nvPr/>
        </p:nvSpPr>
        <p:spPr>
          <a:xfrm>
            <a:off x="2806700" y="4702175"/>
            <a:ext cx="1209675" cy="1146175"/>
          </a:xfrm>
          <a:prstGeom prst="roundRect">
            <a:avLst/>
          </a:prstGeom>
          <a:solidFill>
            <a:schemeClr val="accent2"/>
          </a:solidFill>
          <a:ln w="25400"/>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1259" name="Object 235"/>
          <p:cNvGraphicFramePr>
            <a:graphicFrameLocks noChangeAspect="1"/>
          </p:cNvGraphicFramePr>
          <p:nvPr/>
        </p:nvGraphicFramePr>
        <p:xfrm>
          <a:off x="2663825" y="5730875"/>
          <a:ext cx="490538" cy="646113"/>
        </p:xfrm>
        <a:graphic>
          <a:graphicData uri="http://schemas.openxmlformats.org/presentationml/2006/ole">
            <p:oleObj spid="_x0000_s1259" name="Visio" r:id="rId7" imgW="729996" imgH="955548" progId="">
              <p:embed/>
            </p:oleObj>
          </a:graphicData>
        </a:graphic>
      </p:graphicFrame>
      <p:sp>
        <p:nvSpPr>
          <p:cNvPr id="20" name="TextBox 19"/>
          <p:cNvSpPr txBox="1"/>
          <p:nvPr/>
        </p:nvSpPr>
        <p:spPr>
          <a:xfrm>
            <a:off x="3524250" y="4729163"/>
            <a:ext cx="438150" cy="223837"/>
          </a:xfrm>
          <a:prstGeom prst="rect">
            <a:avLst/>
          </a:prstGeom>
          <a:noFill/>
          <a:ln w="19050">
            <a:noFill/>
          </a:ln>
          <a:effectLst/>
        </p:spPr>
        <p:txBody>
          <a:bodyPr lIns="45720" rIns="45720"/>
          <a:lstStyle/>
          <a:p>
            <a:pPr algn="ctr" fontAlgn="auto">
              <a:lnSpc>
                <a:spcPct val="85000"/>
              </a:lnSpc>
              <a:spcBef>
                <a:spcPts val="700"/>
              </a:spcBef>
              <a:spcAft>
                <a:spcPts val="0"/>
              </a:spcAft>
              <a:defRPr/>
            </a:pPr>
            <a:r>
              <a:rPr lang="en-US" sz="1050" b="1" dirty="0">
                <a:latin typeface="Arial Black" pitchFamily="34" charset="0"/>
                <a:cs typeface="+mn-cs"/>
              </a:rPr>
              <a:t>NIC</a:t>
            </a:r>
          </a:p>
        </p:txBody>
      </p:sp>
      <p:pic>
        <p:nvPicPr>
          <p:cNvPr id="21" name="Picture 20" descr="nic-card.gif"/>
          <p:cNvPicPr>
            <a:picLocks noChangeAspect="1"/>
          </p:cNvPicPr>
          <p:nvPr/>
        </p:nvPicPr>
        <p:blipFill>
          <a:blip r:embed="rId8"/>
          <a:stretch>
            <a:fillRect/>
          </a:stretch>
        </p:blipFill>
        <p:spPr>
          <a:xfrm>
            <a:off x="3200400" y="4486275"/>
            <a:ext cx="393700" cy="463550"/>
          </a:xfrm>
          <a:prstGeom prst="rect">
            <a:avLst/>
          </a:prstGeom>
          <a:ln>
            <a:noFill/>
          </a:ln>
          <a:effectLst>
            <a:outerShdw blurRad="292100" dist="139700" dir="2700000" algn="tl" rotWithShape="0">
              <a:srgbClr val="333333">
                <a:alpha val="65000"/>
              </a:srgbClr>
            </a:outerShdw>
          </a:effectLst>
        </p:spPr>
      </p:pic>
      <p:sp>
        <p:nvSpPr>
          <p:cNvPr id="22" name="Rounded Rectangle 21"/>
          <p:cNvSpPr/>
          <p:nvPr/>
        </p:nvSpPr>
        <p:spPr>
          <a:xfrm>
            <a:off x="5211763" y="4710113"/>
            <a:ext cx="1211262" cy="1147762"/>
          </a:xfrm>
          <a:prstGeom prst="roundRect">
            <a:avLst/>
          </a:prstGeom>
          <a:solidFill>
            <a:schemeClr val="accent2"/>
          </a:solidFill>
          <a:ln w="25400"/>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1260" name="Object 236"/>
          <p:cNvGraphicFramePr>
            <a:graphicFrameLocks noChangeAspect="1"/>
          </p:cNvGraphicFramePr>
          <p:nvPr/>
        </p:nvGraphicFramePr>
        <p:xfrm>
          <a:off x="5068888" y="5740400"/>
          <a:ext cx="492125" cy="646113"/>
        </p:xfrm>
        <a:graphic>
          <a:graphicData uri="http://schemas.openxmlformats.org/presentationml/2006/ole">
            <p:oleObj spid="_x0000_s1260" name="Visio" r:id="rId9" imgW="729996" imgH="955548" progId="">
              <p:embed/>
            </p:oleObj>
          </a:graphicData>
        </a:graphic>
      </p:graphicFrame>
      <p:sp>
        <p:nvSpPr>
          <p:cNvPr id="24" name="TextBox 23"/>
          <p:cNvSpPr txBox="1"/>
          <p:nvPr/>
        </p:nvSpPr>
        <p:spPr>
          <a:xfrm>
            <a:off x="5929313" y="4737100"/>
            <a:ext cx="439737" cy="225425"/>
          </a:xfrm>
          <a:prstGeom prst="rect">
            <a:avLst/>
          </a:prstGeom>
          <a:noFill/>
          <a:ln w="19050">
            <a:noFill/>
          </a:ln>
          <a:effectLst/>
        </p:spPr>
        <p:txBody>
          <a:bodyPr lIns="45720" rIns="45720"/>
          <a:lstStyle/>
          <a:p>
            <a:pPr algn="ctr" fontAlgn="auto">
              <a:lnSpc>
                <a:spcPct val="85000"/>
              </a:lnSpc>
              <a:spcBef>
                <a:spcPts val="700"/>
              </a:spcBef>
              <a:spcAft>
                <a:spcPts val="0"/>
              </a:spcAft>
              <a:defRPr/>
            </a:pPr>
            <a:r>
              <a:rPr lang="en-US" sz="1050" b="1" dirty="0">
                <a:latin typeface="Arial Black" pitchFamily="34" charset="0"/>
                <a:cs typeface="+mn-cs"/>
              </a:rPr>
              <a:t>NIC</a:t>
            </a:r>
          </a:p>
        </p:txBody>
      </p:sp>
      <p:pic>
        <p:nvPicPr>
          <p:cNvPr id="25" name="Picture 24" descr="nic-card.gif"/>
          <p:cNvPicPr>
            <a:picLocks noChangeAspect="1"/>
          </p:cNvPicPr>
          <p:nvPr/>
        </p:nvPicPr>
        <p:blipFill>
          <a:blip r:embed="rId8"/>
          <a:stretch>
            <a:fillRect/>
          </a:stretch>
        </p:blipFill>
        <p:spPr>
          <a:xfrm>
            <a:off x="5607050" y="4495800"/>
            <a:ext cx="393700" cy="463550"/>
          </a:xfrm>
          <a:prstGeom prst="rect">
            <a:avLst/>
          </a:prstGeom>
          <a:ln>
            <a:noFill/>
          </a:ln>
          <a:effectLst>
            <a:outerShdw blurRad="292100" dist="139700" dir="2700000" algn="tl" rotWithShape="0">
              <a:srgbClr val="333333">
                <a:alpha val="65000"/>
              </a:srgbClr>
            </a:outerShdw>
          </a:effectLst>
        </p:spPr>
      </p:pic>
      <p:sp>
        <p:nvSpPr>
          <p:cNvPr id="1277" name="TextBox 25"/>
          <p:cNvSpPr txBox="1">
            <a:spLocks noChangeArrowheads="1"/>
          </p:cNvSpPr>
          <p:nvPr/>
        </p:nvSpPr>
        <p:spPr bwMode="auto">
          <a:xfrm>
            <a:off x="3044825" y="5619750"/>
            <a:ext cx="828675" cy="257175"/>
          </a:xfrm>
          <a:prstGeom prst="rect">
            <a:avLst/>
          </a:prstGeom>
          <a:noFill/>
          <a:ln w="19050">
            <a:noFill/>
            <a:miter lim="800000"/>
            <a:headEnd/>
            <a:tailEnd/>
          </a:ln>
        </p:spPr>
        <p:txBody>
          <a:bodyPr lIns="45720" rIns="45720"/>
          <a:lstStyle/>
          <a:p>
            <a:pPr algn="ctr">
              <a:lnSpc>
                <a:spcPct val="85000"/>
              </a:lnSpc>
              <a:spcBef>
                <a:spcPts val="700"/>
              </a:spcBef>
            </a:pPr>
            <a:r>
              <a:rPr lang="en-US" sz="1200" b="1">
                <a:latin typeface="Arial Narrow" pitchFamily="34" charset="0"/>
              </a:rPr>
              <a:t>Hypervisor</a:t>
            </a:r>
          </a:p>
        </p:txBody>
      </p:sp>
      <p:cxnSp>
        <p:nvCxnSpPr>
          <p:cNvPr id="27" name="Straight Connector 26"/>
          <p:cNvCxnSpPr/>
          <p:nvPr/>
        </p:nvCxnSpPr>
        <p:spPr>
          <a:xfrm rot="5400000" flipH="1" flipV="1">
            <a:off x="5219700" y="3365500"/>
            <a:ext cx="1200150" cy="635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5167313" y="2779713"/>
            <a:ext cx="682625" cy="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80" name="TextBox 28"/>
          <p:cNvSpPr txBox="1">
            <a:spLocks noChangeArrowheads="1"/>
          </p:cNvSpPr>
          <p:nvPr/>
        </p:nvSpPr>
        <p:spPr bwMode="auto">
          <a:xfrm>
            <a:off x="5456238" y="5611813"/>
            <a:ext cx="828675" cy="255587"/>
          </a:xfrm>
          <a:prstGeom prst="rect">
            <a:avLst/>
          </a:prstGeom>
          <a:noFill/>
          <a:ln w="19050">
            <a:noFill/>
            <a:miter lim="800000"/>
            <a:headEnd/>
            <a:tailEnd/>
          </a:ln>
        </p:spPr>
        <p:txBody>
          <a:bodyPr lIns="45720" rIns="45720"/>
          <a:lstStyle/>
          <a:p>
            <a:pPr algn="ctr">
              <a:lnSpc>
                <a:spcPct val="85000"/>
              </a:lnSpc>
              <a:spcBef>
                <a:spcPts val="700"/>
              </a:spcBef>
            </a:pPr>
            <a:r>
              <a:rPr lang="en-US" sz="1200" b="1">
                <a:latin typeface="Arial Narrow" pitchFamily="34" charset="0"/>
              </a:rPr>
              <a:t>Hypervisor</a:t>
            </a:r>
          </a:p>
        </p:txBody>
      </p:sp>
      <p:pic>
        <p:nvPicPr>
          <p:cNvPr id="30" name="Picture 40" descr="core"/>
          <p:cNvPicPr>
            <a:picLocks noChangeAspect="1" noChangeArrowheads="1"/>
          </p:cNvPicPr>
          <p:nvPr/>
        </p:nvPicPr>
        <p:blipFill>
          <a:blip r:embed="rId10"/>
          <a:srcRect/>
          <a:stretch>
            <a:fillRect/>
          </a:stretch>
        </p:blipFill>
        <p:spPr bwMode="auto">
          <a:xfrm>
            <a:off x="4068763" y="1733550"/>
            <a:ext cx="1104900" cy="1433513"/>
          </a:xfrm>
          <a:prstGeom prst="rect">
            <a:avLst/>
          </a:prstGeom>
          <a:ln>
            <a:noFill/>
          </a:ln>
          <a:effectLst>
            <a:outerShdw blurRad="190500" algn="tl" rotWithShape="0">
              <a:srgbClr val="000000">
                <a:alpha val="70000"/>
              </a:srgbClr>
            </a:outerShdw>
          </a:effectLst>
        </p:spPr>
      </p:pic>
      <p:pic>
        <p:nvPicPr>
          <p:cNvPr id="31" name="Picture 209" descr="edge"/>
          <p:cNvPicPr>
            <a:picLocks noChangeAspect="1" noChangeArrowheads="1"/>
          </p:cNvPicPr>
          <p:nvPr/>
        </p:nvPicPr>
        <p:blipFill>
          <a:blip r:embed="rId11"/>
          <a:srcRect/>
          <a:stretch>
            <a:fillRect/>
          </a:stretch>
        </p:blipFill>
        <p:spPr bwMode="auto">
          <a:xfrm>
            <a:off x="3041650" y="3694113"/>
            <a:ext cx="884238" cy="635000"/>
          </a:xfrm>
          <a:prstGeom prst="rect">
            <a:avLst/>
          </a:prstGeom>
          <a:ln>
            <a:noFill/>
          </a:ln>
          <a:effectLst>
            <a:outerShdw blurRad="190500" algn="tl" rotWithShape="0">
              <a:srgbClr val="000000">
                <a:alpha val="70000"/>
              </a:srgbClr>
            </a:outerShdw>
          </a:effectLst>
        </p:spPr>
      </p:pic>
      <p:pic>
        <p:nvPicPr>
          <p:cNvPr id="32" name="Picture 209" descr="edge"/>
          <p:cNvPicPr>
            <a:picLocks noChangeAspect="1" noChangeArrowheads="1"/>
          </p:cNvPicPr>
          <p:nvPr/>
        </p:nvPicPr>
        <p:blipFill>
          <a:blip r:embed="rId11"/>
          <a:srcRect/>
          <a:stretch>
            <a:fillRect/>
          </a:stretch>
        </p:blipFill>
        <p:spPr bwMode="auto">
          <a:xfrm>
            <a:off x="5391150" y="3684588"/>
            <a:ext cx="884238" cy="635000"/>
          </a:xfrm>
          <a:prstGeom prst="rect">
            <a:avLst/>
          </a:prstGeom>
          <a:ln>
            <a:noFill/>
          </a:ln>
          <a:effectLst>
            <a:outerShdw blurRad="190500" algn="tl" rotWithShape="0">
              <a:srgbClr val="000000">
                <a:alpha val="70000"/>
              </a:srgbClr>
            </a:outerShdw>
          </a:effectLst>
        </p:spPr>
      </p:pic>
      <p:grpSp>
        <p:nvGrpSpPr>
          <p:cNvPr id="1284" name="Group 65"/>
          <p:cNvGrpSpPr>
            <a:grpSpLocks/>
          </p:cNvGrpSpPr>
          <p:nvPr/>
        </p:nvGrpSpPr>
        <p:grpSpPr bwMode="auto">
          <a:xfrm>
            <a:off x="1344613" y="2814638"/>
            <a:ext cx="2147887" cy="1330325"/>
            <a:chOff x="1344721" y="2671485"/>
            <a:chExt cx="2147037" cy="1331256"/>
          </a:xfrm>
        </p:grpSpPr>
        <p:grpSp>
          <p:nvGrpSpPr>
            <p:cNvPr id="1302" name="Group 104"/>
            <p:cNvGrpSpPr>
              <a:grpSpLocks/>
            </p:cNvGrpSpPr>
            <p:nvPr/>
          </p:nvGrpSpPr>
          <p:grpSpPr bwMode="auto">
            <a:xfrm>
              <a:off x="1344721" y="2671485"/>
              <a:ext cx="1492624" cy="1214147"/>
              <a:chOff x="7109015" y="3227292"/>
              <a:chExt cx="1492624" cy="681321"/>
            </a:xfrm>
          </p:grpSpPr>
          <p:sp>
            <p:nvSpPr>
              <p:cNvPr id="38" name="Rounded Rectangle 37"/>
              <p:cNvSpPr/>
              <p:nvPr/>
            </p:nvSpPr>
            <p:spPr>
              <a:xfrm>
                <a:off x="7109015" y="3227292"/>
                <a:ext cx="1493246" cy="648977"/>
              </a:xfrm>
              <a:prstGeom prst="roundRect">
                <a:avLst>
                  <a:gd name="adj" fmla="val 6958"/>
                </a:avLst>
              </a:prstGeom>
              <a:solidFill>
                <a:schemeClr val="accent1">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39" name="TextBox 38"/>
              <p:cNvSpPr txBox="1"/>
              <p:nvPr/>
            </p:nvSpPr>
            <p:spPr>
              <a:xfrm>
                <a:off x="7224856" y="3268299"/>
                <a:ext cx="1291714" cy="640063"/>
              </a:xfrm>
              <a:prstGeom prst="rect">
                <a:avLst/>
              </a:prstGeom>
              <a:noFill/>
              <a:effectLst/>
            </p:spPr>
            <p:txBody>
              <a:bodyPr lIns="45720" rIns="45720"/>
              <a:lstStyle/>
              <a:p>
                <a:pPr fontAlgn="auto">
                  <a:lnSpc>
                    <a:spcPct val="85000"/>
                  </a:lnSpc>
                  <a:spcBef>
                    <a:spcPts val="0"/>
                  </a:spcBef>
                  <a:spcAft>
                    <a:spcPts val="0"/>
                  </a:spcAft>
                  <a:defRPr/>
                </a:pPr>
                <a:r>
                  <a:rPr lang="en-US" sz="1300" b="1" dirty="0">
                    <a:latin typeface="+mj-lt"/>
                    <a:cs typeface="+mn-cs"/>
                  </a:rPr>
                  <a:t>Switch Port Config</a:t>
                </a:r>
              </a:p>
              <a:p>
                <a:pPr fontAlgn="auto">
                  <a:lnSpc>
                    <a:spcPct val="85000"/>
                  </a:lnSpc>
                  <a:spcBef>
                    <a:spcPts val="0"/>
                  </a:spcBef>
                  <a:spcAft>
                    <a:spcPts val="0"/>
                  </a:spcAft>
                  <a:tabLst>
                    <a:tab pos="403225" algn="l"/>
                  </a:tabLst>
                  <a:defRPr/>
                </a:pPr>
                <a:r>
                  <a:rPr lang="en-US" sz="1100" dirty="0">
                    <a:latin typeface="+mj-lt"/>
                    <a:cs typeface="+mn-cs"/>
                  </a:rPr>
                  <a:t>IP:	1.1.1.2</a:t>
                </a:r>
              </a:p>
              <a:p>
                <a:pPr fontAlgn="auto">
                  <a:lnSpc>
                    <a:spcPct val="85000"/>
                  </a:lnSpc>
                  <a:spcBef>
                    <a:spcPts val="0"/>
                  </a:spcBef>
                  <a:spcAft>
                    <a:spcPts val="0"/>
                  </a:spcAft>
                  <a:tabLst>
                    <a:tab pos="403225" algn="l"/>
                  </a:tabLst>
                  <a:defRPr/>
                </a:pPr>
                <a:r>
                  <a:rPr lang="en-US" sz="1100" dirty="0">
                    <a:latin typeface="+mj-lt"/>
                    <a:cs typeface="+mn-cs"/>
                  </a:rPr>
                  <a:t>MAC:	00:0A</a:t>
                </a:r>
              </a:p>
              <a:p>
                <a:pPr fontAlgn="auto">
                  <a:lnSpc>
                    <a:spcPct val="85000"/>
                  </a:lnSpc>
                  <a:spcBef>
                    <a:spcPts val="0"/>
                  </a:spcBef>
                  <a:spcAft>
                    <a:spcPts val="0"/>
                  </a:spcAft>
                  <a:tabLst>
                    <a:tab pos="403225" algn="l"/>
                  </a:tabLst>
                  <a:defRPr/>
                </a:pPr>
                <a:r>
                  <a:rPr lang="en-US" sz="1100" dirty="0">
                    <a:latin typeface="+mj-lt"/>
                    <a:cs typeface="+mn-cs"/>
                  </a:rPr>
                  <a:t>QoS:	QP7</a:t>
                </a:r>
              </a:p>
              <a:p>
                <a:pPr fontAlgn="auto">
                  <a:lnSpc>
                    <a:spcPct val="85000"/>
                  </a:lnSpc>
                  <a:spcBef>
                    <a:spcPts val="0"/>
                  </a:spcBef>
                  <a:spcAft>
                    <a:spcPts val="0"/>
                  </a:spcAft>
                  <a:tabLst>
                    <a:tab pos="403225" algn="l"/>
                  </a:tabLst>
                  <a:defRPr/>
                </a:pPr>
                <a:r>
                  <a:rPr lang="en-US" sz="1100" dirty="0">
                    <a:latin typeface="+mj-lt"/>
                    <a:cs typeface="+mn-cs"/>
                  </a:rPr>
                  <a:t>ACL:	Deny HTTP</a:t>
                </a:r>
              </a:p>
              <a:p>
                <a:pPr fontAlgn="auto">
                  <a:lnSpc>
                    <a:spcPct val="85000"/>
                  </a:lnSpc>
                  <a:spcBef>
                    <a:spcPts val="700"/>
                  </a:spcBef>
                  <a:spcAft>
                    <a:spcPts val="0"/>
                  </a:spcAft>
                  <a:tabLst>
                    <a:tab pos="403225" algn="l"/>
                  </a:tabLst>
                  <a:defRPr/>
                </a:pPr>
                <a:endParaRPr lang="en-US" sz="1400" dirty="0">
                  <a:latin typeface="+mj-lt"/>
                  <a:cs typeface="+mn-cs"/>
                </a:endParaRPr>
              </a:p>
              <a:p>
                <a:pPr fontAlgn="auto">
                  <a:lnSpc>
                    <a:spcPct val="85000"/>
                  </a:lnSpc>
                  <a:spcBef>
                    <a:spcPts val="700"/>
                  </a:spcBef>
                  <a:spcAft>
                    <a:spcPts val="0"/>
                  </a:spcAft>
                  <a:defRPr/>
                </a:pPr>
                <a:endParaRPr lang="en-US" sz="1400" dirty="0">
                  <a:latin typeface="+mj-lt"/>
                  <a:cs typeface="+mn-cs"/>
                </a:endParaRPr>
              </a:p>
            </p:txBody>
          </p:sp>
        </p:grpSp>
        <p:grpSp>
          <p:nvGrpSpPr>
            <p:cNvPr id="1303" name="Group 60"/>
            <p:cNvGrpSpPr>
              <a:grpSpLocks/>
            </p:cNvGrpSpPr>
            <p:nvPr/>
          </p:nvGrpSpPr>
          <p:grpSpPr bwMode="auto">
            <a:xfrm>
              <a:off x="2734235" y="3483297"/>
              <a:ext cx="757523" cy="519444"/>
              <a:chOff x="3388659" y="2447365"/>
              <a:chExt cx="1411941" cy="968188"/>
            </a:xfrm>
          </p:grpSpPr>
          <p:sp>
            <p:nvSpPr>
              <p:cNvPr id="36" name="Freeform 35"/>
              <p:cNvSpPr/>
              <p:nvPr/>
            </p:nvSpPr>
            <p:spPr>
              <a:xfrm>
                <a:off x="3389751" y="2447305"/>
                <a:ext cx="1410849" cy="968248"/>
              </a:xfrm>
              <a:custGeom>
                <a:avLst/>
                <a:gdLst>
                  <a:gd name="connsiteX0" fmla="*/ 0 w 1411941"/>
                  <a:gd name="connsiteY0" fmla="*/ 497541 h 968188"/>
                  <a:gd name="connsiteX1" fmla="*/ 1411941 w 1411941"/>
                  <a:gd name="connsiteY1" fmla="*/ 968188 h 968188"/>
                  <a:gd name="connsiteX2" fmla="*/ 618565 w 1411941"/>
                  <a:gd name="connsiteY2" fmla="*/ 0 h 968188"/>
                  <a:gd name="connsiteX3" fmla="*/ 0 w 1411941"/>
                  <a:gd name="connsiteY3" fmla="*/ 497541 h 968188"/>
                </a:gdLst>
                <a:ahLst/>
                <a:cxnLst>
                  <a:cxn ang="0">
                    <a:pos x="connsiteX0" y="connsiteY0"/>
                  </a:cxn>
                  <a:cxn ang="0">
                    <a:pos x="connsiteX1" y="connsiteY1"/>
                  </a:cxn>
                  <a:cxn ang="0">
                    <a:pos x="connsiteX2" y="connsiteY2"/>
                  </a:cxn>
                  <a:cxn ang="0">
                    <a:pos x="connsiteX3" y="connsiteY3"/>
                  </a:cxn>
                </a:cxnLst>
                <a:rect l="l" t="t" r="r" b="b"/>
                <a:pathLst>
                  <a:path w="1411941" h="968188">
                    <a:moveTo>
                      <a:pt x="0" y="497541"/>
                    </a:moveTo>
                    <a:lnTo>
                      <a:pt x="1411941" y="968188"/>
                    </a:lnTo>
                    <a:lnTo>
                      <a:pt x="618565" y="0"/>
                    </a:lnTo>
                    <a:lnTo>
                      <a:pt x="0" y="497541"/>
                    </a:ln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7" name="Picture 4"/>
              <p:cNvPicPr>
                <a:picLocks noChangeAspect="1" noChangeArrowheads="1"/>
              </p:cNvPicPr>
              <p:nvPr/>
            </p:nvPicPr>
            <p:blipFill>
              <a:blip r:embed="rId12"/>
              <a:srcRect/>
              <a:stretch>
                <a:fillRect/>
              </a:stretch>
            </p:blipFill>
            <p:spPr bwMode="auto">
              <a:xfrm>
                <a:off x="3404539" y="2453227"/>
                <a:ext cx="603382" cy="497448"/>
              </a:xfrm>
              <a:prstGeom prst="rect">
                <a:avLst/>
              </a:prstGeom>
              <a:ln>
                <a:solidFill>
                  <a:schemeClr val="tx1"/>
                </a:solidFill>
              </a:ln>
              <a:effectLst>
                <a:outerShdw blurRad="292100" dist="139700" dir="2700000" algn="tl" rotWithShape="0">
                  <a:srgbClr val="333333">
                    <a:alpha val="65000"/>
                  </a:srgbClr>
                </a:outerShdw>
              </a:effectLst>
            </p:spPr>
          </p:pic>
        </p:grpSp>
      </p:grpSp>
      <p:sp>
        <p:nvSpPr>
          <p:cNvPr id="1285" name="TextBox 40"/>
          <p:cNvSpPr txBox="1">
            <a:spLocks noChangeArrowheads="1"/>
          </p:cNvSpPr>
          <p:nvPr/>
        </p:nvSpPr>
        <p:spPr bwMode="auto">
          <a:xfrm>
            <a:off x="654050" y="2324100"/>
            <a:ext cx="1538288" cy="241300"/>
          </a:xfrm>
          <a:prstGeom prst="rect">
            <a:avLst/>
          </a:prstGeom>
          <a:noFill/>
          <a:ln w="9525">
            <a:noFill/>
            <a:miter lim="800000"/>
            <a:headEnd/>
            <a:tailEnd/>
          </a:ln>
        </p:spPr>
        <p:txBody>
          <a:bodyPr lIns="45720" rIns="45720"/>
          <a:lstStyle/>
          <a:p>
            <a:pPr algn="ctr">
              <a:lnSpc>
                <a:spcPct val="85000"/>
              </a:lnSpc>
              <a:spcBef>
                <a:spcPts val="700"/>
              </a:spcBef>
            </a:pPr>
            <a:r>
              <a:rPr lang="ru-RU" sz="1200" b="1">
                <a:latin typeface="Calibri" pitchFamily="34" charset="0"/>
              </a:rPr>
              <a:t>Сетевой Админ</a:t>
            </a:r>
            <a:endParaRPr lang="en-US" sz="1200" b="1">
              <a:latin typeface="Calibri" pitchFamily="34" charset="0"/>
            </a:endParaRPr>
          </a:p>
        </p:txBody>
      </p:sp>
      <p:sp>
        <p:nvSpPr>
          <p:cNvPr id="42" name="TextBox 41"/>
          <p:cNvSpPr txBox="1"/>
          <p:nvPr/>
        </p:nvSpPr>
        <p:spPr>
          <a:xfrm>
            <a:off x="109538" y="4618038"/>
            <a:ext cx="2487612" cy="1425575"/>
          </a:xfrm>
          <a:prstGeom prst="rect">
            <a:avLst/>
          </a:prstGeom>
          <a:noFill/>
          <a:effectLst/>
        </p:spPr>
        <p:txBody>
          <a:bodyPr lIns="45720" rIns="45720"/>
          <a:lstStyle/>
          <a:p>
            <a:pPr algn="r" fontAlgn="auto">
              <a:spcBef>
                <a:spcPts val="600"/>
              </a:spcBef>
              <a:spcAft>
                <a:spcPts val="0"/>
              </a:spcAft>
              <a:defRPr/>
            </a:pPr>
            <a:r>
              <a:rPr lang="ru-RU" sz="1400" b="1" dirty="0">
                <a:latin typeface="+mj-lt"/>
                <a:cs typeface="+mn-cs"/>
              </a:rPr>
              <a:t>Когда происходит перемещение виртуальной машины </a:t>
            </a:r>
            <a:r>
              <a:rPr lang="en-US" sz="1400" b="1" dirty="0">
                <a:latin typeface="+mj-lt"/>
                <a:cs typeface="+mn-cs"/>
              </a:rPr>
              <a:t>–</a:t>
            </a:r>
            <a:r>
              <a:rPr lang="ru-RU" sz="1400" b="1" dirty="0">
                <a:latin typeface="+mj-lt"/>
                <a:cs typeface="+mn-cs"/>
              </a:rPr>
              <a:t> сеть и сетевой администратор об этом не знают</a:t>
            </a:r>
            <a:endParaRPr lang="en-US" sz="1400" b="1" dirty="0">
              <a:latin typeface="+mj-lt"/>
              <a:cs typeface="+mn-cs"/>
            </a:endParaRPr>
          </a:p>
        </p:txBody>
      </p:sp>
      <p:grpSp>
        <p:nvGrpSpPr>
          <p:cNvPr id="1287" name="Group 53"/>
          <p:cNvGrpSpPr>
            <a:grpSpLocks/>
          </p:cNvGrpSpPr>
          <p:nvPr/>
        </p:nvGrpSpPr>
        <p:grpSpPr bwMode="auto">
          <a:xfrm>
            <a:off x="5786438" y="2930525"/>
            <a:ext cx="2192337" cy="1300163"/>
            <a:chOff x="5786722" y="2788018"/>
            <a:chExt cx="2191867" cy="1299892"/>
          </a:xfrm>
        </p:grpSpPr>
        <p:grpSp>
          <p:nvGrpSpPr>
            <p:cNvPr id="1296" name="Group 108"/>
            <p:cNvGrpSpPr>
              <a:grpSpLocks/>
            </p:cNvGrpSpPr>
            <p:nvPr/>
          </p:nvGrpSpPr>
          <p:grpSpPr bwMode="auto">
            <a:xfrm>
              <a:off x="6508377" y="2788018"/>
              <a:ext cx="1470212" cy="968187"/>
              <a:chOff x="7109015" y="3227295"/>
              <a:chExt cx="1492624" cy="496834"/>
            </a:xfrm>
          </p:grpSpPr>
          <p:sp>
            <p:nvSpPr>
              <p:cNvPr id="48" name="Rounded Rectangle 47"/>
              <p:cNvSpPr/>
              <p:nvPr/>
            </p:nvSpPr>
            <p:spPr>
              <a:xfrm>
                <a:off x="7109525" y="3227295"/>
                <a:ext cx="1492114" cy="487868"/>
              </a:xfrm>
              <a:prstGeom prst="roundRect">
                <a:avLst>
                  <a:gd name="adj" fmla="val 695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49" name="TextBox 48"/>
              <p:cNvSpPr txBox="1"/>
              <p:nvPr/>
            </p:nvSpPr>
            <p:spPr>
              <a:xfrm>
                <a:off x="7225542" y="3268833"/>
                <a:ext cx="1290696" cy="455289"/>
              </a:xfrm>
              <a:prstGeom prst="rect">
                <a:avLst/>
              </a:prstGeom>
              <a:noFill/>
              <a:effectLst/>
            </p:spPr>
            <p:txBody>
              <a:bodyPr lIns="45720" rIns="45720"/>
              <a:lstStyle/>
              <a:p>
                <a:pPr fontAlgn="auto">
                  <a:lnSpc>
                    <a:spcPct val="85000"/>
                  </a:lnSpc>
                  <a:spcBef>
                    <a:spcPts val="0"/>
                  </a:spcBef>
                  <a:spcAft>
                    <a:spcPts val="0"/>
                  </a:spcAft>
                  <a:defRPr/>
                </a:pPr>
                <a:r>
                  <a:rPr lang="en-US" sz="1300" b="1" dirty="0">
                    <a:latin typeface="+mj-lt"/>
                    <a:cs typeface="+mn-cs"/>
                  </a:rPr>
                  <a:t>Switch Port Config </a:t>
                </a:r>
                <a:endParaRPr lang="en-US" sz="1300" dirty="0">
                  <a:latin typeface="+mj-lt"/>
                  <a:cs typeface="+mn-cs"/>
                </a:endParaRPr>
              </a:p>
              <a:p>
                <a:pPr fontAlgn="auto">
                  <a:lnSpc>
                    <a:spcPct val="85000"/>
                  </a:lnSpc>
                  <a:spcBef>
                    <a:spcPts val="0"/>
                  </a:spcBef>
                  <a:spcAft>
                    <a:spcPts val="0"/>
                  </a:spcAft>
                  <a:defRPr/>
                </a:pPr>
                <a:r>
                  <a:rPr lang="en-US" sz="1300" dirty="0">
                    <a:latin typeface="+mj-lt"/>
                    <a:cs typeface="+mn-cs"/>
                  </a:rPr>
                  <a:t>None or Disabled</a:t>
                </a:r>
              </a:p>
            </p:txBody>
          </p:sp>
        </p:grpSp>
        <p:grpSp>
          <p:nvGrpSpPr>
            <p:cNvPr id="1297" name="Group 59"/>
            <p:cNvGrpSpPr>
              <a:grpSpLocks/>
            </p:cNvGrpSpPr>
            <p:nvPr/>
          </p:nvGrpSpPr>
          <p:grpSpPr bwMode="auto">
            <a:xfrm>
              <a:off x="5786722" y="3505347"/>
              <a:ext cx="829230" cy="582563"/>
              <a:chOff x="7158318" y="2391756"/>
              <a:chExt cx="1425388" cy="1001385"/>
            </a:xfrm>
          </p:grpSpPr>
          <p:sp>
            <p:nvSpPr>
              <p:cNvPr id="46" name="Freeform 45"/>
              <p:cNvSpPr/>
              <p:nvPr/>
            </p:nvSpPr>
            <p:spPr>
              <a:xfrm flipH="1">
                <a:off x="7158318" y="2424617"/>
                <a:ext cx="1410486" cy="968524"/>
              </a:xfrm>
              <a:custGeom>
                <a:avLst/>
                <a:gdLst>
                  <a:gd name="connsiteX0" fmla="*/ 0 w 1411941"/>
                  <a:gd name="connsiteY0" fmla="*/ 497541 h 968188"/>
                  <a:gd name="connsiteX1" fmla="*/ 1411941 w 1411941"/>
                  <a:gd name="connsiteY1" fmla="*/ 968188 h 968188"/>
                  <a:gd name="connsiteX2" fmla="*/ 618565 w 1411941"/>
                  <a:gd name="connsiteY2" fmla="*/ 0 h 968188"/>
                  <a:gd name="connsiteX3" fmla="*/ 0 w 1411941"/>
                  <a:gd name="connsiteY3" fmla="*/ 497541 h 968188"/>
                </a:gdLst>
                <a:ahLst/>
                <a:cxnLst>
                  <a:cxn ang="0">
                    <a:pos x="connsiteX0" y="connsiteY0"/>
                  </a:cxn>
                  <a:cxn ang="0">
                    <a:pos x="connsiteX1" y="connsiteY1"/>
                  </a:cxn>
                  <a:cxn ang="0">
                    <a:pos x="connsiteX2" y="connsiteY2"/>
                  </a:cxn>
                  <a:cxn ang="0">
                    <a:pos x="connsiteX3" y="connsiteY3"/>
                  </a:cxn>
                </a:cxnLst>
                <a:rect l="l" t="t" r="r" b="b"/>
                <a:pathLst>
                  <a:path w="1411941" h="968188">
                    <a:moveTo>
                      <a:pt x="0" y="497541"/>
                    </a:moveTo>
                    <a:lnTo>
                      <a:pt x="1411941" y="968188"/>
                    </a:lnTo>
                    <a:lnTo>
                      <a:pt x="618565" y="0"/>
                    </a:lnTo>
                    <a:lnTo>
                      <a:pt x="0" y="497541"/>
                    </a:ln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7" name="Picture 4"/>
              <p:cNvPicPr>
                <a:picLocks noChangeAspect="1" noChangeArrowheads="1"/>
              </p:cNvPicPr>
              <p:nvPr/>
            </p:nvPicPr>
            <p:blipFill>
              <a:blip r:embed="rId13"/>
              <a:srcRect/>
              <a:stretch>
                <a:fillRect/>
              </a:stretch>
            </p:blipFill>
            <p:spPr bwMode="auto">
              <a:xfrm>
                <a:off x="7976783" y="2391878"/>
                <a:ext cx="605664" cy="496539"/>
              </a:xfrm>
              <a:prstGeom prst="rect">
                <a:avLst/>
              </a:prstGeom>
              <a:ln>
                <a:solidFill>
                  <a:schemeClr val="tx1"/>
                </a:solidFill>
              </a:ln>
              <a:effectLst>
                <a:outerShdw blurRad="292100" dist="139700" dir="2700000" algn="tl" rotWithShape="0">
                  <a:srgbClr val="333333">
                    <a:alpha val="65000"/>
                  </a:srgbClr>
                </a:outerShdw>
              </a:effectLst>
            </p:spPr>
          </p:pic>
        </p:grpSp>
      </p:grpSp>
      <p:sp>
        <p:nvSpPr>
          <p:cNvPr id="50" name="TextBox 49"/>
          <p:cNvSpPr txBox="1"/>
          <p:nvPr/>
        </p:nvSpPr>
        <p:spPr>
          <a:xfrm>
            <a:off x="2878138" y="5029200"/>
            <a:ext cx="1074737" cy="538163"/>
          </a:xfrm>
          <a:prstGeom prst="rect">
            <a:avLst/>
          </a:prstGeom>
          <a:solidFill>
            <a:srgbClr val="FFDB69"/>
          </a:solidFill>
          <a:ln w="9525">
            <a:solidFill>
              <a:schemeClr val="bg1"/>
            </a:solidFill>
          </a:ln>
          <a:effectLst>
            <a:outerShdw blurRad="50800" dist="38100" dir="2700000" algn="tl" rotWithShape="0">
              <a:prstClr val="black">
                <a:alpha val="40000"/>
              </a:prstClr>
            </a:outerShdw>
          </a:effectLst>
        </p:spPr>
        <p:txBody>
          <a:bodyPr lIns="45720" rIns="45720" anchor="ctr"/>
          <a:lstStyle/>
          <a:p>
            <a:pPr algn="ctr" fontAlgn="auto">
              <a:lnSpc>
                <a:spcPct val="85000"/>
              </a:lnSpc>
              <a:spcBef>
                <a:spcPts val="0"/>
              </a:spcBef>
              <a:spcAft>
                <a:spcPts val="0"/>
              </a:spcAft>
              <a:defRPr/>
            </a:pPr>
            <a:r>
              <a:rPr lang="en-US" sz="1200" b="1" dirty="0">
                <a:latin typeface="Arial Black" pitchFamily="34" charset="0"/>
                <a:cs typeface="+mn-cs"/>
              </a:rPr>
              <a:t>VM1</a:t>
            </a:r>
          </a:p>
          <a:p>
            <a:pPr algn="ctr" fontAlgn="auto">
              <a:lnSpc>
                <a:spcPct val="85000"/>
              </a:lnSpc>
              <a:spcBef>
                <a:spcPts val="0"/>
              </a:spcBef>
              <a:spcAft>
                <a:spcPts val="0"/>
              </a:spcAft>
              <a:defRPr/>
            </a:pPr>
            <a:r>
              <a:rPr lang="en-US" sz="1200" dirty="0">
                <a:latin typeface="Calibri" pitchFamily="34" charset="0"/>
                <a:cs typeface="+mn-cs"/>
              </a:rPr>
              <a:t>IP: 1.1.1.2</a:t>
            </a:r>
            <a:br>
              <a:rPr lang="en-US" sz="1200" dirty="0">
                <a:latin typeface="Calibri" pitchFamily="34" charset="0"/>
                <a:cs typeface="+mn-cs"/>
              </a:rPr>
            </a:br>
            <a:r>
              <a:rPr lang="en-US" sz="1200" dirty="0">
                <a:latin typeface="Calibri" pitchFamily="34" charset="0"/>
                <a:cs typeface="+mn-cs"/>
              </a:rPr>
              <a:t>MAC: 00:0A</a:t>
            </a:r>
          </a:p>
        </p:txBody>
      </p:sp>
      <p:sp>
        <p:nvSpPr>
          <p:cNvPr id="51" name="Snip Diagonal Corner Rectangle 50"/>
          <p:cNvSpPr/>
          <p:nvPr/>
        </p:nvSpPr>
        <p:spPr>
          <a:xfrm>
            <a:off x="7861300" y="1901825"/>
            <a:ext cx="546100" cy="188913"/>
          </a:xfrm>
          <a:prstGeom prst="snip2DiagRect">
            <a:avLst/>
          </a:prstGeom>
          <a:solidFill>
            <a:schemeClr val="bg1"/>
          </a:solidFill>
          <a:ln w="127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Initiate</a:t>
            </a:r>
            <a:endParaRPr lang="en-US" sz="800" b="1" dirty="0">
              <a:solidFill>
                <a:srgbClr val="7030A0"/>
              </a:solidFill>
            </a:endParaRPr>
          </a:p>
        </p:txBody>
      </p:sp>
      <p:sp>
        <p:nvSpPr>
          <p:cNvPr id="52" name="TextBox 51"/>
          <p:cNvSpPr txBox="1"/>
          <p:nvPr/>
        </p:nvSpPr>
        <p:spPr>
          <a:xfrm>
            <a:off x="6611938" y="4100513"/>
            <a:ext cx="2214562" cy="1666875"/>
          </a:xfrm>
          <a:prstGeom prst="rect">
            <a:avLst/>
          </a:prstGeom>
          <a:noFill/>
          <a:effectLst/>
        </p:spPr>
        <p:txBody>
          <a:bodyPr lIns="45720" rIns="45720"/>
          <a:lstStyle/>
          <a:p>
            <a:pPr fontAlgn="auto">
              <a:spcBef>
                <a:spcPts val="600"/>
              </a:spcBef>
              <a:spcAft>
                <a:spcPts val="0"/>
              </a:spcAft>
              <a:defRPr/>
            </a:pPr>
            <a:r>
              <a:rPr lang="ru-RU" sz="1400" b="1" dirty="0">
                <a:latin typeface="+mj-lt"/>
                <a:cs typeface="+mn-cs"/>
              </a:rPr>
              <a:t>Результат</a:t>
            </a:r>
            <a:r>
              <a:rPr lang="en-US" sz="1400" b="1" dirty="0">
                <a:latin typeface="+mj-lt"/>
                <a:cs typeface="+mn-cs"/>
              </a:rPr>
              <a:t>: </a:t>
            </a:r>
          </a:p>
          <a:p>
            <a:pPr fontAlgn="auto">
              <a:spcBef>
                <a:spcPts val="600"/>
              </a:spcBef>
              <a:spcAft>
                <a:spcPts val="0"/>
              </a:spcAft>
              <a:defRPr/>
            </a:pPr>
            <a:r>
              <a:rPr lang="ru-RU" sz="1400" b="1" dirty="0">
                <a:latin typeface="+mj-lt"/>
                <a:cs typeface="+mn-cs"/>
              </a:rPr>
              <a:t>Виртуальная машина появляется в том месте сети, которое не предназначено для нее</a:t>
            </a:r>
            <a:endParaRPr lang="en-US" sz="1400" b="1" dirty="0">
              <a:latin typeface="+mj-lt"/>
              <a:cs typeface="+mn-cs"/>
            </a:endParaRPr>
          </a:p>
        </p:txBody>
      </p:sp>
      <p:sp>
        <p:nvSpPr>
          <p:cNvPr id="53" name="&quot;No&quot; Symbol 52"/>
          <p:cNvSpPr/>
          <p:nvPr/>
        </p:nvSpPr>
        <p:spPr>
          <a:xfrm>
            <a:off x="592138" y="1123950"/>
            <a:ext cx="1585912" cy="1504950"/>
          </a:xfrm>
          <a:prstGeom prst="noSmoking">
            <a:avLst>
              <a:gd name="adj" fmla="val 551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1292" name="Title 56"/>
          <p:cNvSpPr>
            <a:spLocks noGrp="1"/>
          </p:cNvSpPr>
          <p:nvPr>
            <p:ph type="title"/>
          </p:nvPr>
        </p:nvSpPr>
        <p:spPr>
          <a:xfrm>
            <a:off x="225425" y="44450"/>
            <a:ext cx="8694738" cy="774700"/>
          </a:xfrm>
        </p:spPr>
        <p:txBody>
          <a:bodyPr/>
          <a:lstStyle/>
          <a:p>
            <a:r>
              <a:rPr lang="ru-RU" smtClean="0">
                <a:cs typeface="Arial" charset="0"/>
              </a:rPr>
              <a:t>Перемещение Виртуальных Машин</a:t>
            </a:r>
            <a:endParaRPr smtClean="0">
              <a:cs typeface="Arial" charset="0"/>
            </a:endParaRPr>
          </a:p>
        </p:txBody>
      </p:sp>
      <p:sp>
        <p:nvSpPr>
          <p:cNvPr id="55" name="Slide Number Placeholder 7"/>
          <p:cNvSpPr>
            <a:spLocks noGrp="1"/>
          </p:cNvSpPr>
          <p:nvPr>
            <p:ph type="sldNum" sz="quarter" idx="10"/>
          </p:nvPr>
        </p:nvSpPr>
        <p:spPr/>
        <p:txBody>
          <a:bodyPr/>
          <a:lstStyle/>
          <a:p>
            <a:pPr algn="r">
              <a:defRPr/>
            </a:pPr>
            <a:fld id="{AEE41BD0-F52A-4F30-B85C-61605E445FC7}" type="slidenum">
              <a:rPr lang="en-US">
                <a:solidFill>
                  <a:schemeClr val="bg1"/>
                </a:solidFill>
                <a:latin typeface="+mj-lt"/>
              </a:rPr>
              <a:pPr algn="r">
                <a:defRPr/>
              </a:pPr>
              <a:t>101</a:t>
            </a:fld>
            <a:endParaRPr lang="en-US" dirty="0">
              <a:solidFill>
                <a:schemeClr val="bg1"/>
              </a:solidFill>
              <a:latin typeface="+mj-lt"/>
            </a:endParaRPr>
          </a:p>
        </p:txBody>
      </p:sp>
      <p:sp>
        <p:nvSpPr>
          <p:cNvPr id="56" name="Content Placeholder 6"/>
          <p:cNvSpPr txBox="1">
            <a:spLocks/>
          </p:cNvSpPr>
          <p:nvPr/>
        </p:nvSpPr>
        <p:spPr>
          <a:xfrm>
            <a:off x="225425" y="682625"/>
            <a:ext cx="8691563" cy="479425"/>
          </a:xfrm>
          <a:prstGeom prst="rect">
            <a:avLst/>
          </a:prstGeom>
        </p:spPr>
        <p:txBody>
          <a:bodyPr anchor="ctr">
            <a:normAutofit fontScale="85000" lnSpcReduction="10000"/>
          </a:bodyPr>
          <a:lstStyle/>
          <a:p>
            <a:pPr fontAlgn="auto">
              <a:lnSpc>
                <a:spcPct val="85000"/>
              </a:lnSpc>
              <a:spcBef>
                <a:spcPts val="1800"/>
              </a:spcBef>
              <a:spcAft>
                <a:spcPts val="0"/>
              </a:spcAft>
              <a:defRPr/>
            </a:pPr>
            <a:r>
              <a:rPr lang="ru-RU" sz="2400" b="1" dirty="0">
                <a:solidFill>
                  <a:srgbClr val="74639B"/>
                </a:solidFill>
                <a:latin typeface="Arial" pitchFamily="34" charset="0"/>
                <a:cs typeface="Arial" pitchFamily="34" charset="0"/>
              </a:rPr>
              <a:t>Обычные Сети не понимают специфику виртуальных машин</a:t>
            </a:r>
            <a:endParaRPr lang="en-US" sz="2400" b="1" dirty="0">
              <a:solidFill>
                <a:srgbClr val="74639B"/>
              </a:solidFill>
              <a:latin typeface="Arial" pitchFamily="34" charset="0"/>
              <a:cs typeface="Arial" pitchFamily="34" charset="0"/>
            </a:endParaRPr>
          </a:p>
        </p:txBody>
      </p:sp>
      <p:sp>
        <p:nvSpPr>
          <p:cNvPr id="1295" name="TextBox 58"/>
          <p:cNvSpPr txBox="1">
            <a:spLocks noChangeArrowheads="1"/>
          </p:cNvSpPr>
          <p:nvPr/>
        </p:nvSpPr>
        <p:spPr bwMode="auto">
          <a:xfrm>
            <a:off x="7327900" y="1027113"/>
            <a:ext cx="1538288" cy="242887"/>
          </a:xfrm>
          <a:prstGeom prst="rect">
            <a:avLst/>
          </a:prstGeom>
          <a:noFill/>
          <a:ln w="9525">
            <a:noFill/>
            <a:miter lim="800000"/>
            <a:headEnd/>
            <a:tailEnd/>
          </a:ln>
        </p:spPr>
        <p:txBody>
          <a:bodyPr lIns="45720" rIns="45720"/>
          <a:lstStyle/>
          <a:p>
            <a:pPr algn="ctr">
              <a:lnSpc>
                <a:spcPct val="85000"/>
              </a:lnSpc>
              <a:spcBef>
                <a:spcPts val="700"/>
              </a:spcBef>
            </a:pPr>
            <a:r>
              <a:rPr lang="ru-RU" sz="1200" b="1">
                <a:latin typeface="Calibri" pitchFamily="34" charset="0"/>
              </a:rPr>
              <a:t>Админ Серверов</a:t>
            </a:r>
            <a:endParaRPr lang="en-US" sz="1200" b="1">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9" name="Picture 19" descr="user.gif"/>
          <p:cNvPicPr>
            <a:picLocks noChangeAspect="1" noChangeArrowheads="1"/>
          </p:cNvPicPr>
          <p:nvPr/>
        </p:nvPicPr>
        <p:blipFill>
          <a:blip r:embed="rId3"/>
          <a:srcRect/>
          <a:stretch>
            <a:fillRect/>
          </a:stretch>
        </p:blipFill>
        <p:spPr bwMode="auto">
          <a:xfrm>
            <a:off x="7273925" y="1300163"/>
            <a:ext cx="622300" cy="809625"/>
          </a:xfrm>
          <a:prstGeom prst="rect">
            <a:avLst/>
          </a:prstGeom>
          <a:noFill/>
          <a:ln w="9525">
            <a:noFill/>
            <a:miter lim="800000"/>
            <a:headEnd/>
            <a:tailEnd/>
          </a:ln>
        </p:spPr>
      </p:pic>
      <p:sp>
        <p:nvSpPr>
          <p:cNvPr id="11" name="Text Box 5"/>
          <p:cNvSpPr txBox="1">
            <a:spLocks noChangeArrowheads="1"/>
          </p:cNvSpPr>
          <p:nvPr/>
        </p:nvSpPr>
        <p:spPr bwMode="auto">
          <a:xfrm>
            <a:off x="6696075" y="2255838"/>
            <a:ext cx="2336800" cy="2762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r" fontAlgn="auto">
              <a:spcBef>
                <a:spcPts val="0"/>
              </a:spcBef>
              <a:spcAft>
                <a:spcPts val="0"/>
              </a:spcAft>
              <a:defRPr/>
            </a:pPr>
            <a:r>
              <a:rPr lang="en-US" sz="1200" b="1" dirty="0">
                <a:latin typeface="+mn-lt"/>
                <a:cs typeface="+mn-cs"/>
              </a:rPr>
              <a:t>Virtual Machine Manager</a:t>
            </a:r>
          </a:p>
        </p:txBody>
      </p:sp>
      <p:grpSp>
        <p:nvGrpSpPr>
          <p:cNvPr id="3311" name="Group 77"/>
          <p:cNvGrpSpPr>
            <a:grpSpLocks/>
          </p:cNvGrpSpPr>
          <p:nvPr/>
        </p:nvGrpSpPr>
        <p:grpSpPr bwMode="auto">
          <a:xfrm>
            <a:off x="7797800" y="2413000"/>
            <a:ext cx="1198563" cy="641350"/>
            <a:chOff x="7474479" y="2503111"/>
            <a:chExt cx="1198659" cy="641448"/>
          </a:xfrm>
        </p:grpSpPr>
        <p:pic>
          <p:nvPicPr>
            <p:cNvPr id="3365" name="Picture 18" descr="microsoft-logo"/>
            <p:cNvPicPr>
              <a:picLocks noChangeAspect="1" noChangeArrowheads="1"/>
            </p:cNvPicPr>
            <p:nvPr/>
          </p:nvPicPr>
          <p:blipFill>
            <a:blip r:embed="rId4"/>
            <a:srcRect/>
            <a:stretch>
              <a:fillRect/>
            </a:stretch>
          </p:blipFill>
          <p:spPr bwMode="auto">
            <a:xfrm>
              <a:off x="7902232" y="2578378"/>
              <a:ext cx="709839" cy="566181"/>
            </a:xfrm>
            <a:prstGeom prst="rect">
              <a:avLst/>
            </a:prstGeom>
            <a:noFill/>
            <a:ln w="9525">
              <a:noFill/>
              <a:miter lim="800000"/>
              <a:headEnd/>
              <a:tailEnd/>
            </a:ln>
          </p:spPr>
        </p:pic>
        <p:pic>
          <p:nvPicPr>
            <p:cNvPr id="3366" name="Picture 6"/>
            <p:cNvPicPr>
              <a:picLocks noChangeAspect="1" noChangeArrowheads="1"/>
            </p:cNvPicPr>
            <p:nvPr/>
          </p:nvPicPr>
          <p:blipFill>
            <a:blip r:embed="rId5"/>
            <a:srcRect/>
            <a:stretch>
              <a:fillRect/>
            </a:stretch>
          </p:blipFill>
          <p:spPr bwMode="auto">
            <a:xfrm>
              <a:off x="7871878" y="2600074"/>
              <a:ext cx="801260" cy="174468"/>
            </a:xfrm>
            <a:prstGeom prst="rect">
              <a:avLst/>
            </a:prstGeom>
            <a:noFill/>
            <a:ln w="9525">
              <a:noFill/>
              <a:miter lim="800000"/>
              <a:headEnd/>
              <a:tailEnd/>
            </a:ln>
          </p:spPr>
        </p:pic>
        <p:sp>
          <p:nvSpPr>
            <p:cNvPr id="15" name="Text Box 5"/>
            <p:cNvSpPr txBox="1">
              <a:spLocks noChangeArrowheads="1"/>
            </p:cNvSpPr>
            <p:nvPr/>
          </p:nvSpPr>
          <p:spPr bwMode="auto">
            <a:xfrm>
              <a:off x="7474479" y="2503111"/>
              <a:ext cx="581072" cy="30802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fontAlgn="auto">
                <a:spcBef>
                  <a:spcPts val="0"/>
                </a:spcBef>
                <a:spcAft>
                  <a:spcPts val="0"/>
                </a:spcAft>
                <a:defRPr/>
              </a:pPr>
              <a:r>
                <a:rPr lang="en-US" sz="1400" b="1" dirty="0">
                  <a:latin typeface="+mn-lt"/>
                  <a:cs typeface="+mn-cs"/>
                </a:rPr>
                <a:t>e.g.</a:t>
              </a:r>
              <a:endParaRPr lang="en-US" sz="1400" b="1" dirty="0">
                <a:latin typeface="+mn-lt"/>
                <a:cs typeface="+mn-cs"/>
              </a:endParaRPr>
            </a:p>
          </p:txBody>
        </p:sp>
      </p:grpSp>
      <p:cxnSp>
        <p:nvCxnSpPr>
          <p:cNvPr id="16" name="Straight Connector 15"/>
          <p:cNvCxnSpPr/>
          <p:nvPr/>
        </p:nvCxnSpPr>
        <p:spPr>
          <a:xfrm>
            <a:off x="1954213" y="1998663"/>
            <a:ext cx="5953125" cy="34925"/>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313" name="Picture 10" descr="PC.gif"/>
          <p:cNvPicPr>
            <a:picLocks noChangeAspect="1" noChangeArrowheads="1"/>
          </p:cNvPicPr>
          <p:nvPr/>
        </p:nvPicPr>
        <p:blipFill>
          <a:blip r:embed="rId6"/>
          <a:srcRect/>
          <a:stretch>
            <a:fillRect/>
          </a:stretch>
        </p:blipFill>
        <p:spPr bwMode="auto">
          <a:xfrm>
            <a:off x="1492250" y="1274763"/>
            <a:ext cx="849313" cy="1041400"/>
          </a:xfrm>
          <a:prstGeom prst="rect">
            <a:avLst/>
          </a:prstGeom>
          <a:noFill/>
          <a:ln w="9525">
            <a:noFill/>
            <a:miter lim="800000"/>
            <a:headEnd/>
            <a:tailEnd/>
          </a:ln>
        </p:spPr>
      </p:pic>
      <p:pic>
        <p:nvPicPr>
          <p:cNvPr id="3314" name="Picture 10" descr="PC.gif"/>
          <p:cNvPicPr>
            <a:picLocks noChangeAspect="1" noChangeArrowheads="1"/>
          </p:cNvPicPr>
          <p:nvPr/>
        </p:nvPicPr>
        <p:blipFill>
          <a:blip r:embed="rId6"/>
          <a:srcRect/>
          <a:stretch>
            <a:fillRect/>
          </a:stretch>
        </p:blipFill>
        <p:spPr bwMode="auto">
          <a:xfrm>
            <a:off x="7681913" y="1255713"/>
            <a:ext cx="849312" cy="1042987"/>
          </a:xfrm>
          <a:prstGeom prst="rect">
            <a:avLst/>
          </a:prstGeom>
          <a:noFill/>
          <a:ln w="9525">
            <a:noFill/>
            <a:miter lim="800000"/>
            <a:headEnd/>
            <a:tailEnd/>
          </a:ln>
        </p:spPr>
      </p:pic>
      <p:cxnSp>
        <p:nvCxnSpPr>
          <p:cNvPr id="19" name="Straight Connector 18"/>
          <p:cNvCxnSpPr/>
          <p:nvPr/>
        </p:nvCxnSpPr>
        <p:spPr>
          <a:xfrm rot="16200000" flipV="1">
            <a:off x="5222081" y="4483894"/>
            <a:ext cx="1201738" cy="635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V="1">
            <a:off x="2851944" y="4452144"/>
            <a:ext cx="1200150" cy="7938"/>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3317" name="Group 48"/>
          <p:cNvGrpSpPr>
            <a:grpSpLocks/>
          </p:cNvGrpSpPr>
          <p:nvPr/>
        </p:nvGrpSpPr>
        <p:grpSpPr bwMode="auto">
          <a:xfrm>
            <a:off x="3421063" y="2778125"/>
            <a:ext cx="746125" cy="1201738"/>
            <a:chOff x="1579378" y="2022322"/>
            <a:chExt cx="745326" cy="1200490"/>
          </a:xfrm>
        </p:grpSpPr>
        <p:cxnSp>
          <p:nvCxnSpPr>
            <p:cNvPr id="22" name="Straight Connector 21"/>
            <p:cNvCxnSpPr/>
            <p:nvPr/>
          </p:nvCxnSpPr>
          <p:spPr>
            <a:xfrm rot="16200000" flipV="1">
              <a:off x="1004506" y="2619395"/>
              <a:ext cx="1200490" cy="6343"/>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579378" y="2033423"/>
              <a:ext cx="745326" cy="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4" name="Rounded Rectangle 23"/>
          <p:cNvSpPr/>
          <p:nvPr/>
        </p:nvSpPr>
        <p:spPr>
          <a:xfrm>
            <a:off x="2806700" y="4702175"/>
            <a:ext cx="1209675" cy="1146175"/>
          </a:xfrm>
          <a:prstGeom prst="roundRect">
            <a:avLst/>
          </a:prstGeom>
          <a:solidFill>
            <a:schemeClr val="accent2"/>
          </a:solidFill>
          <a:ln w="25400"/>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3307" name="Object 235"/>
          <p:cNvGraphicFramePr>
            <a:graphicFrameLocks noChangeAspect="1"/>
          </p:cNvGraphicFramePr>
          <p:nvPr/>
        </p:nvGraphicFramePr>
        <p:xfrm>
          <a:off x="2663825" y="5730875"/>
          <a:ext cx="490538" cy="646113"/>
        </p:xfrm>
        <a:graphic>
          <a:graphicData uri="http://schemas.openxmlformats.org/presentationml/2006/ole">
            <p:oleObj spid="_x0000_s3307" name="Visio" r:id="rId7" imgW="729996" imgH="955548" progId="">
              <p:embed/>
            </p:oleObj>
          </a:graphicData>
        </a:graphic>
      </p:graphicFrame>
      <p:sp>
        <p:nvSpPr>
          <p:cNvPr id="26" name="TextBox 25"/>
          <p:cNvSpPr txBox="1"/>
          <p:nvPr/>
        </p:nvSpPr>
        <p:spPr>
          <a:xfrm>
            <a:off x="3524250" y="4729163"/>
            <a:ext cx="438150" cy="223837"/>
          </a:xfrm>
          <a:prstGeom prst="rect">
            <a:avLst/>
          </a:prstGeom>
          <a:noFill/>
          <a:ln w="19050">
            <a:noFill/>
          </a:ln>
          <a:effectLst/>
        </p:spPr>
        <p:txBody>
          <a:bodyPr lIns="45720" rIns="45720"/>
          <a:lstStyle/>
          <a:p>
            <a:pPr algn="ctr" fontAlgn="auto">
              <a:lnSpc>
                <a:spcPct val="85000"/>
              </a:lnSpc>
              <a:spcBef>
                <a:spcPts val="700"/>
              </a:spcBef>
              <a:spcAft>
                <a:spcPts val="0"/>
              </a:spcAft>
              <a:defRPr/>
            </a:pPr>
            <a:r>
              <a:rPr lang="en-US" sz="1050" b="1" dirty="0">
                <a:latin typeface="Arial Black" pitchFamily="34" charset="0"/>
                <a:cs typeface="+mn-cs"/>
              </a:rPr>
              <a:t>NIC</a:t>
            </a:r>
          </a:p>
        </p:txBody>
      </p:sp>
      <p:pic>
        <p:nvPicPr>
          <p:cNvPr id="27" name="Picture 26" descr="nic-card.gif"/>
          <p:cNvPicPr>
            <a:picLocks noChangeAspect="1"/>
          </p:cNvPicPr>
          <p:nvPr/>
        </p:nvPicPr>
        <p:blipFill>
          <a:blip r:embed="rId8"/>
          <a:stretch>
            <a:fillRect/>
          </a:stretch>
        </p:blipFill>
        <p:spPr>
          <a:xfrm>
            <a:off x="3200400" y="4486275"/>
            <a:ext cx="393700" cy="463550"/>
          </a:xfrm>
          <a:prstGeom prst="rect">
            <a:avLst/>
          </a:prstGeom>
          <a:ln>
            <a:noFill/>
          </a:ln>
          <a:effectLst>
            <a:outerShdw blurRad="292100" dist="139700" dir="2700000" algn="tl" rotWithShape="0">
              <a:srgbClr val="333333">
                <a:alpha val="65000"/>
              </a:srgbClr>
            </a:outerShdw>
          </a:effectLst>
        </p:spPr>
      </p:pic>
      <p:sp>
        <p:nvSpPr>
          <p:cNvPr id="28" name="Rounded Rectangle 27"/>
          <p:cNvSpPr/>
          <p:nvPr/>
        </p:nvSpPr>
        <p:spPr>
          <a:xfrm>
            <a:off x="5211763" y="4710113"/>
            <a:ext cx="1211262" cy="1147762"/>
          </a:xfrm>
          <a:prstGeom prst="roundRect">
            <a:avLst/>
          </a:prstGeom>
          <a:solidFill>
            <a:schemeClr val="accent2"/>
          </a:solidFill>
          <a:ln w="25400"/>
          <a:effectLst>
            <a:outerShdw blurRad="50800" dist="38100" dir="2700000" algn="tl"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3308" name="Object 236"/>
          <p:cNvGraphicFramePr>
            <a:graphicFrameLocks noChangeAspect="1"/>
          </p:cNvGraphicFramePr>
          <p:nvPr/>
        </p:nvGraphicFramePr>
        <p:xfrm>
          <a:off x="5068888" y="5740400"/>
          <a:ext cx="492125" cy="646113"/>
        </p:xfrm>
        <a:graphic>
          <a:graphicData uri="http://schemas.openxmlformats.org/presentationml/2006/ole">
            <p:oleObj spid="_x0000_s3308" name="Visio" r:id="rId9" imgW="729996" imgH="955548" progId="">
              <p:embed/>
            </p:oleObj>
          </a:graphicData>
        </a:graphic>
      </p:graphicFrame>
      <p:sp>
        <p:nvSpPr>
          <p:cNvPr id="30" name="TextBox 29"/>
          <p:cNvSpPr txBox="1"/>
          <p:nvPr/>
        </p:nvSpPr>
        <p:spPr>
          <a:xfrm>
            <a:off x="5929313" y="4737100"/>
            <a:ext cx="439737" cy="225425"/>
          </a:xfrm>
          <a:prstGeom prst="rect">
            <a:avLst/>
          </a:prstGeom>
          <a:noFill/>
          <a:ln w="19050">
            <a:noFill/>
          </a:ln>
          <a:effectLst/>
        </p:spPr>
        <p:txBody>
          <a:bodyPr lIns="45720" rIns="45720"/>
          <a:lstStyle/>
          <a:p>
            <a:pPr algn="ctr" fontAlgn="auto">
              <a:lnSpc>
                <a:spcPct val="85000"/>
              </a:lnSpc>
              <a:spcBef>
                <a:spcPts val="700"/>
              </a:spcBef>
              <a:spcAft>
                <a:spcPts val="0"/>
              </a:spcAft>
              <a:defRPr/>
            </a:pPr>
            <a:r>
              <a:rPr lang="en-US" sz="1050" b="1" dirty="0">
                <a:latin typeface="Arial Black" pitchFamily="34" charset="0"/>
                <a:cs typeface="+mn-cs"/>
              </a:rPr>
              <a:t>NIC</a:t>
            </a:r>
          </a:p>
        </p:txBody>
      </p:sp>
      <p:pic>
        <p:nvPicPr>
          <p:cNvPr id="31" name="Picture 30" descr="nic-card.gif"/>
          <p:cNvPicPr>
            <a:picLocks noChangeAspect="1"/>
          </p:cNvPicPr>
          <p:nvPr/>
        </p:nvPicPr>
        <p:blipFill>
          <a:blip r:embed="rId8"/>
          <a:stretch>
            <a:fillRect/>
          </a:stretch>
        </p:blipFill>
        <p:spPr>
          <a:xfrm>
            <a:off x="5607050" y="4495800"/>
            <a:ext cx="393700" cy="463550"/>
          </a:xfrm>
          <a:prstGeom prst="rect">
            <a:avLst/>
          </a:prstGeom>
          <a:ln>
            <a:noFill/>
          </a:ln>
          <a:effectLst>
            <a:outerShdw blurRad="292100" dist="139700" dir="2700000" algn="tl" rotWithShape="0">
              <a:srgbClr val="333333">
                <a:alpha val="65000"/>
              </a:srgbClr>
            </a:outerShdw>
          </a:effectLst>
        </p:spPr>
      </p:pic>
      <p:sp>
        <p:nvSpPr>
          <p:cNvPr id="3324" name="TextBox 31"/>
          <p:cNvSpPr txBox="1">
            <a:spLocks noChangeArrowheads="1"/>
          </p:cNvSpPr>
          <p:nvPr/>
        </p:nvSpPr>
        <p:spPr bwMode="auto">
          <a:xfrm>
            <a:off x="3044825" y="5619750"/>
            <a:ext cx="828675" cy="257175"/>
          </a:xfrm>
          <a:prstGeom prst="rect">
            <a:avLst/>
          </a:prstGeom>
          <a:noFill/>
          <a:ln w="19050">
            <a:noFill/>
            <a:miter lim="800000"/>
            <a:headEnd/>
            <a:tailEnd/>
          </a:ln>
        </p:spPr>
        <p:txBody>
          <a:bodyPr lIns="45720" rIns="45720"/>
          <a:lstStyle/>
          <a:p>
            <a:pPr algn="ctr">
              <a:lnSpc>
                <a:spcPct val="85000"/>
              </a:lnSpc>
              <a:spcBef>
                <a:spcPts val="700"/>
              </a:spcBef>
            </a:pPr>
            <a:r>
              <a:rPr lang="en-US" sz="1200" b="1">
                <a:latin typeface="Arial Narrow" pitchFamily="34" charset="0"/>
              </a:rPr>
              <a:t>Hypervisor</a:t>
            </a:r>
          </a:p>
        </p:txBody>
      </p:sp>
      <p:cxnSp>
        <p:nvCxnSpPr>
          <p:cNvPr id="33" name="Straight Connector 32"/>
          <p:cNvCxnSpPr/>
          <p:nvPr/>
        </p:nvCxnSpPr>
        <p:spPr>
          <a:xfrm rot="5400000" flipH="1" flipV="1">
            <a:off x="5219700" y="3352800"/>
            <a:ext cx="1200150" cy="6350"/>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167313" y="2767013"/>
            <a:ext cx="682625" cy="1587"/>
          </a:xfrm>
          <a:prstGeom prst="line">
            <a:avLst/>
          </a:prstGeom>
          <a:ln w="571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27" name="TextBox 34"/>
          <p:cNvSpPr txBox="1">
            <a:spLocks noChangeArrowheads="1"/>
          </p:cNvSpPr>
          <p:nvPr/>
        </p:nvSpPr>
        <p:spPr bwMode="auto">
          <a:xfrm>
            <a:off x="5456238" y="5611813"/>
            <a:ext cx="828675" cy="255587"/>
          </a:xfrm>
          <a:prstGeom prst="rect">
            <a:avLst/>
          </a:prstGeom>
          <a:noFill/>
          <a:ln w="19050">
            <a:noFill/>
            <a:miter lim="800000"/>
            <a:headEnd/>
            <a:tailEnd/>
          </a:ln>
        </p:spPr>
        <p:txBody>
          <a:bodyPr lIns="45720" rIns="45720"/>
          <a:lstStyle/>
          <a:p>
            <a:pPr algn="ctr">
              <a:lnSpc>
                <a:spcPct val="85000"/>
              </a:lnSpc>
              <a:spcBef>
                <a:spcPts val="700"/>
              </a:spcBef>
            </a:pPr>
            <a:r>
              <a:rPr lang="en-US" sz="1200" b="1">
                <a:latin typeface="Arial Narrow" pitchFamily="34" charset="0"/>
              </a:rPr>
              <a:t>Hypervisor</a:t>
            </a:r>
          </a:p>
        </p:txBody>
      </p:sp>
      <p:pic>
        <p:nvPicPr>
          <p:cNvPr id="3328" name="Picture 19" descr="user.gif"/>
          <p:cNvPicPr>
            <a:picLocks noChangeAspect="1" noChangeArrowheads="1"/>
          </p:cNvPicPr>
          <p:nvPr/>
        </p:nvPicPr>
        <p:blipFill>
          <a:blip r:embed="rId3"/>
          <a:srcRect/>
          <a:stretch>
            <a:fillRect/>
          </a:stretch>
        </p:blipFill>
        <p:spPr bwMode="auto">
          <a:xfrm>
            <a:off x="630238" y="1433513"/>
            <a:ext cx="620712" cy="808037"/>
          </a:xfrm>
          <a:prstGeom prst="rect">
            <a:avLst/>
          </a:prstGeom>
          <a:noFill/>
          <a:ln w="9525">
            <a:noFill/>
            <a:miter lim="800000"/>
            <a:headEnd/>
            <a:tailEnd/>
          </a:ln>
        </p:spPr>
      </p:pic>
      <p:sp>
        <p:nvSpPr>
          <p:cNvPr id="3329" name="TextBox 36"/>
          <p:cNvSpPr txBox="1">
            <a:spLocks noChangeArrowheads="1"/>
          </p:cNvSpPr>
          <p:nvPr/>
        </p:nvSpPr>
        <p:spPr bwMode="auto">
          <a:xfrm>
            <a:off x="654050" y="2311400"/>
            <a:ext cx="1538288" cy="242888"/>
          </a:xfrm>
          <a:prstGeom prst="rect">
            <a:avLst/>
          </a:prstGeom>
          <a:noFill/>
          <a:ln w="9525">
            <a:noFill/>
            <a:miter lim="800000"/>
            <a:headEnd/>
            <a:tailEnd/>
          </a:ln>
        </p:spPr>
        <p:txBody>
          <a:bodyPr lIns="45720" rIns="45720"/>
          <a:lstStyle/>
          <a:p>
            <a:pPr algn="ctr">
              <a:lnSpc>
                <a:spcPct val="85000"/>
              </a:lnSpc>
              <a:spcBef>
                <a:spcPts val="700"/>
              </a:spcBef>
            </a:pPr>
            <a:r>
              <a:rPr lang="en-US" sz="1200" b="1">
                <a:latin typeface="Calibri" pitchFamily="34" charset="0"/>
              </a:rPr>
              <a:t>Network Admin</a:t>
            </a:r>
          </a:p>
        </p:txBody>
      </p:sp>
      <p:sp>
        <p:nvSpPr>
          <p:cNvPr id="38" name="TextBox 37"/>
          <p:cNvSpPr txBox="1"/>
          <p:nvPr/>
        </p:nvSpPr>
        <p:spPr>
          <a:xfrm>
            <a:off x="2878138" y="5029200"/>
            <a:ext cx="1074737" cy="538163"/>
          </a:xfrm>
          <a:prstGeom prst="rect">
            <a:avLst/>
          </a:prstGeom>
          <a:solidFill>
            <a:srgbClr val="FFDB69"/>
          </a:solidFill>
          <a:ln w="19050">
            <a:solidFill>
              <a:schemeClr val="bg1"/>
            </a:solidFill>
          </a:ln>
          <a:effectLst>
            <a:outerShdw blurRad="50800" dist="38100" dir="2700000" algn="tl" rotWithShape="0">
              <a:prstClr val="black">
                <a:alpha val="40000"/>
              </a:prstClr>
            </a:outerShdw>
          </a:effectLst>
        </p:spPr>
        <p:txBody>
          <a:bodyPr lIns="45720" rIns="45720" anchor="ctr"/>
          <a:lstStyle/>
          <a:p>
            <a:pPr algn="ctr" fontAlgn="auto">
              <a:lnSpc>
                <a:spcPct val="85000"/>
              </a:lnSpc>
              <a:spcBef>
                <a:spcPts val="0"/>
              </a:spcBef>
              <a:spcAft>
                <a:spcPts val="0"/>
              </a:spcAft>
              <a:defRPr/>
            </a:pPr>
            <a:r>
              <a:rPr lang="en-US" sz="1200" b="1" dirty="0">
                <a:latin typeface="Arial Black" pitchFamily="34" charset="0"/>
                <a:cs typeface="+mn-cs"/>
              </a:rPr>
              <a:t>VM1</a:t>
            </a:r>
          </a:p>
          <a:p>
            <a:pPr algn="ctr" fontAlgn="auto">
              <a:lnSpc>
                <a:spcPct val="85000"/>
              </a:lnSpc>
              <a:spcBef>
                <a:spcPts val="0"/>
              </a:spcBef>
              <a:spcAft>
                <a:spcPts val="0"/>
              </a:spcAft>
              <a:defRPr/>
            </a:pPr>
            <a:r>
              <a:rPr lang="en-US" sz="1200" dirty="0">
                <a:latin typeface="Calibri" pitchFamily="34" charset="0"/>
                <a:cs typeface="+mn-cs"/>
              </a:rPr>
              <a:t>IP: 1.1.1.2</a:t>
            </a:r>
            <a:br>
              <a:rPr lang="en-US" sz="1200" dirty="0">
                <a:latin typeface="Calibri" pitchFamily="34" charset="0"/>
                <a:cs typeface="+mn-cs"/>
              </a:rPr>
            </a:br>
            <a:r>
              <a:rPr lang="en-US" sz="1200" dirty="0">
                <a:latin typeface="Calibri" pitchFamily="34" charset="0"/>
                <a:cs typeface="+mn-cs"/>
              </a:rPr>
              <a:t>MAC: 00:0A</a:t>
            </a:r>
          </a:p>
        </p:txBody>
      </p:sp>
      <p:pic>
        <p:nvPicPr>
          <p:cNvPr id="39" name="Picture 3" descr="C:\Documents and Settings\mmiller\My Documents\Libraries &amp; Templates\PowerPoint Icon Library\PPT Icon Library January 2009\epicenterbox.png"/>
          <p:cNvPicPr>
            <a:picLocks noChangeAspect="1" noChangeArrowheads="1"/>
          </p:cNvPicPr>
          <p:nvPr/>
        </p:nvPicPr>
        <p:blipFill>
          <a:blip r:embed="rId10"/>
          <a:srcRect/>
          <a:stretch>
            <a:fillRect/>
          </a:stretch>
        </p:blipFill>
        <p:spPr bwMode="auto">
          <a:xfrm>
            <a:off x="1185863" y="1119188"/>
            <a:ext cx="447675" cy="582612"/>
          </a:xfrm>
          <a:prstGeom prst="rect">
            <a:avLst/>
          </a:prstGeom>
          <a:ln>
            <a:solidFill>
              <a:schemeClr val="tx1"/>
            </a:solidFill>
          </a:ln>
          <a:effectLst>
            <a:outerShdw blurRad="292100" dist="139700" dir="2700000" algn="tl" rotWithShape="0">
              <a:srgbClr val="333333">
                <a:alpha val="65000"/>
              </a:srgbClr>
            </a:outerShdw>
          </a:effectLst>
        </p:spPr>
      </p:pic>
      <p:pic>
        <p:nvPicPr>
          <p:cNvPr id="41" name="Picture 23" descr="CX_SummitX650_24t_Top_Front"/>
          <p:cNvPicPr>
            <a:picLocks noChangeAspect="1" noChangeArrowheads="1"/>
          </p:cNvPicPr>
          <p:nvPr/>
        </p:nvPicPr>
        <p:blipFill>
          <a:blip r:embed="rId11"/>
          <a:srcRect/>
          <a:stretch>
            <a:fillRect/>
          </a:stretch>
        </p:blipFill>
        <p:spPr bwMode="auto">
          <a:xfrm>
            <a:off x="2590800" y="3852863"/>
            <a:ext cx="1631950" cy="342900"/>
          </a:xfrm>
          <a:prstGeom prst="rect">
            <a:avLst/>
          </a:prstGeom>
          <a:ln>
            <a:noFill/>
          </a:ln>
          <a:effectLst>
            <a:outerShdw blurRad="292100" dist="139700" dir="2700000" algn="tl" rotWithShape="0">
              <a:srgbClr val="333333">
                <a:alpha val="65000"/>
              </a:srgbClr>
            </a:outerShdw>
          </a:effectLst>
        </p:spPr>
      </p:pic>
      <p:pic>
        <p:nvPicPr>
          <p:cNvPr id="42" name="Picture 23" descr="CX_SummitX650_24t_Top_Front"/>
          <p:cNvPicPr>
            <a:picLocks noChangeAspect="1" noChangeArrowheads="1"/>
          </p:cNvPicPr>
          <p:nvPr/>
        </p:nvPicPr>
        <p:blipFill>
          <a:blip r:embed="rId11"/>
          <a:srcRect/>
          <a:stretch>
            <a:fillRect/>
          </a:stretch>
        </p:blipFill>
        <p:spPr bwMode="auto">
          <a:xfrm>
            <a:off x="5003800" y="3830638"/>
            <a:ext cx="1630363" cy="342900"/>
          </a:xfrm>
          <a:prstGeom prst="rect">
            <a:avLst/>
          </a:prstGeom>
          <a:ln>
            <a:noFill/>
          </a:ln>
          <a:effectLst>
            <a:outerShdw blurRad="292100" dist="139700" dir="2700000" algn="tl" rotWithShape="0">
              <a:srgbClr val="333333">
                <a:alpha val="65000"/>
              </a:srgbClr>
            </a:outerShdw>
          </a:effectLst>
        </p:spPr>
      </p:pic>
      <p:pic>
        <p:nvPicPr>
          <p:cNvPr id="43" name="Picture 16" descr="2009_BlackDiamond_8810_TopDown"/>
          <p:cNvPicPr>
            <a:picLocks noChangeAspect="1" noChangeArrowheads="1"/>
          </p:cNvPicPr>
          <p:nvPr/>
        </p:nvPicPr>
        <p:blipFill>
          <a:blip r:embed="rId12"/>
          <a:srcRect/>
          <a:stretch>
            <a:fillRect/>
          </a:stretch>
        </p:blipFill>
        <p:spPr bwMode="auto">
          <a:xfrm>
            <a:off x="4033838" y="1728788"/>
            <a:ext cx="1200150" cy="1712912"/>
          </a:xfrm>
          <a:prstGeom prst="rect">
            <a:avLst/>
          </a:prstGeom>
          <a:ln>
            <a:noFill/>
          </a:ln>
          <a:effectLst>
            <a:outerShdw blurRad="292100" dist="139700" dir="2700000" algn="tl" rotWithShape="0">
              <a:srgbClr val="333333">
                <a:alpha val="65000"/>
              </a:srgbClr>
            </a:outerShdw>
          </a:effectLst>
        </p:spPr>
      </p:pic>
      <p:grpSp>
        <p:nvGrpSpPr>
          <p:cNvPr id="3335" name="Group 104"/>
          <p:cNvGrpSpPr>
            <a:grpSpLocks/>
          </p:cNvGrpSpPr>
          <p:nvPr/>
        </p:nvGrpSpPr>
        <p:grpSpPr bwMode="auto">
          <a:xfrm>
            <a:off x="1344613" y="2773363"/>
            <a:ext cx="1492250" cy="1214437"/>
            <a:chOff x="7109015" y="3227292"/>
            <a:chExt cx="1492624" cy="681321"/>
          </a:xfrm>
        </p:grpSpPr>
        <p:sp>
          <p:nvSpPr>
            <p:cNvPr id="45" name="Rounded Rectangle 44"/>
            <p:cNvSpPr/>
            <p:nvPr/>
          </p:nvSpPr>
          <p:spPr>
            <a:xfrm>
              <a:off x="7109015" y="3227292"/>
              <a:ext cx="1492624" cy="649259"/>
            </a:xfrm>
            <a:prstGeom prst="roundRect">
              <a:avLst>
                <a:gd name="adj" fmla="val 6958"/>
              </a:avLst>
            </a:prstGeom>
            <a:solidFill>
              <a:srgbClr val="FFDB69"/>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3362" name="TextBox 45"/>
            <p:cNvSpPr txBox="1">
              <a:spLocks noChangeArrowheads="1"/>
            </p:cNvSpPr>
            <p:nvPr/>
          </p:nvSpPr>
          <p:spPr bwMode="auto">
            <a:xfrm>
              <a:off x="7225554" y="3268697"/>
              <a:ext cx="1290917" cy="639916"/>
            </a:xfrm>
            <a:prstGeom prst="rect">
              <a:avLst/>
            </a:prstGeom>
            <a:noFill/>
            <a:ln w="9525">
              <a:noFill/>
              <a:miter lim="800000"/>
              <a:headEnd/>
              <a:tailEnd/>
            </a:ln>
          </p:spPr>
          <p:txBody>
            <a:bodyPr lIns="45720" rIns="45720"/>
            <a:lstStyle/>
            <a:p>
              <a:pPr>
                <a:lnSpc>
                  <a:spcPct val="85000"/>
                </a:lnSpc>
              </a:pPr>
              <a:r>
                <a:rPr lang="en-US" sz="1400" b="1">
                  <a:latin typeface="Calibri" pitchFamily="34" charset="0"/>
                </a:rPr>
                <a:t>Switch Port Config</a:t>
              </a:r>
            </a:p>
            <a:p>
              <a:pPr>
                <a:lnSpc>
                  <a:spcPct val="85000"/>
                </a:lnSpc>
              </a:pPr>
              <a:r>
                <a:rPr lang="en-US" sz="1200">
                  <a:latin typeface="Calibri" pitchFamily="34" charset="0"/>
                </a:rPr>
                <a:t>IP:	1.1.1.2</a:t>
              </a:r>
            </a:p>
            <a:p>
              <a:pPr>
                <a:lnSpc>
                  <a:spcPct val="85000"/>
                </a:lnSpc>
              </a:pPr>
              <a:r>
                <a:rPr lang="en-US" sz="1200">
                  <a:latin typeface="Calibri" pitchFamily="34" charset="0"/>
                </a:rPr>
                <a:t>MAC:	00:0A</a:t>
              </a:r>
            </a:p>
            <a:p>
              <a:pPr>
                <a:lnSpc>
                  <a:spcPct val="85000"/>
                </a:lnSpc>
              </a:pPr>
              <a:r>
                <a:rPr lang="en-US" sz="1200">
                  <a:latin typeface="Calibri" pitchFamily="34" charset="0"/>
                </a:rPr>
                <a:t>QoS:	QP7</a:t>
              </a:r>
            </a:p>
            <a:p>
              <a:pPr>
                <a:lnSpc>
                  <a:spcPct val="85000"/>
                </a:lnSpc>
              </a:pPr>
              <a:r>
                <a:rPr lang="en-US" sz="1200">
                  <a:latin typeface="Calibri" pitchFamily="34" charset="0"/>
                </a:rPr>
                <a:t>ACL:	Deny HTTP</a:t>
              </a:r>
            </a:p>
            <a:p>
              <a:pPr>
                <a:lnSpc>
                  <a:spcPct val="85000"/>
                </a:lnSpc>
                <a:spcBef>
                  <a:spcPts val="700"/>
                </a:spcBef>
              </a:pPr>
              <a:endParaRPr lang="en-US" sz="1400"/>
            </a:p>
            <a:p>
              <a:pPr>
                <a:lnSpc>
                  <a:spcPct val="85000"/>
                </a:lnSpc>
                <a:spcBef>
                  <a:spcPts val="700"/>
                </a:spcBef>
              </a:pPr>
              <a:endParaRPr lang="en-US" sz="1400"/>
            </a:p>
          </p:txBody>
        </p:sp>
      </p:grpSp>
      <p:grpSp>
        <p:nvGrpSpPr>
          <p:cNvPr id="3336" name="Group 108"/>
          <p:cNvGrpSpPr>
            <a:grpSpLocks/>
          </p:cNvGrpSpPr>
          <p:nvPr/>
        </p:nvGrpSpPr>
        <p:grpSpPr bwMode="auto">
          <a:xfrm>
            <a:off x="6508750" y="2979738"/>
            <a:ext cx="1470025" cy="982662"/>
            <a:chOff x="7109015" y="3219847"/>
            <a:chExt cx="1492624" cy="504282"/>
          </a:xfrm>
        </p:grpSpPr>
        <p:sp>
          <p:nvSpPr>
            <p:cNvPr id="48" name="Rounded Rectangle 47"/>
            <p:cNvSpPr/>
            <p:nvPr/>
          </p:nvSpPr>
          <p:spPr>
            <a:xfrm>
              <a:off x="7109015" y="3219847"/>
              <a:ext cx="1492624" cy="487989"/>
            </a:xfrm>
            <a:prstGeom prst="roundRect">
              <a:avLst>
                <a:gd name="adj" fmla="val 6958"/>
              </a:avLst>
            </a:prstGeom>
            <a:solidFill>
              <a:schemeClr val="bg1"/>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en-US"/>
            </a:p>
          </p:txBody>
        </p:sp>
        <p:sp>
          <p:nvSpPr>
            <p:cNvPr id="3360" name="TextBox 48"/>
            <p:cNvSpPr txBox="1">
              <a:spLocks noChangeArrowheads="1"/>
            </p:cNvSpPr>
            <p:nvPr/>
          </p:nvSpPr>
          <p:spPr bwMode="auto">
            <a:xfrm>
              <a:off x="7225554" y="3268698"/>
              <a:ext cx="1290917" cy="455431"/>
            </a:xfrm>
            <a:prstGeom prst="rect">
              <a:avLst/>
            </a:prstGeom>
            <a:noFill/>
            <a:ln w="9525">
              <a:noFill/>
              <a:miter lim="800000"/>
              <a:headEnd/>
              <a:tailEnd/>
            </a:ln>
          </p:spPr>
          <p:txBody>
            <a:bodyPr lIns="45720" rIns="45720"/>
            <a:lstStyle/>
            <a:p>
              <a:pPr>
                <a:lnSpc>
                  <a:spcPct val="85000"/>
                </a:lnSpc>
              </a:pPr>
              <a:r>
                <a:rPr lang="en-US" sz="1400" b="1">
                  <a:latin typeface="Calibri" pitchFamily="34" charset="0"/>
                </a:rPr>
                <a:t>Switch Port Config </a:t>
              </a:r>
              <a:endParaRPr lang="en-US" sz="1400">
                <a:latin typeface="Calibri" pitchFamily="34" charset="0"/>
              </a:endParaRPr>
            </a:p>
            <a:p>
              <a:pPr>
                <a:lnSpc>
                  <a:spcPct val="85000"/>
                </a:lnSpc>
              </a:pPr>
              <a:r>
                <a:rPr lang="en-US" sz="1400">
                  <a:latin typeface="Calibri" pitchFamily="34" charset="0"/>
                </a:rPr>
                <a:t>None or Disabled</a:t>
              </a:r>
            </a:p>
          </p:txBody>
        </p:sp>
      </p:grpSp>
      <p:sp>
        <p:nvSpPr>
          <p:cNvPr id="51" name="Snip Diagonal Corner Rectangle 50"/>
          <p:cNvSpPr/>
          <p:nvPr/>
        </p:nvSpPr>
        <p:spPr>
          <a:xfrm>
            <a:off x="8140700" y="2393950"/>
            <a:ext cx="615950" cy="173038"/>
          </a:xfrm>
          <a:prstGeom prst="snip2DiagRect">
            <a:avLst/>
          </a:prstGeom>
          <a:solidFill>
            <a:schemeClr val="bg1"/>
          </a:solidFill>
          <a:ln w="127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VM info</a:t>
            </a:r>
            <a:endParaRPr lang="en-US" sz="800" b="1" dirty="0">
              <a:solidFill>
                <a:srgbClr val="7030A0"/>
              </a:solidFill>
            </a:endParaRPr>
          </a:p>
        </p:txBody>
      </p:sp>
      <p:grpSp>
        <p:nvGrpSpPr>
          <p:cNvPr id="6" name="Group 131"/>
          <p:cNvGrpSpPr/>
          <p:nvPr/>
        </p:nvGrpSpPr>
        <p:grpSpPr>
          <a:xfrm>
            <a:off x="1360170" y="2772295"/>
            <a:ext cx="1521167" cy="1214147"/>
            <a:chOff x="7109014" y="3227292"/>
            <a:chExt cx="1521167" cy="681321"/>
          </a:xfrm>
          <a:effectLst>
            <a:outerShdw blurRad="50800" dist="38100" dir="2700000" algn="tl" rotWithShape="0">
              <a:prstClr val="black">
                <a:alpha val="40000"/>
              </a:prstClr>
            </a:outerShdw>
          </a:effectLst>
        </p:grpSpPr>
        <p:sp>
          <p:nvSpPr>
            <p:cNvPr id="53" name="Rounded Rectangle 52"/>
            <p:cNvSpPr/>
            <p:nvPr/>
          </p:nvSpPr>
          <p:spPr>
            <a:xfrm>
              <a:off x="7109014" y="3227292"/>
              <a:ext cx="1521167" cy="648942"/>
            </a:xfrm>
            <a:prstGeom prst="roundRect">
              <a:avLst>
                <a:gd name="adj" fmla="val 6958"/>
              </a:avLst>
            </a:prstGeom>
            <a:solidFill>
              <a:schemeClr val="accent2"/>
            </a:solidFill>
            <a:ln w="25400"/>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TextBox 53"/>
            <p:cNvSpPr txBox="1"/>
            <p:nvPr/>
          </p:nvSpPr>
          <p:spPr>
            <a:xfrm>
              <a:off x="7225554" y="3268697"/>
              <a:ext cx="1290917" cy="639916"/>
            </a:xfrm>
            <a:prstGeom prst="rect">
              <a:avLst/>
            </a:prstGeom>
            <a:noFill/>
            <a:effectLst/>
          </p:spPr>
          <p:txBody>
            <a:bodyPr lIns="45720" rIns="45720"/>
            <a:lstStyle/>
            <a:p>
              <a:pPr fontAlgn="auto">
                <a:lnSpc>
                  <a:spcPct val="85000"/>
                </a:lnSpc>
                <a:spcBef>
                  <a:spcPts val="0"/>
                </a:spcBef>
                <a:spcAft>
                  <a:spcPts val="0"/>
                </a:spcAft>
                <a:defRPr/>
              </a:pPr>
              <a:r>
                <a:rPr lang="en-US" sz="1200" b="1" dirty="0">
                  <a:latin typeface="Calibri" pitchFamily="34" charset="0"/>
                  <a:cs typeface="+mn-cs"/>
                </a:rPr>
                <a:t>Switch Port Config</a:t>
              </a:r>
            </a:p>
            <a:p>
              <a:pPr fontAlgn="auto">
                <a:lnSpc>
                  <a:spcPct val="85000"/>
                </a:lnSpc>
                <a:spcBef>
                  <a:spcPts val="0"/>
                </a:spcBef>
                <a:spcAft>
                  <a:spcPts val="0"/>
                </a:spcAft>
                <a:defRPr/>
              </a:pPr>
              <a:r>
                <a:rPr lang="en-US" sz="1200" b="1" dirty="0">
                  <a:latin typeface="Calibri" pitchFamily="34" charset="0"/>
                  <a:cs typeface="+mn-cs"/>
                </a:rPr>
                <a:t>Virtual Port Profile</a:t>
              </a:r>
            </a:p>
            <a:p>
              <a:pPr fontAlgn="auto">
                <a:lnSpc>
                  <a:spcPct val="85000"/>
                </a:lnSpc>
                <a:spcBef>
                  <a:spcPts val="0"/>
                </a:spcBef>
                <a:spcAft>
                  <a:spcPts val="0"/>
                </a:spcAft>
                <a:tabLst>
                  <a:tab pos="403225" algn="l"/>
                </a:tabLst>
                <a:defRPr/>
              </a:pPr>
              <a:r>
                <a:rPr lang="en-US" sz="1200" dirty="0">
                  <a:latin typeface="Calibri" pitchFamily="34" charset="0"/>
                  <a:cs typeface="+mn-cs"/>
                </a:rPr>
                <a:t>IP:	1.1.1.2</a:t>
              </a:r>
            </a:p>
            <a:p>
              <a:pPr fontAlgn="auto">
                <a:lnSpc>
                  <a:spcPct val="85000"/>
                </a:lnSpc>
                <a:spcBef>
                  <a:spcPts val="0"/>
                </a:spcBef>
                <a:spcAft>
                  <a:spcPts val="0"/>
                </a:spcAft>
                <a:tabLst>
                  <a:tab pos="403225" algn="l"/>
                </a:tabLst>
                <a:defRPr/>
              </a:pPr>
              <a:r>
                <a:rPr lang="en-US" sz="1200" dirty="0">
                  <a:latin typeface="Calibri" pitchFamily="34" charset="0"/>
                  <a:cs typeface="+mn-cs"/>
                </a:rPr>
                <a:t>MAC:	00:0A</a:t>
              </a:r>
            </a:p>
            <a:p>
              <a:pPr fontAlgn="auto">
                <a:lnSpc>
                  <a:spcPct val="85000"/>
                </a:lnSpc>
                <a:spcBef>
                  <a:spcPts val="0"/>
                </a:spcBef>
                <a:spcAft>
                  <a:spcPts val="0"/>
                </a:spcAft>
                <a:tabLst>
                  <a:tab pos="403225" algn="l"/>
                </a:tabLst>
                <a:defRPr/>
              </a:pPr>
              <a:r>
                <a:rPr lang="en-US" sz="1200" dirty="0">
                  <a:latin typeface="Calibri" pitchFamily="34" charset="0"/>
                  <a:cs typeface="+mn-cs"/>
                </a:rPr>
                <a:t>QoS:	QP7</a:t>
              </a:r>
            </a:p>
            <a:p>
              <a:pPr fontAlgn="auto">
                <a:lnSpc>
                  <a:spcPct val="85000"/>
                </a:lnSpc>
                <a:spcBef>
                  <a:spcPts val="0"/>
                </a:spcBef>
                <a:spcAft>
                  <a:spcPts val="0"/>
                </a:spcAft>
                <a:tabLst>
                  <a:tab pos="403225" algn="l"/>
                </a:tabLst>
                <a:defRPr/>
              </a:pPr>
              <a:r>
                <a:rPr lang="en-US" sz="1200" dirty="0">
                  <a:latin typeface="Calibri" pitchFamily="34" charset="0"/>
                  <a:cs typeface="+mn-cs"/>
                </a:rPr>
                <a:t>ACL:	Deny HTTP</a:t>
              </a:r>
            </a:p>
            <a:p>
              <a:pPr fontAlgn="auto">
                <a:lnSpc>
                  <a:spcPct val="85000"/>
                </a:lnSpc>
                <a:spcBef>
                  <a:spcPts val="700"/>
                </a:spcBef>
                <a:spcAft>
                  <a:spcPts val="0"/>
                </a:spcAft>
                <a:tabLst>
                  <a:tab pos="403225" algn="l"/>
                </a:tabLst>
                <a:defRPr/>
              </a:pPr>
              <a:endParaRPr lang="en-US" sz="1400" dirty="0">
                <a:latin typeface="+mn-lt"/>
                <a:cs typeface="+mn-cs"/>
              </a:endParaRPr>
            </a:p>
            <a:p>
              <a:pPr fontAlgn="auto">
                <a:lnSpc>
                  <a:spcPct val="85000"/>
                </a:lnSpc>
                <a:spcBef>
                  <a:spcPts val="700"/>
                </a:spcBef>
                <a:spcAft>
                  <a:spcPts val="0"/>
                </a:spcAft>
                <a:defRPr/>
              </a:pPr>
              <a:endParaRPr lang="en-US" sz="1400" dirty="0">
                <a:latin typeface="+mn-lt"/>
                <a:cs typeface="+mn-cs"/>
              </a:endParaRPr>
            </a:p>
          </p:txBody>
        </p:sp>
      </p:grpSp>
      <p:grpSp>
        <p:nvGrpSpPr>
          <p:cNvPr id="3339" name="Group 60"/>
          <p:cNvGrpSpPr>
            <a:grpSpLocks/>
          </p:cNvGrpSpPr>
          <p:nvPr/>
        </p:nvGrpSpPr>
        <p:grpSpPr bwMode="auto">
          <a:xfrm>
            <a:off x="2705100" y="3641725"/>
            <a:ext cx="758825" cy="520700"/>
            <a:chOff x="3388659" y="2447365"/>
            <a:chExt cx="1411941" cy="968188"/>
          </a:xfrm>
        </p:grpSpPr>
        <p:sp>
          <p:nvSpPr>
            <p:cNvPr id="56" name="Freeform 55"/>
            <p:cNvSpPr/>
            <p:nvPr/>
          </p:nvSpPr>
          <p:spPr>
            <a:xfrm>
              <a:off x="3388659" y="2447365"/>
              <a:ext cx="1411941" cy="968188"/>
            </a:xfrm>
            <a:custGeom>
              <a:avLst/>
              <a:gdLst>
                <a:gd name="connsiteX0" fmla="*/ 0 w 1411941"/>
                <a:gd name="connsiteY0" fmla="*/ 497541 h 968188"/>
                <a:gd name="connsiteX1" fmla="*/ 1411941 w 1411941"/>
                <a:gd name="connsiteY1" fmla="*/ 968188 h 968188"/>
                <a:gd name="connsiteX2" fmla="*/ 618565 w 1411941"/>
                <a:gd name="connsiteY2" fmla="*/ 0 h 968188"/>
                <a:gd name="connsiteX3" fmla="*/ 0 w 1411941"/>
                <a:gd name="connsiteY3" fmla="*/ 497541 h 968188"/>
              </a:gdLst>
              <a:ahLst/>
              <a:cxnLst>
                <a:cxn ang="0">
                  <a:pos x="connsiteX0" y="connsiteY0"/>
                </a:cxn>
                <a:cxn ang="0">
                  <a:pos x="connsiteX1" y="connsiteY1"/>
                </a:cxn>
                <a:cxn ang="0">
                  <a:pos x="connsiteX2" y="connsiteY2"/>
                </a:cxn>
                <a:cxn ang="0">
                  <a:pos x="connsiteX3" y="connsiteY3"/>
                </a:cxn>
              </a:cxnLst>
              <a:rect l="l" t="t" r="r" b="b"/>
              <a:pathLst>
                <a:path w="1411941" h="968188">
                  <a:moveTo>
                    <a:pt x="0" y="497541"/>
                  </a:moveTo>
                  <a:lnTo>
                    <a:pt x="1411941" y="968188"/>
                  </a:lnTo>
                  <a:lnTo>
                    <a:pt x="618565" y="0"/>
                  </a:lnTo>
                  <a:lnTo>
                    <a:pt x="0" y="497541"/>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57" name="Picture 4"/>
            <p:cNvPicPr>
              <a:picLocks noChangeAspect="1" noChangeArrowheads="1"/>
            </p:cNvPicPr>
            <p:nvPr/>
          </p:nvPicPr>
          <p:blipFill>
            <a:blip r:embed="rId13"/>
            <a:srcRect/>
            <a:stretch>
              <a:fillRect/>
            </a:stretch>
          </p:blipFill>
          <p:spPr bwMode="auto">
            <a:xfrm>
              <a:off x="3403429" y="2453269"/>
              <a:ext cx="602586" cy="495901"/>
            </a:xfrm>
            <a:prstGeom prst="rect">
              <a:avLst/>
            </a:prstGeom>
            <a:ln>
              <a:solidFill>
                <a:schemeClr val="tx1"/>
              </a:solidFill>
            </a:ln>
            <a:effectLst>
              <a:outerShdw blurRad="292100" dist="139700" dir="2700000" algn="tl" rotWithShape="0">
                <a:srgbClr val="333333">
                  <a:alpha val="65000"/>
                </a:srgbClr>
              </a:outerShdw>
            </a:effectLst>
          </p:spPr>
        </p:pic>
      </p:grpSp>
      <p:sp>
        <p:nvSpPr>
          <p:cNvPr id="3340" name="TextBox 57"/>
          <p:cNvSpPr txBox="1">
            <a:spLocks noChangeArrowheads="1"/>
          </p:cNvSpPr>
          <p:nvPr/>
        </p:nvSpPr>
        <p:spPr bwMode="auto">
          <a:xfrm>
            <a:off x="4768850" y="3625850"/>
            <a:ext cx="1136650" cy="242888"/>
          </a:xfrm>
          <a:prstGeom prst="rect">
            <a:avLst/>
          </a:prstGeom>
          <a:noFill/>
          <a:ln w="9525">
            <a:noFill/>
            <a:miter lim="800000"/>
            <a:headEnd/>
            <a:tailEnd/>
          </a:ln>
        </p:spPr>
        <p:txBody>
          <a:bodyPr lIns="45720" rIns="45720"/>
          <a:lstStyle/>
          <a:p>
            <a:pPr algn="ctr">
              <a:lnSpc>
                <a:spcPct val="85000"/>
              </a:lnSpc>
              <a:spcBef>
                <a:spcPts val="700"/>
              </a:spcBef>
            </a:pPr>
            <a:r>
              <a:rPr lang="en-US" sz="1100" b="1">
                <a:latin typeface="Calibri" pitchFamily="34" charset="0"/>
              </a:rPr>
              <a:t>XNV-enabled</a:t>
            </a:r>
          </a:p>
        </p:txBody>
      </p:sp>
      <p:sp>
        <p:nvSpPr>
          <p:cNvPr id="3341" name="TextBox 58"/>
          <p:cNvSpPr txBox="1">
            <a:spLocks noChangeArrowheads="1"/>
          </p:cNvSpPr>
          <p:nvPr/>
        </p:nvSpPr>
        <p:spPr bwMode="auto">
          <a:xfrm>
            <a:off x="3406775" y="3625850"/>
            <a:ext cx="1136650" cy="242888"/>
          </a:xfrm>
          <a:prstGeom prst="rect">
            <a:avLst/>
          </a:prstGeom>
          <a:noFill/>
          <a:ln w="9525">
            <a:noFill/>
            <a:miter lim="800000"/>
            <a:headEnd/>
            <a:tailEnd/>
          </a:ln>
        </p:spPr>
        <p:txBody>
          <a:bodyPr lIns="45720" rIns="45720"/>
          <a:lstStyle/>
          <a:p>
            <a:pPr algn="ctr">
              <a:lnSpc>
                <a:spcPct val="85000"/>
              </a:lnSpc>
              <a:spcBef>
                <a:spcPts val="700"/>
              </a:spcBef>
            </a:pPr>
            <a:r>
              <a:rPr lang="en-US" sz="1100" b="1">
                <a:latin typeface="Calibri" pitchFamily="34" charset="0"/>
              </a:rPr>
              <a:t>XNV™-enabled</a:t>
            </a:r>
          </a:p>
        </p:txBody>
      </p:sp>
      <p:grpSp>
        <p:nvGrpSpPr>
          <p:cNvPr id="8" name="Group 131"/>
          <p:cNvGrpSpPr/>
          <p:nvPr/>
        </p:nvGrpSpPr>
        <p:grpSpPr>
          <a:xfrm>
            <a:off x="1365396" y="2762770"/>
            <a:ext cx="1521167" cy="1214147"/>
            <a:chOff x="7109014" y="3227292"/>
            <a:chExt cx="1521167" cy="681321"/>
          </a:xfrm>
          <a:solidFill>
            <a:schemeClr val="accent6">
              <a:lumMod val="90000"/>
            </a:schemeClr>
          </a:solidFill>
          <a:effectLst>
            <a:outerShdw blurRad="50800" dist="38100" dir="2700000" algn="tl" rotWithShape="0">
              <a:prstClr val="black">
                <a:alpha val="40000"/>
              </a:prstClr>
            </a:outerShdw>
          </a:effectLst>
        </p:grpSpPr>
        <p:sp>
          <p:nvSpPr>
            <p:cNvPr id="61" name="Rounded Rectangle 60"/>
            <p:cNvSpPr/>
            <p:nvPr/>
          </p:nvSpPr>
          <p:spPr>
            <a:xfrm>
              <a:off x="7109014" y="3227292"/>
              <a:ext cx="1521167" cy="648942"/>
            </a:xfrm>
            <a:prstGeom prst="roundRect">
              <a:avLst>
                <a:gd name="adj" fmla="val 6958"/>
              </a:avLst>
            </a:prstGeom>
            <a:solidFill>
              <a:schemeClr val="accent2"/>
            </a:solidFill>
            <a:ln w="25400"/>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TextBox 61"/>
            <p:cNvSpPr txBox="1"/>
            <p:nvPr/>
          </p:nvSpPr>
          <p:spPr>
            <a:xfrm>
              <a:off x="7225554" y="3268697"/>
              <a:ext cx="1290917" cy="639916"/>
            </a:xfrm>
            <a:prstGeom prst="rect">
              <a:avLst/>
            </a:prstGeom>
            <a:noFill/>
            <a:effectLst/>
          </p:spPr>
          <p:txBody>
            <a:bodyPr lIns="45720" rIns="45720"/>
            <a:lstStyle/>
            <a:p>
              <a:pPr fontAlgn="auto">
                <a:lnSpc>
                  <a:spcPct val="85000"/>
                </a:lnSpc>
                <a:spcBef>
                  <a:spcPts val="0"/>
                </a:spcBef>
                <a:spcAft>
                  <a:spcPts val="0"/>
                </a:spcAft>
                <a:defRPr/>
              </a:pPr>
              <a:r>
                <a:rPr lang="en-US" sz="1200" b="1" dirty="0">
                  <a:latin typeface="Calibri" pitchFamily="34" charset="0"/>
                  <a:cs typeface="+mn-cs"/>
                </a:rPr>
                <a:t>Switch Port Config</a:t>
              </a:r>
            </a:p>
            <a:p>
              <a:pPr fontAlgn="auto">
                <a:lnSpc>
                  <a:spcPct val="85000"/>
                </a:lnSpc>
                <a:spcBef>
                  <a:spcPts val="0"/>
                </a:spcBef>
                <a:spcAft>
                  <a:spcPts val="0"/>
                </a:spcAft>
                <a:defRPr/>
              </a:pPr>
              <a:r>
                <a:rPr lang="en-US" sz="1200" b="1" dirty="0">
                  <a:latin typeface="Calibri" pitchFamily="34" charset="0"/>
                  <a:cs typeface="+mn-cs"/>
                </a:rPr>
                <a:t>Virtual Port Profile</a:t>
              </a:r>
            </a:p>
            <a:p>
              <a:pPr fontAlgn="auto">
                <a:lnSpc>
                  <a:spcPct val="85000"/>
                </a:lnSpc>
                <a:spcBef>
                  <a:spcPts val="0"/>
                </a:spcBef>
                <a:spcAft>
                  <a:spcPts val="0"/>
                </a:spcAft>
                <a:tabLst>
                  <a:tab pos="403225" algn="l"/>
                </a:tabLst>
                <a:defRPr/>
              </a:pPr>
              <a:r>
                <a:rPr lang="en-US" sz="1200" dirty="0">
                  <a:latin typeface="Calibri" pitchFamily="34" charset="0"/>
                  <a:cs typeface="+mn-cs"/>
                </a:rPr>
                <a:t>IP:	1.1.1.2</a:t>
              </a:r>
            </a:p>
            <a:p>
              <a:pPr fontAlgn="auto">
                <a:lnSpc>
                  <a:spcPct val="85000"/>
                </a:lnSpc>
                <a:spcBef>
                  <a:spcPts val="0"/>
                </a:spcBef>
                <a:spcAft>
                  <a:spcPts val="0"/>
                </a:spcAft>
                <a:tabLst>
                  <a:tab pos="403225" algn="l"/>
                </a:tabLst>
                <a:defRPr/>
              </a:pPr>
              <a:r>
                <a:rPr lang="en-US" sz="1200" dirty="0">
                  <a:latin typeface="Calibri" pitchFamily="34" charset="0"/>
                  <a:cs typeface="+mn-cs"/>
                </a:rPr>
                <a:t>MAC:	00:0A</a:t>
              </a:r>
            </a:p>
            <a:p>
              <a:pPr fontAlgn="auto">
                <a:lnSpc>
                  <a:spcPct val="85000"/>
                </a:lnSpc>
                <a:spcBef>
                  <a:spcPts val="0"/>
                </a:spcBef>
                <a:spcAft>
                  <a:spcPts val="0"/>
                </a:spcAft>
                <a:tabLst>
                  <a:tab pos="403225" algn="l"/>
                </a:tabLst>
                <a:defRPr/>
              </a:pPr>
              <a:r>
                <a:rPr lang="en-US" sz="1200" dirty="0">
                  <a:latin typeface="Calibri" pitchFamily="34" charset="0"/>
                  <a:cs typeface="+mn-cs"/>
                </a:rPr>
                <a:t>QoS:	QP7</a:t>
              </a:r>
            </a:p>
            <a:p>
              <a:pPr fontAlgn="auto">
                <a:lnSpc>
                  <a:spcPct val="85000"/>
                </a:lnSpc>
                <a:spcBef>
                  <a:spcPts val="0"/>
                </a:spcBef>
                <a:spcAft>
                  <a:spcPts val="0"/>
                </a:spcAft>
                <a:tabLst>
                  <a:tab pos="403225" algn="l"/>
                </a:tabLst>
                <a:defRPr/>
              </a:pPr>
              <a:r>
                <a:rPr lang="en-US" sz="1200" dirty="0">
                  <a:latin typeface="Calibri" pitchFamily="34" charset="0"/>
                  <a:cs typeface="+mn-cs"/>
                </a:rPr>
                <a:t>ACL:	Deny HTTP</a:t>
              </a:r>
            </a:p>
            <a:p>
              <a:pPr fontAlgn="auto">
                <a:lnSpc>
                  <a:spcPct val="85000"/>
                </a:lnSpc>
                <a:spcBef>
                  <a:spcPts val="700"/>
                </a:spcBef>
                <a:spcAft>
                  <a:spcPts val="0"/>
                </a:spcAft>
                <a:tabLst>
                  <a:tab pos="403225" algn="l"/>
                </a:tabLst>
                <a:defRPr/>
              </a:pPr>
              <a:endParaRPr lang="en-US" sz="1400" dirty="0">
                <a:latin typeface="+mn-lt"/>
                <a:cs typeface="+mn-cs"/>
              </a:endParaRPr>
            </a:p>
            <a:p>
              <a:pPr fontAlgn="auto">
                <a:lnSpc>
                  <a:spcPct val="85000"/>
                </a:lnSpc>
                <a:spcBef>
                  <a:spcPts val="700"/>
                </a:spcBef>
                <a:spcAft>
                  <a:spcPts val="0"/>
                </a:spcAft>
                <a:defRPr/>
              </a:pPr>
              <a:endParaRPr lang="en-US" sz="1400" dirty="0">
                <a:latin typeface="+mn-lt"/>
                <a:cs typeface="+mn-cs"/>
              </a:endParaRPr>
            </a:p>
          </p:txBody>
        </p:sp>
      </p:grpSp>
      <p:grpSp>
        <p:nvGrpSpPr>
          <p:cNvPr id="3343" name="Group 59"/>
          <p:cNvGrpSpPr>
            <a:grpSpLocks/>
          </p:cNvGrpSpPr>
          <p:nvPr/>
        </p:nvGrpSpPr>
        <p:grpSpPr bwMode="auto">
          <a:xfrm>
            <a:off x="5786438" y="3578225"/>
            <a:ext cx="830262" cy="582613"/>
            <a:chOff x="7158318" y="2391756"/>
            <a:chExt cx="1425388" cy="1001385"/>
          </a:xfrm>
        </p:grpSpPr>
        <p:sp>
          <p:nvSpPr>
            <p:cNvPr id="65" name="Freeform 64"/>
            <p:cNvSpPr/>
            <p:nvPr/>
          </p:nvSpPr>
          <p:spPr>
            <a:xfrm flipH="1">
              <a:off x="7158318" y="2424499"/>
              <a:ext cx="1411762" cy="968642"/>
            </a:xfrm>
            <a:custGeom>
              <a:avLst/>
              <a:gdLst>
                <a:gd name="connsiteX0" fmla="*/ 0 w 1411941"/>
                <a:gd name="connsiteY0" fmla="*/ 497541 h 968188"/>
                <a:gd name="connsiteX1" fmla="*/ 1411941 w 1411941"/>
                <a:gd name="connsiteY1" fmla="*/ 968188 h 968188"/>
                <a:gd name="connsiteX2" fmla="*/ 618565 w 1411941"/>
                <a:gd name="connsiteY2" fmla="*/ 0 h 968188"/>
                <a:gd name="connsiteX3" fmla="*/ 0 w 1411941"/>
                <a:gd name="connsiteY3" fmla="*/ 497541 h 968188"/>
              </a:gdLst>
              <a:ahLst/>
              <a:cxnLst>
                <a:cxn ang="0">
                  <a:pos x="connsiteX0" y="connsiteY0"/>
                </a:cxn>
                <a:cxn ang="0">
                  <a:pos x="connsiteX1" y="connsiteY1"/>
                </a:cxn>
                <a:cxn ang="0">
                  <a:pos x="connsiteX2" y="connsiteY2"/>
                </a:cxn>
                <a:cxn ang="0">
                  <a:pos x="connsiteX3" y="connsiteY3"/>
                </a:cxn>
              </a:cxnLst>
              <a:rect l="l" t="t" r="r" b="b"/>
              <a:pathLst>
                <a:path w="1411941" h="968188">
                  <a:moveTo>
                    <a:pt x="0" y="497541"/>
                  </a:moveTo>
                  <a:lnTo>
                    <a:pt x="1411941" y="968188"/>
                  </a:lnTo>
                  <a:lnTo>
                    <a:pt x="618565" y="0"/>
                  </a:lnTo>
                  <a:lnTo>
                    <a:pt x="0" y="497541"/>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6" name="Picture 4"/>
            <p:cNvPicPr>
              <a:picLocks noChangeAspect="1" noChangeArrowheads="1"/>
            </p:cNvPicPr>
            <p:nvPr/>
          </p:nvPicPr>
          <p:blipFill>
            <a:blip r:embed="rId14"/>
            <a:srcRect/>
            <a:stretch>
              <a:fillRect/>
            </a:stretch>
          </p:blipFill>
          <p:spPr bwMode="auto">
            <a:xfrm>
              <a:off x="7978665" y="2391756"/>
              <a:ext cx="605041" cy="496599"/>
            </a:xfrm>
            <a:prstGeom prst="rect">
              <a:avLst/>
            </a:prstGeom>
            <a:ln>
              <a:solidFill>
                <a:schemeClr val="tx1"/>
              </a:solidFill>
            </a:ln>
            <a:effectLst>
              <a:outerShdw blurRad="292100" dist="139700" dir="2700000" algn="tl" rotWithShape="0">
                <a:srgbClr val="333333">
                  <a:alpha val="65000"/>
                </a:srgbClr>
              </a:outerShdw>
            </a:effectLst>
          </p:spPr>
        </p:pic>
      </p:grpSp>
      <p:sp>
        <p:nvSpPr>
          <p:cNvPr id="67" name="TextBox 66"/>
          <p:cNvSpPr txBox="1"/>
          <p:nvPr/>
        </p:nvSpPr>
        <p:spPr>
          <a:xfrm>
            <a:off x="6611938" y="4114800"/>
            <a:ext cx="2214562" cy="1666875"/>
          </a:xfrm>
          <a:prstGeom prst="rect">
            <a:avLst/>
          </a:prstGeom>
          <a:noFill/>
          <a:effectLst/>
        </p:spPr>
        <p:txBody>
          <a:bodyPr lIns="45720" rIns="45720"/>
          <a:lstStyle/>
          <a:p>
            <a:pPr fontAlgn="auto">
              <a:spcBef>
                <a:spcPts val="600"/>
              </a:spcBef>
              <a:spcAft>
                <a:spcPts val="0"/>
              </a:spcAft>
              <a:defRPr/>
            </a:pPr>
            <a:r>
              <a:rPr lang="ru-RU" sz="1400" b="1" dirty="0">
                <a:latin typeface="+mj-lt"/>
                <a:cs typeface="+mn-cs"/>
              </a:rPr>
              <a:t>Результат</a:t>
            </a:r>
            <a:r>
              <a:rPr lang="en-US" sz="1400" b="1" dirty="0">
                <a:latin typeface="+mj-lt"/>
                <a:cs typeface="+mn-cs"/>
              </a:rPr>
              <a:t>: </a:t>
            </a:r>
          </a:p>
          <a:p>
            <a:pPr fontAlgn="auto">
              <a:spcBef>
                <a:spcPts val="600"/>
              </a:spcBef>
              <a:spcAft>
                <a:spcPts val="0"/>
              </a:spcAft>
              <a:defRPr/>
            </a:pPr>
            <a:r>
              <a:rPr lang="ru-RU" sz="1400" b="1" dirty="0">
                <a:latin typeface="+mj-lt"/>
                <a:cs typeface="+mn-cs"/>
              </a:rPr>
              <a:t>Сеть полностью готова к любым перемещениям виртуальных машин</a:t>
            </a:r>
            <a:endParaRPr lang="en-US" sz="1400" b="1" dirty="0">
              <a:latin typeface="+mj-lt"/>
              <a:cs typeface="+mn-cs"/>
            </a:endParaRPr>
          </a:p>
        </p:txBody>
      </p:sp>
      <p:grpSp>
        <p:nvGrpSpPr>
          <p:cNvPr id="3345" name="Group 75"/>
          <p:cNvGrpSpPr>
            <a:grpSpLocks/>
          </p:cNvGrpSpPr>
          <p:nvPr/>
        </p:nvGrpSpPr>
        <p:grpSpPr bwMode="auto">
          <a:xfrm>
            <a:off x="638175" y="1538288"/>
            <a:ext cx="3092450" cy="2632075"/>
            <a:chOff x="304800" y="1492624"/>
            <a:chExt cx="4171950" cy="3550864"/>
          </a:xfrm>
        </p:grpSpPr>
        <p:sp>
          <p:nvSpPr>
            <p:cNvPr id="69" name="Freeform 68"/>
            <p:cNvSpPr/>
            <p:nvPr/>
          </p:nvSpPr>
          <p:spPr>
            <a:xfrm>
              <a:off x="309083" y="1492624"/>
              <a:ext cx="4154817" cy="1841823"/>
            </a:xfrm>
            <a:custGeom>
              <a:avLst/>
              <a:gdLst>
                <a:gd name="connsiteX0" fmla="*/ 1613647 w 4155142"/>
                <a:gd name="connsiteY0" fmla="*/ 0 h 1842247"/>
                <a:gd name="connsiteX1" fmla="*/ 0 w 4155142"/>
                <a:gd name="connsiteY1" fmla="*/ 726141 h 1842247"/>
                <a:gd name="connsiteX2" fmla="*/ 2554942 w 4155142"/>
                <a:gd name="connsiteY2" fmla="*/ 1842247 h 1842247"/>
                <a:gd name="connsiteX3" fmla="*/ 4155142 w 4155142"/>
                <a:gd name="connsiteY3" fmla="*/ 712694 h 1842247"/>
                <a:gd name="connsiteX4" fmla="*/ 1613647 w 4155142"/>
                <a:gd name="connsiteY4" fmla="*/ 0 h 1842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55142" h="1842247">
                  <a:moveTo>
                    <a:pt x="1613647" y="0"/>
                  </a:moveTo>
                  <a:lnTo>
                    <a:pt x="0" y="726141"/>
                  </a:lnTo>
                  <a:lnTo>
                    <a:pt x="2554942" y="1842247"/>
                  </a:lnTo>
                  <a:lnTo>
                    <a:pt x="4155142" y="712694"/>
                  </a:lnTo>
                  <a:lnTo>
                    <a:pt x="1613647" y="0"/>
                  </a:lnTo>
                  <a:close/>
                </a:path>
              </a:pathLst>
            </a:custGeom>
            <a:gradFill>
              <a:gsLst>
                <a:gs pos="0">
                  <a:schemeClr val="accent2">
                    <a:lumMod val="60000"/>
                    <a:lumOff val="40000"/>
                  </a:schemeClr>
                </a:gs>
                <a:gs pos="5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70" name="Picture 4"/>
            <p:cNvPicPr>
              <a:picLocks noChangeAspect="1" noChangeArrowheads="1"/>
            </p:cNvPicPr>
            <p:nvPr/>
          </p:nvPicPr>
          <p:blipFill>
            <a:blip r:embed="rId15"/>
            <a:srcRect/>
            <a:stretch>
              <a:fillRect/>
            </a:stretch>
          </p:blipFill>
          <p:spPr bwMode="auto">
            <a:xfrm>
              <a:off x="304800" y="2214361"/>
              <a:ext cx="4171950" cy="2829127"/>
            </a:xfrm>
            <a:prstGeom prst="rect">
              <a:avLst/>
            </a:prstGeom>
            <a:ln>
              <a:solidFill>
                <a:schemeClr val="tx1"/>
              </a:solidFill>
            </a:ln>
            <a:effectLst>
              <a:outerShdw blurRad="292100" dist="139700" dir="2700000" algn="tl" rotWithShape="0">
                <a:srgbClr val="333333">
                  <a:alpha val="65000"/>
                </a:srgbClr>
              </a:outerShdw>
            </a:effectLst>
          </p:spPr>
        </p:pic>
      </p:grpSp>
      <p:sp>
        <p:nvSpPr>
          <p:cNvPr id="71" name="TextBox 70"/>
          <p:cNvSpPr txBox="1"/>
          <p:nvPr/>
        </p:nvSpPr>
        <p:spPr>
          <a:xfrm>
            <a:off x="225425" y="4222750"/>
            <a:ext cx="2676525" cy="2205038"/>
          </a:xfrm>
          <a:prstGeom prst="rect">
            <a:avLst/>
          </a:prstGeom>
          <a:noFill/>
          <a:effectLst/>
        </p:spPr>
        <p:txBody>
          <a:bodyPr lIns="45720" rIns="45720"/>
          <a:lstStyle/>
          <a:p>
            <a:pPr fontAlgn="auto">
              <a:spcBef>
                <a:spcPts val="600"/>
              </a:spcBef>
              <a:spcAft>
                <a:spcPts val="0"/>
              </a:spcAft>
              <a:defRPr/>
            </a:pPr>
            <a:r>
              <a:rPr lang="en-US" sz="1400" b="1" dirty="0">
                <a:latin typeface="+mj-lt"/>
                <a:cs typeface="+mn-cs"/>
              </a:rPr>
              <a:t>Ridgeline</a:t>
            </a:r>
            <a:r>
              <a:rPr lang="en-US" sz="1400" b="1" baseline="30000" dirty="0">
                <a:latin typeface="+mj-lt"/>
                <a:cs typeface="Courier New"/>
              </a:rPr>
              <a:t>®</a:t>
            </a:r>
            <a:r>
              <a:rPr lang="en-US" sz="1400" b="1" dirty="0">
                <a:latin typeface="+mj-lt"/>
                <a:cs typeface="+mn-cs"/>
              </a:rPr>
              <a:t>:  </a:t>
            </a:r>
            <a:br>
              <a:rPr lang="en-US" sz="1400" b="1" dirty="0">
                <a:latin typeface="+mj-lt"/>
                <a:cs typeface="+mn-cs"/>
              </a:rPr>
            </a:br>
            <a:r>
              <a:rPr lang="ru-RU" sz="1400" b="1" dirty="0">
                <a:latin typeface="+mj-lt"/>
                <a:cs typeface="+mn-cs"/>
              </a:rPr>
              <a:t>Через</a:t>
            </a:r>
            <a:r>
              <a:rPr lang="en-US" sz="1400" b="1" dirty="0">
                <a:latin typeface="+mj-lt"/>
                <a:cs typeface="+mn-cs"/>
              </a:rPr>
              <a:t> XML </a:t>
            </a:r>
            <a:r>
              <a:rPr lang="ru-RU" sz="1400" b="1" dirty="0">
                <a:latin typeface="+mj-lt"/>
                <a:cs typeface="+mn-cs"/>
              </a:rPr>
              <a:t>интеграцию</a:t>
            </a:r>
            <a:endParaRPr lang="en-US" sz="1400" b="1" dirty="0">
              <a:latin typeface="+mj-lt"/>
              <a:cs typeface="+mn-cs"/>
            </a:endParaRPr>
          </a:p>
          <a:p>
            <a:pPr marL="233363" indent="-233363" fontAlgn="auto">
              <a:spcBef>
                <a:spcPts val="0"/>
              </a:spcBef>
              <a:spcAft>
                <a:spcPts val="0"/>
              </a:spcAft>
              <a:buFont typeface="Arial" pitchFamily="34" charset="0"/>
              <a:buChar char="•"/>
              <a:defRPr/>
            </a:pPr>
            <a:r>
              <a:rPr lang="en-US" sz="1200" dirty="0">
                <a:latin typeface="+mn-lt"/>
                <a:cs typeface="+mn-cs"/>
              </a:rPr>
              <a:t>Pull Inventory from </a:t>
            </a:r>
            <a:br>
              <a:rPr lang="en-US" sz="1200" dirty="0">
                <a:latin typeface="+mn-lt"/>
                <a:cs typeface="+mn-cs"/>
              </a:rPr>
            </a:br>
            <a:r>
              <a:rPr lang="en-US" sz="1200" dirty="0" err="1">
                <a:latin typeface="+mn-lt"/>
                <a:cs typeface="+mn-cs"/>
              </a:rPr>
              <a:t>VMware</a:t>
            </a:r>
            <a:r>
              <a:rPr lang="en-US" sz="1200" dirty="0">
                <a:latin typeface="+mn-lt"/>
                <a:cs typeface="+mn-cs"/>
              </a:rPr>
              <a:t> </a:t>
            </a:r>
            <a:r>
              <a:rPr lang="en-US" sz="1200" dirty="0" err="1">
                <a:latin typeface="+mn-lt"/>
                <a:cs typeface="+mn-cs"/>
              </a:rPr>
              <a:t>vCenter</a:t>
            </a:r>
            <a:endParaRPr lang="en-US" sz="1200" dirty="0">
              <a:latin typeface="+mn-lt"/>
              <a:cs typeface="+mn-cs"/>
            </a:endParaRPr>
          </a:p>
          <a:p>
            <a:pPr marL="233363" indent="-233363" fontAlgn="auto">
              <a:spcBef>
                <a:spcPts val="0"/>
              </a:spcBef>
              <a:spcAft>
                <a:spcPts val="0"/>
              </a:spcAft>
              <a:buFont typeface="Arial" pitchFamily="34" charset="0"/>
              <a:buChar char="•"/>
              <a:defRPr/>
            </a:pPr>
            <a:r>
              <a:rPr lang="en-US" sz="1200" spc="-20" dirty="0">
                <a:latin typeface="+mn-lt"/>
                <a:cs typeface="+mn-cs"/>
              </a:rPr>
              <a:t>Locate VMs on network switches</a:t>
            </a:r>
          </a:p>
          <a:p>
            <a:pPr marL="233363" indent="-233363" fontAlgn="auto">
              <a:spcBef>
                <a:spcPts val="0"/>
              </a:spcBef>
              <a:spcAft>
                <a:spcPts val="0"/>
              </a:spcAft>
              <a:buFont typeface="Arial" pitchFamily="34" charset="0"/>
              <a:buChar char="•"/>
              <a:defRPr/>
            </a:pPr>
            <a:r>
              <a:rPr lang="en-US" sz="1200" dirty="0">
                <a:latin typeface="+mn-lt"/>
                <a:cs typeface="+mn-cs"/>
              </a:rPr>
              <a:t>Show Inventory VM </a:t>
            </a:r>
            <a:br>
              <a:rPr lang="en-US" sz="1200" dirty="0">
                <a:latin typeface="+mn-lt"/>
                <a:cs typeface="+mn-cs"/>
              </a:rPr>
            </a:br>
            <a:r>
              <a:rPr lang="en-US" sz="1200" dirty="0">
                <a:latin typeface="+mn-lt"/>
                <a:cs typeface="+mn-cs"/>
                <a:sym typeface="Wingdings" pitchFamily="2" charset="2"/>
              </a:rPr>
              <a:t> </a:t>
            </a:r>
            <a:r>
              <a:rPr lang="en-US" sz="1200" dirty="0">
                <a:latin typeface="+mn-lt"/>
                <a:cs typeface="+mn-cs"/>
              </a:rPr>
              <a:t>Switch Port Mapping</a:t>
            </a:r>
          </a:p>
          <a:p>
            <a:pPr marL="233363" indent="-233363" fontAlgn="auto">
              <a:spcBef>
                <a:spcPts val="0"/>
              </a:spcBef>
              <a:spcAft>
                <a:spcPts val="0"/>
              </a:spcAft>
              <a:buFont typeface="Arial" pitchFamily="34" charset="0"/>
              <a:buChar char="•"/>
              <a:defRPr/>
            </a:pPr>
            <a:r>
              <a:rPr lang="en-US" sz="1200" spc="-20" dirty="0">
                <a:latin typeface="+mn-lt"/>
                <a:cs typeface="+mn-cs"/>
              </a:rPr>
              <a:t>Define Virtual Port Profile (VPP)</a:t>
            </a:r>
          </a:p>
          <a:p>
            <a:pPr marL="233363" indent="-233363" fontAlgn="auto">
              <a:spcBef>
                <a:spcPts val="0"/>
              </a:spcBef>
              <a:spcAft>
                <a:spcPts val="0"/>
              </a:spcAft>
              <a:buFont typeface="Arial" pitchFamily="34" charset="0"/>
              <a:buChar char="•"/>
              <a:defRPr/>
            </a:pPr>
            <a:r>
              <a:rPr lang="en-US" sz="1200" dirty="0">
                <a:latin typeface="+mn-lt"/>
                <a:cs typeface="+mn-cs"/>
              </a:rPr>
              <a:t>Assign (VPP) to VMs                    and Distribute</a:t>
            </a:r>
          </a:p>
          <a:p>
            <a:pPr marL="233363" indent="-233363" fontAlgn="auto">
              <a:spcBef>
                <a:spcPts val="0"/>
              </a:spcBef>
              <a:spcAft>
                <a:spcPts val="0"/>
              </a:spcAft>
              <a:buFont typeface="Arial" pitchFamily="34" charset="0"/>
              <a:buChar char="•"/>
              <a:defRPr/>
            </a:pPr>
            <a:r>
              <a:rPr lang="en-US" sz="1200" dirty="0">
                <a:latin typeface="+mn-lt"/>
                <a:cs typeface="+mn-cs"/>
              </a:rPr>
              <a:t>Respond to VM </a:t>
            </a:r>
            <a:br>
              <a:rPr lang="en-US" sz="1200" dirty="0">
                <a:latin typeface="+mn-lt"/>
                <a:cs typeface="+mn-cs"/>
              </a:rPr>
            </a:br>
            <a:r>
              <a:rPr lang="en-US" sz="1200" dirty="0">
                <a:latin typeface="+mn-lt"/>
                <a:cs typeface="+mn-cs"/>
              </a:rPr>
              <a:t>motion occurrences</a:t>
            </a:r>
            <a:endParaRPr lang="en-US" sz="1200" dirty="0">
              <a:latin typeface="+mn-lt"/>
              <a:cs typeface="+mn-cs"/>
            </a:endParaRPr>
          </a:p>
        </p:txBody>
      </p:sp>
      <p:sp>
        <p:nvSpPr>
          <p:cNvPr id="63" name="Snip Diagonal Corner Rectangle 62"/>
          <p:cNvSpPr/>
          <p:nvPr/>
        </p:nvSpPr>
        <p:spPr>
          <a:xfrm>
            <a:off x="7861300" y="1890713"/>
            <a:ext cx="557213" cy="187325"/>
          </a:xfrm>
          <a:prstGeom prst="snip2DiagRect">
            <a:avLst/>
          </a:prstGeom>
          <a:solidFill>
            <a:schemeClr val="bg1"/>
          </a:solidFill>
          <a:ln w="127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Initiate</a:t>
            </a:r>
            <a:endParaRPr lang="en-US" sz="800" b="1" dirty="0">
              <a:solidFill>
                <a:srgbClr val="7030A0"/>
              </a:solidFill>
            </a:endParaRPr>
          </a:p>
        </p:txBody>
      </p:sp>
      <p:sp>
        <p:nvSpPr>
          <p:cNvPr id="40" name="Snip Diagonal Corner Rectangle 39"/>
          <p:cNvSpPr/>
          <p:nvPr/>
        </p:nvSpPr>
        <p:spPr>
          <a:xfrm>
            <a:off x="1150938" y="1454150"/>
            <a:ext cx="519112" cy="187325"/>
          </a:xfrm>
          <a:prstGeom prst="snip2DiagRect">
            <a:avLst/>
          </a:prstGeom>
          <a:solidFill>
            <a:schemeClr val="bg1"/>
          </a:solidFill>
          <a:ln w="127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Query</a:t>
            </a:r>
            <a:endParaRPr lang="en-US" sz="800" b="1" dirty="0">
              <a:solidFill>
                <a:srgbClr val="7030A0"/>
              </a:solidFill>
            </a:endParaRPr>
          </a:p>
        </p:txBody>
      </p:sp>
      <p:sp>
        <p:nvSpPr>
          <p:cNvPr id="3349" name="Content Placeholder 6"/>
          <p:cNvSpPr txBox="1">
            <a:spLocks/>
          </p:cNvSpPr>
          <p:nvPr/>
        </p:nvSpPr>
        <p:spPr bwMode="auto">
          <a:xfrm>
            <a:off x="225425" y="682625"/>
            <a:ext cx="8691563" cy="479425"/>
          </a:xfrm>
          <a:prstGeom prst="rect">
            <a:avLst/>
          </a:prstGeom>
          <a:noFill/>
          <a:ln w="9525">
            <a:noFill/>
            <a:miter lim="800000"/>
            <a:headEnd/>
            <a:tailEnd/>
          </a:ln>
        </p:spPr>
        <p:txBody>
          <a:bodyPr anchor="ctr"/>
          <a:lstStyle/>
          <a:p>
            <a:pPr>
              <a:lnSpc>
                <a:spcPct val="85000"/>
              </a:lnSpc>
              <a:spcBef>
                <a:spcPts val="1800"/>
              </a:spcBef>
            </a:pPr>
            <a:r>
              <a:rPr lang="ru-RU" sz="2400" b="1">
                <a:solidFill>
                  <a:srgbClr val="74639B"/>
                </a:solidFill>
              </a:rPr>
              <a:t>Сеть Понимает Виртуальное Решение</a:t>
            </a:r>
            <a:endParaRPr lang="en-US" sz="2400" b="1">
              <a:solidFill>
                <a:srgbClr val="74639B"/>
              </a:solidFill>
            </a:endParaRPr>
          </a:p>
        </p:txBody>
      </p:sp>
      <p:sp>
        <p:nvSpPr>
          <p:cNvPr id="3350" name="TextBox 67"/>
          <p:cNvSpPr txBox="1">
            <a:spLocks noChangeArrowheads="1"/>
          </p:cNvSpPr>
          <p:nvPr/>
        </p:nvSpPr>
        <p:spPr bwMode="auto">
          <a:xfrm>
            <a:off x="7327900" y="1027113"/>
            <a:ext cx="1538288" cy="242887"/>
          </a:xfrm>
          <a:prstGeom prst="rect">
            <a:avLst/>
          </a:prstGeom>
          <a:noFill/>
          <a:ln w="9525">
            <a:noFill/>
            <a:miter lim="800000"/>
            <a:headEnd/>
            <a:tailEnd/>
          </a:ln>
        </p:spPr>
        <p:txBody>
          <a:bodyPr lIns="45720" rIns="45720"/>
          <a:lstStyle/>
          <a:p>
            <a:pPr algn="ctr">
              <a:lnSpc>
                <a:spcPct val="85000"/>
              </a:lnSpc>
              <a:spcBef>
                <a:spcPts val="700"/>
              </a:spcBef>
            </a:pPr>
            <a:r>
              <a:rPr lang="en-US" sz="1200" b="1">
                <a:latin typeface="Calibri" pitchFamily="34" charset="0"/>
              </a:rPr>
              <a:t>Server Admin</a:t>
            </a:r>
          </a:p>
        </p:txBody>
      </p:sp>
      <p:sp>
        <p:nvSpPr>
          <p:cNvPr id="3351" name="Title 74"/>
          <p:cNvSpPr>
            <a:spLocks noGrp="1"/>
          </p:cNvSpPr>
          <p:nvPr>
            <p:ph type="title"/>
          </p:nvPr>
        </p:nvSpPr>
        <p:spPr/>
        <p:txBody>
          <a:bodyPr/>
          <a:lstStyle/>
          <a:p>
            <a:r>
              <a:rPr lang="ru-RU" smtClean="0">
                <a:cs typeface="Arial" charset="0"/>
              </a:rPr>
              <a:t>Решение </a:t>
            </a:r>
            <a:r>
              <a:rPr smtClean="0">
                <a:cs typeface="Arial" charset="0"/>
              </a:rPr>
              <a:t>Extreme Networks XNV </a:t>
            </a:r>
          </a:p>
        </p:txBody>
      </p:sp>
      <p:sp>
        <p:nvSpPr>
          <p:cNvPr id="74" name="Slide Number Placeholder 73"/>
          <p:cNvSpPr>
            <a:spLocks noGrp="1"/>
          </p:cNvSpPr>
          <p:nvPr>
            <p:ph type="sldNum" sz="quarter" idx="10"/>
          </p:nvPr>
        </p:nvSpPr>
        <p:spPr/>
        <p:txBody>
          <a:bodyPr/>
          <a:lstStyle/>
          <a:p>
            <a:pPr>
              <a:defRPr/>
            </a:pPr>
            <a:fld id="{1278982C-AC8A-447B-BECA-45450E8CDFF6}" type="slidenum">
              <a:rPr lang="en-US"/>
              <a:pPr>
                <a:defRPr/>
              </a:pPr>
              <a:t>102</a:t>
            </a:fld>
            <a:endParaRPr lang="en-US" dirty="0"/>
          </a:p>
        </p:txBody>
      </p:sp>
    </p:spTree>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2"/>
          <p:cNvSpPr>
            <a:spLocks noGrp="1"/>
          </p:cNvSpPr>
          <p:nvPr>
            <p:ph type="title"/>
          </p:nvPr>
        </p:nvSpPr>
        <p:spPr>
          <a:xfrm>
            <a:off x="107950" y="1447800"/>
            <a:ext cx="9072563" cy="1676400"/>
          </a:xfrm>
        </p:spPr>
        <p:txBody>
          <a:bodyPr/>
          <a:lstStyle/>
          <a:p>
            <a:r>
              <a:rPr lang="ru-RU" smtClean="0">
                <a:cs typeface="Arial" charset="0"/>
              </a:rPr>
              <a:t>Автоконфигурирование, </a:t>
            </a:r>
            <a:r>
              <a:rPr smtClean="0">
                <a:cs typeface="Arial" charset="0"/>
              </a:rPr>
              <a:t>TCL</a:t>
            </a:r>
            <a:r>
              <a:rPr lang="ru-RU" smtClean="0">
                <a:cs typeface="Arial" charset="0"/>
              </a:rPr>
              <a:t> и управление через  </a:t>
            </a:r>
            <a:r>
              <a:rPr smtClean="0">
                <a:cs typeface="Arial" charset="0"/>
              </a:rPr>
              <a:t>XML</a:t>
            </a:r>
          </a:p>
        </p:txBody>
      </p:sp>
    </p:spTree>
  </p:cSld>
  <p:clrMapOvr>
    <a:masterClrMapping/>
  </p:clrMapOvr>
  <p:transition spd="med">
    <p:wipe dir="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Title 4"/>
          <p:cNvSpPr>
            <a:spLocks noGrp="1"/>
          </p:cNvSpPr>
          <p:nvPr>
            <p:ph type="title"/>
          </p:nvPr>
        </p:nvSpPr>
        <p:spPr/>
        <p:txBody>
          <a:bodyPr/>
          <a:lstStyle/>
          <a:p>
            <a:r>
              <a:rPr lang="ru-RU" smtClean="0">
                <a:cs typeface="Arial" charset="0"/>
              </a:rPr>
              <a:t>Универсальный Порт </a:t>
            </a:r>
            <a:r>
              <a:rPr smtClean="0">
                <a:cs typeface="Arial" charset="0"/>
              </a:rPr>
              <a:t>– </a:t>
            </a:r>
            <a:r>
              <a:rPr lang="ru-RU" smtClean="0">
                <a:cs typeface="Arial" charset="0"/>
              </a:rPr>
              <a:t>Авто-конфигурирование</a:t>
            </a:r>
            <a:endParaRPr smtClean="0">
              <a:cs typeface="Arial" charset="0"/>
            </a:endParaRPr>
          </a:p>
        </p:txBody>
      </p:sp>
      <p:sp>
        <p:nvSpPr>
          <p:cNvPr id="31" name="Slide Number Placeholder 30"/>
          <p:cNvSpPr>
            <a:spLocks noGrp="1"/>
          </p:cNvSpPr>
          <p:nvPr>
            <p:ph type="sldNum" sz="quarter" idx="13"/>
          </p:nvPr>
        </p:nvSpPr>
        <p:spPr/>
        <p:txBody>
          <a:bodyPr/>
          <a:lstStyle/>
          <a:p>
            <a:pPr>
              <a:defRPr/>
            </a:pPr>
            <a:fld id="{8355F6E1-9E60-41C8-9DB1-F4CB976716CA}" type="slidenum">
              <a:rPr lang="en-US">
                <a:solidFill>
                  <a:schemeClr val="accent1"/>
                </a:solidFill>
                <a:latin typeface="+mj-lt"/>
              </a:rPr>
              <a:pPr>
                <a:defRPr/>
              </a:pPr>
              <a:t>104</a:t>
            </a:fld>
            <a:endParaRPr lang="en-US" dirty="0">
              <a:solidFill>
                <a:schemeClr val="accent1"/>
              </a:solidFill>
              <a:latin typeface="+mj-lt"/>
            </a:endParaRPr>
          </a:p>
        </p:txBody>
      </p:sp>
      <p:sp>
        <p:nvSpPr>
          <p:cNvPr id="252931" name="Content Placeholder 5"/>
          <p:cNvSpPr>
            <a:spLocks noGrp="1"/>
          </p:cNvSpPr>
          <p:nvPr>
            <p:ph type="body" sz="quarter" idx="11"/>
          </p:nvPr>
        </p:nvSpPr>
        <p:spPr>
          <a:xfrm>
            <a:off x="225425" y="1162050"/>
            <a:ext cx="8691563" cy="449263"/>
          </a:xfrm>
        </p:spPr>
        <p:txBody>
          <a:bodyPr/>
          <a:lstStyle/>
          <a:p>
            <a:pPr lvl="1"/>
            <a:r>
              <a:rPr lang="ru-RU" smtClean="0">
                <a:cs typeface="Arial" charset="0"/>
              </a:rPr>
              <a:t>Пример использования </a:t>
            </a:r>
            <a:r>
              <a:rPr lang="en-US" smtClean="0">
                <a:cs typeface="Arial" charset="0"/>
              </a:rPr>
              <a:t>–</a:t>
            </a:r>
            <a:r>
              <a:rPr lang="ru-RU" smtClean="0">
                <a:cs typeface="Arial" charset="0"/>
              </a:rPr>
              <a:t> автоматизация подключения </a:t>
            </a:r>
            <a:r>
              <a:rPr lang="en-US" smtClean="0">
                <a:cs typeface="Arial" charset="0"/>
              </a:rPr>
              <a:t>IP </a:t>
            </a:r>
            <a:r>
              <a:rPr lang="ru-RU" smtClean="0">
                <a:cs typeface="Arial" charset="0"/>
              </a:rPr>
              <a:t>телефонов</a:t>
            </a:r>
            <a:endParaRPr lang="en-US" smtClean="0">
              <a:cs typeface="Arial" charset="0"/>
            </a:endParaRPr>
          </a:p>
        </p:txBody>
      </p:sp>
      <p:sp>
        <p:nvSpPr>
          <p:cNvPr id="252932" name="Content Placeholder 6"/>
          <p:cNvSpPr>
            <a:spLocks noGrp="1"/>
          </p:cNvSpPr>
          <p:nvPr>
            <p:ph type="body" sz="quarter" idx="12"/>
          </p:nvPr>
        </p:nvSpPr>
        <p:spPr>
          <a:xfrm>
            <a:off x="225425" y="746125"/>
            <a:ext cx="8691563" cy="552450"/>
          </a:xfrm>
        </p:spPr>
        <p:txBody>
          <a:bodyPr/>
          <a:lstStyle/>
          <a:p>
            <a:r>
              <a:rPr lang="ru-RU" smtClean="0">
                <a:cs typeface="Arial" charset="0"/>
              </a:rPr>
              <a:t>Упрощает добавление/удаление/перемещение устройств</a:t>
            </a:r>
            <a:endParaRPr lang="en-US" smtClean="0">
              <a:cs typeface="Arial" charset="0"/>
            </a:endParaRPr>
          </a:p>
        </p:txBody>
      </p:sp>
      <p:sp>
        <p:nvSpPr>
          <p:cNvPr id="8" name="Rounded Rectangle 7"/>
          <p:cNvSpPr/>
          <p:nvPr/>
        </p:nvSpPr>
        <p:spPr>
          <a:xfrm>
            <a:off x="225425" y="1657350"/>
            <a:ext cx="8691563" cy="4708525"/>
          </a:xfrm>
          <a:prstGeom prst="roundRect">
            <a:avLst>
              <a:gd name="adj" fmla="val 3416"/>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17" name="Rounded Rectangle 16"/>
          <p:cNvSpPr/>
          <p:nvPr/>
        </p:nvSpPr>
        <p:spPr>
          <a:xfrm>
            <a:off x="417513" y="1931988"/>
            <a:ext cx="3040062" cy="514350"/>
          </a:xfrm>
          <a:prstGeom prst="roundRect">
            <a:avLst/>
          </a:prstGeom>
          <a:gradFill>
            <a:gsLst>
              <a:gs pos="0">
                <a:schemeClr val="accent1"/>
              </a:gs>
              <a:gs pos="100000">
                <a:schemeClr val="accent1">
                  <a:lumMod val="75000"/>
                </a:schemeClr>
              </a:gs>
            </a:gsLst>
            <a:lin ang="5400000" scaled="0"/>
          </a:gradFill>
          <a:ln w="254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t>Подготовка</a:t>
            </a:r>
            <a:endParaRPr lang="en-US" sz="2000" b="1" dirty="0"/>
          </a:p>
        </p:txBody>
      </p:sp>
      <p:sp>
        <p:nvSpPr>
          <p:cNvPr id="18" name="Rounded Rectangle 17"/>
          <p:cNvSpPr/>
          <p:nvPr/>
        </p:nvSpPr>
        <p:spPr>
          <a:xfrm>
            <a:off x="3875088" y="1931988"/>
            <a:ext cx="4822825" cy="514350"/>
          </a:xfrm>
          <a:prstGeom prst="roundRect">
            <a:avLst>
              <a:gd name="adj" fmla="val 23334"/>
            </a:avLst>
          </a:prstGeom>
          <a:gradFill>
            <a:gsLst>
              <a:gs pos="0">
                <a:schemeClr val="accent2"/>
              </a:gs>
              <a:gs pos="100000">
                <a:schemeClr val="accent2">
                  <a:lumMod val="75000"/>
                </a:schemeClr>
              </a:gs>
            </a:gsLst>
            <a:lin ang="5400000" scaled="0"/>
          </a:gradFill>
          <a:ln w="254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000" b="1" dirty="0"/>
              <a:t>Работа</a:t>
            </a:r>
            <a:endParaRPr lang="en-US" sz="2000" b="1" dirty="0"/>
          </a:p>
        </p:txBody>
      </p:sp>
      <p:sp>
        <p:nvSpPr>
          <p:cNvPr id="20" name="Rounded Rectangle 19"/>
          <p:cNvSpPr/>
          <p:nvPr/>
        </p:nvSpPr>
        <p:spPr>
          <a:xfrm>
            <a:off x="2674938" y="3276600"/>
            <a:ext cx="3017837" cy="701675"/>
          </a:xfrm>
          <a:prstGeom prst="roundRect">
            <a:avLst/>
          </a:prstGeom>
          <a:gradFill>
            <a:gsLst>
              <a:gs pos="0">
                <a:schemeClr val="bg1"/>
              </a:gs>
              <a:gs pos="100000">
                <a:schemeClr val="bg1">
                  <a:lumMod val="95000"/>
                </a:schemeClr>
              </a:gs>
            </a:gsLst>
            <a:lin ang="5400000" scaled="0"/>
          </a:gradFill>
          <a:ln w="12700">
            <a:solidFill>
              <a:schemeClr val="tx1">
                <a:lumMod val="50000"/>
                <a:lumOff val="50000"/>
              </a:schemeClr>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TextBox 20"/>
          <p:cNvSpPr txBox="1">
            <a:spLocks noChangeArrowheads="1"/>
          </p:cNvSpPr>
          <p:nvPr/>
        </p:nvSpPr>
        <p:spPr bwMode="auto">
          <a:xfrm>
            <a:off x="2974975" y="2874963"/>
            <a:ext cx="2508250" cy="392112"/>
          </a:xfrm>
          <a:prstGeom prst="rect">
            <a:avLst/>
          </a:prstGeom>
          <a:noFill/>
          <a:ln w="9525">
            <a:noFill/>
            <a:miter lim="800000"/>
            <a:headEnd/>
            <a:tailEnd/>
          </a:ln>
        </p:spPr>
        <p:txBody>
          <a:bodyPr wrap="none" lIns="0" tIns="0" rIns="0" bIns="0" anchor="ctr" anchorCtr="1"/>
          <a:lstStyle/>
          <a:p>
            <a:pPr algn="ctr">
              <a:lnSpc>
                <a:spcPct val="90000"/>
              </a:lnSpc>
              <a:spcBef>
                <a:spcPts val="600"/>
              </a:spcBef>
            </a:pPr>
            <a:r>
              <a:rPr lang="en-US" sz="1600" b="1"/>
              <a:t>LLDP-MED </a:t>
            </a:r>
            <a:r>
              <a:rPr lang="ru-RU" sz="1600" b="1"/>
              <a:t>Пример</a:t>
            </a:r>
            <a:endParaRPr lang="en-US" sz="1600" b="1"/>
          </a:p>
        </p:txBody>
      </p:sp>
      <p:sp>
        <p:nvSpPr>
          <p:cNvPr id="34" name="Freeform 79"/>
          <p:cNvSpPr>
            <a:spLocks/>
          </p:cNvSpPr>
          <p:nvPr/>
        </p:nvSpPr>
        <p:spPr bwMode="auto">
          <a:xfrm>
            <a:off x="5830888" y="3317875"/>
            <a:ext cx="338137" cy="1843088"/>
          </a:xfrm>
          <a:custGeom>
            <a:avLst/>
            <a:gdLst>
              <a:gd name="T0" fmla="*/ 328894 w 343"/>
              <a:gd name="T1" fmla="*/ 0 h 1161"/>
              <a:gd name="T2" fmla="*/ 54159 w 343"/>
              <a:gd name="T3" fmla="*/ 0 h 1161"/>
              <a:gd name="T4" fmla="*/ 0 w 343"/>
              <a:gd name="T5" fmla="*/ 117475 h 1161"/>
              <a:gd name="T6" fmla="*/ 0 w 343"/>
              <a:gd name="T7" fmla="*/ 1754188 h 1161"/>
              <a:gd name="T8" fmla="*/ 54159 w 343"/>
              <a:gd name="T9" fmla="*/ 1841501 h 1161"/>
              <a:gd name="T10" fmla="*/ 337756 w 343"/>
              <a:gd name="T11" fmla="*/ 1841501 h 1161"/>
              <a:gd name="T12" fmla="*/ 0 60000 65536"/>
              <a:gd name="T13" fmla="*/ 0 60000 65536"/>
              <a:gd name="T14" fmla="*/ 0 60000 65536"/>
              <a:gd name="T15" fmla="*/ 0 60000 65536"/>
              <a:gd name="T16" fmla="*/ 0 60000 65536"/>
              <a:gd name="T17" fmla="*/ 0 60000 65536"/>
              <a:gd name="T18" fmla="*/ 0 w 343"/>
              <a:gd name="T19" fmla="*/ 0 h 1161"/>
              <a:gd name="T20" fmla="*/ 343 w 343"/>
              <a:gd name="T21" fmla="*/ 1161 h 1161"/>
            </a:gdLst>
            <a:ahLst/>
            <a:cxnLst>
              <a:cxn ang="T12">
                <a:pos x="T0" y="T1"/>
              </a:cxn>
              <a:cxn ang="T13">
                <a:pos x="T2" y="T3"/>
              </a:cxn>
              <a:cxn ang="T14">
                <a:pos x="T4" y="T5"/>
              </a:cxn>
              <a:cxn ang="T15">
                <a:pos x="T6" y="T7"/>
              </a:cxn>
              <a:cxn ang="T16">
                <a:pos x="T8" y="T9"/>
              </a:cxn>
              <a:cxn ang="T17">
                <a:pos x="T10" y="T11"/>
              </a:cxn>
            </a:cxnLst>
            <a:rect l="T18" t="T19" r="T20" b="T21"/>
            <a:pathLst>
              <a:path w="343" h="1161">
                <a:moveTo>
                  <a:pt x="334" y="0"/>
                </a:moveTo>
                <a:lnTo>
                  <a:pt x="55" y="0"/>
                </a:lnTo>
                <a:cubicBezTo>
                  <a:pt x="2" y="3"/>
                  <a:pt x="0" y="15"/>
                  <a:pt x="0" y="74"/>
                </a:cubicBezTo>
                <a:cubicBezTo>
                  <a:pt x="0" y="74"/>
                  <a:pt x="0" y="589"/>
                  <a:pt x="0" y="1105"/>
                </a:cubicBezTo>
                <a:cubicBezTo>
                  <a:pt x="0" y="1153"/>
                  <a:pt x="26" y="1161"/>
                  <a:pt x="55" y="1160"/>
                </a:cubicBezTo>
                <a:cubicBezTo>
                  <a:pt x="199" y="1160"/>
                  <a:pt x="343" y="1160"/>
                  <a:pt x="343" y="1160"/>
                </a:cubicBezTo>
              </a:path>
            </a:pathLst>
          </a:custGeom>
          <a:noFill/>
          <a:ln w="25400">
            <a:solidFill>
              <a:schemeClr val="accent1"/>
            </a:solidFill>
            <a:miter lim="800000"/>
            <a:headEnd/>
            <a:tailEnd/>
          </a:ln>
        </p:spPr>
        <p:txBody>
          <a:bodyPr>
            <a:spAutoFit/>
          </a:bodyPr>
          <a:lstStyle/>
          <a:p>
            <a:endParaRPr lang="ru-RU"/>
          </a:p>
        </p:txBody>
      </p:sp>
      <p:sp>
        <p:nvSpPr>
          <p:cNvPr id="38" name="AutoShape 28"/>
          <p:cNvSpPr>
            <a:spLocks noChangeArrowheads="1"/>
          </p:cNvSpPr>
          <p:nvPr/>
        </p:nvSpPr>
        <p:spPr bwMode="auto">
          <a:xfrm>
            <a:off x="6078538" y="4238625"/>
            <a:ext cx="2619375" cy="2032000"/>
          </a:xfrm>
          <a:prstGeom prst="roundRect">
            <a:avLst>
              <a:gd name="adj" fmla="val 5181"/>
            </a:avLst>
          </a:prstGeom>
          <a:solidFill>
            <a:schemeClr val="bg1"/>
          </a:solidFill>
          <a:ln w="19050" algn="ctr">
            <a:solidFill>
              <a:schemeClr val="accent2"/>
            </a:solidFill>
            <a:round/>
            <a:headEnd/>
            <a:tailEnd/>
          </a:ln>
          <a:effectLst>
            <a:outerShdw blurRad="50800" dist="38100" dir="2700000" algn="tl" rotWithShape="0">
              <a:prstClr val="black">
                <a:alpha val="20000"/>
              </a:prstClr>
            </a:outerShdw>
          </a:effectLst>
        </p:spPr>
        <p:txBody>
          <a:bodyPr lIns="228600" tIns="27432" rIns="45720" bIns="27432">
            <a:spAutoFit/>
          </a:bodyPr>
          <a:lstStyle/>
          <a:p>
            <a:pPr>
              <a:lnSpc>
                <a:spcPct val="95000"/>
              </a:lnSpc>
              <a:spcBef>
                <a:spcPct val="35000"/>
              </a:spcBef>
              <a:buClr>
                <a:schemeClr val="tx1"/>
              </a:buClr>
            </a:pPr>
            <a:r>
              <a:rPr lang="ru-RU" sz="1400" b="1">
                <a:solidFill>
                  <a:schemeClr val="accent1"/>
                </a:solidFill>
                <a:ea typeface="MS PGothic" pitchFamily="34" charset="-128"/>
              </a:rPr>
              <a:t>Реакция</a:t>
            </a:r>
            <a:r>
              <a:rPr lang="en-US" sz="1400" b="1">
                <a:solidFill>
                  <a:schemeClr val="accent1"/>
                </a:solidFill>
                <a:ea typeface="MS PGothic" pitchFamily="34" charset="-128"/>
              </a:rPr>
              <a:t>:</a:t>
            </a:r>
            <a:r>
              <a:rPr lang="en-US" sz="1400">
                <a:solidFill>
                  <a:schemeClr val="accent1"/>
                </a:solidFill>
                <a:ea typeface="MS PGothic" pitchFamily="34" charset="-128"/>
              </a:rPr>
              <a:t> </a:t>
            </a:r>
            <a:r>
              <a:rPr lang="ru-RU" sz="1400">
                <a:ea typeface="MS PGothic" pitchFamily="34" charset="-128"/>
              </a:rPr>
              <a:t>Конфигурирование голосового </a:t>
            </a:r>
            <a:r>
              <a:rPr lang="en-US" sz="1400">
                <a:ea typeface="MS PGothic" pitchFamily="34" charset="-128"/>
              </a:rPr>
              <a:t>VLAN, </a:t>
            </a:r>
            <a:r>
              <a:rPr lang="ru-RU" sz="1400">
                <a:ea typeface="MS PGothic" pitchFamily="34" charset="-128"/>
              </a:rPr>
              <a:t>выдача телефону </a:t>
            </a:r>
            <a:r>
              <a:rPr lang="en-US" sz="1400">
                <a:ea typeface="MS PGothic" pitchFamily="34" charset="-128"/>
              </a:rPr>
              <a:t>file server, call server </a:t>
            </a:r>
            <a:r>
              <a:rPr lang="ru-RU" sz="1400">
                <a:ea typeface="MS PGothic" pitchFamily="34" charset="-128"/>
              </a:rPr>
              <a:t>и</a:t>
            </a:r>
            <a:r>
              <a:rPr lang="en-US" sz="1400">
                <a:ea typeface="MS PGothic" pitchFamily="34" charset="-128"/>
              </a:rPr>
              <a:t> tag ID</a:t>
            </a:r>
            <a:endParaRPr lang="en-US" altLang="ja-JP" sz="1400" b="1">
              <a:ea typeface="MS PGothic" pitchFamily="34" charset="-128"/>
            </a:endParaRPr>
          </a:p>
          <a:p>
            <a:pPr>
              <a:lnSpc>
                <a:spcPct val="95000"/>
              </a:lnSpc>
              <a:spcBef>
                <a:spcPct val="35000"/>
              </a:spcBef>
              <a:buClr>
                <a:schemeClr val="tx1"/>
              </a:buClr>
            </a:pPr>
            <a:r>
              <a:rPr lang="ru-RU" sz="1400" b="1">
                <a:solidFill>
                  <a:schemeClr val="accent1"/>
                </a:solidFill>
                <a:ea typeface="MS PGothic" pitchFamily="34" charset="-128"/>
              </a:rPr>
              <a:t>Результат</a:t>
            </a:r>
            <a:r>
              <a:rPr lang="en-US" sz="1400" b="1">
                <a:solidFill>
                  <a:schemeClr val="accent1"/>
                </a:solidFill>
                <a:ea typeface="MS PGothic" pitchFamily="34" charset="-128"/>
              </a:rPr>
              <a:t>:</a:t>
            </a:r>
            <a:r>
              <a:rPr lang="en-US" sz="1400">
                <a:solidFill>
                  <a:schemeClr val="accent1"/>
                </a:solidFill>
                <a:ea typeface="MS PGothic" pitchFamily="34" charset="-128"/>
              </a:rPr>
              <a:t> </a:t>
            </a:r>
            <a:r>
              <a:rPr lang="en-US" sz="1400">
                <a:ea typeface="MS PGothic" pitchFamily="34" charset="-128"/>
              </a:rPr>
              <a:t>IP </a:t>
            </a:r>
            <a:r>
              <a:rPr lang="ru-RU" sz="1400">
                <a:ea typeface="MS PGothic" pitchFamily="34" charset="-128"/>
              </a:rPr>
              <a:t>телефон подключается, обновляет прошивку, регистрируется в </a:t>
            </a:r>
            <a:r>
              <a:rPr lang="en-US" sz="1400">
                <a:ea typeface="MS PGothic" pitchFamily="34" charset="-128"/>
              </a:rPr>
              <a:t>IP PBX</a:t>
            </a:r>
          </a:p>
        </p:txBody>
      </p:sp>
      <p:sp>
        <p:nvSpPr>
          <p:cNvPr id="39" name="AutoShape 29"/>
          <p:cNvSpPr>
            <a:spLocks noChangeArrowheads="1"/>
          </p:cNvSpPr>
          <p:nvPr/>
        </p:nvSpPr>
        <p:spPr bwMode="auto">
          <a:xfrm>
            <a:off x="6078538" y="2882900"/>
            <a:ext cx="2619375" cy="944563"/>
          </a:xfrm>
          <a:prstGeom prst="roundRect">
            <a:avLst>
              <a:gd name="adj" fmla="val 12843"/>
            </a:avLst>
          </a:prstGeom>
          <a:solidFill>
            <a:schemeClr val="bg1"/>
          </a:solidFill>
          <a:ln w="19050" algn="ctr">
            <a:solidFill>
              <a:schemeClr val="accent2"/>
            </a:solidFill>
            <a:round/>
            <a:headEnd/>
            <a:tailEnd/>
          </a:ln>
          <a:effectLst>
            <a:outerShdw blurRad="50800" dist="38100" dir="2700000" algn="tl" rotWithShape="0">
              <a:prstClr val="black">
                <a:alpha val="20000"/>
              </a:prstClr>
            </a:outerShdw>
          </a:effectLst>
        </p:spPr>
        <p:txBody>
          <a:bodyPr lIns="228600" tIns="27432" rIns="45720" bIns="27432">
            <a:spAutoFit/>
          </a:bodyPr>
          <a:lstStyle/>
          <a:p>
            <a:pPr>
              <a:lnSpc>
                <a:spcPct val="95000"/>
              </a:lnSpc>
              <a:spcBef>
                <a:spcPct val="25000"/>
              </a:spcBef>
              <a:buClr>
                <a:schemeClr val="tx1"/>
              </a:buClr>
            </a:pPr>
            <a:r>
              <a:rPr lang="ru-RU" altLang="ja-JP" sz="1400" b="1">
                <a:solidFill>
                  <a:schemeClr val="accent1"/>
                </a:solidFill>
                <a:ea typeface="MS PGothic" pitchFamily="34" charset="-128"/>
              </a:rPr>
              <a:t>Событие</a:t>
            </a:r>
            <a:r>
              <a:rPr lang="en-US" altLang="ja-JP" sz="1400" b="1">
                <a:solidFill>
                  <a:schemeClr val="accent1"/>
                </a:solidFill>
                <a:ea typeface="MS PGothic" pitchFamily="34" charset="-128"/>
              </a:rPr>
              <a:t>:</a:t>
            </a:r>
            <a:r>
              <a:rPr lang="en-US" altLang="ja-JP" sz="1400">
                <a:solidFill>
                  <a:schemeClr val="accent1"/>
                </a:solidFill>
                <a:ea typeface="MS PGothic" pitchFamily="34" charset="-128"/>
              </a:rPr>
              <a:t> </a:t>
            </a:r>
            <a:r>
              <a:rPr lang="en-US" altLang="ja-JP" sz="1400">
                <a:ea typeface="MS PGothic" pitchFamily="34" charset="-128"/>
              </a:rPr>
              <a:t>IP </a:t>
            </a:r>
            <a:r>
              <a:rPr lang="ru-RU" altLang="ja-JP" sz="1400">
                <a:ea typeface="MS PGothic" pitchFamily="34" charset="-128"/>
              </a:rPr>
              <a:t>телефон, модель </a:t>
            </a:r>
            <a:r>
              <a:rPr lang="en-US" altLang="ja-JP" sz="1400">
                <a:ea typeface="MS PGothic" pitchFamily="34" charset="-128"/>
              </a:rPr>
              <a:t>X123, </a:t>
            </a:r>
            <a:r>
              <a:rPr lang="ru-RU" altLang="ja-JP" sz="1400">
                <a:ea typeface="MS PGothic" pitchFamily="34" charset="-128"/>
              </a:rPr>
              <a:t>серийный номер </a:t>
            </a:r>
            <a:r>
              <a:rPr lang="en-US" altLang="ja-JP" sz="1400">
                <a:ea typeface="MS PGothic" pitchFamily="34" charset="-128"/>
              </a:rPr>
              <a:t>0011223344, </a:t>
            </a:r>
            <a:r>
              <a:rPr lang="ru-RU" altLang="ja-JP" sz="1400">
                <a:ea typeface="MS PGothic" pitchFamily="34" charset="-128"/>
              </a:rPr>
              <a:t>версия кода </a:t>
            </a:r>
            <a:r>
              <a:rPr lang="en-US" altLang="ja-JP" sz="1400">
                <a:ea typeface="MS PGothic" pitchFamily="34" charset="-128"/>
              </a:rPr>
              <a:t>2.0, etc.</a:t>
            </a:r>
            <a:endParaRPr lang="en-US" sz="1400">
              <a:ea typeface="MS PGothic" pitchFamily="34" charset="-128"/>
            </a:endParaRPr>
          </a:p>
        </p:txBody>
      </p:sp>
      <p:sp>
        <p:nvSpPr>
          <p:cNvPr id="36" name="AutoShape 24"/>
          <p:cNvSpPr>
            <a:spLocks noChangeArrowheads="1"/>
          </p:cNvSpPr>
          <p:nvPr/>
        </p:nvSpPr>
        <p:spPr bwMode="auto">
          <a:xfrm>
            <a:off x="417513" y="4689475"/>
            <a:ext cx="2259012" cy="515938"/>
          </a:xfrm>
          <a:prstGeom prst="roundRect">
            <a:avLst>
              <a:gd name="adj" fmla="val 16667"/>
            </a:avLst>
          </a:prstGeom>
          <a:solidFill>
            <a:schemeClr val="bg1"/>
          </a:solidFill>
          <a:ln w="19050">
            <a:solidFill>
              <a:schemeClr val="accent1"/>
            </a:solidFill>
            <a:round/>
            <a:headEnd/>
            <a:tailEnd/>
          </a:ln>
          <a:effectLst>
            <a:outerShdw blurRad="50800" dist="38100" dir="2700000" algn="tl" rotWithShape="0">
              <a:prstClr val="black">
                <a:alpha val="20000"/>
              </a:prstClr>
            </a:outerShdw>
          </a:effectLst>
        </p:spPr>
        <p:txBody>
          <a:bodyPr lIns="45720" tIns="27432" rIns="137160" bIns="27432" anchor="ctr">
            <a:spAutoFit/>
          </a:bodyPr>
          <a:lstStyle/>
          <a:p>
            <a:pPr>
              <a:lnSpc>
                <a:spcPct val="95000"/>
              </a:lnSpc>
            </a:pPr>
            <a:r>
              <a:rPr lang="ru-RU" altLang="ja-JP" sz="1400">
                <a:ea typeface="MS PGothic" pitchFamily="34" charset="-128"/>
              </a:rPr>
              <a:t>Создание политик для </a:t>
            </a:r>
            <a:r>
              <a:rPr lang="en-US" altLang="ja-JP" sz="1400">
                <a:ea typeface="MS PGothic" pitchFamily="34" charset="-128"/>
              </a:rPr>
              <a:t>IP </a:t>
            </a:r>
            <a:r>
              <a:rPr lang="ru-RU" altLang="ja-JP" sz="1400">
                <a:ea typeface="MS PGothic" pitchFamily="34" charset="-128"/>
              </a:rPr>
              <a:t>телефонии </a:t>
            </a:r>
            <a:endParaRPr lang="en-US" sz="1400">
              <a:ea typeface="MS PGothic" pitchFamily="34" charset="-128"/>
            </a:endParaRPr>
          </a:p>
        </p:txBody>
      </p:sp>
      <p:sp>
        <p:nvSpPr>
          <p:cNvPr id="29" name="Freeform 69"/>
          <p:cNvSpPr>
            <a:spLocks/>
          </p:cNvSpPr>
          <p:nvPr/>
        </p:nvSpPr>
        <p:spPr bwMode="auto">
          <a:xfrm>
            <a:off x="2619375" y="3552825"/>
            <a:ext cx="517525" cy="1401763"/>
          </a:xfrm>
          <a:custGeom>
            <a:avLst/>
            <a:gdLst>
              <a:gd name="T0" fmla="*/ 488950 w 326"/>
              <a:gd name="T1" fmla="*/ 0 h 1265"/>
              <a:gd name="T2" fmla="*/ 488950 w 326"/>
              <a:gd name="T3" fmla="*/ 1184712 h 1265"/>
              <a:gd name="T4" fmla="*/ 400050 w 326"/>
              <a:gd name="T5" fmla="*/ 1400820 h 1265"/>
              <a:gd name="T6" fmla="*/ 0 w 326"/>
              <a:gd name="T7" fmla="*/ 1401928 h 1265"/>
              <a:gd name="T8" fmla="*/ 0 60000 65536"/>
              <a:gd name="T9" fmla="*/ 0 60000 65536"/>
              <a:gd name="T10" fmla="*/ 0 60000 65536"/>
              <a:gd name="T11" fmla="*/ 0 60000 65536"/>
              <a:gd name="T12" fmla="*/ 0 w 326"/>
              <a:gd name="T13" fmla="*/ 0 h 1265"/>
              <a:gd name="T14" fmla="*/ 326 w 326"/>
              <a:gd name="T15" fmla="*/ 1265 h 1265"/>
            </a:gdLst>
            <a:ahLst/>
            <a:cxnLst>
              <a:cxn ang="T8">
                <a:pos x="T0" y="T1"/>
              </a:cxn>
              <a:cxn ang="T9">
                <a:pos x="T2" y="T3"/>
              </a:cxn>
              <a:cxn ang="T10">
                <a:pos x="T4" y="T5"/>
              </a:cxn>
              <a:cxn ang="T11">
                <a:pos x="T6" y="T7"/>
              </a:cxn>
            </a:cxnLst>
            <a:rect l="T12" t="T13" r="T14" b="T15"/>
            <a:pathLst>
              <a:path w="326" h="1265">
                <a:moveTo>
                  <a:pt x="308" y="0"/>
                </a:moveTo>
                <a:lnTo>
                  <a:pt x="308" y="1069"/>
                </a:lnTo>
                <a:cubicBezTo>
                  <a:pt x="304" y="1193"/>
                  <a:pt x="326" y="1263"/>
                  <a:pt x="252" y="1264"/>
                </a:cubicBezTo>
                <a:cubicBezTo>
                  <a:pt x="126" y="1264"/>
                  <a:pt x="0" y="1265"/>
                  <a:pt x="0" y="1265"/>
                </a:cubicBezTo>
              </a:path>
            </a:pathLst>
          </a:custGeom>
          <a:noFill/>
          <a:ln w="25400">
            <a:solidFill>
              <a:schemeClr val="accent1"/>
            </a:solidFill>
            <a:miter lim="800000"/>
            <a:headEnd/>
            <a:tailEnd/>
          </a:ln>
        </p:spPr>
        <p:txBody>
          <a:bodyPr>
            <a:spAutoFit/>
          </a:bodyPr>
          <a:lstStyle/>
          <a:p>
            <a:endParaRPr lang="ru-RU"/>
          </a:p>
        </p:txBody>
      </p:sp>
      <p:sp>
        <p:nvSpPr>
          <p:cNvPr id="43" name="Oval 83"/>
          <p:cNvSpPr>
            <a:spLocks noChangeArrowheads="1"/>
          </p:cNvSpPr>
          <p:nvPr/>
        </p:nvSpPr>
        <p:spPr bwMode="auto">
          <a:xfrm>
            <a:off x="2524125" y="4775200"/>
            <a:ext cx="314325" cy="320675"/>
          </a:xfrm>
          <a:prstGeom prst="ellipse">
            <a:avLst/>
          </a:prstGeom>
          <a:gradFill flip="none" rotWithShape="1">
            <a:gsLst>
              <a:gs pos="0">
                <a:schemeClr val="accent1"/>
              </a:gs>
              <a:gs pos="100000">
                <a:schemeClr val="accent1">
                  <a:lumMod val="75000"/>
                </a:schemeClr>
              </a:gs>
            </a:gsLst>
            <a:lin ang="5400000" scaled="0"/>
            <a:tileRect/>
          </a:gradFill>
          <a:ln w="12700" algn="ctr">
            <a:solidFill>
              <a:schemeClr val="bg1"/>
            </a:solidFill>
            <a:miter lim="800000"/>
            <a:headEnd/>
            <a:tailEnd/>
          </a:ln>
          <a:effectLst>
            <a:outerShdw blurRad="50800" dist="38100" dir="2700000" algn="tl" rotWithShape="0">
              <a:prstClr val="black">
                <a:alpha val="20000"/>
              </a:prstClr>
            </a:outerShdw>
          </a:effectLst>
        </p:spPr>
        <p:txBody>
          <a:bodyPr lIns="0" tIns="0" rIns="0" bIns="0" anchor="ctr"/>
          <a:lstStyle/>
          <a:p>
            <a:pPr algn="ctr" fontAlgn="auto">
              <a:spcBef>
                <a:spcPts val="0"/>
              </a:spcBef>
              <a:spcAft>
                <a:spcPts val="0"/>
              </a:spcAft>
              <a:defRPr/>
            </a:pPr>
            <a:r>
              <a:rPr lang="en-US" sz="1600" b="1" dirty="0">
                <a:solidFill>
                  <a:schemeClr val="bg1"/>
                </a:solidFill>
                <a:effectLst>
                  <a:outerShdw blurRad="50800" dist="38100" dir="2700000" algn="tl" rotWithShape="0">
                    <a:prstClr val="black">
                      <a:alpha val="20000"/>
                    </a:prstClr>
                  </a:outerShdw>
                </a:effectLst>
                <a:latin typeface="+mn-lt"/>
                <a:cs typeface="+mn-cs"/>
              </a:rPr>
              <a:t>1</a:t>
            </a:r>
            <a:endParaRPr lang="en-US" sz="1600" b="1" dirty="0">
              <a:solidFill>
                <a:schemeClr val="bg1"/>
              </a:solidFill>
              <a:effectLst>
                <a:outerShdw blurRad="50800" dist="38100" dir="2700000" algn="tl" rotWithShape="0">
                  <a:prstClr val="black">
                    <a:alpha val="20000"/>
                  </a:prstClr>
                </a:outerShdw>
              </a:effectLst>
              <a:latin typeface="+mn-lt"/>
              <a:cs typeface="+mn-cs"/>
            </a:endParaRPr>
          </a:p>
        </p:txBody>
      </p:sp>
      <p:sp>
        <p:nvSpPr>
          <p:cNvPr id="37" name="AutoShape 25"/>
          <p:cNvSpPr>
            <a:spLocks noChangeArrowheads="1"/>
          </p:cNvSpPr>
          <p:nvPr/>
        </p:nvSpPr>
        <p:spPr bwMode="auto">
          <a:xfrm>
            <a:off x="417513" y="5275263"/>
            <a:ext cx="2255837" cy="517525"/>
          </a:xfrm>
          <a:prstGeom prst="roundRect">
            <a:avLst>
              <a:gd name="adj" fmla="val 16667"/>
            </a:avLst>
          </a:prstGeom>
          <a:solidFill>
            <a:schemeClr val="bg1"/>
          </a:solidFill>
          <a:ln w="19050">
            <a:solidFill>
              <a:schemeClr val="accent1"/>
            </a:solidFill>
            <a:round/>
            <a:headEnd/>
            <a:tailEnd/>
          </a:ln>
          <a:effectLst>
            <a:outerShdw blurRad="50800" dist="38100" dir="2700000" algn="tl" rotWithShape="0">
              <a:prstClr val="black">
                <a:alpha val="20000"/>
              </a:prstClr>
            </a:outerShdw>
          </a:effectLst>
        </p:spPr>
        <p:txBody>
          <a:bodyPr lIns="45720" tIns="27432" rIns="137160" bIns="27432" anchor="ctr">
            <a:spAutoFit/>
          </a:bodyPr>
          <a:lstStyle/>
          <a:p>
            <a:pPr>
              <a:lnSpc>
                <a:spcPct val="95000"/>
              </a:lnSpc>
            </a:pPr>
            <a:r>
              <a:rPr lang="ru-RU" altLang="ja-JP" sz="1400">
                <a:ea typeface="MS PGothic" pitchFamily="34" charset="-128"/>
              </a:rPr>
              <a:t>Распространение скриптов </a:t>
            </a:r>
            <a:r>
              <a:rPr lang="en-US" altLang="ja-JP" sz="1400">
                <a:ea typeface="MS PGothic" pitchFamily="34" charset="-128"/>
              </a:rPr>
              <a:t>Universal Port </a:t>
            </a:r>
          </a:p>
        </p:txBody>
      </p:sp>
      <p:sp>
        <p:nvSpPr>
          <p:cNvPr id="30" name="Freeform 71"/>
          <p:cNvSpPr>
            <a:spLocks/>
          </p:cNvSpPr>
          <p:nvPr/>
        </p:nvSpPr>
        <p:spPr bwMode="auto">
          <a:xfrm>
            <a:off x="2606675" y="3533775"/>
            <a:ext cx="723900" cy="2120900"/>
          </a:xfrm>
          <a:custGeom>
            <a:avLst/>
            <a:gdLst>
              <a:gd name="T0" fmla="*/ 688238 w 519"/>
              <a:gd name="T1" fmla="*/ 0 h 1914"/>
              <a:gd name="T2" fmla="*/ 692426 w 519"/>
              <a:gd name="T3" fmla="*/ 1902854 h 1914"/>
              <a:gd name="T4" fmla="*/ 614249 w 519"/>
              <a:gd name="T5" fmla="*/ 2118962 h 1914"/>
              <a:gd name="T6" fmla="*/ 0 w 519"/>
              <a:gd name="T7" fmla="*/ 2121178 h 1914"/>
              <a:gd name="T8" fmla="*/ 0 60000 65536"/>
              <a:gd name="T9" fmla="*/ 0 60000 65536"/>
              <a:gd name="T10" fmla="*/ 0 60000 65536"/>
              <a:gd name="T11" fmla="*/ 0 60000 65536"/>
              <a:gd name="T12" fmla="*/ 0 w 519"/>
              <a:gd name="T13" fmla="*/ 0 h 1914"/>
              <a:gd name="T14" fmla="*/ 519 w 519"/>
              <a:gd name="T15" fmla="*/ 1914 h 1914"/>
            </a:gdLst>
            <a:ahLst/>
            <a:cxnLst>
              <a:cxn ang="T8">
                <a:pos x="T0" y="T1"/>
              </a:cxn>
              <a:cxn ang="T9">
                <a:pos x="T2" y="T3"/>
              </a:cxn>
              <a:cxn ang="T10">
                <a:pos x="T4" y="T5"/>
              </a:cxn>
              <a:cxn ang="T11">
                <a:pos x="T6" y="T7"/>
              </a:cxn>
            </a:cxnLst>
            <a:rect l="T12" t="T13" r="T14" b="T15"/>
            <a:pathLst>
              <a:path w="519" h="1914">
                <a:moveTo>
                  <a:pt x="493" y="0"/>
                </a:moveTo>
                <a:lnTo>
                  <a:pt x="496" y="1717"/>
                </a:lnTo>
                <a:cubicBezTo>
                  <a:pt x="493" y="1841"/>
                  <a:pt x="519" y="1911"/>
                  <a:pt x="440" y="1912"/>
                </a:cubicBezTo>
                <a:cubicBezTo>
                  <a:pt x="220" y="1913"/>
                  <a:pt x="0" y="1914"/>
                  <a:pt x="0" y="1914"/>
                </a:cubicBezTo>
              </a:path>
            </a:pathLst>
          </a:custGeom>
          <a:noFill/>
          <a:ln w="25400">
            <a:solidFill>
              <a:schemeClr val="accent1"/>
            </a:solidFill>
            <a:miter lim="800000"/>
            <a:headEnd/>
            <a:tailEnd/>
          </a:ln>
        </p:spPr>
        <p:txBody>
          <a:bodyPr/>
          <a:lstStyle/>
          <a:p>
            <a:endParaRPr lang="ru-RU"/>
          </a:p>
        </p:txBody>
      </p:sp>
      <p:sp>
        <p:nvSpPr>
          <p:cNvPr id="48" name="Oval 87"/>
          <p:cNvSpPr>
            <a:spLocks noChangeArrowheads="1"/>
          </p:cNvSpPr>
          <p:nvPr/>
        </p:nvSpPr>
        <p:spPr bwMode="auto">
          <a:xfrm>
            <a:off x="2524125" y="5489575"/>
            <a:ext cx="314325" cy="320675"/>
          </a:xfrm>
          <a:prstGeom prst="ellipse">
            <a:avLst/>
          </a:prstGeom>
          <a:gradFill flip="none" rotWithShape="1">
            <a:gsLst>
              <a:gs pos="0">
                <a:schemeClr val="accent1"/>
              </a:gs>
              <a:gs pos="100000">
                <a:schemeClr val="accent1">
                  <a:lumMod val="75000"/>
                </a:schemeClr>
              </a:gs>
            </a:gsLst>
            <a:lin ang="5400000" scaled="0"/>
            <a:tileRect/>
          </a:gradFill>
          <a:ln w="12700" algn="ctr">
            <a:solidFill>
              <a:schemeClr val="bg1"/>
            </a:solidFill>
            <a:miter lim="800000"/>
            <a:headEnd/>
            <a:tailEnd/>
          </a:ln>
          <a:effectLst>
            <a:outerShdw blurRad="50800" dist="38100" dir="2700000" algn="tl" rotWithShape="0">
              <a:prstClr val="black">
                <a:alpha val="20000"/>
              </a:prstClr>
            </a:outerShdw>
          </a:effectLst>
        </p:spPr>
        <p:txBody>
          <a:bodyPr lIns="0" tIns="0" rIns="0" bIns="0" anchor="ctr"/>
          <a:lstStyle/>
          <a:p>
            <a:pPr algn="ctr" fontAlgn="auto">
              <a:spcBef>
                <a:spcPts val="0"/>
              </a:spcBef>
              <a:spcAft>
                <a:spcPts val="0"/>
              </a:spcAft>
              <a:defRPr/>
            </a:pPr>
            <a:r>
              <a:rPr lang="en-US" sz="1600" b="1" dirty="0">
                <a:solidFill>
                  <a:schemeClr val="bg1"/>
                </a:solidFill>
                <a:effectLst>
                  <a:outerShdw blurRad="50800" dist="38100" dir="2700000" algn="tl" rotWithShape="0">
                    <a:prstClr val="black">
                      <a:alpha val="20000"/>
                    </a:prstClr>
                  </a:outerShdw>
                </a:effectLst>
                <a:latin typeface="+mn-lt"/>
                <a:cs typeface="+mn-cs"/>
              </a:rPr>
              <a:t>2</a:t>
            </a:r>
            <a:endParaRPr lang="en-US" sz="1600" b="1" dirty="0">
              <a:solidFill>
                <a:schemeClr val="bg1"/>
              </a:solidFill>
              <a:effectLst>
                <a:outerShdw blurRad="50800" dist="38100" dir="2700000" algn="tl" rotWithShape="0">
                  <a:prstClr val="black">
                    <a:alpha val="20000"/>
                  </a:prstClr>
                </a:outerShdw>
              </a:effectLst>
              <a:latin typeface="+mn-lt"/>
              <a:cs typeface="+mn-cs"/>
            </a:endParaRPr>
          </a:p>
        </p:txBody>
      </p:sp>
      <p:cxnSp>
        <p:nvCxnSpPr>
          <p:cNvPr id="50" name="Straight Arrow Connector 49"/>
          <p:cNvCxnSpPr/>
          <p:nvPr/>
        </p:nvCxnSpPr>
        <p:spPr>
          <a:xfrm rot="5400000" flipH="1" flipV="1">
            <a:off x="3384550" y="4341813"/>
            <a:ext cx="992187" cy="1588"/>
          </a:xfrm>
          <a:prstGeom prst="straightConnector1">
            <a:avLst/>
          </a:prstGeom>
          <a:ln>
            <a:tailEnd type="arrow"/>
          </a:ln>
          <a:effectLst/>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rot="5400000" flipH="1" flipV="1">
            <a:off x="3581331" y="4305821"/>
            <a:ext cx="902264" cy="5016"/>
          </a:xfrm>
          <a:prstGeom prst="straightConnector1">
            <a:avLst/>
          </a:prstGeom>
          <a:ln>
            <a:tailEnd type="arrow"/>
          </a:ln>
          <a:scene3d>
            <a:camera prst="orthographicFront">
              <a:rot lat="10800000" lon="0" rev="0"/>
            </a:camera>
            <a:lightRig rig="threePt" dir="t"/>
          </a:scene3d>
        </p:spPr>
        <p:style>
          <a:lnRef idx="2">
            <a:schemeClr val="accent1"/>
          </a:lnRef>
          <a:fillRef idx="0">
            <a:schemeClr val="accent1"/>
          </a:fillRef>
          <a:effectRef idx="1">
            <a:schemeClr val="accent1"/>
          </a:effectRef>
          <a:fontRef idx="minor">
            <a:schemeClr val="tx1"/>
          </a:fontRef>
        </p:style>
      </p:cxnSp>
      <p:pic>
        <p:nvPicPr>
          <p:cNvPr id="19" name="Picture 21" descr="cxSummit400-24p"/>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901950" y="3449638"/>
            <a:ext cx="2562225" cy="400050"/>
          </a:xfrm>
          <a:prstGeom prst="rect">
            <a:avLst/>
          </a:prstGeom>
          <a:noFill/>
          <a:ln w="9525">
            <a:noFill/>
            <a:miter lim="800000"/>
            <a:headEnd/>
            <a:tailEnd/>
          </a:ln>
        </p:spPr>
      </p:pic>
      <p:sp>
        <p:nvSpPr>
          <p:cNvPr id="57" name="Oval 92"/>
          <p:cNvSpPr>
            <a:spLocks noChangeArrowheads="1"/>
          </p:cNvSpPr>
          <p:nvPr/>
        </p:nvSpPr>
        <p:spPr bwMode="auto">
          <a:xfrm>
            <a:off x="5915025" y="3167063"/>
            <a:ext cx="314325" cy="320675"/>
          </a:xfrm>
          <a:prstGeom prst="ellipse">
            <a:avLst/>
          </a:prstGeom>
          <a:gradFill>
            <a:gsLst>
              <a:gs pos="0">
                <a:schemeClr val="accent2"/>
              </a:gs>
              <a:gs pos="100000">
                <a:schemeClr val="accent2">
                  <a:lumMod val="75000"/>
                </a:schemeClr>
              </a:gs>
            </a:gsLst>
            <a:lin ang="5400000" scaled="0"/>
          </a:gradFill>
          <a:ln w="12700" algn="ctr">
            <a:solidFill>
              <a:schemeClr val="bg1"/>
            </a:solidFill>
            <a:miter lim="800000"/>
            <a:headEnd/>
            <a:tailEnd/>
          </a:ln>
          <a:effectLst>
            <a:outerShdw blurRad="50800" dist="38100" dir="2700000" algn="tl" rotWithShape="0">
              <a:prstClr val="black">
                <a:alpha val="20000"/>
              </a:prstClr>
            </a:outerShdw>
          </a:effectLst>
        </p:spPr>
        <p:txBody>
          <a:bodyPr lIns="0" tIns="0" rIns="0" bIns="0" anchor="ctr"/>
          <a:lstStyle/>
          <a:p>
            <a:pPr algn="ctr" fontAlgn="auto">
              <a:spcBef>
                <a:spcPts val="0"/>
              </a:spcBef>
              <a:spcAft>
                <a:spcPts val="0"/>
              </a:spcAft>
              <a:defRPr/>
            </a:pPr>
            <a:r>
              <a:rPr lang="en-US" sz="1600" b="1" dirty="0">
                <a:solidFill>
                  <a:schemeClr val="bg1"/>
                </a:solidFill>
                <a:effectLst>
                  <a:outerShdw blurRad="50800" dist="38100" dir="2700000" algn="tl" rotWithShape="0">
                    <a:prstClr val="black">
                      <a:alpha val="20000"/>
                    </a:prstClr>
                  </a:outerShdw>
                </a:effectLst>
                <a:latin typeface="+mn-lt"/>
                <a:cs typeface="+mn-cs"/>
              </a:rPr>
              <a:t>3</a:t>
            </a:r>
            <a:endParaRPr lang="en-US" sz="1600" b="1" dirty="0">
              <a:solidFill>
                <a:schemeClr val="bg1"/>
              </a:solidFill>
              <a:effectLst>
                <a:outerShdw blurRad="50800" dist="38100" dir="2700000" algn="tl" rotWithShape="0">
                  <a:prstClr val="black">
                    <a:alpha val="20000"/>
                  </a:prstClr>
                </a:outerShdw>
              </a:effectLst>
              <a:latin typeface="+mn-lt"/>
              <a:cs typeface="+mn-cs"/>
            </a:endParaRPr>
          </a:p>
        </p:txBody>
      </p:sp>
      <p:sp>
        <p:nvSpPr>
          <p:cNvPr id="62" name="Oval 97"/>
          <p:cNvSpPr>
            <a:spLocks noChangeArrowheads="1"/>
          </p:cNvSpPr>
          <p:nvPr/>
        </p:nvSpPr>
        <p:spPr bwMode="auto">
          <a:xfrm>
            <a:off x="5915025" y="4992688"/>
            <a:ext cx="314325" cy="320675"/>
          </a:xfrm>
          <a:prstGeom prst="ellipse">
            <a:avLst/>
          </a:prstGeom>
          <a:gradFill>
            <a:gsLst>
              <a:gs pos="0">
                <a:schemeClr val="accent2"/>
              </a:gs>
              <a:gs pos="100000">
                <a:schemeClr val="accent2">
                  <a:lumMod val="75000"/>
                </a:schemeClr>
              </a:gs>
            </a:gsLst>
            <a:lin ang="5400000" scaled="0"/>
          </a:gradFill>
          <a:ln w="12700" algn="ctr">
            <a:solidFill>
              <a:schemeClr val="bg1"/>
            </a:solidFill>
            <a:miter lim="800000"/>
            <a:headEnd/>
            <a:tailEnd/>
          </a:ln>
          <a:effectLst>
            <a:outerShdw blurRad="50800" dist="38100" dir="2700000" algn="tl" rotWithShape="0">
              <a:prstClr val="black">
                <a:alpha val="20000"/>
              </a:prstClr>
            </a:outerShdw>
          </a:effectLst>
        </p:spPr>
        <p:txBody>
          <a:bodyPr lIns="0" tIns="0" rIns="0" bIns="0" anchor="ctr"/>
          <a:lstStyle/>
          <a:p>
            <a:pPr algn="ctr" fontAlgn="auto">
              <a:spcBef>
                <a:spcPts val="0"/>
              </a:spcBef>
              <a:spcAft>
                <a:spcPts val="0"/>
              </a:spcAft>
              <a:defRPr/>
            </a:pPr>
            <a:r>
              <a:rPr lang="en-US" sz="1600" b="1" dirty="0">
                <a:solidFill>
                  <a:schemeClr val="bg1"/>
                </a:solidFill>
                <a:effectLst>
                  <a:outerShdw blurRad="50800" dist="38100" dir="2700000" algn="tl" rotWithShape="0">
                    <a:prstClr val="black">
                      <a:alpha val="20000"/>
                    </a:prstClr>
                  </a:outerShdw>
                </a:effectLst>
                <a:latin typeface="+mn-lt"/>
                <a:cs typeface="+mn-cs"/>
              </a:rPr>
              <a:t>4</a:t>
            </a:r>
            <a:endParaRPr lang="en-US" sz="1600" b="1" dirty="0">
              <a:solidFill>
                <a:schemeClr val="bg1"/>
              </a:solidFill>
              <a:effectLst>
                <a:outerShdw blurRad="50800" dist="38100" dir="2700000" algn="tl" rotWithShape="0">
                  <a:prstClr val="black">
                    <a:alpha val="20000"/>
                  </a:prstClr>
                </a:outerShdw>
              </a:effectLst>
              <a:latin typeface="+mn-lt"/>
              <a:cs typeface="+mn-cs"/>
            </a:endParaRPr>
          </a:p>
        </p:txBody>
      </p:sp>
      <p:grpSp>
        <p:nvGrpSpPr>
          <p:cNvPr id="2" name="Group 43"/>
          <p:cNvGrpSpPr>
            <a:grpSpLocks/>
          </p:cNvGrpSpPr>
          <p:nvPr/>
        </p:nvGrpSpPr>
        <p:grpSpPr bwMode="auto">
          <a:xfrm>
            <a:off x="568325" y="2825750"/>
            <a:ext cx="1458913" cy="1466850"/>
            <a:chOff x="568331" y="2894233"/>
            <a:chExt cx="1458144" cy="1466720"/>
          </a:xfrm>
        </p:grpSpPr>
        <p:sp>
          <p:nvSpPr>
            <p:cNvPr id="252955" name="Text Box 19"/>
            <p:cNvSpPr txBox="1">
              <a:spLocks noChangeArrowheads="1"/>
            </p:cNvSpPr>
            <p:nvPr/>
          </p:nvSpPr>
          <p:spPr bwMode="auto">
            <a:xfrm>
              <a:off x="622300" y="4083954"/>
              <a:ext cx="1404175" cy="276999"/>
            </a:xfrm>
            <a:prstGeom prst="rect">
              <a:avLst/>
            </a:prstGeom>
            <a:noFill/>
            <a:ln w="9525">
              <a:noFill/>
              <a:miter lim="800000"/>
              <a:headEnd/>
              <a:tailEnd/>
            </a:ln>
          </p:spPr>
          <p:txBody>
            <a:bodyPr wrap="none">
              <a:spAutoFit/>
            </a:bodyPr>
            <a:lstStyle/>
            <a:p>
              <a:r>
                <a:rPr lang="ru-RU" sz="1200" b="1">
                  <a:solidFill>
                    <a:schemeClr val="accent1"/>
                  </a:solidFill>
                </a:rPr>
                <a:t>Администратор</a:t>
              </a:r>
              <a:endParaRPr lang="en-US" sz="1200" b="1">
                <a:solidFill>
                  <a:schemeClr val="accent1"/>
                </a:solidFill>
              </a:endParaRPr>
            </a:p>
          </p:txBody>
        </p:sp>
        <p:pic>
          <p:nvPicPr>
            <p:cNvPr id="252956" name="Picture 10" descr="man_pc"/>
            <p:cNvPicPr>
              <a:picLocks noChangeAspect="1" noChangeArrowheads="1"/>
            </p:cNvPicPr>
            <p:nvPr/>
          </p:nvPicPr>
          <p:blipFill>
            <a:blip r:embed="rId3"/>
            <a:srcRect/>
            <a:stretch>
              <a:fillRect/>
            </a:stretch>
          </p:blipFill>
          <p:spPr bwMode="auto">
            <a:xfrm>
              <a:off x="568331" y="2894233"/>
              <a:ext cx="1311275" cy="1187450"/>
            </a:xfrm>
            <a:prstGeom prst="rect">
              <a:avLst/>
            </a:prstGeom>
            <a:noFill/>
            <a:ln w="9525">
              <a:noFill/>
              <a:miter lim="800000"/>
              <a:headEnd/>
              <a:tailEnd/>
            </a:ln>
          </p:spPr>
        </p:pic>
        <p:sp>
          <p:nvSpPr>
            <p:cNvPr id="252957" name="AutoShape 19"/>
            <p:cNvSpPr>
              <a:spLocks noChangeArrowheads="1"/>
            </p:cNvSpPr>
            <p:nvPr/>
          </p:nvSpPr>
          <p:spPr bwMode="auto">
            <a:xfrm>
              <a:off x="581031" y="2911696"/>
              <a:ext cx="1285875" cy="1152525"/>
            </a:xfrm>
            <a:prstGeom prst="roundRect">
              <a:avLst>
                <a:gd name="adj" fmla="val 17769"/>
              </a:avLst>
            </a:prstGeom>
            <a:noFill/>
            <a:ln w="28575">
              <a:solidFill>
                <a:schemeClr val="accent1"/>
              </a:solidFill>
              <a:round/>
              <a:headEnd/>
              <a:tailEnd/>
            </a:ln>
          </p:spPr>
          <p:txBody>
            <a:bodyPr wrap="none" anchor="ctr"/>
            <a:lstStyle/>
            <a:p>
              <a:endParaRPr lang="ko-KR" altLang="ko-KR">
                <a:ea typeface="Gulim" pitchFamily="34" charset="-127"/>
              </a:endParaRPr>
            </a:p>
          </p:txBody>
        </p:sp>
      </p:grpSp>
      <p:sp>
        <p:nvSpPr>
          <p:cNvPr id="66" name="Rounded Rectangle 65"/>
          <p:cNvSpPr/>
          <p:nvPr/>
        </p:nvSpPr>
        <p:spPr>
          <a:xfrm>
            <a:off x="3463925" y="4675188"/>
            <a:ext cx="958850" cy="857250"/>
          </a:xfrm>
          <a:prstGeom prst="roundRect">
            <a:avLst/>
          </a:prstGeom>
          <a:gradFill>
            <a:gsLst>
              <a:gs pos="0">
                <a:schemeClr val="bg1"/>
              </a:gs>
              <a:gs pos="100000">
                <a:schemeClr val="bg1">
                  <a:lumMod val="95000"/>
                </a:schemeClr>
              </a:gs>
            </a:gsLst>
            <a:lin ang="5400000" scaled="0"/>
          </a:gradFill>
          <a:ln w="12700">
            <a:solidFill>
              <a:schemeClr val="tx1">
                <a:lumMod val="50000"/>
                <a:lumOff val="50000"/>
              </a:schemeClr>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2" name="Picture 23" descr="1616 front left lines"/>
          <p:cNvPicPr>
            <a:picLocks noChangeAspect="1" noChangeArrowheads="1"/>
          </p:cNvPicPr>
          <p:nvPr/>
        </p:nvPicPr>
        <p:blipFill>
          <a:blip r:embed="rId4">
            <a:clrChange>
              <a:clrFrom>
                <a:srgbClr val="FBFBFD"/>
              </a:clrFrom>
              <a:clrTo>
                <a:srgbClr val="FBFBFD">
                  <a:alpha val="0"/>
                </a:srgbClr>
              </a:clrTo>
            </a:clrChange>
          </a:blip>
          <a:srcRect/>
          <a:stretch>
            <a:fillRect/>
          </a:stretch>
        </p:blipFill>
        <p:spPr bwMode="auto">
          <a:xfrm>
            <a:off x="3606800" y="4749800"/>
            <a:ext cx="711200" cy="72548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childTnLst>
                                </p:cTn>
                              </p:par>
                            </p:childTnLst>
                          </p:cTn>
                        </p:par>
                        <p:par>
                          <p:cTn id="29" fill="hold">
                            <p:stCondLst>
                              <p:cond delay="1000"/>
                            </p:stCondLst>
                            <p:childTnLst>
                              <p:par>
                                <p:cTn id="30" presetID="1"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500"/>
                                        <p:tgtEl>
                                          <p:spTgt spid="29"/>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500"/>
                                        <p:tgtEl>
                                          <p:spTgt spid="30"/>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childTnLst>
                          </p:cTn>
                        </p:par>
                        <p:par>
                          <p:cTn id="54" fill="hold">
                            <p:stCondLst>
                              <p:cond delay="3000"/>
                            </p:stCondLst>
                            <p:childTnLst>
                              <p:par>
                                <p:cTn id="55" presetID="22" presetClass="entr" presetSubtype="4"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down)">
                                      <p:cBhvr>
                                        <p:cTn id="57" dur="500"/>
                                        <p:tgtEl>
                                          <p:spTgt spid="50"/>
                                        </p:tgtEl>
                                      </p:cBhvr>
                                    </p:animEffect>
                                  </p:childTnLst>
                                </p:cTn>
                              </p:par>
                              <p:par>
                                <p:cTn id="58" presetID="22" presetClass="entr" presetSubtype="1" fill="hold"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ipe(up)">
                                      <p:cBhvr>
                                        <p:cTn id="60" dur="500"/>
                                        <p:tgtEl>
                                          <p:spTgt spid="51"/>
                                        </p:tgtEl>
                                      </p:cBhvr>
                                    </p:animEffect>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500"/>
                                        <p:tgtEl>
                                          <p:spTgt spid="57"/>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up)">
                                      <p:cBhvr>
                                        <p:cTn id="71" dur="500"/>
                                        <p:tgtEl>
                                          <p:spTgt spid="34"/>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8" grpId="0" animBg="1"/>
      <p:bldP spid="20" grpId="0" animBg="1"/>
      <p:bldP spid="21" grpId="0"/>
      <p:bldP spid="34" grpId="0" animBg="1"/>
      <p:bldP spid="38" grpId="0" animBg="1"/>
      <p:bldP spid="39" grpId="0" animBg="1"/>
      <p:bldP spid="36" grpId="0" animBg="1"/>
      <p:bldP spid="29" grpId="0" animBg="1"/>
      <p:bldP spid="43" grpId="0" animBg="1"/>
      <p:bldP spid="37" grpId="0" animBg="1"/>
      <p:bldP spid="30" grpId="0" animBg="1"/>
      <p:bldP spid="48" grpId="0" animBg="1"/>
      <p:bldP spid="57" grpId="0" animBg="1"/>
      <p:bldP spid="62" grpId="0" animBg="1"/>
      <p:bldP spid="6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3" name="Picture 19"/>
          <p:cNvPicPr>
            <a:picLocks noChangeAspect="1"/>
          </p:cNvPicPr>
          <p:nvPr/>
        </p:nvPicPr>
        <p:blipFill>
          <a:blip r:embed="rId3"/>
          <a:srcRect/>
          <a:stretch>
            <a:fillRect/>
          </a:stretch>
        </p:blipFill>
        <p:spPr bwMode="auto">
          <a:xfrm>
            <a:off x="622300" y="1201738"/>
            <a:ext cx="2651125" cy="1660525"/>
          </a:xfrm>
          <a:prstGeom prst="rect">
            <a:avLst/>
          </a:prstGeom>
          <a:noFill/>
          <a:ln w="9525">
            <a:noFill/>
            <a:miter lim="800000"/>
            <a:headEnd/>
            <a:tailEnd/>
          </a:ln>
        </p:spPr>
      </p:pic>
      <p:sp>
        <p:nvSpPr>
          <p:cNvPr id="253954" name="Title 4"/>
          <p:cNvSpPr>
            <a:spLocks noGrp="1"/>
          </p:cNvSpPr>
          <p:nvPr>
            <p:ph type="title"/>
          </p:nvPr>
        </p:nvSpPr>
        <p:spPr>
          <a:xfrm>
            <a:off x="225425" y="44450"/>
            <a:ext cx="8694738" cy="774700"/>
          </a:xfrm>
        </p:spPr>
        <p:txBody>
          <a:bodyPr/>
          <a:lstStyle/>
          <a:p>
            <a:r>
              <a:rPr smtClean="0">
                <a:ea typeface="MS PGothic" pitchFamily="34" charset="-128"/>
                <a:cs typeface="Arial" charset="0"/>
              </a:rPr>
              <a:t>ExtremeXOS:  </a:t>
            </a:r>
            <a:r>
              <a:rPr lang="ru-RU" smtClean="0">
                <a:ea typeface="MS PGothic" pitchFamily="34" charset="-128"/>
                <a:cs typeface="Arial" charset="0"/>
              </a:rPr>
              <a:t>Автоматизация</a:t>
            </a:r>
            <a:endParaRPr smtClean="0">
              <a:ea typeface="MS PGothic" pitchFamily="34" charset="-128"/>
              <a:cs typeface="Arial" charset="0"/>
            </a:endParaRPr>
          </a:p>
        </p:txBody>
      </p:sp>
      <p:grpSp>
        <p:nvGrpSpPr>
          <p:cNvPr id="2" name="Group 13"/>
          <p:cNvGrpSpPr>
            <a:grpSpLocks/>
          </p:cNvGrpSpPr>
          <p:nvPr/>
        </p:nvGrpSpPr>
        <p:grpSpPr bwMode="auto">
          <a:xfrm>
            <a:off x="225425" y="3175000"/>
            <a:ext cx="4071938" cy="938213"/>
            <a:chOff x="409652" y="1433169"/>
            <a:chExt cx="2793188" cy="643738"/>
          </a:xfrm>
        </p:grpSpPr>
        <p:grpSp>
          <p:nvGrpSpPr>
            <p:cNvPr id="3" name="Group 52"/>
            <p:cNvGrpSpPr/>
            <p:nvPr/>
          </p:nvGrpSpPr>
          <p:grpSpPr>
            <a:xfrm>
              <a:off x="409652" y="1433169"/>
              <a:ext cx="2793188" cy="643738"/>
              <a:chOff x="409652" y="1433169"/>
              <a:chExt cx="2793188" cy="643738"/>
            </a:xfrm>
            <a:effectLst>
              <a:outerShdw blurRad="50800" dist="38100" dir="2700000" algn="tl" rotWithShape="0">
                <a:prstClr val="black">
                  <a:alpha val="20000"/>
                </a:prstClr>
              </a:outerShdw>
            </a:effectLst>
          </p:grpSpPr>
          <p:sp>
            <p:nvSpPr>
              <p:cNvPr id="37" name="Freeform 36"/>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solidFill>
                <a:schemeClr val="accent2"/>
              </a:solidFill>
              <a:ln w="25400" algn="ctr">
                <a:solidFill>
                  <a:schemeClr val="accent2"/>
                </a:solidFill>
                <a:round/>
                <a:headEnd/>
                <a:tailEnd/>
              </a:ln>
              <a:effectLst/>
            </p:spPr>
            <p:txBody>
              <a:bodyPr anchor="ctr"/>
              <a:lstStyle/>
              <a:p>
                <a:pPr algn="ctr" fontAlgn="auto">
                  <a:spcBef>
                    <a:spcPts val="0"/>
                  </a:spcBef>
                  <a:spcAft>
                    <a:spcPts val="0"/>
                  </a:spcAft>
                  <a:defRPr/>
                </a:pPr>
                <a:endParaRPr lang="en-US" dirty="0">
                  <a:solidFill>
                    <a:schemeClr val="lt1"/>
                  </a:solidFill>
                  <a:latin typeface="+mn-lt"/>
                  <a:cs typeface="+mn-cs"/>
                </a:endParaRPr>
              </a:p>
            </p:txBody>
          </p:sp>
          <p:sp>
            <p:nvSpPr>
              <p:cNvPr id="38" name="Pentagon 37"/>
              <p:cNvSpPr/>
              <p:nvPr/>
            </p:nvSpPr>
            <p:spPr bwMode="auto">
              <a:xfrm>
                <a:off x="722987" y="1433169"/>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p>
                <a:pPr algn="ctr" fontAlgn="auto">
                  <a:spcBef>
                    <a:spcPts val="0"/>
                  </a:spcBef>
                  <a:spcAft>
                    <a:spcPts val="0"/>
                  </a:spcAft>
                  <a:defRPr/>
                </a:pPr>
                <a:endParaRPr lang="en-US" dirty="0">
                  <a:solidFill>
                    <a:schemeClr val="lt1"/>
                  </a:solidFill>
                  <a:latin typeface="+mn-lt"/>
                  <a:cs typeface="+mn-cs"/>
                </a:endParaRPr>
              </a:p>
            </p:txBody>
          </p:sp>
        </p:grpSp>
        <p:sp>
          <p:nvSpPr>
            <p:cNvPr id="253966" name="Text Box 9"/>
            <p:cNvSpPr txBox="1">
              <a:spLocks noChangeArrowheads="1"/>
            </p:cNvSpPr>
            <p:nvPr/>
          </p:nvSpPr>
          <p:spPr bwMode="gray">
            <a:xfrm>
              <a:off x="428383" y="1617819"/>
              <a:ext cx="2483067" cy="274438"/>
            </a:xfrm>
            <a:prstGeom prst="rect">
              <a:avLst/>
            </a:prstGeom>
            <a:noFill/>
            <a:ln w="19050">
              <a:noFill/>
              <a:miter lim="800000"/>
              <a:headEnd/>
              <a:tailEnd/>
            </a:ln>
          </p:spPr>
          <p:txBody>
            <a:bodyPr anchor="ctr">
              <a:spAutoFit/>
            </a:bodyPr>
            <a:lstStyle/>
            <a:p>
              <a:pPr marL="114300"/>
              <a:r>
                <a:rPr lang="en-US" sz="2000" b="1">
                  <a:solidFill>
                    <a:schemeClr val="bg1"/>
                  </a:solidFill>
                </a:rPr>
                <a:t>Static and Dynamic Apps</a:t>
              </a:r>
            </a:p>
          </p:txBody>
        </p:sp>
      </p:grpSp>
      <p:sp>
        <p:nvSpPr>
          <p:cNvPr id="30" name="Rectangle 29"/>
          <p:cNvSpPr/>
          <p:nvPr/>
        </p:nvSpPr>
        <p:spPr>
          <a:xfrm>
            <a:off x="4572000" y="3182938"/>
            <a:ext cx="4344988" cy="922337"/>
          </a:xfrm>
          <a:prstGeom prst="rect">
            <a:avLst/>
          </a:prstGeom>
        </p:spPr>
        <p:txBody>
          <a:bodyPr anchor="ctr">
            <a:spAutoFit/>
          </a:bodyPr>
          <a:lstStyle/>
          <a:p>
            <a:pPr fontAlgn="auto">
              <a:spcBef>
                <a:spcPts val="0"/>
              </a:spcBef>
              <a:spcAft>
                <a:spcPts val="0"/>
              </a:spcAft>
              <a:defRPr/>
            </a:pPr>
            <a:r>
              <a:rPr lang="en-US" dirty="0">
                <a:solidFill>
                  <a:schemeClr val="tx1">
                    <a:lumMod val="75000"/>
                    <a:lumOff val="25000"/>
                  </a:schemeClr>
                </a:solidFill>
                <a:latin typeface="+mn-lt"/>
                <a:cs typeface="+mn-cs"/>
              </a:rPr>
              <a:t>Eliminate manual tasks for simplified and faster deployment. Auto manage power for greener network.</a:t>
            </a:r>
          </a:p>
        </p:txBody>
      </p:sp>
      <p:cxnSp>
        <p:nvCxnSpPr>
          <p:cNvPr id="32" name="Straight Connector 31"/>
          <p:cNvCxnSpPr/>
          <p:nvPr/>
        </p:nvCxnSpPr>
        <p:spPr>
          <a:xfrm>
            <a:off x="225425" y="4090988"/>
            <a:ext cx="8691563" cy="0"/>
          </a:xfrm>
          <a:prstGeom prst="line">
            <a:avLst/>
          </a:prstGeom>
          <a:ln w="12700">
            <a:gradFill>
              <a:gsLst>
                <a:gs pos="0">
                  <a:schemeClr val="accent2"/>
                </a:gs>
                <a:gs pos="50000">
                  <a:schemeClr val="accent2">
                    <a:lumMod val="40000"/>
                    <a:lumOff val="60000"/>
                  </a:scheme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Group 40"/>
          <p:cNvGrpSpPr>
            <a:grpSpLocks/>
          </p:cNvGrpSpPr>
          <p:nvPr/>
        </p:nvGrpSpPr>
        <p:grpSpPr bwMode="auto">
          <a:xfrm>
            <a:off x="225425" y="4381500"/>
            <a:ext cx="4071938" cy="939800"/>
            <a:chOff x="409652" y="1433169"/>
            <a:chExt cx="2793188" cy="643739"/>
          </a:xfrm>
        </p:grpSpPr>
        <p:grpSp>
          <p:nvGrpSpPr>
            <p:cNvPr id="5" name="Group 52"/>
            <p:cNvGrpSpPr/>
            <p:nvPr/>
          </p:nvGrpSpPr>
          <p:grpSpPr>
            <a:xfrm>
              <a:off x="409652" y="1433169"/>
              <a:ext cx="2793188" cy="643739"/>
              <a:chOff x="409652" y="1433169"/>
              <a:chExt cx="2793188" cy="643739"/>
            </a:xfrm>
            <a:effectLst>
              <a:outerShdw blurRad="50800" dist="38100" dir="2700000" algn="tl" rotWithShape="0">
                <a:prstClr val="black">
                  <a:alpha val="20000"/>
                </a:prstClr>
              </a:outerShdw>
            </a:effectLst>
          </p:grpSpPr>
          <p:sp>
            <p:nvSpPr>
              <p:cNvPr id="47" name="Freeform 46"/>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p>
                <a:pPr algn="ctr" fontAlgn="auto">
                  <a:spcBef>
                    <a:spcPts val="0"/>
                  </a:spcBef>
                  <a:spcAft>
                    <a:spcPts val="0"/>
                  </a:spcAft>
                  <a:defRPr/>
                </a:pPr>
                <a:endParaRPr lang="en-US" dirty="0">
                  <a:solidFill>
                    <a:schemeClr val="lt1"/>
                  </a:solidFill>
                  <a:latin typeface="+mn-lt"/>
                  <a:cs typeface="+mn-cs"/>
                </a:endParaRPr>
              </a:p>
            </p:txBody>
          </p:sp>
          <p:sp>
            <p:nvSpPr>
              <p:cNvPr id="48" name="Pentagon 47"/>
              <p:cNvSpPr/>
              <p:nvPr/>
            </p:nvSpPr>
            <p:spPr bwMode="auto">
              <a:xfrm>
                <a:off x="722987" y="1433170"/>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p>
                <a:pPr algn="ctr" fontAlgn="auto">
                  <a:spcBef>
                    <a:spcPts val="0"/>
                  </a:spcBef>
                  <a:spcAft>
                    <a:spcPts val="0"/>
                  </a:spcAft>
                  <a:defRPr/>
                </a:pPr>
                <a:endParaRPr lang="en-US" dirty="0">
                  <a:solidFill>
                    <a:schemeClr val="lt1"/>
                  </a:solidFill>
                  <a:latin typeface="+mn-lt"/>
                  <a:cs typeface="+mn-cs"/>
                </a:endParaRPr>
              </a:p>
            </p:txBody>
          </p:sp>
        </p:grpSp>
        <p:sp>
          <p:nvSpPr>
            <p:cNvPr id="253964" name="Text Box 9"/>
            <p:cNvSpPr txBox="1">
              <a:spLocks noChangeArrowheads="1"/>
            </p:cNvSpPr>
            <p:nvPr/>
          </p:nvSpPr>
          <p:spPr bwMode="gray">
            <a:xfrm>
              <a:off x="428383" y="1617819"/>
              <a:ext cx="2483067" cy="274438"/>
            </a:xfrm>
            <a:prstGeom prst="rect">
              <a:avLst/>
            </a:prstGeom>
            <a:noFill/>
            <a:ln w="19050">
              <a:noFill/>
              <a:miter lim="800000"/>
              <a:headEnd/>
              <a:tailEnd/>
            </a:ln>
          </p:spPr>
          <p:txBody>
            <a:bodyPr anchor="ctr">
              <a:spAutoFit/>
            </a:bodyPr>
            <a:lstStyle/>
            <a:p>
              <a:pPr marL="114300"/>
              <a:r>
                <a:rPr lang="en-US" sz="2000" b="1">
                  <a:solidFill>
                    <a:schemeClr val="bg1"/>
                  </a:solidFill>
                </a:rPr>
                <a:t>Open Standards</a:t>
              </a:r>
            </a:p>
          </p:txBody>
        </p:sp>
      </p:grpSp>
      <p:sp>
        <p:nvSpPr>
          <p:cNvPr id="43" name="Rectangle 42"/>
          <p:cNvSpPr/>
          <p:nvPr/>
        </p:nvSpPr>
        <p:spPr>
          <a:xfrm>
            <a:off x="4572000" y="4257675"/>
            <a:ext cx="4344988" cy="1200150"/>
          </a:xfrm>
          <a:prstGeom prst="rect">
            <a:avLst/>
          </a:prstGeom>
        </p:spPr>
        <p:txBody>
          <a:bodyPr anchor="ctr">
            <a:spAutoFit/>
          </a:bodyPr>
          <a:lstStyle/>
          <a:p>
            <a:pPr fontAlgn="auto">
              <a:spcBef>
                <a:spcPts val="0"/>
              </a:spcBef>
              <a:spcAft>
                <a:spcPts val="0"/>
              </a:spcAft>
              <a:defRPr/>
            </a:pPr>
            <a:r>
              <a:rPr lang="en-US" dirty="0">
                <a:solidFill>
                  <a:schemeClr val="tx1">
                    <a:lumMod val="75000"/>
                    <a:lumOff val="25000"/>
                  </a:schemeClr>
                </a:solidFill>
                <a:latin typeface="+mn-lt"/>
                <a:cs typeface="+mn-cs"/>
              </a:rPr>
              <a:t>An open architecture to provide varying </a:t>
            </a:r>
          </a:p>
          <a:p>
            <a:pPr fontAlgn="auto">
              <a:spcBef>
                <a:spcPts val="0"/>
              </a:spcBef>
              <a:spcAft>
                <a:spcPts val="0"/>
              </a:spcAft>
              <a:defRPr/>
            </a:pPr>
            <a:r>
              <a:rPr lang="en-US" dirty="0">
                <a:solidFill>
                  <a:schemeClr val="tx1">
                    <a:lumMod val="75000"/>
                    <a:lumOff val="25000"/>
                  </a:schemeClr>
                </a:solidFill>
                <a:latin typeface="+mn-lt"/>
                <a:cs typeface="+mn-cs"/>
              </a:rPr>
              <a:t>degrees of integration with 3rd party solutions.  Avoid being locked into a proprietary network.</a:t>
            </a:r>
          </a:p>
        </p:txBody>
      </p:sp>
      <p:sp>
        <p:nvSpPr>
          <p:cNvPr id="26" name="Rectangle 25"/>
          <p:cNvSpPr/>
          <p:nvPr/>
        </p:nvSpPr>
        <p:spPr>
          <a:xfrm>
            <a:off x="2205038" y="2411413"/>
            <a:ext cx="908050" cy="206375"/>
          </a:xfrm>
          <a:prstGeom prst="rect">
            <a:avLst/>
          </a:prstGeom>
          <a:solidFill>
            <a:schemeClr val="bg1">
              <a:alpha val="7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2243138" y="1614488"/>
            <a:ext cx="906462" cy="539750"/>
          </a:xfrm>
          <a:prstGeom prst="rect">
            <a:avLst/>
          </a:prstGeom>
          <a:solidFill>
            <a:schemeClr val="bg1">
              <a:alpha val="7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403" name="Slide Number Placeholder 19"/>
          <p:cNvSpPr>
            <a:spLocks noGrp="1"/>
          </p:cNvSpPr>
          <p:nvPr>
            <p:ph type="sldNum" sz="quarter" idx="10"/>
          </p:nvPr>
        </p:nvSpPr>
        <p:spPr bwMode="auto">
          <a:ln>
            <a:miter lim="800000"/>
            <a:headEnd/>
            <a:tailEnd/>
          </a:ln>
        </p:spPr>
        <p:txBody>
          <a:bodyPr/>
          <a:lstStyle/>
          <a:p>
            <a:pPr>
              <a:defRPr/>
            </a:pPr>
            <a:fld id="{AA173D6F-916B-4959-B1D6-4BD1A9FA054A}" type="slidenum">
              <a:rPr lang="en-US">
                <a:solidFill>
                  <a:schemeClr val="accent1"/>
                </a:solidFill>
                <a:latin typeface="+mj-lt"/>
              </a:rPr>
              <a:pPr>
                <a:defRPr/>
              </a:pPr>
              <a:t>105</a:t>
            </a:fld>
            <a:endParaRPr lang="en-US">
              <a:solidFill>
                <a:schemeClr val="accent1"/>
              </a:solidFill>
              <a:latin typeface="+mj-lt"/>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childTnLst>
                          </p:cTn>
                        </p:par>
                        <p:par>
                          <p:cTn id="13" fill="hold" nodeType="afterGroup">
                            <p:stCondLst>
                              <p:cond delay="10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dissolve">
                                      <p:cBhvr>
                                        <p:cTn id="2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Flowchart: Connector 89"/>
          <p:cNvSpPr/>
          <p:nvPr/>
        </p:nvSpPr>
        <p:spPr bwMode="auto">
          <a:xfrm>
            <a:off x="7135813" y="4981575"/>
            <a:ext cx="1244600" cy="1060450"/>
          </a:xfrm>
          <a:prstGeom prst="flowChartConnector">
            <a:avLst/>
          </a:prstGeom>
          <a:solidFill>
            <a:schemeClr val="bg1">
              <a:lumMod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85000"/>
              </a:lnSpc>
              <a:spcBef>
                <a:spcPts val="700"/>
              </a:spcBef>
              <a:spcAft>
                <a:spcPts val="0"/>
              </a:spcAft>
              <a:defRPr/>
            </a:pPr>
            <a:endParaRPr lang="en-US" sz="1600" dirty="0">
              <a:solidFill>
                <a:schemeClr val="tx1"/>
              </a:solidFill>
            </a:endParaRPr>
          </a:p>
        </p:txBody>
      </p:sp>
      <p:sp>
        <p:nvSpPr>
          <p:cNvPr id="256002" name="TextBox 80"/>
          <p:cNvSpPr txBox="1">
            <a:spLocks noChangeArrowheads="1"/>
          </p:cNvSpPr>
          <p:nvPr/>
        </p:nvSpPr>
        <p:spPr bwMode="auto">
          <a:xfrm>
            <a:off x="6583363" y="4222750"/>
            <a:ext cx="2290762" cy="185738"/>
          </a:xfrm>
          <a:prstGeom prst="rect">
            <a:avLst/>
          </a:prstGeom>
          <a:noFill/>
          <a:ln w="9525">
            <a:noFill/>
            <a:miter lim="800000"/>
            <a:headEnd/>
            <a:tailEnd/>
          </a:ln>
        </p:spPr>
        <p:txBody>
          <a:bodyPr lIns="45720" rIns="45720"/>
          <a:lstStyle/>
          <a:p>
            <a:pPr algn="ctr">
              <a:lnSpc>
                <a:spcPct val="85000"/>
              </a:lnSpc>
              <a:spcBef>
                <a:spcPts val="700"/>
              </a:spcBef>
            </a:pPr>
            <a:r>
              <a:rPr lang="en-US" sz="1600">
                <a:ea typeface="MS PGothic" pitchFamily="34" charset="-128"/>
              </a:rPr>
              <a:t>Hibernate Power</a:t>
            </a:r>
          </a:p>
        </p:txBody>
      </p:sp>
      <p:grpSp>
        <p:nvGrpSpPr>
          <p:cNvPr id="256003" name="Group 59"/>
          <p:cNvGrpSpPr>
            <a:grpSpLocks/>
          </p:cNvGrpSpPr>
          <p:nvPr/>
        </p:nvGrpSpPr>
        <p:grpSpPr bwMode="auto">
          <a:xfrm>
            <a:off x="6827838" y="4670425"/>
            <a:ext cx="1860550" cy="974725"/>
            <a:chOff x="6522635" y="1587144"/>
            <a:chExt cx="2558047" cy="1396279"/>
          </a:xfrm>
        </p:grpSpPr>
        <p:cxnSp>
          <p:nvCxnSpPr>
            <p:cNvPr id="94" name="Straight Connector 93"/>
            <p:cNvCxnSpPr/>
            <p:nvPr/>
          </p:nvCxnSpPr>
          <p:spPr>
            <a:xfrm rot="5400000">
              <a:off x="7668912" y="1945401"/>
              <a:ext cx="143266" cy="43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a:off x="8163689" y="2016041"/>
              <a:ext cx="122800" cy="65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6200000" flipH="1">
              <a:off x="7256759" y="2030914"/>
              <a:ext cx="125073" cy="698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961344" y="2267092"/>
              <a:ext cx="115680" cy="102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8526293" y="2269365"/>
              <a:ext cx="113497" cy="1023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0800000" flipV="1">
              <a:off x="8659433" y="2649135"/>
              <a:ext cx="139689" cy="318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rot="10800000" flipH="1" flipV="1">
              <a:off x="6810743" y="2594558"/>
              <a:ext cx="139689" cy="34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1" name="Flowchart: Delay 100"/>
            <p:cNvSpPr/>
            <p:nvPr/>
          </p:nvSpPr>
          <p:spPr>
            <a:xfrm rot="16200000">
              <a:off x="7088241" y="1021538"/>
              <a:ext cx="1396279" cy="2527490"/>
            </a:xfrm>
            <a:prstGeom prst="flowChartDelay">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85000"/>
                </a:lnSpc>
                <a:spcBef>
                  <a:spcPts val="700"/>
                </a:spcBef>
                <a:spcAft>
                  <a:spcPts val="0"/>
                </a:spcAft>
                <a:defRPr/>
              </a:pPr>
              <a:endParaRPr lang="en-US" sz="1600" dirty="0">
                <a:solidFill>
                  <a:schemeClr val="tx1"/>
                </a:solidFill>
              </a:endParaRPr>
            </a:p>
          </p:txBody>
        </p:sp>
        <p:sp>
          <p:nvSpPr>
            <p:cNvPr id="256046" name="TextBox 94"/>
            <p:cNvSpPr txBox="1">
              <a:spLocks noChangeArrowheads="1"/>
            </p:cNvSpPr>
            <p:nvPr/>
          </p:nvSpPr>
          <p:spPr bwMode="auto">
            <a:xfrm>
              <a:off x="7504359" y="1650999"/>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60</a:t>
              </a:r>
            </a:p>
          </p:txBody>
        </p:sp>
        <p:sp>
          <p:nvSpPr>
            <p:cNvPr id="256047" name="TextBox 95"/>
            <p:cNvSpPr txBox="1">
              <a:spLocks noChangeArrowheads="1"/>
            </p:cNvSpPr>
            <p:nvPr/>
          </p:nvSpPr>
          <p:spPr bwMode="auto">
            <a:xfrm>
              <a:off x="6571762" y="2364143"/>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30</a:t>
              </a:r>
            </a:p>
          </p:txBody>
        </p:sp>
        <p:sp>
          <p:nvSpPr>
            <p:cNvPr id="256048" name="TextBox 96"/>
            <p:cNvSpPr txBox="1">
              <a:spLocks noChangeArrowheads="1"/>
            </p:cNvSpPr>
            <p:nvPr/>
          </p:nvSpPr>
          <p:spPr bwMode="auto">
            <a:xfrm>
              <a:off x="6655924" y="2072990"/>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40</a:t>
              </a:r>
            </a:p>
          </p:txBody>
        </p:sp>
        <p:sp>
          <p:nvSpPr>
            <p:cNvPr id="256049" name="TextBox 97"/>
            <p:cNvSpPr txBox="1">
              <a:spLocks noChangeArrowheads="1"/>
            </p:cNvSpPr>
            <p:nvPr/>
          </p:nvSpPr>
          <p:spPr bwMode="auto">
            <a:xfrm>
              <a:off x="7019865" y="1777525"/>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50</a:t>
              </a:r>
            </a:p>
          </p:txBody>
        </p:sp>
        <p:sp>
          <p:nvSpPr>
            <p:cNvPr id="256050" name="TextBox 98"/>
            <p:cNvSpPr txBox="1">
              <a:spLocks noChangeArrowheads="1"/>
            </p:cNvSpPr>
            <p:nvPr/>
          </p:nvSpPr>
          <p:spPr bwMode="auto">
            <a:xfrm>
              <a:off x="8122702" y="1741566"/>
              <a:ext cx="388682"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70</a:t>
              </a:r>
            </a:p>
          </p:txBody>
        </p:sp>
        <p:sp>
          <p:nvSpPr>
            <p:cNvPr id="256051" name="TextBox 99"/>
            <p:cNvSpPr txBox="1">
              <a:spLocks noChangeArrowheads="1"/>
            </p:cNvSpPr>
            <p:nvPr/>
          </p:nvSpPr>
          <p:spPr bwMode="auto">
            <a:xfrm>
              <a:off x="8545785" y="2037269"/>
              <a:ext cx="388682"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80</a:t>
              </a:r>
            </a:p>
          </p:txBody>
        </p:sp>
        <p:sp>
          <p:nvSpPr>
            <p:cNvPr id="256052" name="TextBox 100"/>
            <p:cNvSpPr txBox="1">
              <a:spLocks noChangeArrowheads="1"/>
            </p:cNvSpPr>
            <p:nvPr/>
          </p:nvSpPr>
          <p:spPr bwMode="auto">
            <a:xfrm>
              <a:off x="8692001" y="2431262"/>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90</a:t>
              </a:r>
            </a:p>
          </p:txBody>
        </p:sp>
      </p:grpSp>
      <p:sp>
        <p:nvSpPr>
          <p:cNvPr id="256004" name="Title 31"/>
          <p:cNvSpPr>
            <a:spLocks noGrp="1"/>
          </p:cNvSpPr>
          <p:nvPr>
            <p:ph type="title"/>
          </p:nvPr>
        </p:nvSpPr>
        <p:spPr/>
        <p:txBody>
          <a:bodyPr/>
          <a:lstStyle/>
          <a:p>
            <a:r>
              <a:rPr smtClean="0">
                <a:solidFill>
                  <a:schemeClr val="bg1"/>
                </a:solidFill>
                <a:ea typeface="MS PGothic" pitchFamily="34" charset="-128"/>
                <a:cs typeface="Arial" charset="0"/>
              </a:rPr>
              <a:t>Automate &amp; Customize the Network</a:t>
            </a:r>
          </a:p>
        </p:txBody>
      </p:sp>
      <p:sp>
        <p:nvSpPr>
          <p:cNvPr id="256005" name="Text Placeholder 56"/>
          <p:cNvSpPr>
            <a:spLocks noGrp="1"/>
          </p:cNvSpPr>
          <p:nvPr>
            <p:ph type="body" sz="quarter" idx="11"/>
          </p:nvPr>
        </p:nvSpPr>
        <p:spPr>
          <a:xfrm>
            <a:off x="225425" y="744538"/>
            <a:ext cx="4073525" cy="5716587"/>
          </a:xfrm>
        </p:spPr>
        <p:txBody>
          <a:bodyPr anchor="ctr"/>
          <a:lstStyle/>
          <a:p>
            <a:r>
              <a:rPr lang="en-US" smtClean="0">
                <a:ea typeface="MS PGothic" pitchFamily="34" charset="-128"/>
                <a:cs typeface="Arial" charset="0"/>
              </a:rPr>
              <a:t>Automate power savings </a:t>
            </a:r>
          </a:p>
          <a:p>
            <a:r>
              <a:rPr lang="en-US" smtClean="0">
                <a:ea typeface="MS PGothic" pitchFamily="34" charset="-128"/>
                <a:cs typeface="Arial" charset="0"/>
              </a:rPr>
              <a:t>Based on ExtremeXOS</a:t>
            </a:r>
            <a:r>
              <a:rPr lang="en-US" baseline="30000" smtClean="0">
                <a:ea typeface="MS PGothic" pitchFamily="34" charset="-128"/>
                <a:cs typeface="Arial" charset="0"/>
              </a:rPr>
              <a:t>®</a:t>
            </a:r>
            <a:r>
              <a:rPr lang="en-US" smtClean="0">
                <a:ea typeface="MS PGothic" pitchFamily="34" charset="-128"/>
                <a:cs typeface="Arial" charset="0"/>
              </a:rPr>
              <a:t> </a:t>
            </a:r>
            <a:br>
              <a:rPr lang="en-US" smtClean="0">
                <a:ea typeface="MS PGothic" pitchFamily="34" charset="-128"/>
                <a:cs typeface="Arial" charset="0"/>
              </a:rPr>
            </a:br>
            <a:r>
              <a:rPr lang="en-US" smtClean="0">
                <a:ea typeface="MS PGothic" pitchFamily="34" charset="-128"/>
                <a:cs typeface="Arial" charset="0"/>
              </a:rPr>
              <a:t>extensibility framework</a:t>
            </a:r>
          </a:p>
          <a:p>
            <a:r>
              <a:rPr lang="en-US" smtClean="0">
                <a:ea typeface="MS PGothic" pitchFamily="34" charset="-128"/>
                <a:cs typeface="Arial" charset="0"/>
              </a:rPr>
              <a:t>Power costs can be reduced by up to 70%</a:t>
            </a:r>
          </a:p>
          <a:p>
            <a:r>
              <a:rPr lang="en-US" smtClean="0">
                <a:ea typeface="MS PGothic" pitchFamily="34" charset="-128"/>
                <a:cs typeface="Arial" charset="0"/>
              </a:rPr>
              <a:t>Overall, potential to use up to 91% less power than competitive chassis-based solutions </a:t>
            </a:r>
          </a:p>
          <a:p>
            <a:r>
              <a:rPr lang="en-US" smtClean="0">
                <a:ea typeface="MS PGothic" pitchFamily="34" charset="-128"/>
                <a:cs typeface="Arial" charset="0"/>
              </a:rPr>
              <a:t>Customizable profiles </a:t>
            </a:r>
          </a:p>
          <a:p>
            <a:r>
              <a:rPr lang="en-US" smtClean="0">
                <a:ea typeface="MS PGothic" pitchFamily="34" charset="-128"/>
                <a:cs typeface="Arial" charset="0"/>
              </a:rPr>
              <a:t>Manage and track via Ridgeline™</a:t>
            </a:r>
          </a:p>
          <a:p>
            <a:endParaRPr lang="en-US" smtClean="0">
              <a:ea typeface="MS PGothic" pitchFamily="34" charset="-128"/>
              <a:cs typeface="Arial" charset="0"/>
            </a:endParaRPr>
          </a:p>
        </p:txBody>
      </p:sp>
      <p:sp>
        <p:nvSpPr>
          <p:cNvPr id="256006" name="Content Placeholder 6"/>
          <p:cNvSpPr txBox="1">
            <a:spLocks/>
          </p:cNvSpPr>
          <p:nvPr/>
        </p:nvSpPr>
        <p:spPr bwMode="auto">
          <a:xfrm>
            <a:off x="225425" y="682625"/>
            <a:ext cx="8691563" cy="479425"/>
          </a:xfrm>
          <a:prstGeom prst="rect">
            <a:avLst/>
          </a:prstGeom>
          <a:noFill/>
          <a:ln w="9525">
            <a:noFill/>
            <a:miter lim="800000"/>
            <a:headEnd/>
            <a:tailEnd/>
          </a:ln>
        </p:spPr>
        <p:txBody>
          <a:bodyPr/>
          <a:lstStyle/>
          <a:p>
            <a:pPr>
              <a:lnSpc>
                <a:spcPct val="85000"/>
              </a:lnSpc>
              <a:spcBef>
                <a:spcPts val="1800"/>
              </a:spcBef>
              <a:buFont typeface="Arial" charset="0"/>
              <a:buNone/>
            </a:pPr>
            <a:endParaRPr lang="ru-RU" sz="2400" b="1">
              <a:solidFill>
                <a:srgbClr val="74639B"/>
              </a:solidFill>
            </a:endParaRPr>
          </a:p>
        </p:txBody>
      </p:sp>
      <p:sp>
        <p:nvSpPr>
          <p:cNvPr id="37" name="Sun 36"/>
          <p:cNvSpPr/>
          <p:nvPr/>
        </p:nvSpPr>
        <p:spPr bwMode="auto">
          <a:xfrm>
            <a:off x="5168900" y="2020888"/>
            <a:ext cx="1489075" cy="1335087"/>
          </a:xfrm>
          <a:prstGeom prst="sun">
            <a:avLst/>
          </a:prstGeom>
          <a:solidFill>
            <a:srgbClr val="FFFF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6008" name="TextBox 54"/>
          <p:cNvSpPr txBox="1">
            <a:spLocks noChangeArrowheads="1"/>
          </p:cNvSpPr>
          <p:nvPr/>
        </p:nvSpPr>
        <p:spPr bwMode="auto">
          <a:xfrm>
            <a:off x="5530850" y="2503488"/>
            <a:ext cx="803275" cy="398462"/>
          </a:xfrm>
          <a:prstGeom prst="rect">
            <a:avLst/>
          </a:prstGeom>
          <a:noFill/>
          <a:ln w="9525">
            <a:noFill/>
            <a:miter lim="800000"/>
            <a:headEnd/>
            <a:tailEnd/>
          </a:ln>
        </p:spPr>
        <p:txBody>
          <a:bodyPr lIns="45720" rIns="45720"/>
          <a:lstStyle/>
          <a:p>
            <a:pPr algn="ctr">
              <a:lnSpc>
                <a:spcPct val="85000"/>
              </a:lnSpc>
              <a:spcBef>
                <a:spcPts val="700"/>
              </a:spcBef>
            </a:pPr>
            <a:r>
              <a:rPr lang="en-US" sz="1200" b="1">
                <a:ea typeface="MS PGothic" pitchFamily="34" charset="-128"/>
              </a:rPr>
              <a:t>8 a.m. – </a:t>
            </a:r>
            <a:br>
              <a:rPr lang="en-US" sz="1200" b="1">
                <a:ea typeface="MS PGothic" pitchFamily="34" charset="-128"/>
              </a:rPr>
            </a:br>
            <a:r>
              <a:rPr lang="en-US" sz="1200" b="1">
                <a:ea typeface="MS PGothic" pitchFamily="34" charset="-128"/>
              </a:rPr>
              <a:t>6 p.m.</a:t>
            </a:r>
          </a:p>
        </p:txBody>
      </p:sp>
      <p:sp>
        <p:nvSpPr>
          <p:cNvPr id="39" name="Moon 38"/>
          <p:cNvSpPr/>
          <p:nvPr/>
        </p:nvSpPr>
        <p:spPr bwMode="auto">
          <a:xfrm>
            <a:off x="5129213" y="4699000"/>
            <a:ext cx="692150" cy="1130300"/>
          </a:xfrm>
          <a:prstGeom prst="moon">
            <a:avLst/>
          </a:prstGeom>
          <a:solidFill>
            <a:schemeClr val="bg1">
              <a:lumMod val="8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dirty="0"/>
          </a:p>
        </p:txBody>
      </p:sp>
      <p:sp>
        <p:nvSpPr>
          <p:cNvPr id="256010" name="TextBox 56"/>
          <p:cNvSpPr txBox="1">
            <a:spLocks noChangeArrowheads="1"/>
          </p:cNvSpPr>
          <p:nvPr/>
        </p:nvSpPr>
        <p:spPr bwMode="auto">
          <a:xfrm>
            <a:off x="5595938" y="5059363"/>
            <a:ext cx="830262" cy="430212"/>
          </a:xfrm>
          <a:prstGeom prst="rect">
            <a:avLst/>
          </a:prstGeom>
          <a:noFill/>
          <a:ln w="9525">
            <a:noFill/>
            <a:miter lim="800000"/>
            <a:headEnd/>
            <a:tailEnd/>
          </a:ln>
        </p:spPr>
        <p:txBody>
          <a:bodyPr lIns="45720" rIns="45720"/>
          <a:lstStyle/>
          <a:p>
            <a:pPr algn="ctr">
              <a:lnSpc>
                <a:spcPct val="85000"/>
              </a:lnSpc>
              <a:spcBef>
                <a:spcPts val="700"/>
              </a:spcBef>
            </a:pPr>
            <a:r>
              <a:rPr lang="en-US" sz="1200" b="1">
                <a:ea typeface="MS PGothic" pitchFamily="34" charset="-128"/>
              </a:rPr>
              <a:t>6 p.m. –</a:t>
            </a:r>
            <a:br>
              <a:rPr lang="en-US" sz="1200" b="1">
                <a:ea typeface="MS PGothic" pitchFamily="34" charset="-128"/>
              </a:rPr>
            </a:br>
            <a:r>
              <a:rPr lang="en-US" sz="1200" b="1">
                <a:ea typeface="MS PGothic" pitchFamily="34" charset="-128"/>
              </a:rPr>
              <a:t> 8 a.m.</a:t>
            </a:r>
          </a:p>
        </p:txBody>
      </p:sp>
      <p:sp>
        <p:nvSpPr>
          <p:cNvPr id="41" name="Flowchart: Connector 40"/>
          <p:cNvSpPr/>
          <p:nvPr/>
        </p:nvSpPr>
        <p:spPr bwMode="auto">
          <a:xfrm>
            <a:off x="7135813" y="2530475"/>
            <a:ext cx="1244600" cy="1060450"/>
          </a:xfrm>
          <a:prstGeom prst="flowChartConnector">
            <a:avLst/>
          </a:prstGeom>
          <a:solidFill>
            <a:srgbClr val="FFFF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ectangle 43"/>
          <p:cNvSpPr/>
          <p:nvPr/>
        </p:nvSpPr>
        <p:spPr bwMode="auto">
          <a:xfrm>
            <a:off x="6908800" y="3165475"/>
            <a:ext cx="1727200" cy="493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6013" name="TextBox 80"/>
          <p:cNvSpPr txBox="1">
            <a:spLocks noChangeArrowheads="1"/>
          </p:cNvSpPr>
          <p:nvPr/>
        </p:nvSpPr>
        <p:spPr bwMode="auto">
          <a:xfrm>
            <a:off x="6583363" y="1668463"/>
            <a:ext cx="2290762" cy="185737"/>
          </a:xfrm>
          <a:prstGeom prst="rect">
            <a:avLst/>
          </a:prstGeom>
          <a:noFill/>
          <a:ln w="9525">
            <a:noFill/>
            <a:miter lim="800000"/>
            <a:headEnd/>
            <a:tailEnd/>
          </a:ln>
        </p:spPr>
        <p:txBody>
          <a:bodyPr lIns="45720" rIns="45720"/>
          <a:lstStyle/>
          <a:p>
            <a:pPr algn="ctr">
              <a:lnSpc>
                <a:spcPct val="85000"/>
              </a:lnSpc>
              <a:spcBef>
                <a:spcPts val="700"/>
              </a:spcBef>
            </a:pPr>
            <a:r>
              <a:rPr lang="en-US" sz="1600">
                <a:ea typeface="MS PGothic" pitchFamily="34" charset="-128"/>
              </a:rPr>
              <a:t>Normal Power</a:t>
            </a:r>
          </a:p>
        </p:txBody>
      </p:sp>
      <p:grpSp>
        <p:nvGrpSpPr>
          <p:cNvPr id="256014" name="Group 59"/>
          <p:cNvGrpSpPr>
            <a:grpSpLocks/>
          </p:cNvGrpSpPr>
          <p:nvPr/>
        </p:nvGrpSpPr>
        <p:grpSpPr bwMode="auto">
          <a:xfrm>
            <a:off x="6827838" y="2185988"/>
            <a:ext cx="1860550" cy="973137"/>
            <a:chOff x="6522635" y="1587144"/>
            <a:chExt cx="2558047" cy="1396279"/>
          </a:xfrm>
        </p:grpSpPr>
        <p:cxnSp>
          <p:nvCxnSpPr>
            <p:cNvPr id="69" name="Straight Connector 68"/>
            <p:cNvCxnSpPr/>
            <p:nvPr/>
          </p:nvCxnSpPr>
          <p:spPr>
            <a:xfrm rot="5400000">
              <a:off x="7668794" y="1945989"/>
              <a:ext cx="143501" cy="43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8162449" y="2015655"/>
              <a:ext cx="125279" cy="654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7257795" y="2030556"/>
              <a:ext cx="123000" cy="698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6961344" y="2268200"/>
              <a:ext cx="115680" cy="10022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8526293" y="2268200"/>
              <a:ext cx="113497" cy="1025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0800000" flipV="1">
              <a:off x="8659433" y="2648590"/>
              <a:ext cx="139689" cy="31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0800000" flipH="1" flipV="1">
              <a:off x="6810743" y="2596200"/>
              <a:ext cx="139689" cy="318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Flowchart: Delay 75"/>
            <p:cNvSpPr/>
            <p:nvPr/>
          </p:nvSpPr>
          <p:spPr>
            <a:xfrm rot="16200000">
              <a:off x="7088241" y="1021538"/>
              <a:ext cx="1396279" cy="2527490"/>
            </a:xfrm>
            <a:prstGeom prst="flowChartDelay">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56031" name="TextBox 94"/>
            <p:cNvSpPr txBox="1">
              <a:spLocks noChangeArrowheads="1"/>
            </p:cNvSpPr>
            <p:nvPr/>
          </p:nvSpPr>
          <p:spPr bwMode="auto">
            <a:xfrm>
              <a:off x="7504359" y="1650999"/>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60</a:t>
              </a:r>
            </a:p>
          </p:txBody>
        </p:sp>
        <p:sp>
          <p:nvSpPr>
            <p:cNvPr id="256032" name="TextBox 95"/>
            <p:cNvSpPr txBox="1">
              <a:spLocks noChangeArrowheads="1"/>
            </p:cNvSpPr>
            <p:nvPr/>
          </p:nvSpPr>
          <p:spPr bwMode="auto">
            <a:xfrm>
              <a:off x="6571762" y="2364143"/>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30</a:t>
              </a:r>
            </a:p>
          </p:txBody>
        </p:sp>
        <p:sp>
          <p:nvSpPr>
            <p:cNvPr id="256033" name="TextBox 96"/>
            <p:cNvSpPr txBox="1">
              <a:spLocks noChangeArrowheads="1"/>
            </p:cNvSpPr>
            <p:nvPr/>
          </p:nvSpPr>
          <p:spPr bwMode="auto">
            <a:xfrm>
              <a:off x="6655924" y="2072990"/>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40</a:t>
              </a:r>
            </a:p>
          </p:txBody>
        </p:sp>
        <p:sp>
          <p:nvSpPr>
            <p:cNvPr id="256034" name="TextBox 97"/>
            <p:cNvSpPr txBox="1">
              <a:spLocks noChangeArrowheads="1"/>
            </p:cNvSpPr>
            <p:nvPr/>
          </p:nvSpPr>
          <p:spPr bwMode="auto">
            <a:xfrm>
              <a:off x="7019865" y="1777525"/>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50</a:t>
              </a:r>
            </a:p>
          </p:txBody>
        </p:sp>
        <p:sp>
          <p:nvSpPr>
            <p:cNvPr id="256035" name="TextBox 98"/>
            <p:cNvSpPr txBox="1">
              <a:spLocks noChangeArrowheads="1"/>
            </p:cNvSpPr>
            <p:nvPr/>
          </p:nvSpPr>
          <p:spPr bwMode="auto">
            <a:xfrm>
              <a:off x="8122702" y="1741566"/>
              <a:ext cx="388682"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70</a:t>
              </a:r>
            </a:p>
          </p:txBody>
        </p:sp>
        <p:sp>
          <p:nvSpPr>
            <p:cNvPr id="256036" name="TextBox 99"/>
            <p:cNvSpPr txBox="1">
              <a:spLocks noChangeArrowheads="1"/>
            </p:cNvSpPr>
            <p:nvPr/>
          </p:nvSpPr>
          <p:spPr bwMode="auto">
            <a:xfrm>
              <a:off x="8545785" y="2037269"/>
              <a:ext cx="388682"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80</a:t>
              </a:r>
            </a:p>
          </p:txBody>
        </p:sp>
        <p:sp>
          <p:nvSpPr>
            <p:cNvPr id="256037" name="TextBox 100"/>
            <p:cNvSpPr txBox="1">
              <a:spLocks noChangeArrowheads="1"/>
            </p:cNvSpPr>
            <p:nvPr/>
          </p:nvSpPr>
          <p:spPr bwMode="auto">
            <a:xfrm>
              <a:off x="8692001" y="2431262"/>
              <a:ext cx="388681" cy="266700"/>
            </a:xfrm>
            <a:prstGeom prst="rect">
              <a:avLst/>
            </a:prstGeom>
            <a:noFill/>
            <a:ln w="9525">
              <a:noFill/>
              <a:miter lim="800000"/>
              <a:headEnd/>
              <a:tailEnd/>
            </a:ln>
          </p:spPr>
          <p:txBody>
            <a:bodyPr lIns="45720" rIns="45720"/>
            <a:lstStyle/>
            <a:p>
              <a:pPr algn="ctr">
                <a:lnSpc>
                  <a:spcPct val="85000"/>
                </a:lnSpc>
                <a:spcBef>
                  <a:spcPts val="700"/>
                </a:spcBef>
              </a:pPr>
              <a:r>
                <a:rPr lang="en-US" sz="900">
                  <a:ea typeface="MS PGothic" pitchFamily="34" charset="-128"/>
                </a:rPr>
                <a:t>90</a:t>
              </a:r>
            </a:p>
          </p:txBody>
        </p:sp>
      </p:grpSp>
      <p:sp>
        <p:nvSpPr>
          <p:cNvPr id="85" name="Rectangle 84"/>
          <p:cNvSpPr/>
          <p:nvPr/>
        </p:nvSpPr>
        <p:spPr bwMode="auto">
          <a:xfrm>
            <a:off x="7034213" y="5665788"/>
            <a:ext cx="1590675" cy="434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9" name="Rounded Rectangle 88"/>
          <p:cNvSpPr>
            <a:spLocks noChangeArrowheads="1"/>
          </p:cNvSpPr>
          <p:nvPr/>
        </p:nvSpPr>
        <p:spPr bwMode="auto">
          <a:xfrm>
            <a:off x="4964113" y="3698875"/>
            <a:ext cx="3870325" cy="211138"/>
          </a:xfrm>
          <a:prstGeom prst="roundRect">
            <a:avLst>
              <a:gd name="adj" fmla="val 16667"/>
            </a:avLst>
          </a:prstGeom>
          <a:solidFill>
            <a:schemeClr val="accent1"/>
          </a:solidFill>
          <a:ln w="9525">
            <a:solidFill>
              <a:schemeClr val="bg1"/>
            </a:solidFill>
            <a:round/>
            <a:headEnd/>
            <a:tailEnd/>
          </a:ln>
          <a:effectLst>
            <a:outerShdw blurRad="63500" dist="38100" dir="2700000" algn="tl" rotWithShape="0">
              <a:srgbClr val="000000">
                <a:alpha val="39999"/>
              </a:srgbClr>
            </a:outerShdw>
          </a:effectLst>
        </p:spPr>
        <p:txBody>
          <a:bodyPr anchor="ctr"/>
          <a:lstStyle/>
          <a:p>
            <a:pPr algn="ctr" fontAlgn="auto">
              <a:lnSpc>
                <a:spcPct val="85000"/>
              </a:lnSpc>
              <a:spcBef>
                <a:spcPts val="700"/>
              </a:spcBef>
              <a:spcAft>
                <a:spcPts val="0"/>
              </a:spcAft>
              <a:defRPr/>
            </a:pPr>
            <a:r>
              <a:rPr lang="en-US" sz="1100" b="1" dirty="0">
                <a:solidFill>
                  <a:prstClr val="white"/>
                </a:solidFill>
                <a:latin typeface="+mn-lt"/>
                <a:cs typeface="Arial" pitchFamily="34" charset="0"/>
              </a:rPr>
              <a:t>Chassis Hibernation Widget:  Up to 70% power savings</a:t>
            </a:r>
          </a:p>
        </p:txBody>
      </p:sp>
      <p:sp>
        <p:nvSpPr>
          <p:cNvPr id="256017" name="TextBox 81"/>
          <p:cNvSpPr txBox="1">
            <a:spLocks noChangeArrowheads="1"/>
          </p:cNvSpPr>
          <p:nvPr/>
        </p:nvSpPr>
        <p:spPr bwMode="auto">
          <a:xfrm>
            <a:off x="2662238" y="5597525"/>
            <a:ext cx="1949450" cy="158750"/>
          </a:xfrm>
          <a:prstGeom prst="rect">
            <a:avLst/>
          </a:prstGeom>
          <a:noFill/>
          <a:ln w="9525">
            <a:noFill/>
            <a:miter lim="800000"/>
            <a:headEnd/>
            <a:tailEnd/>
          </a:ln>
        </p:spPr>
        <p:txBody>
          <a:bodyPr lIns="45720" rIns="45720"/>
          <a:lstStyle/>
          <a:p>
            <a:pPr algn="ctr">
              <a:lnSpc>
                <a:spcPct val="85000"/>
              </a:lnSpc>
              <a:spcBef>
                <a:spcPts val="700"/>
              </a:spcBef>
            </a:pPr>
            <a:endParaRPr lang="ru-RU" sz="2000">
              <a:ea typeface="MS PGothic" pitchFamily="34" charset="-128"/>
            </a:endParaRPr>
          </a:p>
        </p:txBody>
      </p:sp>
      <p:sp>
        <p:nvSpPr>
          <p:cNvPr id="256018" name="TextBox 80"/>
          <p:cNvSpPr txBox="1">
            <a:spLocks noChangeArrowheads="1"/>
          </p:cNvSpPr>
          <p:nvPr/>
        </p:nvSpPr>
        <p:spPr bwMode="auto">
          <a:xfrm>
            <a:off x="4733925" y="4222750"/>
            <a:ext cx="2292350" cy="185738"/>
          </a:xfrm>
          <a:prstGeom prst="rect">
            <a:avLst/>
          </a:prstGeom>
          <a:noFill/>
          <a:ln w="9525">
            <a:noFill/>
            <a:miter lim="800000"/>
            <a:headEnd/>
            <a:tailEnd/>
          </a:ln>
        </p:spPr>
        <p:txBody>
          <a:bodyPr lIns="45720" rIns="45720"/>
          <a:lstStyle/>
          <a:p>
            <a:pPr algn="ctr">
              <a:lnSpc>
                <a:spcPct val="85000"/>
              </a:lnSpc>
              <a:spcBef>
                <a:spcPts val="700"/>
              </a:spcBef>
            </a:pPr>
            <a:r>
              <a:rPr lang="en-US" sz="1600">
                <a:ea typeface="MS PGothic" pitchFamily="34" charset="-128"/>
              </a:rPr>
              <a:t>Hibernate Mode</a:t>
            </a:r>
          </a:p>
        </p:txBody>
      </p:sp>
      <p:sp>
        <p:nvSpPr>
          <p:cNvPr id="114" name="Rounded Rectangle 113"/>
          <p:cNvSpPr>
            <a:spLocks noChangeArrowheads="1"/>
          </p:cNvSpPr>
          <p:nvPr/>
        </p:nvSpPr>
        <p:spPr bwMode="auto">
          <a:xfrm>
            <a:off x="4964113" y="1235075"/>
            <a:ext cx="3870325" cy="211138"/>
          </a:xfrm>
          <a:prstGeom prst="roundRect">
            <a:avLst>
              <a:gd name="adj" fmla="val 16667"/>
            </a:avLst>
          </a:prstGeom>
          <a:solidFill>
            <a:schemeClr val="accent2"/>
          </a:solidFill>
          <a:ln w="9525">
            <a:solidFill>
              <a:schemeClr val="bg1"/>
            </a:solidFill>
            <a:round/>
            <a:headEnd/>
            <a:tailEnd/>
          </a:ln>
          <a:effectLst>
            <a:outerShdw blurRad="63500" dist="38100" dir="2700000" algn="tl" rotWithShape="0">
              <a:srgbClr val="000000">
                <a:alpha val="39999"/>
              </a:srgbClr>
            </a:outerShdw>
          </a:effectLst>
        </p:spPr>
        <p:txBody>
          <a:bodyPr anchor="ctr"/>
          <a:lstStyle/>
          <a:p>
            <a:pPr algn="ctr" fontAlgn="auto">
              <a:lnSpc>
                <a:spcPct val="85000"/>
              </a:lnSpc>
              <a:spcBef>
                <a:spcPts val="700"/>
              </a:spcBef>
              <a:spcAft>
                <a:spcPts val="0"/>
              </a:spcAft>
              <a:defRPr/>
            </a:pPr>
            <a:r>
              <a:rPr lang="en-US" sz="1100" b="1" dirty="0">
                <a:solidFill>
                  <a:prstClr val="white"/>
                </a:solidFill>
                <a:latin typeface="+mn-lt"/>
                <a:cs typeface="Arial" pitchFamily="34" charset="0"/>
              </a:rPr>
              <a:t>Normal Operative State</a:t>
            </a:r>
          </a:p>
        </p:txBody>
      </p:sp>
      <p:cxnSp>
        <p:nvCxnSpPr>
          <p:cNvPr id="116" name="Straight Arrow Connector 115"/>
          <p:cNvCxnSpPr/>
          <p:nvPr/>
        </p:nvCxnSpPr>
        <p:spPr>
          <a:xfrm flipV="1">
            <a:off x="7813675" y="3059113"/>
            <a:ext cx="598488" cy="61912"/>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a:stCxn id="90" idx="2"/>
          </p:cNvCxnSpPr>
          <p:nvPr/>
        </p:nvCxnSpPr>
        <p:spPr>
          <a:xfrm rot="10800000" flipH="1" flipV="1">
            <a:off x="7135813" y="5511800"/>
            <a:ext cx="696912" cy="84138"/>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56022" name="Slide Number Placeholder 53"/>
          <p:cNvSpPr>
            <a:spLocks noGrp="1"/>
          </p:cNvSpPr>
          <p:nvPr>
            <p:ph type="sldNum" sz="quarter" idx="12"/>
          </p:nvPr>
        </p:nvSpPr>
        <p:spPr bwMode="auto">
          <a:xfrm>
            <a:off x="131763" y="6480175"/>
            <a:ext cx="536575" cy="365125"/>
          </a:xfrm>
          <a:noFill/>
          <a:ln>
            <a:miter lim="800000"/>
            <a:headEnd/>
            <a:tailEnd/>
          </a:ln>
        </p:spPr>
        <p:txBody>
          <a:bodyPr/>
          <a:lstStyle/>
          <a:p>
            <a:pPr fontAlgn="base">
              <a:spcBef>
                <a:spcPct val="0"/>
              </a:spcBef>
              <a:spcAft>
                <a:spcPct val="0"/>
              </a:spcAft>
            </a:pPr>
            <a:fld id="{DD50E614-AAA1-48EC-84EE-FC12ED4755BA}" type="slidenum">
              <a:rPr lang="en-US">
                <a:solidFill>
                  <a:schemeClr val="accent1"/>
                </a:solidFill>
                <a:latin typeface="Arial" charset="0"/>
                <a:ea typeface="MS PGothic" pitchFamily="34" charset="-128"/>
                <a:cs typeface="Arial" charset="0"/>
              </a:rPr>
              <a:pPr fontAlgn="base">
                <a:spcBef>
                  <a:spcPct val="0"/>
                </a:spcBef>
                <a:spcAft>
                  <a:spcPct val="0"/>
                </a:spcAft>
              </a:pPr>
              <a:t>106</a:t>
            </a:fld>
            <a:endParaRPr lang="en-US">
              <a:solidFill>
                <a:schemeClr val="accent1"/>
              </a:solidFill>
              <a:latin typeface="Arial" charset="0"/>
              <a:ea typeface="MS PGothic" pitchFamily="34" charset="-128"/>
              <a:cs typeface="Arial" charset="0"/>
            </a:endParaRPr>
          </a:p>
        </p:txBody>
      </p:sp>
    </p:spTree>
  </p:cSld>
  <p:clrMapOvr>
    <a:masterClrMapping/>
  </p:clrMapOvr>
  <p:transition spd="med">
    <p:wipe dir="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Title 2"/>
          <p:cNvSpPr>
            <a:spLocks noGrp="1"/>
          </p:cNvSpPr>
          <p:nvPr>
            <p:ph type="title"/>
          </p:nvPr>
        </p:nvSpPr>
        <p:spPr>
          <a:xfrm>
            <a:off x="107950" y="1447800"/>
            <a:ext cx="9072563" cy="1676400"/>
          </a:xfrm>
        </p:spPr>
        <p:txBody>
          <a:bodyPr/>
          <a:lstStyle/>
          <a:p>
            <a:r>
              <a:rPr smtClean="0">
                <a:cs typeface="Arial" charset="0"/>
              </a:rPr>
              <a:t>Identity Management</a:t>
            </a:r>
          </a:p>
        </p:txBody>
      </p:sp>
    </p:spTree>
  </p:cSld>
  <p:clrMapOvr>
    <a:masterClrMapping/>
  </p:clrMapOvr>
  <p:transition spd="med">
    <p:wipe dir="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5211763" y="1016000"/>
            <a:ext cx="3705225" cy="4487863"/>
            <a:chOff x="5212080" y="1398070"/>
            <a:chExt cx="3704908" cy="4487310"/>
          </a:xfrm>
        </p:grpSpPr>
        <p:sp>
          <p:nvSpPr>
            <p:cNvPr id="7" name="Rounded Rectangle 6"/>
            <p:cNvSpPr/>
            <p:nvPr/>
          </p:nvSpPr>
          <p:spPr>
            <a:xfrm>
              <a:off x="5212080" y="1398070"/>
              <a:ext cx="3704908" cy="4487310"/>
            </a:xfrm>
            <a:prstGeom prst="roundRect">
              <a:avLst>
                <a:gd name="adj" fmla="val 3777"/>
              </a:avLst>
            </a:prstGeom>
            <a:gradFill>
              <a:gsLst>
                <a:gs pos="65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accent1"/>
                </a:solidFill>
              </a:endParaRPr>
            </a:p>
          </p:txBody>
        </p:sp>
        <p:grpSp>
          <p:nvGrpSpPr>
            <p:cNvPr id="259081" name="Group 12"/>
            <p:cNvGrpSpPr>
              <a:grpSpLocks/>
            </p:cNvGrpSpPr>
            <p:nvPr/>
          </p:nvGrpSpPr>
          <p:grpSpPr bwMode="auto">
            <a:xfrm>
              <a:off x="5395088" y="2456007"/>
              <a:ext cx="3404596" cy="2289980"/>
              <a:chOff x="5395088" y="2456007"/>
              <a:chExt cx="3404596" cy="2289980"/>
            </a:xfrm>
          </p:grpSpPr>
          <p:pic>
            <p:nvPicPr>
              <p:cNvPr id="259082" name="Picture 8" descr="Slide11.png"/>
              <p:cNvPicPr>
                <a:picLocks noChangeAspect="1"/>
              </p:cNvPicPr>
              <p:nvPr/>
            </p:nvPicPr>
            <p:blipFill>
              <a:blip r:embed="rId2"/>
              <a:srcRect/>
              <a:stretch>
                <a:fillRect/>
              </a:stretch>
            </p:blipFill>
            <p:spPr bwMode="auto">
              <a:xfrm>
                <a:off x="5435791" y="2456007"/>
                <a:ext cx="3363893" cy="2138853"/>
              </a:xfrm>
              <a:prstGeom prst="rect">
                <a:avLst/>
              </a:prstGeom>
              <a:noFill/>
              <a:ln w="9525">
                <a:noFill/>
                <a:miter lim="800000"/>
                <a:headEnd/>
                <a:tailEnd/>
              </a:ln>
            </p:spPr>
          </p:pic>
          <p:pic>
            <p:nvPicPr>
              <p:cNvPr id="10" name="Picture 1"/>
              <p:cNvPicPr>
                <a:picLocks noChangeAspect="1" noChangeArrowheads="1"/>
              </p:cNvPicPr>
              <p:nvPr/>
            </p:nvPicPr>
            <p:blipFill>
              <a:blip r:embed="rId3"/>
              <a:stretch>
                <a:fillRect/>
              </a:stretch>
            </p:blipFill>
            <p:spPr bwMode="auto">
              <a:xfrm>
                <a:off x="6229580" y="2821883"/>
                <a:ext cx="1690544" cy="1198414"/>
              </a:xfrm>
              <a:prstGeom prst="rect">
                <a:avLst/>
              </a:prstGeom>
              <a:noFill/>
              <a:ln>
                <a:solidFill>
                  <a:schemeClr val="bg1"/>
                </a:solidFill>
              </a:ln>
              <a:effectLst>
                <a:outerShdw blurRad="50800" dist="38100" dir="2700000" algn="tl" rotWithShape="0">
                  <a:prstClr val="black">
                    <a:alpha val="20000"/>
                  </a:prstClr>
                </a:outerShdw>
              </a:effectLst>
            </p:spPr>
          </p:pic>
          <p:pic>
            <p:nvPicPr>
              <p:cNvPr id="259084" name="Picture 2" descr="shadow"/>
              <p:cNvPicPr>
                <a:picLocks noChangeArrowheads="1"/>
              </p:cNvPicPr>
              <p:nvPr/>
            </p:nvPicPr>
            <p:blipFill>
              <a:blip r:embed="rId4">
                <a:lum bright="40000"/>
              </a:blip>
              <a:srcRect/>
              <a:stretch>
                <a:fillRect/>
              </a:stretch>
            </p:blipFill>
            <p:spPr bwMode="auto">
              <a:xfrm>
                <a:off x="5395088" y="4544374"/>
                <a:ext cx="3339214" cy="201613"/>
              </a:xfrm>
              <a:prstGeom prst="rect">
                <a:avLst/>
              </a:prstGeom>
              <a:noFill/>
              <a:ln w="9525">
                <a:noFill/>
                <a:miter lim="800000"/>
                <a:headEnd/>
                <a:tailEnd/>
              </a:ln>
            </p:spPr>
          </p:pic>
        </p:grpSp>
      </p:grpSp>
      <p:sp>
        <p:nvSpPr>
          <p:cNvPr id="3" name="Content Placeholder 2"/>
          <p:cNvSpPr>
            <a:spLocks noGrp="1"/>
          </p:cNvSpPr>
          <p:nvPr>
            <p:ph idx="4294967295"/>
          </p:nvPr>
        </p:nvSpPr>
        <p:spPr>
          <a:xfrm>
            <a:off x="225425" y="793750"/>
            <a:ext cx="4346575" cy="5272088"/>
          </a:xfrm>
        </p:spPr>
        <p:txBody>
          <a:bodyPr rtlCol="0">
            <a:normAutofit/>
          </a:bodyPr>
          <a:lstStyle/>
          <a:p>
            <a:pPr fontAlgn="auto">
              <a:spcAft>
                <a:spcPts val="0"/>
              </a:spcAft>
              <a:buFont typeface="Arial" pitchFamily="34" charset="0"/>
              <a:buChar char="•"/>
              <a:defRPr/>
            </a:pPr>
            <a:r>
              <a:rPr lang="en-US" dirty="0" smtClean="0"/>
              <a:t>Tracking and provisioning of network users based on identity: </a:t>
            </a:r>
          </a:p>
          <a:p>
            <a:pPr lvl="1" fontAlgn="auto">
              <a:spcAft>
                <a:spcPts val="0"/>
              </a:spcAft>
              <a:defRPr/>
            </a:pPr>
            <a:r>
              <a:rPr lang="en-US" sz="1900" dirty="0" smtClean="0">
                <a:solidFill>
                  <a:schemeClr val="accent6"/>
                </a:solidFill>
              </a:rPr>
              <a:t>NetLogin 802.1X Login ID</a:t>
            </a:r>
          </a:p>
          <a:p>
            <a:pPr lvl="1" fontAlgn="auto">
              <a:spcAft>
                <a:spcPts val="0"/>
              </a:spcAft>
              <a:defRPr/>
            </a:pPr>
            <a:r>
              <a:rPr lang="en-US" sz="1900" dirty="0" smtClean="0">
                <a:solidFill>
                  <a:schemeClr val="accent6"/>
                </a:solidFill>
              </a:rPr>
              <a:t>NetLogin Web-based ID</a:t>
            </a:r>
          </a:p>
          <a:p>
            <a:pPr lvl="1" fontAlgn="auto">
              <a:spcAft>
                <a:spcPts val="0"/>
              </a:spcAft>
              <a:defRPr/>
            </a:pPr>
            <a:r>
              <a:rPr lang="en-US" sz="1900" dirty="0" smtClean="0">
                <a:solidFill>
                  <a:schemeClr val="accent6"/>
                </a:solidFill>
              </a:rPr>
              <a:t>NetLogin MAC-RADIUS</a:t>
            </a:r>
          </a:p>
          <a:p>
            <a:pPr lvl="1" fontAlgn="auto">
              <a:spcAft>
                <a:spcPts val="0"/>
              </a:spcAft>
              <a:defRPr/>
            </a:pPr>
            <a:r>
              <a:rPr lang="en-US" sz="1900" dirty="0" smtClean="0">
                <a:solidFill>
                  <a:schemeClr val="accent6"/>
                </a:solidFill>
              </a:rPr>
              <a:t>Windows Active Directory </a:t>
            </a:r>
            <a:br>
              <a:rPr lang="en-US" sz="1900" dirty="0" smtClean="0">
                <a:solidFill>
                  <a:schemeClr val="accent6"/>
                </a:solidFill>
              </a:rPr>
            </a:br>
            <a:r>
              <a:rPr lang="en-US" sz="1900" dirty="0" smtClean="0">
                <a:solidFill>
                  <a:schemeClr val="accent6"/>
                </a:solidFill>
              </a:rPr>
              <a:t>Domain Login </a:t>
            </a:r>
          </a:p>
          <a:p>
            <a:pPr marL="457200" lvl="2" indent="0" fontAlgn="auto">
              <a:spcAft>
                <a:spcPts val="0"/>
              </a:spcAft>
              <a:buFont typeface="Arial" pitchFamily="34" charset="0"/>
              <a:buNone/>
              <a:defRPr/>
            </a:pPr>
            <a:r>
              <a:rPr lang="en-US" sz="1700" dirty="0" smtClean="0">
                <a:solidFill>
                  <a:schemeClr val="accent6"/>
                </a:solidFill>
              </a:rPr>
              <a:t>(Transparent Authentication via </a:t>
            </a:r>
            <a:br>
              <a:rPr lang="en-US" sz="1700" dirty="0" smtClean="0">
                <a:solidFill>
                  <a:schemeClr val="accent6"/>
                </a:solidFill>
              </a:rPr>
            </a:br>
            <a:r>
              <a:rPr lang="en-US" sz="1700" dirty="0" smtClean="0">
                <a:solidFill>
                  <a:schemeClr val="accent6"/>
                </a:solidFill>
              </a:rPr>
              <a:t>Kerberos Snooping)</a:t>
            </a:r>
          </a:p>
          <a:p>
            <a:pPr lvl="2" fontAlgn="auto">
              <a:spcAft>
                <a:spcPts val="0"/>
              </a:spcAft>
              <a:buFont typeface="Arial" pitchFamily="34" charset="0"/>
              <a:buChar char="•"/>
              <a:defRPr/>
            </a:pPr>
            <a:r>
              <a:rPr lang="en-US" sz="1700" dirty="0" smtClean="0">
                <a:solidFill>
                  <a:schemeClr val="accent6"/>
                </a:solidFill>
              </a:rPr>
              <a:t>Transparent method of tracking users attached to the network</a:t>
            </a:r>
          </a:p>
          <a:p>
            <a:pPr lvl="1" fontAlgn="auto">
              <a:spcAft>
                <a:spcPts val="0"/>
              </a:spcAft>
              <a:defRPr/>
            </a:pPr>
            <a:r>
              <a:rPr lang="en-US" sz="1900" dirty="0" smtClean="0">
                <a:solidFill>
                  <a:schemeClr val="accent6"/>
                </a:solidFill>
              </a:rPr>
              <a:t>Computer Name</a:t>
            </a:r>
          </a:p>
          <a:p>
            <a:pPr fontAlgn="auto">
              <a:spcAft>
                <a:spcPts val="0"/>
              </a:spcAft>
              <a:buFont typeface="Arial" pitchFamily="34" charset="0"/>
              <a:buChar char="•"/>
              <a:defRPr/>
            </a:pPr>
            <a:endParaRPr lang="en-US" dirty="0" smtClean="0">
              <a:solidFill>
                <a:schemeClr val="accent1"/>
              </a:solidFill>
            </a:endParaRPr>
          </a:p>
          <a:p>
            <a:pPr lvl="1" fontAlgn="auto">
              <a:spcAft>
                <a:spcPts val="0"/>
              </a:spcAft>
              <a:buFont typeface="Lucida Grande"/>
              <a:buNone/>
              <a:defRPr/>
            </a:pPr>
            <a:endParaRPr lang="en-US" sz="1900" dirty="0" smtClean="0">
              <a:solidFill>
                <a:schemeClr val="accent6"/>
              </a:solidFill>
            </a:endParaRPr>
          </a:p>
          <a:p>
            <a:pPr lvl="1" fontAlgn="auto">
              <a:spcAft>
                <a:spcPts val="0"/>
              </a:spcAft>
              <a:defRPr/>
            </a:pPr>
            <a:endParaRPr lang="en-US" sz="1900" dirty="0" smtClean="0">
              <a:solidFill>
                <a:schemeClr val="accent6"/>
              </a:solidFill>
            </a:endParaRPr>
          </a:p>
        </p:txBody>
      </p:sp>
      <p:sp>
        <p:nvSpPr>
          <p:cNvPr id="12" name="Isosceles Triangle 11"/>
          <p:cNvSpPr/>
          <p:nvPr/>
        </p:nvSpPr>
        <p:spPr>
          <a:xfrm rot="16200000">
            <a:off x="1952625" y="2157413"/>
            <a:ext cx="4333875" cy="2168525"/>
          </a:xfrm>
          <a:prstGeom prst="triangle">
            <a:avLst>
              <a:gd name="adj" fmla="val 61965"/>
            </a:avLst>
          </a:prstGeom>
          <a:gradFill>
            <a:gsLst>
              <a:gs pos="0">
                <a:schemeClr val="accent2">
                  <a:lumMod val="40000"/>
                  <a:lumOff val="60000"/>
                  <a:alpha val="8000"/>
                </a:schemeClr>
              </a:gs>
              <a:gs pos="100000">
                <a:schemeClr val="accent2">
                  <a:lumMod val="40000"/>
                  <a:lumOff val="60000"/>
                </a:schemeClr>
              </a:gs>
            </a:gsLst>
            <a:lin ang="54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aphicFrame>
        <p:nvGraphicFramePr>
          <p:cNvPr id="15" name="Table 14"/>
          <p:cNvGraphicFramePr>
            <a:graphicFrameLocks noGrp="1"/>
          </p:cNvGraphicFramePr>
          <p:nvPr/>
        </p:nvGraphicFramePr>
        <p:xfrm>
          <a:off x="899592" y="4831432"/>
          <a:ext cx="6335395" cy="6858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055899"/>
                <a:gridCol w="881504"/>
                <a:gridCol w="1230295"/>
                <a:gridCol w="1055899"/>
                <a:gridCol w="1055899"/>
                <a:gridCol w="1055899"/>
              </a:tblGrid>
              <a:tr h="265424">
                <a:tc>
                  <a:txBody>
                    <a:bodyPr/>
                    <a:lstStyle/>
                    <a:p>
                      <a:r>
                        <a:rPr lang="en-US" sz="1100" b="0" dirty="0" smtClean="0"/>
                        <a:t>Username</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r>
                        <a:rPr lang="en-US" sz="1100" b="0" dirty="0" smtClean="0"/>
                        <a:t>IP</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r>
                        <a:rPr lang="en-US" sz="1100" b="0" dirty="0" smtClean="0"/>
                        <a:t>MAC</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r>
                        <a:rPr lang="en-US" sz="1100" b="0" dirty="0" smtClean="0"/>
                        <a:t>Computer Name</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r>
                        <a:rPr lang="en-US" sz="1100" b="0" dirty="0" smtClean="0"/>
                        <a:t>VLAN</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r>
                        <a:rPr lang="en-US" sz="1100" b="0" dirty="0" smtClean="0"/>
                        <a:t>Location</a:t>
                      </a:r>
                    </a:p>
                    <a:p>
                      <a:r>
                        <a:rPr lang="en-US" sz="1100" b="0" dirty="0" smtClean="0"/>
                        <a:t>Switch Port</a:t>
                      </a:r>
                      <a:r>
                        <a:rPr lang="en-US" sz="1100" b="0" baseline="0" dirty="0" smtClean="0"/>
                        <a:t> #</a:t>
                      </a:r>
                      <a:endParaRPr lang="en-US" sz="1100" b="0" dirty="0"/>
                    </a:p>
                  </a:txBody>
                  <a:tcPr anchor="ct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r>
              <a:tr h="170186">
                <a:tc>
                  <a:txBody>
                    <a:bodyPr/>
                    <a:lstStyle/>
                    <a:p>
                      <a:r>
                        <a:rPr lang="en-US" sz="1100" b="1" dirty="0" smtClean="0"/>
                        <a:t>John_Smith</a:t>
                      </a:r>
                      <a:endParaRPr lang="en-US" sz="1100" b="1" dirty="0"/>
                    </a:p>
                  </a:txBody>
                  <a:tcPr>
                    <a:lnT w="12700" cap="flat" cmpd="sng" algn="ctr">
                      <a:solidFill>
                        <a:schemeClr val="bg1"/>
                      </a:solidFill>
                      <a:prstDash val="solid"/>
                      <a:round/>
                      <a:headEnd type="none" w="med" len="med"/>
                      <a:tailEnd type="none" w="med" len="med"/>
                    </a:lnT>
                  </a:tcPr>
                </a:tc>
                <a:tc>
                  <a:txBody>
                    <a:bodyPr/>
                    <a:lstStyle/>
                    <a:p>
                      <a:r>
                        <a:rPr lang="en-US" sz="1100" b="1" dirty="0" smtClean="0"/>
                        <a:t>10.1.1.101</a:t>
                      </a:r>
                      <a:endParaRPr lang="en-US" sz="1100" b="1" dirty="0"/>
                    </a:p>
                  </a:txBody>
                  <a:tcPr>
                    <a:lnT w="12700" cap="flat" cmpd="sng" algn="ctr">
                      <a:solidFill>
                        <a:schemeClr val="bg1"/>
                      </a:solidFill>
                      <a:prstDash val="solid"/>
                      <a:round/>
                      <a:headEnd type="none" w="med" len="med"/>
                      <a:tailEnd type="none" w="med" len="med"/>
                    </a:lnT>
                  </a:tcPr>
                </a:tc>
                <a:tc>
                  <a:txBody>
                    <a:bodyPr/>
                    <a:lstStyle/>
                    <a:p>
                      <a:r>
                        <a:rPr lang="en-US" sz="1100" b="1" dirty="0" smtClean="0"/>
                        <a:t>00:00:00:00:01</a:t>
                      </a:r>
                      <a:endParaRPr lang="en-US" sz="1100" b="1" dirty="0"/>
                    </a:p>
                  </a:txBody>
                  <a:tcPr>
                    <a:lnT w="12700" cap="flat" cmpd="sng" algn="ctr">
                      <a:solidFill>
                        <a:schemeClr val="bg1"/>
                      </a:solidFill>
                      <a:prstDash val="solid"/>
                      <a:round/>
                      <a:headEnd type="none" w="med" len="med"/>
                      <a:tailEnd type="none" w="med" len="med"/>
                    </a:lnT>
                  </a:tcPr>
                </a:tc>
                <a:tc>
                  <a:txBody>
                    <a:bodyPr/>
                    <a:lstStyle/>
                    <a:p>
                      <a:r>
                        <a:rPr lang="en-US" sz="1100" b="1" dirty="0" smtClean="0"/>
                        <a:t>Laptop_1011</a:t>
                      </a:r>
                      <a:endParaRPr lang="en-US" sz="1100" b="1" dirty="0"/>
                    </a:p>
                  </a:txBody>
                  <a:tcPr>
                    <a:lnT w="12700" cap="flat" cmpd="sng" algn="ctr">
                      <a:solidFill>
                        <a:schemeClr val="bg1"/>
                      </a:solidFill>
                      <a:prstDash val="solid"/>
                      <a:round/>
                      <a:headEnd type="none" w="med" len="med"/>
                      <a:tailEnd type="none" w="med" len="med"/>
                    </a:lnT>
                  </a:tcPr>
                </a:tc>
                <a:tc>
                  <a:txBody>
                    <a:bodyPr/>
                    <a:lstStyle/>
                    <a:p>
                      <a:r>
                        <a:rPr lang="en-US" sz="1100" b="1" dirty="0" smtClean="0"/>
                        <a:t>1</a:t>
                      </a:r>
                      <a:endParaRPr lang="en-US" sz="1100" b="1" dirty="0"/>
                    </a:p>
                  </a:txBody>
                  <a:tcPr>
                    <a:lnT w="12700" cap="flat" cmpd="sng" algn="ctr">
                      <a:solidFill>
                        <a:schemeClr val="bg1"/>
                      </a:solidFill>
                      <a:prstDash val="solid"/>
                      <a:round/>
                      <a:headEnd type="none" w="med" len="med"/>
                      <a:tailEnd type="none" w="med" len="med"/>
                    </a:lnT>
                  </a:tcPr>
                </a:tc>
                <a:tc>
                  <a:txBody>
                    <a:bodyPr/>
                    <a:lstStyle/>
                    <a:p>
                      <a:r>
                        <a:rPr lang="en-US" sz="1100" b="1" dirty="0" smtClean="0"/>
                        <a:t>24</a:t>
                      </a:r>
                      <a:endParaRPr lang="en-US" sz="1100" b="1" dirty="0"/>
                    </a:p>
                  </a:txBody>
                  <a:tcPr>
                    <a:lnT w="12700" cap="flat" cmpd="sng" algn="ctr">
                      <a:solidFill>
                        <a:schemeClr val="bg1"/>
                      </a:solidFill>
                      <a:prstDash val="solid"/>
                      <a:round/>
                      <a:headEnd type="none" w="med" len="med"/>
                      <a:tailEnd type="none" w="med" len="med"/>
                    </a:lnT>
                  </a:tcPr>
                </a:tc>
              </a:tr>
            </a:tbl>
          </a:graphicData>
        </a:graphic>
      </p:graphicFrame>
      <p:graphicFrame>
        <p:nvGraphicFramePr>
          <p:cNvPr id="16" name="Table 15"/>
          <p:cNvGraphicFramePr>
            <a:graphicFrameLocks noGrp="1"/>
          </p:cNvGraphicFramePr>
          <p:nvPr/>
        </p:nvGraphicFramePr>
        <p:xfrm>
          <a:off x="899592" y="5561485"/>
          <a:ext cx="6317494" cy="944880"/>
        </p:xfrm>
        <a:graphic>
          <a:graphicData uri="http://schemas.openxmlformats.org/drawingml/2006/table">
            <a:tbl>
              <a:tblPr firstRow="1" bandRow="1">
                <a:effectLst>
                  <a:outerShdw blurRad="50800" dist="38100" dir="2700000" algn="tl" rotWithShape="0">
                    <a:prstClr val="black">
                      <a:alpha val="40000"/>
                    </a:prstClr>
                  </a:outerShdw>
                </a:effectLst>
                <a:tableStyleId>{00A15C55-8517-42AA-B614-E9B94910E393}</a:tableStyleId>
              </a:tblPr>
              <a:tblGrid>
                <a:gridCol w="1415646"/>
                <a:gridCol w="872108"/>
                <a:gridCol w="892156"/>
                <a:gridCol w="701697"/>
                <a:gridCol w="1353271"/>
                <a:gridCol w="1082616"/>
              </a:tblGrid>
              <a:tr h="207545">
                <a:tc>
                  <a:txBody>
                    <a:bodyPr/>
                    <a:lstStyle/>
                    <a:p>
                      <a:pPr marL="0" algn="l" defTabSz="914400" rtl="0" eaLnBrk="1" latinLnBrk="0" hangingPunct="1"/>
                      <a:r>
                        <a:rPr lang="en-US" sz="1100" b="0" kern="1200" dirty="0" smtClean="0">
                          <a:solidFill>
                            <a:schemeClr val="lt1"/>
                          </a:solidFill>
                          <a:latin typeface="+mn-lt"/>
                          <a:ea typeface="+mn-ea"/>
                          <a:cs typeface="+mn-cs"/>
                        </a:rPr>
                        <a:t>Role</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Internet</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Intranet</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Mail</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CRM/Database</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VLAN</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r>
              <a:tr h="183128">
                <a:tc>
                  <a:txBody>
                    <a:bodyPr/>
                    <a:lstStyle/>
                    <a:p>
                      <a:r>
                        <a:rPr lang="en-US" sz="900" b="1" dirty="0" smtClean="0"/>
                        <a:t>Unauthenticated</a:t>
                      </a:r>
                    </a:p>
                  </a:txBody>
                  <a:tcPr>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Default</a:t>
                      </a:r>
                      <a:endParaRPr lang="en-US" sz="900" b="1" dirty="0"/>
                    </a:p>
                  </a:txBody>
                  <a:tcPr>
                    <a:lnL w="12700" cap="flat" cmpd="sng" algn="ctr">
                      <a:solidFill>
                        <a:schemeClr val="accent1"/>
                      </a:solidFill>
                      <a:prstDash val="sysDot"/>
                      <a:round/>
                      <a:headEnd type="none" w="med" len="med"/>
                      <a:tailEnd type="none" w="med" len="med"/>
                    </a:lnL>
                    <a:lnT w="12700" cap="flat" cmpd="sng" algn="ctr">
                      <a:solidFill>
                        <a:schemeClr val="bg1"/>
                      </a:solidFill>
                      <a:prstDash val="solid"/>
                      <a:round/>
                      <a:headEnd type="none" w="med" len="med"/>
                      <a:tailEnd type="none" w="med" len="med"/>
                    </a:lnT>
                    <a:solidFill>
                      <a:schemeClr val="bg1"/>
                    </a:solidFill>
                  </a:tcPr>
                </a:tc>
              </a:tr>
              <a:tr h="183128">
                <a:tc>
                  <a:txBody>
                    <a:bodyPr/>
                    <a:lstStyle/>
                    <a:p>
                      <a:r>
                        <a:rPr lang="en-US" sz="900" b="1" dirty="0" smtClean="0"/>
                        <a:t>Contractor</a:t>
                      </a:r>
                      <a:endParaRPr lang="en-US" sz="900" b="1" dirty="0"/>
                    </a:p>
                  </a:txBody>
                  <a:tcPr>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Default</a:t>
                      </a:r>
                    </a:p>
                  </a:txBody>
                  <a:tcPr>
                    <a:lnL w="12700" cap="flat" cmpd="sng" algn="ctr">
                      <a:solidFill>
                        <a:schemeClr val="accent1"/>
                      </a:solidFill>
                      <a:prstDash val="sysDot"/>
                      <a:round/>
                      <a:headEnd type="none" w="med" len="med"/>
                      <a:tailEnd type="none" w="med" len="med"/>
                    </a:lnL>
                    <a:solidFill>
                      <a:srgbClr val="EAEAEA"/>
                    </a:solidFill>
                  </a:tcPr>
                </a:tc>
              </a:tr>
              <a:tr h="183128">
                <a:tc>
                  <a:txBody>
                    <a:bodyPr/>
                    <a:lstStyle/>
                    <a:p>
                      <a:r>
                        <a:rPr lang="en-US" sz="900" b="1" dirty="0" smtClean="0"/>
                        <a:t>Employee</a:t>
                      </a:r>
                      <a:endParaRPr lang="en-US" sz="900" b="1" dirty="0"/>
                    </a:p>
                  </a:txBody>
                  <a:tcPr>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Default </a:t>
                      </a:r>
                      <a:endParaRPr lang="en-US" sz="900" b="1" dirty="0"/>
                    </a:p>
                  </a:txBody>
                  <a:tcPr>
                    <a:lnL w="12700" cap="flat" cmpd="sng" algn="ctr">
                      <a:solidFill>
                        <a:schemeClr val="accent1"/>
                      </a:solidFill>
                      <a:prstDash val="sysDot"/>
                      <a:round/>
                      <a:headEnd type="none" w="med" len="med"/>
                      <a:tailEnd type="none" w="med" len="med"/>
                    </a:lnL>
                    <a:solidFill>
                      <a:schemeClr val="bg1"/>
                    </a:solidFill>
                  </a:tcPr>
                </a:tc>
              </a:tr>
            </a:tbl>
          </a:graphicData>
        </a:graphic>
      </p:graphicFrame>
      <p:sp>
        <p:nvSpPr>
          <p:cNvPr id="259078" name="Title 1"/>
          <p:cNvSpPr>
            <a:spLocks noGrp="1"/>
          </p:cNvSpPr>
          <p:nvPr>
            <p:ph type="title"/>
          </p:nvPr>
        </p:nvSpPr>
        <p:spPr/>
        <p:txBody>
          <a:bodyPr/>
          <a:lstStyle/>
          <a:p>
            <a:r>
              <a:rPr smtClean="0">
                <a:cs typeface="Arial" charset="0"/>
              </a:rPr>
              <a:t>Identity Management</a:t>
            </a:r>
          </a:p>
        </p:txBody>
      </p:sp>
      <p:sp>
        <p:nvSpPr>
          <p:cNvPr id="14" name="Slide Number Placeholder 13"/>
          <p:cNvSpPr>
            <a:spLocks noGrp="1"/>
          </p:cNvSpPr>
          <p:nvPr>
            <p:ph type="sldNum" sz="quarter" idx="13"/>
          </p:nvPr>
        </p:nvSpPr>
        <p:spPr>
          <a:xfrm>
            <a:off x="8380413" y="6518275"/>
            <a:ext cx="536575" cy="365125"/>
          </a:xfrm>
        </p:spPr>
        <p:txBody>
          <a:bodyPr/>
          <a:lstStyle/>
          <a:p>
            <a:pPr>
              <a:defRPr/>
            </a:pPr>
            <a:fld id="{9E826A7B-AAD1-48B8-BF61-46924F0F02B2}" type="slidenum">
              <a:rPr lang="en-US">
                <a:solidFill>
                  <a:schemeClr val="accent1"/>
                </a:solidFill>
                <a:latin typeface="+mj-lt"/>
              </a:rPr>
              <a:pPr>
                <a:defRPr/>
              </a:pPr>
              <a:t>108</a:t>
            </a:fld>
            <a:endParaRPr lang="en-US" dirty="0">
              <a:solidFill>
                <a:schemeClr val="accent1"/>
              </a:solidFill>
              <a:latin typeface="+mj-lt"/>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70"/>
          <p:cNvCxnSpPr>
            <a:stCxn id="6" idx="1"/>
          </p:cNvCxnSpPr>
          <p:nvPr/>
        </p:nvCxnSpPr>
        <p:spPr>
          <a:xfrm rot="10800000" flipV="1">
            <a:off x="2171700" y="3924300"/>
            <a:ext cx="1736725" cy="18478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stCxn id="6" idx="1"/>
          </p:cNvCxnSpPr>
          <p:nvPr/>
        </p:nvCxnSpPr>
        <p:spPr>
          <a:xfrm rot="10800000" flipV="1">
            <a:off x="1382713" y="3924300"/>
            <a:ext cx="2525712" cy="511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6" idx="1"/>
          </p:cNvCxnSpPr>
          <p:nvPr/>
        </p:nvCxnSpPr>
        <p:spPr>
          <a:xfrm>
            <a:off x="2182813" y="2835275"/>
            <a:ext cx="1725612" cy="108902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0100" name="Title 1"/>
          <p:cNvSpPr>
            <a:spLocks noGrp="1"/>
          </p:cNvSpPr>
          <p:nvPr>
            <p:ph type="title"/>
          </p:nvPr>
        </p:nvSpPr>
        <p:spPr/>
        <p:txBody>
          <a:bodyPr/>
          <a:lstStyle/>
          <a:p>
            <a:r>
              <a:rPr lang="ru-RU" smtClean="0">
                <a:cs typeface="Arial" charset="0"/>
              </a:rPr>
              <a:t>Пример контроля на основе ролей</a:t>
            </a:r>
            <a:endParaRPr smtClean="0">
              <a:cs typeface="Arial" charset="0"/>
            </a:endParaRPr>
          </a:p>
        </p:txBody>
      </p:sp>
      <p:sp>
        <p:nvSpPr>
          <p:cNvPr id="77" name="Slide Number Placeholder 76"/>
          <p:cNvSpPr>
            <a:spLocks noGrp="1"/>
          </p:cNvSpPr>
          <p:nvPr>
            <p:ph type="sldNum" sz="quarter" idx="14"/>
          </p:nvPr>
        </p:nvSpPr>
        <p:spPr/>
        <p:txBody>
          <a:bodyPr/>
          <a:lstStyle/>
          <a:p>
            <a:pPr>
              <a:defRPr/>
            </a:pPr>
            <a:fld id="{54B8BF17-E3E8-4414-A8E6-E08F3B9EFDCB}" type="slidenum">
              <a:rPr lang="en-US"/>
              <a:pPr>
                <a:defRPr/>
              </a:pPr>
              <a:t>109</a:t>
            </a:fld>
            <a:endParaRPr lang="en-US"/>
          </a:p>
        </p:txBody>
      </p:sp>
      <p:graphicFrame>
        <p:nvGraphicFramePr>
          <p:cNvPr id="15" name="Table 14"/>
          <p:cNvGraphicFramePr>
            <a:graphicFrameLocks noGrp="1"/>
          </p:cNvGraphicFramePr>
          <p:nvPr/>
        </p:nvGraphicFramePr>
        <p:xfrm>
          <a:off x="3543299" y="715010"/>
          <a:ext cx="5395875" cy="944880"/>
        </p:xfrm>
        <a:graphic>
          <a:graphicData uri="http://schemas.openxmlformats.org/drawingml/2006/table">
            <a:tbl>
              <a:tblPr firstRow="1" bandRow="1">
                <a:effectLst>
                  <a:outerShdw blurRad="50800" dist="38100" dir="2700000" algn="tl" rotWithShape="0">
                    <a:prstClr val="black">
                      <a:alpha val="20000"/>
                    </a:prstClr>
                  </a:outerShdw>
                </a:effectLst>
                <a:tableStyleId>{00A15C55-8517-42AA-B614-E9B94910E393}</a:tableStyleId>
              </a:tblPr>
              <a:tblGrid>
                <a:gridCol w="1209126"/>
                <a:gridCol w="744882"/>
                <a:gridCol w="762005"/>
                <a:gridCol w="599331"/>
                <a:gridCol w="1155851"/>
                <a:gridCol w="924680"/>
              </a:tblGrid>
              <a:tr h="207545">
                <a:tc>
                  <a:txBody>
                    <a:bodyPr/>
                    <a:lstStyle/>
                    <a:p>
                      <a:pPr marL="0" algn="l" defTabSz="914400" rtl="0" eaLnBrk="1" latinLnBrk="0" hangingPunct="1"/>
                      <a:r>
                        <a:rPr lang="en-US" sz="1100" b="0" kern="1200" dirty="0" smtClean="0">
                          <a:solidFill>
                            <a:schemeClr val="lt1"/>
                          </a:solidFill>
                          <a:latin typeface="+mn-lt"/>
                          <a:ea typeface="+mn-ea"/>
                          <a:cs typeface="+mn-cs"/>
                        </a:rPr>
                        <a:t>Role</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Internet</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Intranet</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Mail</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CRM/Database</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c>
                  <a:txBody>
                    <a:bodyPr/>
                    <a:lstStyle/>
                    <a:p>
                      <a:pPr marL="0" algn="l" defTabSz="914400" rtl="0" eaLnBrk="1" latinLnBrk="0" hangingPunct="1"/>
                      <a:r>
                        <a:rPr lang="en-US" sz="1100" b="0" kern="1200" dirty="0" smtClean="0">
                          <a:solidFill>
                            <a:schemeClr val="lt1"/>
                          </a:solidFill>
                          <a:latin typeface="+mn-lt"/>
                          <a:ea typeface="+mn-ea"/>
                          <a:cs typeface="+mn-cs"/>
                        </a:rPr>
                        <a:t>VLAN</a:t>
                      </a:r>
                      <a:endParaRPr lang="en-US" sz="1100" b="0" kern="1200" dirty="0">
                        <a:solidFill>
                          <a:schemeClr val="lt1"/>
                        </a:solidFill>
                        <a:latin typeface="+mn-lt"/>
                        <a:ea typeface="+mn-ea"/>
                        <a:cs typeface="+mn-cs"/>
                      </a:endParaRPr>
                    </a:p>
                  </a:txBody>
                  <a:tcPr>
                    <a:lnB w="12700" cap="flat" cmpd="sng" algn="ctr">
                      <a:solidFill>
                        <a:schemeClr val="bg1"/>
                      </a:solidFill>
                      <a:prstDash val="solid"/>
                      <a:round/>
                      <a:headEnd type="none" w="med" len="med"/>
                      <a:tailEnd type="none" w="med" len="med"/>
                    </a:lnB>
                    <a:gradFill>
                      <a:gsLst>
                        <a:gs pos="0">
                          <a:schemeClr val="accent1"/>
                        </a:gs>
                        <a:gs pos="100000">
                          <a:schemeClr val="accent1">
                            <a:lumMod val="75000"/>
                          </a:schemeClr>
                        </a:gs>
                      </a:gsLst>
                      <a:lin ang="5400000" scaled="0"/>
                    </a:gradFill>
                  </a:tcPr>
                </a:tc>
              </a:tr>
              <a:tr h="183128">
                <a:tc>
                  <a:txBody>
                    <a:bodyPr/>
                    <a:lstStyle/>
                    <a:p>
                      <a:r>
                        <a:rPr lang="en-US" sz="900" b="1" dirty="0" smtClean="0"/>
                        <a:t>Unauthenticated</a:t>
                      </a:r>
                    </a:p>
                  </a:txBody>
                  <a:tcPr>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lnT w="12700" cap="flat" cmpd="sng" algn="ctr">
                      <a:solidFill>
                        <a:schemeClr val="bg1"/>
                      </a:solidFill>
                      <a:prstDash val="solid"/>
                      <a:round/>
                      <a:headEnd type="none" w="med" len="med"/>
                      <a:tailEnd type="none" w="med" len="med"/>
                    </a:lnT>
                    <a:solidFill>
                      <a:schemeClr val="bg1"/>
                    </a:solidFill>
                  </a:tcPr>
                </a:tc>
                <a:tc>
                  <a:txBody>
                    <a:bodyPr/>
                    <a:lstStyle/>
                    <a:p>
                      <a:r>
                        <a:rPr lang="en-US" sz="900" b="1" dirty="0" smtClean="0"/>
                        <a:t>Default</a:t>
                      </a:r>
                      <a:endParaRPr lang="en-US" sz="900" b="1" dirty="0"/>
                    </a:p>
                  </a:txBody>
                  <a:tcPr>
                    <a:lnL w="12700" cap="flat" cmpd="sng" algn="ctr">
                      <a:solidFill>
                        <a:schemeClr val="accent1"/>
                      </a:solidFill>
                      <a:prstDash val="sysDot"/>
                      <a:round/>
                      <a:headEnd type="none" w="med" len="med"/>
                      <a:tailEnd type="none" w="med" len="med"/>
                    </a:lnL>
                    <a:lnT w="12700" cap="flat" cmpd="sng" algn="ctr">
                      <a:solidFill>
                        <a:schemeClr val="bg1"/>
                      </a:solidFill>
                      <a:prstDash val="solid"/>
                      <a:round/>
                      <a:headEnd type="none" w="med" len="med"/>
                      <a:tailEnd type="none" w="med" len="med"/>
                    </a:lnT>
                    <a:solidFill>
                      <a:schemeClr val="bg1"/>
                    </a:solidFill>
                  </a:tcPr>
                </a:tc>
              </a:tr>
              <a:tr h="183128">
                <a:tc>
                  <a:txBody>
                    <a:bodyPr/>
                    <a:lstStyle/>
                    <a:p>
                      <a:r>
                        <a:rPr lang="en-US" sz="900" b="1" dirty="0" smtClean="0"/>
                        <a:t>Contractor</a:t>
                      </a:r>
                      <a:endParaRPr lang="en-US" sz="900" b="1" dirty="0"/>
                    </a:p>
                  </a:txBody>
                  <a:tcPr>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No</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rgbClr val="EAEAEA"/>
                    </a:solidFill>
                  </a:tcPr>
                </a:tc>
                <a:tc>
                  <a:txBody>
                    <a:bodyPr/>
                    <a:lstStyle/>
                    <a:p>
                      <a:r>
                        <a:rPr lang="en-US" sz="900" b="1" dirty="0" smtClean="0"/>
                        <a:t>Default</a:t>
                      </a:r>
                    </a:p>
                  </a:txBody>
                  <a:tcPr>
                    <a:lnL w="12700" cap="flat" cmpd="sng" algn="ctr">
                      <a:solidFill>
                        <a:schemeClr val="accent1"/>
                      </a:solidFill>
                      <a:prstDash val="sysDot"/>
                      <a:round/>
                      <a:headEnd type="none" w="med" len="med"/>
                      <a:tailEnd type="none" w="med" len="med"/>
                    </a:lnL>
                    <a:solidFill>
                      <a:srgbClr val="EAEAEA"/>
                    </a:solidFill>
                  </a:tcPr>
                </a:tc>
              </a:tr>
              <a:tr h="183128">
                <a:tc>
                  <a:txBody>
                    <a:bodyPr/>
                    <a:lstStyle/>
                    <a:p>
                      <a:r>
                        <a:rPr lang="en-US" sz="900" b="1" dirty="0" smtClean="0"/>
                        <a:t>Employee</a:t>
                      </a:r>
                      <a:endParaRPr lang="en-US" sz="900" b="1" dirty="0"/>
                    </a:p>
                  </a:txBody>
                  <a:tcPr>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Yes</a:t>
                      </a:r>
                      <a:endParaRPr lang="en-US" sz="900" b="1" dirty="0"/>
                    </a:p>
                  </a:txBody>
                  <a:tcPr>
                    <a:lnL w="12700" cap="flat" cmpd="sng" algn="ctr">
                      <a:solidFill>
                        <a:schemeClr val="accent1"/>
                      </a:solidFill>
                      <a:prstDash val="sysDot"/>
                      <a:round/>
                      <a:headEnd type="none" w="med" len="med"/>
                      <a:tailEnd type="none" w="med" len="med"/>
                    </a:lnL>
                    <a:lnR w="12700" cap="flat" cmpd="sng" algn="ctr">
                      <a:solidFill>
                        <a:schemeClr val="accent1"/>
                      </a:solidFill>
                      <a:prstDash val="sysDot"/>
                      <a:round/>
                      <a:headEnd type="none" w="med" len="med"/>
                      <a:tailEnd type="none" w="med" len="med"/>
                    </a:lnR>
                    <a:solidFill>
                      <a:schemeClr val="bg1"/>
                    </a:solidFill>
                  </a:tcPr>
                </a:tc>
                <a:tc>
                  <a:txBody>
                    <a:bodyPr/>
                    <a:lstStyle/>
                    <a:p>
                      <a:r>
                        <a:rPr lang="en-US" sz="900" b="1" dirty="0" smtClean="0"/>
                        <a:t>Default </a:t>
                      </a:r>
                      <a:endParaRPr lang="en-US" sz="900" b="1" dirty="0"/>
                    </a:p>
                  </a:txBody>
                  <a:tcPr>
                    <a:lnL w="12700" cap="flat" cmpd="sng" algn="ctr">
                      <a:solidFill>
                        <a:schemeClr val="accent1"/>
                      </a:solidFill>
                      <a:prstDash val="sysDot"/>
                      <a:round/>
                      <a:headEnd type="none" w="med" len="med"/>
                      <a:tailEnd type="none" w="med" len="med"/>
                    </a:lnL>
                    <a:solidFill>
                      <a:schemeClr val="bg1"/>
                    </a:solidFill>
                  </a:tcPr>
                </a:tc>
              </a:tr>
            </a:tbl>
          </a:graphicData>
        </a:graphic>
      </p:graphicFrame>
      <p:sp>
        <p:nvSpPr>
          <p:cNvPr id="17" name="Rectangular Callout 11"/>
          <p:cNvSpPr/>
          <p:nvPr/>
        </p:nvSpPr>
        <p:spPr>
          <a:xfrm>
            <a:off x="5754157" y="2040340"/>
            <a:ext cx="3162831" cy="4189863"/>
          </a:xfrm>
          <a:custGeom>
            <a:avLst/>
            <a:gdLst>
              <a:gd name="connsiteX0" fmla="*/ 0 w 1990006"/>
              <a:gd name="connsiteY0" fmla="*/ 0 h 4189863"/>
              <a:gd name="connsiteX1" fmla="*/ 331668 w 1990006"/>
              <a:gd name="connsiteY1" fmla="*/ 0 h 4189863"/>
              <a:gd name="connsiteX2" fmla="*/ 331668 w 1990006"/>
              <a:gd name="connsiteY2" fmla="*/ 0 h 4189863"/>
              <a:gd name="connsiteX3" fmla="*/ 829169 w 1990006"/>
              <a:gd name="connsiteY3" fmla="*/ 0 h 4189863"/>
              <a:gd name="connsiteX4" fmla="*/ 1990006 w 1990006"/>
              <a:gd name="connsiteY4" fmla="*/ 0 h 4189863"/>
              <a:gd name="connsiteX5" fmla="*/ 1990006 w 1990006"/>
              <a:gd name="connsiteY5" fmla="*/ 698311 h 4189863"/>
              <a:gd name="connsiteX6" fmla="*/ 1990006 w 1990006"/>
              <a:gd name="connsiteY6" fmla="*/ 698311 h 4189863"/>
              <a:gd name="connsiteX7" fmla="*/ 1990006 w 1990006"/>
              <a:gd name="connsiteY7" fmla="*/ 1745776 h 4189863"/>
              <a:gd name="connsiteX8" fmla="*/ 1990006 w 1990006"/>
              <a:gd name="connsiteY8" fmla="*/ 4189863 h 4189863"/>
              <a:gd name="connsiteX9" fmla="*/ 829169 w 1990006"/>
              <a:gd name="connsiteY9" fmla="*/ 4189863 h 4189863"/>
              <a:gd name="connsiteX10" fmla="*/ 331668 w 1990006"/>
              <a:gd name="connsiteY10" fmla="*/ 4189863 h 4189863"/>
              <a:gd name="connsiteX11" fmla="*/ 331668 w 1990006"/>
              <a:gd name="connsiteY11" fmla="*/ 4189863 h 4189863"/>
              <a:gd name="connsiteX12" fmla="*/ 0 w 1990006"/>
              <a:gd name="connsiteY12" fmla="*/ 4189863 h 4189863"/>
              <a:gd name="connsiteX13" fmla="*/ 0 w 1990006"/>
              <a:gd name="connsiteY13" fmla="*/ 1745776 h 4189863"/>
              <a:gd name="connsiteX14" fmla="*/ -1302976 w 1990006"/>
              <a:gd name="connsiteY14" fmla="*/ 1908985 h 4189863"/>
              <a:gd name="connsiteX15" fmla="*/ 0 w 1990006"/>
              <a:gd name="connsiteY15" fmla="*/ 698311 h 4189863"/>
              <a:gd name="connsiteX16" fmla="*/ 0 w 1990006"/>
              <a:gd name="connsiteY16" fmla="*/ 0 h 4189863"/>
              <a:gd name="connsiteX0" fmla="*/ 1302976 w 3292982"/>
              <a:gd name="connsiteY0" fmla="*/ 0 h 4189863"/>
              <a:gd name="connsiteX1" fmla="*/ 1634644 w 3292982"/>
              <a:gd name="connsiteY1" fmla="*/ 0 h 4189863"/>
              <a:gd name="connsiteX2" fmla="*/ 1634644 w 3292982"/>
              <a:gd name="connsiteY2" fmla="*/ 0 h 4189863"/>
              <a:gd name="connsiteX3" fmla="*/ 2132145 w 3292982"/>
              <a:gd name="connsiteY3" fmla="*/ 0 h 4189863"/>
              <a:gd name="connsiteX4" fmla="*/ 3292982 w 3292982"/>
              <a:gd name="connsiteY4" fmla="*/ 0 h 4189863"/>
              <a:gd name="connsiteX5" fmla="*/ 3292982 w 3292982"/>
              <a:gd name="connsiteY5" fmla="*/ 698311 h 4189863"/>
              <a:gd name="connsiteX6" fmla="*/ 3292982 w 3292982"/>
              <a:gd name="connsiteY6" fmla="*/ 698311 h 4189863"/>
              <a:gd name="connsiteX7" fmla="*/ 3292982 w 3292982"/>
              <a:gd name="connsiteY7" fmla="*/ 1745776 h 4189863"/>
              <a:gd name="connsiteX8" fmla="*/ 3292982 w 3292982"/>
              <a:gd name="connsiteY8" fmla="*/ 4189863 h 4189863"/>
              <a:gd name="connsiteX9" fmla="*/ 2132145 w 3292982"/>
              <a:gd name="connsiteY9" fmla="*/ 4189863 h 4189863"/>
              <a:gd name="connsiteX10" fmla="*/ 1634644 w 3292982"/>
              <a:gd name="connsiteY10" fmla="*/ 4189863 h 4189863"/>
              <a:gd name="connsiteX11" fmla="*/ 1634644 w 3292982"/>
              <a:gd name="connsiteY11" fmla="*/ 4189863 h 4189863"/>
              <a:gd name="connsiteX12" fmla="*/ 1302976 w 3292982"/>
              <a:gd name="connsiteY12" fmla="*/ 4189863 h 4189863"/>
              <a:gd name="connsiteX13" fmla="*/ 1309800 w 3292982"/>
              <a:gd name="connsiteY13" fmla="*/ 3076432 h 4189863"/>
              <a:gd name="connsiteX14" fmla="*/ 0 w 3292982"/>
              <a:gd name="connsiteY14" fmla="*/ 1908985 h 4189863"/>
              <a:gd name="connsiteX15" fmla="*/ 1302976 w 3292982"/>
              <a:gd name="connsiteY15" fmla="*/ 698311 h 4189863"/>
              <a:gd name="connsiteX16" fmla="*/ 1302976 w 3292982"/>
              <a:gd name="connsiteY16" fmla="*/ 0 h 4189863"/>
              <a:gd name="connsiteX0" fmla="*/ 1302976 w 3292982"/>
              <a:gd name="connsiteY0" fmla="*/ 0 h 4189863"/>
              <a:gd name="connsiteX1" fmla="*/ 1634644 w 3292982"/>
              <a:gd name="connsiteY1" fmla="*/ 0 h 4189863"/>
              <a:gd name="connsiteX2" fmla="*/ 1634644 w 3292982"/>
              <a:gd name="connsiteY2" fmla="*/ 0 h 4189863"/>
              <a:gd name="connsiteX3" fmla="*/ 2132145 w 3292982"/>
              <a:gd name="connsiteY3" fmla="*/ 0 h 4189863"/>
              <a:gd name="connsiteX4" fmla="*/ 3292982 w 3292982"/>
              <a:gd name="connsiteY4" fmla="*/ 0 h 4189863"/>
              <a:gd name="connsiteX5" fmla="*/ 3292982 w 3292982"/>
              <a:gd name="connsiteY5" fmla="*/ 698311 h 4189863"/>
              <a:gd name="connsiteX6" fmla="*/ 3292982 w 3292982"/>
              <a:gd name="connsiteY6" fmla="*/ 698311 h 4189863"/>
              <a:gd name="connsiteX7" fmla="*/ 3292982 w 3292982"/>
              <a:gd name="connsiteY7" fmla="*/ 1745776 h 4189863"/>
              <a:gd name="connsiteX8" fmla="*/ 3292982 w 3292982"/>
              <a:gd name="connsiteY8" fmla="*/ 4189863 h 4189863"/>
              <a:gd name="connsiteX9" fmla="*/ 2132145 w 3292982"/>
              <a:gd name="connsiteY9" fmla="*/ 4189863 h 4189863"/>
              <a:gd name="connsiteX10" fmla="*/ 1634644 w 3292982"/>
              <a:gd name="connsiteY10" fmla="*/ 4189863 h 4189863"/>
              <a:gd name="connsiteX11" fmla="*/ 1634644 w 3292982"/>
              <a:gd name="connsiteY11" fmla="*/ 4189863 h 4189863"/>
              <a:gd name="connsiteX12" fmla="*/ 1302976 w 3292982"/>
              <a:gd name="connsiteY12" fmla="*/ 4189863 h 4189863"/>
              <a:gd name="connsiteX13" fmla="*/ 1309800 w 3292982"/>
              <a:gd name="connsiteY13" fmla="*/ 3076432 h 4189863"/>
              <a:gd name="connsiteX14" fmla="*/ 0 w 3292982"/>
              <a:gd name="connsiteY14" fmla="*/ 1908985 h 4189863"/>
              <a:gd name="connsiteX15" fmla="*/ 1302976 w 3292982"/>
              <a:gd name="connsiteY15" fmla="*/ 1182807 h 4189863"/>
              <a:gd name="connsiteX16" fmla="*/ 1302976 w 3292982"/>
              <a:gd name="connsiteY16" fmla="*/ 0 h 4189863"/>
              <a:gd name="connsiteX0" fmla="*/ 1302976 w 3292982"/>
              <a:gd name="connsiteY0" fmla="*/ 0 h 4189863"/>
              <a:gd name="connsiteX1" fmla="*/ 1634644 w 3292982"/>
              <a:gd name="connsiteY1" fmla="*/ 0 h 4189863"/>
              <a:gd name="connsiteX2" fmla="*/ 1634644 w 3292982"/>
              <a:gd name="connsiteY2" fmla="*/ 0 h 4189863"/>
              <a:gd name="connsiteX3" fmla="*/ 2132145 w 3292982"/>
              <a:gd name="connsiteY3" fmla="*/ 0 h 4189863"/>
              <a:gd name="connsiteX4" fmla="*/ 3292982 w 3292982"/>
              <a:gd name="connsiteY4" fmla="*/ 0 h 4189863"/>
              <a:gd name="connsiteX5" fmla="*/ 3292982 w 3292982"/>
              <a:gd name="connsiteY5" fmla="*/ 698311 h 4189863"/>
              <a:gd name="connsiteX6" fmla="*/ 3292982 w 3292982"/>
              <a:gd name="connsiteY6" fmla="*/ 698311 h 4189863"/>
              <a:gd name="connsiteX7" fmla="*/ 3292982 w 3292982"/>
              <a:gd name="connsiteY7" fmla="*/ 1745776 h 4189863"/>
              <a:gd name="connsiteX8" fmla="*/ 3292982 w 3292982"/>
              <a:gd name="connsiteY8" fmla="*/ 4189863 h 4189863"/>
              <a:gd name="connsiteX9" fmla="*/ 2132145 w 3292982"/>
              <a:gd name="connsiteY9" fmla="*/ 4189863 h 4189863"/>
              <a:gd name="connsiteX10" fmla="*/ 1634644 w 3292982"/>
              <a:gd name="connsiteY10" fmla="*/ 4189863 h 4189863"/>
              <a:gd name="connsiteX11" fmla="*/ 1634644 w 3292982"/>
              <a:gd name="connsiteY11" fmla="*/ 4189863 h 4189863"/>
              <a:gd name="connsiteX12" fmla="*/ 1302976 w 3292982"/>
              <a:gd name="connsiteY12" fmla="*/ 4189863 h 4189863"/>
              <a:gd name="connsiteX13" fmla="*/ 1309800 w 3292982"/>
              <a:gd name="connsiteY13" fmla="*/ 2523697 h 4189863"/>
              <a:gd name="connsiteX14" fmla="*/ 0 w 3292982"/>
              <a:gd name="connsiteY14" fmla="*/ 1908985 h 4189863"/>
              <a:gd name="connsiteX15" fmla="*/ 1302976 w 3292982"/>
              <a:gd name="connsiteY15" fmla="*/ 1182807 h 4189863"/>
              <a:gd name="connsiteX16" fmla="*/ 1302976 w 3292982"/>
              <a:gd name="connsiteY16" fmla="*/ 0 h 418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92982" h="4189863">
                <a:moveTo>
                  <a:pt x="1302976" y="0"/>
                </a:moveTo>
                <a:lnTo>
                  <a:pt x="1634644" y="0"/>
                </a:lnTo>
                <a:lnTo>
                  <a:pt x="1634644" y="0"/>
                </a:lnTo>
                <a:lnTo>
                  <a:pt x="2132145" y="0"/>
                </a:lnTo>
                <a:lnTo>
                  <a:pt x="3292982" y="0"/>
                </a:lnTo>
                <a:lnTo>
                  <a:pt x="3292982" y="698311"/>
                </a:lnTo>
                <a:lnTo>
                  <a:pt x="3292982" y="698311"/>
                </a:lnTo>
                <a:lnTo>
                  <a:pt x="3292982" y="1745776"/>
                </a:lnTo>
                <a:lnTo>
                  <a:pt x="3292982" y="4189863"/>
                </a:lnTo>
                <a:lnTo>
                  <a:pt x="2132145" y="4189863"/>
                </a:lnTo>
                <a:lnTo>
                  <a:pt x="1634644" y="4189863"/>
                </a:lnTo>
                <a:lnTo>
                  <a:pt x="1634644" y="4189863"/>
                </a:lnTo>
                <a:lnTo>
                  <a:pt x="1302976" y="4189863"/>
                </a:lnTo>
                <a:cubicBezTo>
                  <a:pt x="1305251" y="3818719"/>
                  <a:pt x="1307525" y="2894841"/>
                  <a:pt x="1309800" y="2523697"/>
                </a:cubicBezTo>
                <a:lnTo>
                  <a:pt x="0" y="1908985"/>
                </a:lnTo>
                <a:lnTo>
                  <a:pt x="1302976" y="1182807"/>
                </a:lnTo>
                <a:lnTo>
                  <a:pt x="1302976" y="0"/>
                </a:lnTo>
                <a:close/>
              </a:path>
            </a:pathLst>
          </a:custGeom>
          <a:ln>
            <a:solidFill>
              <a:schemeClr val="bg1"/>
            </a:solidFill>
          </a:ln>
          <a:effectLst>
            <a:glow rad="101600">
              <a:schemeClr val="accent3">
                <a:satMod val="175000"/>
                <a:alpha val="40000"/>
              </a:schemeClr>
            </a:glow>
          </a:effectLst>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endParaRPr lang="en-US" dirty="0"/>
          </a:p>
        </p:txBody>
      </p:sp>
      <p:grpSp>
        <p:nvGrpSpPr>
          <p:cNvPr id="3" name="Group 28"/>
          <p:cNvGrpSpPr>
            <a:grpSpLocks/>
          </p:cNvGrpSpPr>
          <p:nvPr/>
        </p:nvGrpSpPr>
        <p:grpSpPr bwMode="auto">
          <a:xfrm>
            <a:off x="7327900" y="2201863"/>
            <a:ext cx="939800" cy="650875"/>
            <a:chOff x="7328409" y="2202130"/>
            <a:chExt cx="939102" cy="651362"/>
          </a:xfrm>
        </p:grpSpPr>
        <p:pic>
          <p:nvPicPr>
            <p:cNvPr id="260148" name="Picture 24" descr="Untitled-1 copy"/>
            <p:cNvPicPr>
              <a:picLocks noChangeAspect="1" noChangeArrowheads="1"/>
            </p:cNvPicPr>
            <p:nvPr/>
          </p:nvPicPr>
          <p:blipFill>
            <a:blip r:embed="rId2"/>
            <a:srcRect/>
            <a:stretch>
              <a:fillRect/>
            </a:stretch>
          </p:blipFill>
          <p:spPr bwMode="auto">
            <a:xfrm>
              <a:off x="7328409" y="2202130"/>
              <a:ext cx="939102" cy="651362"/>
            </a:xfrm>
            <a:prstGeom prst="rect">
              <a:avLst/>
            </a:prstGeom>
            <a:noFill/>
            <a:ln w="9525">
              <a:noFill/>
              <a:miter lim="800000"/>
              <a:headEnd/>
              <a:tailEnd/>
            </a:ln>
          </p:spPr>
        </p:pic>
        <p:sp>
          <p:nvSpPr>
            <p:cNvPr id="20" name="Text Box 25"/>
            <p:cNvSpPr txBox="1">
              <a:spLocks noChangeArrowheads="1"/>
            </p:cNvSpPr>
            <p:nvPr/>
          </p:nvSpPr>
          <p:spPr bwMode="auto">
            <a:xfrm>
              <a:off x="7429934" y="2427724"/>
              <a:ext cx="697981" cy="225594"/>
            </a:xfrm>
            <a:prstGeom prst="rect">
              <a:avLst/>
            </a:prstGeom>
            <a:noFill/>
            <a:ln w="9525">
              <a:noFill/>
              <a:miter lim="800000"/>
              <a:headEnd/>
              <a:tailEnd/>
            </a:ln>
            <a:effectLst/>
          </p:spPr>
          <p:txBody>
            <a:bodyPr>
              <a:spAutoFit/>
            </a:bodyPr>
            <a:lstStyle/>
            <a:p>
              <a:pPr marL="304800" indent="-304800" algn="ctr" fontAlgn="auto">
                <a:lnSpc>
                  <a:spcPct val="80000"/>
                </a:lnSpc>
                <a:spcBef>
                  <a:spcPts val="0"/>
                </a:spcBef>
                <a:spcAft>
                  <a:spcPct val="35000"/>
                </a:spcAft>
                <a:buClr>
                  <a:srgbClr val="A3BD0B"/>
                </a:buClr>
                <a:defRPr/>
              </a:pPr>
              <a:r>
                <a:rPr lang="en-US" sz="1050" b="1" dirty="0">
                  <a:cs typeface="+mn-cs"/>
                </a:rPr>
                <a:t>Internet</a:t>
              </a:r>
              <a:endParaRPr lang="en-US" sz="1050" b="1" dirty="0">
                <a:cs typeface="+mn-cs"/>
              </a:endParaRPr>
            </a:p>
          </p:txBody>
        </p:sp>
      </p:grpSp>
      <p:grpSp>
        <p:nvGrpSpPr>
          <p:cNvPr id="4" name="Group 29"/>
          <p:cNvGrpSpPr>
            <a:grpSpLocks/>
          </p:cNvGrpSpPr>
          <p:nvPr/>
        </p:nvGrpSpPr>
        <p:grpSpPr bwMode="auto">
          <a:xfrm>
            <a:off x="7469188" y="3271838"/>
            <a:ext cx="1446212" cy="608012"/>
            <a:chOff x="7468900" y="3271995"/>
            <a:chExt cx="1445752" cy="608012"/>
          </a:xfrm>
        </p:grpSpPr>
        <p:pic>
          <p:nvPicPr>
            <p:cNvPr id="22" name="Picture 26" descr="data3"/>
            <p:cNvPicPr>
              <a:picLocks noChangeAspect="1" noChangeArrowheads="1"/>
            </p:cNvPicPr>
            <p:nvPr/>
          </p:nvPicPr>
          <p:blipFill>
            <a:blip r:embed="rId3"/>
            <a:srcRect/>
            <a:stretch>
              <a:fillRect/>
            </a:stretch>
          </p:blipFill>
          <p:spPr bwMode="auto">
            <a:xfrm>
              <a:off x="7468900" y="3271995"/>
              <a:ext cx="591949" cy="608012"/>
            </a:xfrm>
            <a:prstGeom prst="rect">
              <a:avLst/>
            </a:prstGeom>
            <a:ln>
              <a:noFill/>
            </a:ln>
            <a:effectLst>
              <a:outerShdw blurRad="190500" algn="tl" rotWithShape="0">
                <a:srgbClr val="000000">
                  <a:alpha val="70000"/>
                </a:srgbClr>
              </a:outerShdw>
            </a:effectLst>
          </p:spPr>
        </p:pic>
        <p:sp>
          <p:nvSpPr>
            <p:cNvPr id="24" name="Text Box 28"/>
            <p:cNvSpPr txBox="1">
              <a:spLocks noChangeArrowheads="1"/>
            </p:cNvSpPr>
            <p:nvPr/>
          </p:nvSpPr>
          <p:spPr bwMode="auto">
            <a:xfrm>
              <a:off x="8060764" y="3478020"/>
              <a:ext cx="853888" cy="247483"/>
            </a:xfrm>
            <a:prstGeom prst="rect">
              <a:avLst/>
            </a:prstGeom>
            <a:noFill/>
            <a:ln w="9525">
              <a:noFill/>
              <a:miter lim="800000"/>
              <a:headEnd/>
              <a:tailEnd/>
            </a:ln>
            <a:effectLst/>
          </p:spPr>
          <p:txBody>
            <a:bodyPr lIns="91421" tIns="45710" rIns="91421" bIns="45710">
              <a:spAutoFit/>
            </a:bodyPr>
            <a:lstStyle/>
            <a:p>
              <a:pPr fontAlgn="auto">
                <a:lnSpc>
                  <a:spcPct val="90000"/>
                </a:lnSpc>
                <a:spcBef>
                  <a:spcPts val="0"/>
                </a:spcBef>
                <a:spcAft>
                  <a:spcPts val="0"/>
                </a:spcAft>
                <a:defRPr/>
              </a:pPr>
              <a:r>
                <a:rPr lang="en-US" sz="1100" b="1" dirty="0">
                  <a:effectLst>
                    <a:glow rad="63500">
                      <a:schemeClr val="accent6">
                        <a:satMod val="175000"/>
                        <a:alpha val="40000"/>
                      </a:schemeClr>
                    </a:glow>
                  </a:effectLst>
                  <a:latin typeface="Arial" pitchFamily="34" charset="0"/>
                  <a:cs typeface="Times New Roman" pitchFamily="18" charset="0"/>
                </a:rPr>
                <a:t>Intranet</a:t>
              </a:r>
              <a:endParaRPr lang="en-US" sz="1100" b="1" dirty="0">
                <a:effectLst>
                  <a:glow rad="63500">
                    <a:schemeClr val="accent6">
                      <a:satMod val="175000"/>
                      <a:alpha val="40000"/>
                    </a:schemeClr>
                  </a:glow>
                </a:effectLst>
                <a:latin typeface="Arial" pitchFamily="34" charset="0"/>
                <a:cs typeface="Times New Roman" pitchFamily="18" charset="0"/>
              </a:endParaRPr>
            </a:p>
          </p:txBody>
        </p:sp>
      </p:grpSp>
      <p:grpSp>
        <p:nvGrpSpPr>
          <p:cNvPr id="14" name="Group 30"/>
          <p:cNvGrpSpPr>
            <a:grpSpLocks/>
          </p:cNvGrpSpPr>
          <p:nvPr/>
        </p:nvGrpSpPr>
        <p:grpSpPr bwMode="auto">
          <a:xfrm>
            <a:off x="7469188" y="4260850"/>
            <a:ext cx="1446212" cy="608013"/>
            <a:chOff x="7468900" y="4260399"/>
            <a:chExt cx="1445752" cy="608012"/>
          </a:xfrm>
        </p:grpSpPr>
        <p:pic>
          <p:nvPicPr>
            <p:cNvPr id="21" name="Picture 25" descr="data3"/>
            <p:cNvPicPr>
              <a:picLocks noChangeAspect="1" noChangeArrowheads="1"/>
            </p:cNvPicPr>
            <p:nvPr/>
          </p:nvPicPr>
          <p:blipFill>
            <a:blip r:embed="rId3"/>
            <a:srcRect/>
            <a:stretch>
              <a:fillRect/>
            </a:stretch>
          </p:blipFill>
          <p:spPr bwMode="auto">
            <a:xfrm>
              <a:off x="7468900" y="4260399"/>
              <a:ext cx="591949" cy="608012"/>
            </a:xfrm>
            <a:prstGeom prst="rect">
              <a:avLst/>
            </a:prstGeom>
            <a:ln>
              <a:noFill/>
            </a:ln>
            <a:effectLst>
              <a:outerShdw blurRad="190500" algn="tl" rotWithShape="0">
                <a:srgbClr val="000000">
                  <a:alpha val="70000"/>
                </a:srgbClr>
              </a:outerShdw>
            </a:effectLst>
          </p:spPr>
        </p:pic>
        <p:sp>
          <p:nvSpPr>
            <p:cNvPr id="25" name="Text Box 28"/>
            <p:cNvSpPr txBox="1">
              <a:spLocks noChangeArrowheads="1"/>
            </p:cNvSpPr>
            <p:nvPr/>
          </p:nvSpPr>
          <p:spPr bwMode="auto">
            <a:xfrm>
              <a:off x="8060764" y="4390908"/>
              <a:ext cx="853888" cy="397012"/>
            </a:xfrm>
            <a:prstGeom prst="rect">
              <a:avLst/>
            </a:prstGeom>
            <a:noFill/>
            <a:ln w="9525">
              <a:noFill/>
              <a:miter lim="800000"/>
              <a:headEnd/>
              <a:tailEnd/>
            </a:ln>
            <a:effectLst/>
          </p:spPr>
          <p:txBody>
            <a:bodyPr lIns="91421" tIns="45710" rIns="91421" bIns="45710">
              <a:spAutoFit/>
            </a:bodyPr>
            <a:lstStyle/>
            <a:p>
              <a:pPr fontAlgn="auto">
                <a:lnSpc>
                  <a:spcPct val="90000"/>
                </a:lnSpc>
                <a:spcBef>
                  <a:spcPts val="0"/>
                </a:spcBef>
                <a:spcAft>
                  <a:spcPts val="0"/>
                </a:spcAft>
                <a:defRPr/>
              </a:pPr>
              <a:r>
                <a:rPr lang="en-US" sz="1100" b="1" dirty="0">
                  <a:effectLst>
                    <a:glow rad="63500">
                      <a:schemeClr val="accent6">
                        <a:satMod val="175000"/>
                        <a:alpha val="40000"/>
                      </a:schemeClr>
                    </a:glow>
                  </a:effectLst>
                  <a:latin typeface="Arial" pitchFamily="34" charset="0"/>
                  <a:cs typeface="Times New Roman" pitchFamily="18" charset="0"/>
                </a:rPr>
                <a:t>Mail Servers</a:t>
              </a:r>
              <a:endParaRPr lang="en-US" sz="1100" b="1" dirty="0">
                <a:effectLst>
                  <a:glow rad="63500">
                    <a:schemeClr val="accent6">
                      <a:satMod val="175000"/>
                      <a:alpha val="40000"/>
                    </a:schemeClr>
                  </a:glow>
                </a:effectLst>
                <a:latin typeface="Arial" pitchFamily="34" charset="0"/>
                <a:cs typeface="Times New Roman" pitchFamily="18" charset="0"/>
              </a:endParaRPr>
            </a:p>
          </p:txBody>
        </p:sp>
      </p:grpSp>
      <p:grpSp>
        <p:nvGrpSpPr>
          <p:cNvPr id="16" name="Group 31"/>
          <p:cNvGrpSpPr>
            <a:grpSpLocks/>
          </p:cNvGrpSpPr>
          <p:nvPr/>
        </p:nvGrpSpPr>
        <p:grpSpPr bwMode="auto">
          <a:xfrm>
            <a:off x="7469188" y="5348288"/>
            <a:ext cx="1446212" cy="608012"/>
            <a:chOff x="7468900" y="5347496"/>
            <a:chExt cx="1445752" cy="608012"/>
          </a:xfrm>
        </p:grpSpPr>
        <p:pic>
          <p:nvPicPr>
            <p:cNvPr id="23" name="Picture 27" descr="data3"/>
            <p:cNvPicPr>
              <a:picLocks noChangeAspect="1" noChangeArrowheads="1"/>
            </p:cNvPicPr>
            <p:nvPr/>
          </p:nvPicPr>
          <p:blipFill>
            <a:blip r:embed="rId3"/>
            <a:srcRect/>
            <a:stretch>
              <a:fillRect/>
            </a:stretch>
          </p:blipFill>
          <p:spPr bwMode="auto">
            <a:xfrm>
              <a:off x="7468900" y="5347496"/>
              <a:ext cx="591949" cy="608012"/>
            </a:xfrm>
            <a:prstGeom prst="rect">
              <a:avLst/>
            </a:prstGeom>
            <a:ln>
              <a:noFill/>
            </a:ln>
            <a:effectLst>
              <a:outerShdw blurRad="190500" algn="tl" rotWithShape="0">
                <a:srgbClr val="000000">
                  <a:alpha val="70000"/>
                </a:srgbClr>
              </a:outerShdw>
            </a:effectLst>
          </p:spPr>
        </p:pic>
        <p:sp>
          <p:nvSpPr>
            <p:cNvPr id="26" name="Text Box 28"/>
            <p:cNvSpPr txBox="1">
              <a:spLocks noChangeArrowheads="1"/>
            </p:cNvSpPr>
            <p:nvPr/>
          </p:nvSpPr>
          <p:spPr bwMode="auto">
            <a:xfrm>
              <a:off x="8060764" y="5473468"/>
              <a:ext cx="853888" cy="399833"/>
            </a:xfrm>
            <a:prstGeom prst="rect">
              <a:avLst/>
            </a:prstGeom>
            <a:noFill/>
            <a:ln w="9525">
              <a:noFill/>
              <a:miter lim="800000"/>
              <a:headEnd/>
              <a:tailEnd/>
            </a:ln>
            <a:effectLst/>
          </p:spPr>
          <p:txBody>
            <a:bodyPr lIns="91421" tIns="45710" rIns="91421" bIns="45710">
              <a:spAutoFit/>
            </a:bodyPr>
            <a:lstStyle/>
            <a:p>
              <a:pPr fontAlgn="auto">
                <a:lnSpc>
                  <a:spcPct val="90000"/>
                </a:lnSpc>
                <a:spcBef>
                  <a:spcPts val="0"/>
                </a:spcBef>
                <a:spcAft>
                  <a:spcPts val="0"/>
                </a:spcAft>
                <a:defRPr/>
              </a:pPr>
              <a:r>
                <a:rPr lang="en-US" sz="1100" b="1" dirty="0">
                  <a:effectLst>
                    <a:glow rad="63500">
                      <a:schemeClr val="accent6">
                        <a:satMod val="175000"/>
                        <a:alpha val="40000"/>
                      </a:schemeClr>
                    </a:glow>
                  </a:effectLst>
                  <a:latin typeface="Arial" pitchFamily="34" charset="0"/>
                  <a:cs typeface="Times New Roman" pitchFamily="18" charset="0"/>
                </a:rPr>
                <a:t>Data Center</a:t>
              </a:r>
              <a:endParaRPr lang="en-US" sz="1100" b="1" dirty="0">
                <a:effectLst>
                  <a:glow rad="63500">
                    <a:schemeClr val="accent6">
                      <a:satMod val="175000"/>
                      <a:alpha val="40000"/>
                    </a:schemeClr>
                  </a:glow>
                </a:effectLst>
                <a:latin typeface="Arial" pitchFamily="34" charset="0"/>
                <a:cs typeface="Times New Roman" pitchFamily="18" charset="0"/>
              </a:endParaRPr>
            </a:p>
          </p:txBody>
        </p:sp>
      </p:grpSp>
      <p:grpSp>
        <p:nvGrpSpPr>
          <p:cNvPr id="18" name="Group 26"/>
          <p:cNvGrpSpPr>
            <a:grpSpLocks/>
          </p:cNvGrpSpPr>
          <p:nvPr/>
        </p:nvGrpSpPr>
        <p:grpSpPr bwMode="auto">
          <a:xfrm>
            <a:off x="3908425" y="3573463"/>
            <a:ext cx="2278063" cy="2317750"/>
            <a:chOff x="3909060" y="3573780"/>
            <a:chExt cx="2276662" cy="2316774"/>
          </a:xfrm>
        </p:grpSpPr>
        <p:cxnSp>
          <p:nvCxnSpPr>
            <p:cNvPr id="5" name="Straight Connector 4"/>
            <p:cNvCxnSpPr/>
            <p:nvPr/>
          </p:nvCxnSpPr>
          <p:spPr>
            <a:xfrm>
              <a:off x="4738812" y="3959380"/>
              <a:ext cx="0" cy="127105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3909060" y="3573780"/>
              <a:ext cx="1862579" cy="701380"/>
            </a:xfrm>
            <a:prstGeom prst="roundRect">
              <a:avLst/>
            </a:prstGeom>
            <a:gradFill>
              <a:gsLst>
                <a:gs pos="0">
                  <a:schemeClr val="bg1"/>
                </a:gs>
                <a:gs pos="100000">
                  <a:schemeClr val="bg1">
                    <a:lumMod val="95000"/>
                  </a:schemeClr>
                </a:gs>
              </a:gsLst>
              <a:lin ang="5400000" scaled="0"/>
            </a:gradFill>
            <a:ln w="12700">
              <a:solidFill>
                <a:schemeClr val="tx1">
                  <a:lumMod val="50000"/>
                  <a:lumOff val="50000"/>
                </a:schemeClr>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60135" name="Picture 101"/>
            <p:cNvPicPr>
              <a:picLocks noChangeAspect="1" noChangeArrowheads="1"/>
            </p:cNvPicPr>
            <p:nvPr/>
          </p:nvPicPr>
          <p:blipFill>
            <a:blip r:embed="rId4"/>
            <a:srcRect/>
            <a:stretch>
              <a:fillRect/>
            </a:stretch>
          </p:blipFill>
          <p:spPr bwMode="auto">
            <a:xfrm>
              <a:off x="4558030" y="4963454"/>
              <a:ext cx="457200" cy="596900"/>
            </a:xfrm>
            <a:prstGeom prst="rect">
              <a:avLst/>
            </a:prstGeom>
            <a:noFill/>
            <a:ln w="9525">
              <a:noFill/>
              <a:miter lim="800000"/>
              <a:headEnd/>
              <a:tailEnd/>
            </a:ln>
          </p:spPr>
        </p:pic>
        <p:pic>
          <p:nvPicPr>
            <p:cNvPr id="260136" name="Picture 102"/>
            <p:cNvPicPr>
              <a:picLocks noChangeAspect="1" noChangeArrowheads="1"/>
            </p:cNvPicPr>
            <p:nvPr/>
          </p:nvPicPr>
          <p:blipFill>
            <a:blip r:embed="rId4"/>
            <a:srcRect/>
            <a:stretch>
              <a:fillRect/>
            </a:stretch>
          </p:blipFill>
          <p:spPr bwMode="auto">
            <a:xfrm>
              <a:off x="4773930" y="5090454"/>
              <a:ext cx="457200" cy="596900"/>
            </a:xfrm>
            <a:prstGeom prst="rect">
              <a:avLst/>
            </a:prstGeom>
            <a:noFill/>
            <a:ln w="9525">
              <a:noFill/>
              <a:miter lim="800000"/>
              <a:headEnd/>
              <a:tailEnd/>
            </a:ln>
          </p:spPr>
        </p:pic>
        <p:pic>
          <p:nvPicPr>
            <p:cNvPr id="260137" name="Picture 103"/>
            <p:cNvPicPr>
              <a:picLocks noChangeAspect="1" noChangeArrowheads="1"/>
            </p:cNvPicPr>
            <p:nvPr/>
          </p:nvPicPr>
          <p:blipFill>
            <a:blip r:embed="rId5"/>
            <a:srcRect/>
            <a:stretch>
              <a:fillRect/>
            </a:stretch>
          </p:blipFill>
          <p:spPr bwMode="auto">
            <a:xfrm>
              <a:off x="4989830" y="5217454"/>
              <a:ext cx="469900" cy="673100"/>
            </a:xfrm>
            <a:prstGeom prst="rect">
              <a:avLst/>
            </a:prstGeom>
            <a:noFill/>
            <a:ln w="9525">
              <a:noFill/>
              <a:miter lim="800000"/>
              <a:headEnd/>
              <a:tailEnd/>
            </a:ln>
          </p:spPr>
        </p:pic>
        <p:sp>
          <p:nvSpPr>
            <p:cNvPr id="260138" name="Text Box 54"/>
            <p:cNvSpPr txBox="1">
              <a:spLocks noChangeArrowheads="1"/>
            </p:cNvSpPr>
            <p:nvPr/>
          </p:nvSpPr>
          <p:spPr bwMode="auto">
            <a:xfrm>
              <a:off x="4784055" y="4877224"/>
              <a:ext cx="1326004" cy="190821"/>
            </a:xfrm>
            <a:prstGeom prst="rect">
              <a:avLst/>
            </a:prstGeom>
            <a:noFill/>
            <a:ln w="9525">
              <a:noFill/>
              <a:miter lim="800000"/>
              <a:headEnd/>
              <a:tailEnd/>
            </a:ln>
          </p:spPr>
          <p:txBody>
            <a:bodyPr wrap="none">
              <a:spAutoFit/>
            </a:bodyPr>
            <a:lstStyle/>
            <a:p>
              <a:pPr algn="ctr">
                <a:lnSpc>
                  <a:spcPct val="80000"/>
                </a:lnSpc>
                <a:spcAft>
                  <a:spcPct val="35000"/>
                </a:spcAft>
                <a:buClr>
                  <a:srgbClr val="A3BD0B"/>
                </a:buClr>
              </a:pPr>
              <a:r>
                <a:rPr lang="en-US" sz="800" b="1">
                  <a:solidFill>
                    <a:srgbClr val="5F5F5F"/>
                  </a:solidFill>
                </a:rPr>
                <a:t>Active Directory Server</a:t>
              </a:r>
            </a:p>
          </p:txBody>
        </p:sp>
        <p:sp>
          <p:nvSpPr>
            <p:cNvPr id="260139" name="Text Box 55"/>
            <p:cNvSpPr txBox="1">
              <a:spLocks noChangeArrowheads="1"/>
            </p:cNvSpPr>
            <p:nvPr/>
          </p:nvSpPr>
          <p:spPr bwMode="auto">
            <a:xfrm>
              <a:off x="5076367" y="5024861"/>
              <a:ext cx="928460" cy="190821"/>
            </a:xfrm>
            <a:prstGeom prst="rect">
              <a:avLst/>
            </a:prstGeom>
            <a:noFill/>
            <a:ln w="9525">
              <a:noFill/>
              <a:miter lim="800000"/>
              <a:headEnd/>
              <a:tailEnd/>
            </a:ln>
          </p:spPr>
          <p:txBody>
            <a:bodyPr wrap="none">
              <a:spAutoFit/>
            </a:bodyPr>
            <a:lstStyle/>
            <a:p>
              <a:pPr algn="ctr">
                <a:lnSpc>
                  <a:spcPct val="80000"/>
                </a:lnSpc>
                <a:spcAft>
                  <a:spcPct val="35000"/>
                </a:spcAft>
                <a:buClr>
                  <a:srgbClr val="A3BD0B"/>
                </a:buClr>
              </a:pPr>
              <a:r>
                <a:rPr lang="en-US" sz="800" b="1">
                  <a:solidFill>
                    <a:srgbClr val="5F5F5F"/>
                  </a:solidFill>
                </a:rPr>
                <a:t>RADIUS Server</a:t>
              </a:r>
            </a:p>
          </p:txBody>
        </p:sp>
        <p:sp>
          <p:nvSpPr>
            <p:cNvPr id="260140" name="Text Box 56"/>
            <p:cNvSpPr txBox="1">
              <a:spLocks noChangeArrowheads="1"/>
            </p:cNvSpPr>
            <p:nvPr/>
          </p:nvSpPr>
          <p:spPr bwMode="auto">
            <a:xfrm>
              <a:off x="5371075" y="5182024"/>
              <a:ext cx="814647" cy="190821"/>
            </a:xfrm>
            <a:prstGeom prst="rect">
              <a:avLst/>
            </a:prstGeom>
            <a:noFill/>
            <a:ln w="9525">
              <a:noFill/>
              <a:miter lim="800000"/>
              <a:headEnd/>
              <a:tailEnd/>
            </a:ln>
          </p:spPr>
          <p:txBody>
            <a:bodyPr wrap="none">
              <a:spAutoFit/>
            </a:bodyPr>
            <a:lstStyle/>
            <a:p>
              <a:pPr>
                <a:lnSpc>
                  <a:spcPct val="80000"/>
                </a:lnSpc>
                <a:spcAft>
                  <a:spcPct val="35000"/>
                </a:spcAft>
                <a:buClr>
                  <a:srgbClr val="A3BD0B"/>
                </a:buClr>
              </a:pPr>
              <a:r>
                <a:rPr lang="en-US" sz="800" b="1">
                  <a:solidFill>
                    <a:srgbClr val="5F5F5F"/>
                  </a:solidFill>
                </a:rPr>
                <a:t>LDAP Server</a:t>
              </a:r>
            </a:p>
          </p:txBody>
        </p:sp>
        <p:pic>
          <p:nvPicPr>
            <p:cNvPr id="13" name="Picture 12" descr="Summitx480_48tLeftAC.png"/>
            <p:cNvPicPr>
              <a:picLocks noChangeAspect="1"/>
            </p:cNvPicPr>
            <p:nvPr/>
          </p:nvPicPr>
          <p:blipFill>
            <a:blip r:embed="rId6"/>
            <a:stretch>
              <a:fillRect/>
            </a:stretch>
          </p:blipFill>
          <p:spPr>
            <a:xfrm>
              <a:off x="4070885" y="3786415"/>
              <a:ext cx="1546861" cy="345929"/>
            </a:xfrm>
            <a:prstGeom prst="rect">
              <a:avLst/>
            </a:prstGeom>
            <a:ln>
              <a:noFill/>
            </a:ln>
            <a:effectLst>
              <a:outerShdw blurRad="50800" dist="38100" dir="2700000" algn="tl" rotWithShape="0">
                <a:prstClr val="black">
                  <a:alpha val="20000"/>
                </a:prstClr>
              </a:outerShdw>
            </a:effectLst>
          </p:spPr>
        </p:pic>
      </p:grpSp>
      <p:sp>
        <p:nvSpPr>
          <p:cNvPr id="28" name="Rectangle 27"/>
          <p:cNvSpPr>
            <a:spLocks noChangeArrowheads="1"/>
          </p:cNvSpPr>
          <p:nvPr/>
        </p:nvSpPr>
        <p:spPr bwMode="auto">
          <a:xfrm>
            <a:off x="225425" y="677863"/>
            <a:ext cx="3249613" cy="1308100"/>
          </a:xfrm>
          <a:prstGeom prst="rect">
            <a:avLst/>
          </a:prstGeom>
          <a:noFill/>
          <a:ln w="9525">
            <a:noFill/>
            <a:miter lim="800000"/>
            <a:headEnd/>
            <a:tailEnd/>
          </a:ln>
        </p:spPr>
        <p:txBody>
          <a:bodyPr>
            <a:spAutoFit/>
          </a:bodyPr>
          <a:lstStyle/>
          <a:p>
            <a:r>
              <a:rPr lang="ru-RU" sz="1400" b="1">
                <a:solidFill>
                  <a:schemeClr val="accent1"/>
                </a:solidFill>
              </a:rPr>
              <a:t>Определение Роли</a:t>
            </a:r>
            <a:endParaRPr lang="en-US" sz="1400" b="1">
              <a:solidFill>
                <a:schemeClr val="accent1"/>
              </a:solidFill>
            </a:endParaRPr>
          </a:p>
          <a:p>
            <a:pPr marL="225425" lvl="1" indent="-225425">
              <a:spcBef>
                <a:spcPts val="600"/>
              </a:spcBef>
              <a:buFont typeface="Arial" charset="0"/>
              <a:buChar char="•"/>
            </a:pPr>
            <a:r>
              <a:rPr lang="ru-RU" sz="1100"/>
              <a:t>Пользователям назначается роль в зависимости от атрибутов </a:t>
            </a:r>
            <a:r>
              <a:rPr lang="en-US" sz="1100"/>
              <a:t>(e.g. job function, location, etc…) </a:t>
            </a:r>
          </a:p>
          <a:p>
            <a:pPr marL="225425" lvl="1" indent="-225425">
              <a:spcBef>
                <a:spcPts val="600"/>
              </a:spcBef>
              <a:buFont typeface="Arial" charset="0"/>
              <a:buChar char="•"/>
            </a:pPr>
            <a:r>
              <a:rPr lang="ru-RU" sz="1100"/>
              <a:t>Роли содержат динамические политики, действующие вне зависимости от места</a:t>
            </a:r>
            <a:endParaRPr lang="en-US" sz="1100"/>
          </a:p>
        </p:txBody>
      </p:sp>
      <p:grpSp>
        <p:nvGrpSpPr>
          <p:cNvPr id="27" name="Group 36"/>
          <p:cNvGrpSpPr>
            <a:grpSpLocks/>
          </p:cNvGrpSpPr>
          <p:nvPr/>
        </p:nvGrpSpPr>
        <p:grpSpPr bwMode="auto">
          <a:xfrm>
            <a:off x="1427163" y="2193925"/>
            <a:ext cx="857250" cy="790575"/>
            <a:chOff x="1427297" y="2194559"/>
            <a:chExt cx="856998" cy="789439"/>
          </a:xfrm>
        </p:grpSpPr>
        <p:pic>
          <p:nvPicPr>
            <p:cNvPr id="260131" name="Picture 35" descr="Slide8_1.png"/>
            <p:cNvPicPr>
              <a:picLocks noChangeAspect="1"/>
            </p:cNvPicPr>
            <p:nvPr/>
          </p:nvPicPr>
          <p:blipFill>
            <a:blip r:embed="rId7"/>
            <a:srcRect/>
            <a:stretch>
              <a:fillRect/>
            </a:stretch>
          </p:blipFill>
          <p:spPr bwMode="auto">
            <a:xfrm>
              <a:off x="1427297" y="2194559"/>
              <a:ext cx="514180" cy="673575"/>
            </a:xfrm>
            <a:prstGeom prst="rect">
              <a:avLst/>
            </a:prstGeom>
            <a:noFill/>
            <a:ln w="9525">
              <a:noFill/>
              <a:miter lim="800000"/>
              <a:headEnd/>
              <a:tailEnd/>
            </a:ln>
          </p:spPr>
        </p:pic>
        <p:pic>
          <p:nvPicPr>
            <p:cNvPr id="260132" name="Picture 34"/>
            <p:cNvPicPr>
              <a:picLocks noChangeAspect="1"/>
            </p:cNvPicPr>
            <p:nvPr/>
          </p:nvPicPr>
          <p:blipFill>
            <a:blip r:embed="rId8"/>
            <a:srcRect/>
            <a:stretch>
              <a:fillRect/>
            </a:stretch>
          </p:blipFill>
          <p:spPr bwMode="auto">
            <a:xfrm flipH="1">
              <a:off x="1706804" y="2517273"/>
              <a:ext cx="577491" cy="466725"/>
            </a:xfrm>
            <a:prstGeom prst="rect">
              <a:avLst/>
            </a:prstGeom>
            <a:noFill/>
            <a:ln w="9525">
              <a:noFill/>
              <a:miter lim="800000"/>
              <a:headEnd/>
              <a:tailEnd/>
            </a:ln>
          </p:spPr>
        </p:pic>
      </p:grpSp>
      <p:pic>
        <p:nvPicPr>
          <p:cNvPr id="43" name="Picture 42"/>
          <p:cNvPicPr>
            <a:picLocks noChangeAspect="1"/>
          </p:cNvPicPr>
          <p:nvPr/>
        </p:nvPicPr>
        <p:blipFill>
          <a:blip r:embed="rId9"/>
          <a:stretch>
            <a:fillRect/>
          </a:stretch>
        </p:blipFill>
        <p:spPr>
          <a:xfrm>
            <a:off x="738188" y="2082800"/>
            <a:ext cx="801687" cy="554038"/>
          </a:xfrm>
          <a:prstGeom prst="rect">
            <a:avLst/>
          </a:prstGeom>
          <a:ln>
            <a:noFill/>
          </a:ln>
          <a:effectLst>
            <a:outerShdw blurRad="50800" dist="38100" dir="2700000" algn="tl" rotWithShape="0">
              <a:prstClr val="black">
                <a:alpha val="20000"/>
              </a:prstClr>
            </a:outerShdw>
          </a:effectLst>
        </p:spPr>
      </p:pic>
      <p:sp>
        <p:nvSpPr>
          <p:cNvPr id="46" name="Snip Diagonal Corner Rectangle 45"/>
          <p:cNvSpPr/>
          <p:nvPr/>
        </p:nvSpPr>
        <p:spPr>
          <a:xfrm>
            <a:off x="4421188" y="3173413"/>
            <a:ext cx="615950" cy="314325"/>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b="1" dirty="0">
                <a:solidFill>
                  <a:srgbClr val="7030A0"/>
                </a:solidFill>
              </a:rPr>
              <a:t>Who is John?</a:t>
            </a:r>
            <a:endParaRPr lang="en-US" sz="900" b="1" dirty="0">
              <a:solidFill>
                <a:srgbClr val="7030A0"/>
              </a:solidFill>
            </a:endParaRPr>
          </a:p>
        </p:txBody>
      </p:sp>
      <p:sp>
        <p:nvSpPr>
          <p:cNvPr id="47" name="Snip Diagonal Corner Rectangle 46"/>
          <p:cNvSpPr/>
          <p:nvPr/>
        </p:nvSpPr>
        <p:spPr>
          <a:xfrm>
            <a:off x="4367213" y="5133975"/>
            <a:ext cx="719137" cy="271463"/>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dirty="0">
                <a:solidFill>
                  <a:srgbClr val="7030A0"/>
                </a:solidFill>
              </a:rPr>
              <a:t>LDAP Response</a:t>
            </a:r>
            <a:endParaRPr lang="en-US" sz="800" dirty="0">
              <a:solidFill>
                <a:srgbClr val="7030A0"/>
              </a:solidFill>
            </a:endParaRPr>
          </a:p>
        </p:txBody>
      </p:sp>
      <p:sp>
        <p:nvSpPr>
          <p:cNvPr id="49" name="Snip Diagonal Corner Rectangle 48"/>
          <p:cNvSpPr/>
          <p:nvPr/>
        </p:nvSpPr>
        <p:spPr>
          <a:xfrm>
            <a:off x="4171950" y="2922588"/>
            <a:ext cx="1076325" cy="573087"/>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Match Department </a:t>
            </a:r>
            <a:r>
              <a:rPr lang="en-US" sz="900" b="1" dirty="0">
                <a:solidFill>
                  <a:srgbClr val="7030A0"/>
                </a:solidFill>
              </a:rPr>
              <a:t>=</a:t>
            </a:r>
          </a:p>
          <a:p>
            <a:pPr algn="ctr" fontAlgn="auto">
              <a:spcBef>
                <a:spcPts val="0"/>
              </a:spcBef>
              <a:spcAft>
                <a:spcPts val="0"/>
              </a:spcAft>
              <a:defRPr/>
            </a:pPr>
            <a:r>
              <a:rPr lang="en-US" sz="900" b="1" dirty="0">
                <a:solidFill>
                  <a:srgbClr val="7030A0"/>
                </a:solidFill>
              </a:rPr>
              <a:t>Employee</a:t>
            </a:r>
            <a:endParaRPr lang="en-US" sz="900" b="1" dirty="0">
              <a:solidFill>
                <a:srgbClr val="7030A0"/>
              </a:solidFill>
            </a:endParaRPr>
          </a:p>
        </p:txBody>
      </p:sp>
      <p:sp>
        <p:nvSpPr>
          <p:cNvPr id="50" name="Text Box 36"/>
          <p:cNvSpPr txBox="1">
            <a:spLocks noChangeArrowheads="1"/>
          </p:cNvSpPr>
          <p:nvPr/>
        </p:nvSpPr>
        <p:spPr bwMode="auto">
          <a:xfrm>
            <a:off x="609600" y="2743200"/>
            <a:ext cx="2162175" cy="554038"/>
          </a:xfrm>
          <a:prstGeom prst="rect">
            <a:avLst/>
          </a:prstGeom>
          <a:noFill/>
          <a:ln w="9525" algn="ctr">
            <a:noFill/>
            <a:miter lim="800000"/>
            <a:headEnd/>
            <a:tailEnd/>
          </a:ln>
        </p:spPr>
        <p:txBody>
          <a:bodyPr wrap="none" lIns="0" rIns="0">
            <a:spAutoFit/>
          </a:bodyPr>
          <a:lstStyle/>
          <a:p>
            <a:pPr>
              <a:spcBef>
                <a:spcPct val="40000"/>
              </a:spcBef>
            </a:pPr>
            <a:r>
              <a:rPr lang="en-US" sz="1000" b="1"/>
              <a:t>User:  John</a:t>
            </a:r>
            <a:br>
              <a:rPr lang="en-US" sz="1000" b="1"/>
            </a:br>
            <a:r>
              <a:rPr lang="ru-RU" sz="1000" b="1">
                <a:solidFill>
                  <a:schemeClr val="accent1"/>
                </a:solidFill>
              </a:rPr>
              <a:t>Роль</a:t>
            </a:r>
            <a:r>
              <a:rPr lang="en-US" sz="1000" b="1">
                <a:solidFill>
                  <a:schemeClr val="accent1"/>
                </a:solidFill>
              </a:rPr>
              <a:t>:  </a:t>
            </a:r>
            <a:r>
              <a:rPr lang="ru-RU" sz="1000" b="1">
                <a:solidFill>
                  <a:schemeClr val="accent1"/>
                </a:solidFill>
              </a:rPr>
              <a:t>Сотрудник</a:t>
            </a:r>
            <a:r>
              <a:rPr lang="en-US" sz="1000" b="1">
                <a:solidFill>
                  <a:schemeClr val="accent1"/>
                </a:solidFill>
              </a:rPr>
              <a:t/>
            </a:r>
            <a:br>
              <a:rPr lang="en-US" sz="1000" b="1">
                <a:solidFill>
                  <a:schemeClr val="accent1"/>
                </a:solidFill>
              </a:rPr>
            </a:br>
            <a:r>
              <a:rPr lang="en-US" sz="1000" b="1"/>
              <a:t>Resource Access = </a:t>
            </a:r>
            <a:r>
              <a:rPr lang="ru-RU" sz="1000" b="1"/>
              <a:t>Разрешить все</a:t>
            </a:r>
            <a:endParaRPr lang="en-US" sz="1000" b="1"/>
          </a:p>
        </p:txBody>
      </p:sp>
      <p:grpSp>
        <p:nvGrpSpPr>
          <p:cNvPr id="29" name="Group 54"/>
          <p:cNvGrpSpPr>
            <a:grpSpLocks/>
          </p:cNvGrpSpPr>
          <p:nvPr/>
        </p:nvGrpSpPr>
        <p:grpSpPr bwMode="auto">
          <a:xfrm>
            <a:off x="763588" y="3830638"/>
            <a:ext cx="873125" cy="782637"/>
            <a:chOff x="764357" y="3831256"/>
            <a:chExt cx="872215" cy="782056"/>
          </a:xfrm>
        </p:grpSpPr>
        <p:pic>
          <p:nvPicPr>
            <p:cNvPr id="260129" name="Picture 53" descr="Slide8_2.png"/>
            <p:cNvPicPr>
              <a:picLocks noChangeAspect="1"/>
            </p:cNvPicPr>
            <p:nvPr/>
          </p:nvPicPr>
          <p:blipFill>
            <a:blip r:embed="rId10"/>
            <a:srcRect/>
            <a:stretch>
              <a:fillRect/>
            </a:stretch>
          </p:blipFill>
          <p:spPr bwMode="auto">
            <a:xfrm>
              <a:off x="764357" y="3831256"/>
              <a:ext cx="512064" cy="670803"/>
            </a:xfrm>
            <a:prstGeom prst="rect">
              <a:avLst/>
            </a:prstGeom>
            <a:noFill/>
            <a:ln w="9525">
              <a:noFill/>
              <a:miter lim="800000"/>
              <a:headEnd/>
              <a:tailEnd/>
            </a:ln>
          </p:spPr>
        </p:pic>
        <p:pic>
          <p:nvPicPr>
            <p:cNvPr id="260130" name="Picture 52"/>
            <p:cNvPicPr>
              <a:picLocks noChangeAspect="1"/>
            </p:cNvPicPr>
            <p:nvPr/>
          </p:nvPicPr>
          <p:blipFill>
            <a:blip r:embed="rId8"/>
            <a:srcRect/>
            <a:stretch>
              <a:fillRect/>
            </a:stretch>
          </p:blipFill>
          <p:spPr bwMode="auto">
            <a:xfrm flipH="1">
              <a:off x="1059081" y="4146587"/>
              <a:ext cx="577491" cy="466725"/>
            </a:xfrm>
            <a:prstGeom prst="rect">
              <a:avLst/>
            </a:prstGeom>
            <a:noFill/>
            <a:ln w="9525">
              <a:noFill/>
              <a:miter lim="800000"/>
              <a:headEnd/>
              <a:tailEnd/>
            </a:ln>
          </p:spPr>
        </p:pic>
      </p:grpSp>
      <p:pic>
        <p:nvPicPr>
          <p:cNvPr id="61" name="Picture 60"/>
          <p:cNvPicPr>
            <a:picLocks noChangeAspect="1"/>
          </p:cNvPicPr>
          <p:nvPr/>
        </p:nvPicPr>
        <p:blipFill>
          <a:blip r:embed="rId9"/>
          <a:stretch>
            <a:fillRect/>
          </a:stretch>
        </p:blipFill>
        <p:spPr>
          <a:xfrm>
            <a:off x="228600" y="3408363"/>
            <a:ext cx="801688" cy="554037"/>
          </a:xfrm>
          <a:prstGeom prst="rect">
            <a:avLst/>
          </a:prstGeom>
          <a:ln>
            <a:noFill/>
          </a:ln>
          <a:effectLst>
            <a:outerShdw blurRad="50800" dist="38100" dir="2700000" algn="tl" rotWithShape="0">
              <a:prstClr val="black">
                <a:alpha val="20000"/>
              </a:prstClr>
            </a:outerShdw>
          </a:effectLst>
        </p:spPr>
      </p:pic>
      <p:sp>
        <p:nvSpPr>
          <p:cNvPr id="62" name="Snip Diagonal Corner Rectangle 61"/>
          <p:cNvSpPr/>
          <p:nvPr/>
        </p:nvSpPr>
        <p:spPr>
          <a:xfrm>
            <a:off x="4421188" y="3173413"/>
            <a:ext cx="615950" cy="314325"/>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b="1" dirty="0">
                <a:solidFill>
                  <a:srgbClr val="7030A0"/>
                </a:solidFill>
              </a:rPr>
              <a:t>Who is Alice?</a:t>
            </a:r>
            <a:endParaRPr lang="en-US" sz="900" b="1" dirty="0">
              <a:solidFill>
                <a:srgbClr val="7030A0"/>
              </a:solidFill>
            </a:endParaRPr>
          </a:p>
        </p:txBody>
      </p:sp>
      <p:sp>
        <p:nvSpPr>
          <p:cNvPr id="63" name="Snip Diagonal Corner Rectangle 62"/>
          <p:cNvSpPr/>
          <p:nvPr/>
        </p:nvSpPr>
        <p:spPr>
          <a:xfrm>
            <a:off x="4367213" y="5133975"/>
            <a:ext cx="719137" cy="271463"/>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LDAP Response</a:t>
            </a:r>
            <a:endParaRPr lang="en-US" sz="800" b="1" dirty="0">
              <a:solidFill>
                <a:srgbClr val="7030A0"/>
              </a:solidFill>
            </a:endParaRPr>
          </a:p>
        </p:txBody>
      </p:sp>
      <p:sp>
        <p:nvSpPr>
          <p:cNvPr id="64" name="Snip Diagonal Corner Rectangle 63"/>
          <p:cNvSpPr/>
          <p:nvPr/>
        </p:nvSpPr>
        <p:spPr>
          <a:xfrm>
            <a:off x="4186238" y="2935288"/>
            <a:ext cx="1076325" cy="573087"/>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800" b="1" dirty="0">
                <a:solidFill>
                  <a:srgbClr val="7030A0"/>
                </a:solidFill>
              </a:rPr>
              <a:t>Match </a:t>
            </a:r>
          </a:p>
          <a:p>
            <a:pPr algn="ctr" fontAlgn="auto">
              <a:spcBef>
                <a:spcPts val="0"/>
              </a:spcBef>
              <a:spcAft>
                <a:spcPts val="0"/>
              </a:spcAft>
              <a:defRPr/>
            </a:pPr>
            <a:r>
              <a:rPr lang="en-US" sz="900" b="1" dirty="0">
                <a:solidFill>
                  <a:srgbClr val="7030A0"/>
                </a:solidFill>
              </a:rPr>
              <a:t>Company =</a:t>
            </a:r>
          </a:p>
          <a:p>
            <a:pPr algn="ctr" fontAlgn="auto">
              <a:spcBef>
                <a:spcPts val="0"/>
              </a:spcBef>
              <a:spcAft>
                <a:spcPts val="0"/>
              </a:spcAft>
              <a:defRPr/>
            </a:pPr>
            <a:r>
              <a:rPr lang="en-US" sz="900" b="1" dirty="0">
                <a:solidFill>
                  <a:srgbClr val="7030A0"/>
                </a:solidFill>
              </a:rPr>
              <a:t>IBM</a:t>
            </a:r>
            <a:endParaRPr lang="en-US" sz="900" b="1" dirty="0">
              <a:solidFill>
                <a:srgbClr val="7030A0"/>
              </a:solidFill>
            </a:endParaRPr>
          </a:p>
        </p:txBody>
      </p:sp>
      <p:sp>
        <p:nvSpPr>
          <p:cNvPr id="65" name="Text Box 36"/>
          <p:cNvSpPr txBox="1">
            <a:spLocks noChangeArrowheads="1"/>
          </p:cNvSpPr>
          <p:nvPr/>
        </p:nvSpPr>
        <p:spPr bwMode="auto">
          <a:xfrm>
            <a:off x="225425" y="4518025"/>
            <a:ext cx="2597150" cy="554038"/>
          </a:xfrm>
          <a:prstGeom prst="rect">
            <a:avLst/>
          </a:prstGeom>
          <a:noFill/>
          <a:ln w="9525" algn="ctr">
            <a:noFill/>
            <a:miter lim="800000"/>
            <a:headEnd/>
            <a:tailEnd/>
          </a:ln>
        </p:spPr>
        <p:txBody>
          <a:bodyPr wrap="none" lIns="0" rIns="0">
            <a:spAutoFit/>
          </a:bodyPr>
          <a:lstStyle/>
          <a:p>
            <a:pPr>
              <a:spcBef>
                <a:spcPct val="40000"/>
              </a:spcBef>
            </a:pPr>
            <a:r>
              <a:rPr lang="en-US" sz="1000" b="1"/>
              <a:t>User:  Alice</a:t>
            </a:r>
            <a:br>
              <a:rPr lang="en-US" sz="1000" b="1"/>
            </a:br>
            <a:r>
              <a:rPr lang="ru-RU" sz="1000" b="1">
                <a:solidFill>
                  <a:schemeClr val="accent1"/>
                </a:solidFill>
              </a:rPr>
              <a:t>Роль</a:t>
            </a:r>
            <a:r>
              <a:rPr lang="en-US" sz="1000" b="1">
                <a:solidFill>
                  <a:schemeClr val="accent1"/>
                </a:solidFill>
              </a:rPr>
              <a:t>: </a:t>
            </a:r>
            <a:r>
              <a:rPr lang="ru-RU" sz="1000" b="1">
                <a:solidFill>
                  <a:schemeClr val="accent1"/>
                </a:solidFill>
              </a:rPr>
              <a:t>Временный сотрудник</a:t>
            </a:r>
            <a:r>
              <a:rPr lang="en-US" sz="1000" b="1"/>
              <a:t/>
            </a:r>
            <a:br>
              <a:rPr lang="en-US" sz="1000" b="1"/>
            </a:br>
            <a:r>
              <a:rPr lang="en-US" sz="1000" b="1"/>
              <a:t>Resource Access = </a:t>
            </a:r>
            <a:r>
              <a:rPr lang="ru-RU" sz="1000" b="1"/>
              <a:t>Нет почты</a:t>
            </a:r>
            <a:r>
              <a:rPr lang="en-US" sz="1000" b="1"/>
              <a:t> Mail </a:t>
            </a:r>
            <a:r>
              <a:rPr lang="ru-RU" sz="1000" b="1"/>
              <a:t>и</a:t>
            </a:r>
            <a:r>
              <a:rPr lang="en-US" sz="1000" b="1"/>
              <a:t> CRM</a:t>
            </a:r>
          </a:p>
        </p:txBody>
      </p:sp>
      <p:grpSp>
        <p:nvGrpSpPr>
          <p:cNvPr id="30" name="Group 69"/>
          <p:cNvGrpSpPr>
            <a:grpSpLocks/>
          </p:cNvGrpSpPr>
          <p:nvPr/>
        </p:nvGrpSpPr>
        <p:grpSpPr bwMode="auto">
          <a:xfrm>
            <a:off x="1416050" y="5218113"/>
            <a:ext cx="868363" cy="749300"/>
            <a:chOff x="1415867" y="5217321"/>
            <a:chExt cx="868428" cy="749907"/>
          </a:xfrm>
        </p:grpSpPr>
        <p:pic>
          <p:nvPicPr>
            <p:cNvPr id="260127" name="Picture 68" descr="Slide8_3.png"/>
            <p:cNvPicPr>
              <a:picLocks noChangeAspect="1"/>
            </p:cNvPicPr>
            <p:nvPr/>
          </p:nvPicPr>
          <p:blipFill>
            <a:blip r:embed="rId11"/>
            <a:srcRect/>
            <a:stretch>
              <a:fillRect/>
            </a:stretch>
          </p:blipFill>
          <p:spPr bwMode="auto">
            <a:xfrm>
              <a:off x="1415867" y="5217321"/>
              <a:ext cx="512064" cy="670803"/>
            </a:xfrm>
            <a:prstGeom prst="rect">
              <a:avLst/>
            </a:prstGeom>
            <a:noFill/>
            <a:ln w="9525">
              <a:noFill/>
              <a:miter lim="800000"/>
              <a:headEnd/>
              <a:tailEnd/>
            </a:ln>
          </p:spPr>
        </p:pic>
        <p:pic>
          <p:nvPicPr>
            <p:cNvPr id="260128" name="Picture 67"/>
            <p:cNvPicPr>
              <a:picLocks noChangeAspect="1"/>
            </p:cNvPicPr>
            <p:nvPr/>
          </p:nvPicPr>
          <p:blipFill>
            <a:blip r:embed="rId8"/>
            <a:srcRect/>
            <a:stretch>
              <a:fillRect/>
            </a:stretch>
          </p:blipFill>
          <p:spPr bwMode="auto">
            <a:xfrm flipH="1">
              <a:off x="1706804" y="5500503"/>
              <a:ext cx="577491" cy="466725"/>
            </a:xfrm>
            <a:prstGeom prst="rect">
              <a:avLst/>
            </a:prstGeom>
            <a:noFill/>
            <a:ln w="9525">
              <a:noFill/>
              <a:miter lim="800000"/>
              <a:headEnd/>
              <a:tailEnd/>
            </a:ln>
          </p:spPr>
        </p:pic>
      </p:grpSp>
      <p:sp>
        <p:nvSpPr>
          <p:cNvPr id="75" name="Snip Diagonal Corner Rectangle 74"/>
          <p:cNvSpPr/>
          <p:nvPr/>
        </p:nvSpPr>
        <p:spPr>
          <a:xfrm>
            <a:off x="4022725" y="2881313"/>
            <a:ext cx="1435100" cy="661987"/>
          </a:xfrm>
          <a:prstGeom prst="snip2DiagRect">
            <a:avLst/>
          </a:prstGeom>
          <a:solidFill>
            <a:schemeClr val="bg1"/>
          </a:solidFill>
          <a:ln w="1270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b="1" dirty="0">
                <a:solidFill>
                  <a:srgbClr val="7030A0"/>
                </a:solidFill>
              </a:rPr>
              <a:t>No Authentication Detected =</a:t>
            </a:r>
          </a:p>
          <a:p>
            <a:pPr algn="ctr" fontAlgn="auto">
              <a:spcBef>
                <a:spcPts val="0"/>
              </a:spcBef>
              <a:spcAft>
                <a:spcPts val="0"/>
              </a:spcAft>
              <a:defRPr/>
            </a:pPr>
            <a:r>
              <a:rPr lang="en-US" sz="900" b="1" dirty="0">
                <a:solidFill>
                  <a:srgbClr val="7030A0"/>
                </a:solidFill>
              </a:rPr>
              <a:t>Unauthenticated Role</a:t>
            </a:r>
            <a:endParaRPr lang="en-US" sz="1000" b="1" dirty="0">
              <a:solidFill>
                <a:srgbClr val="7030A0"/>
              </a:solidFill>
            </a:endParaRPr>
          </a:p>
        </p:txBody>
      </p:sp>
      <p:sp>
        <p:nvSpPr>
          <p:cNvPr id="76" name="Text Box 36"/>
          <p:cNvSpPr txBox="1">
            <a:spLocks noChangeArrowheads="1"/>
          </p:cNvSpPr>
          <p:nvPr/>
        </p:nvSpPr>
        <p:spPr bwMode="auto">
          <a:xfrm>
            <a:off x="889000" y="5875338"/>
            <a:ext cx="2233613" cy="554037"/>
          </a:xfrm>
          <a:prstGeom prst="rect">
            <a:avLst/>
          </a:prstGeom>
          <a:noFill/>
          <a:ln w="9525" algn="ctr">
            <a:noFill/>
            <a:miter lim="800000"/>
            <a:headEnd/>
            <a:tailEnd/>
          </a:ln>
        </p:spPr>
        <p:txBody>
          <a:bodyPr wrap="none" lIns="0" rIns="0">
            <a:spAutoFit/>
          </a:bodyPr>
          <a:lstStyle/>
          <a:p>
            <a:pPr>
              <a:spcBef>
                <a:spcPct val="40000"/>
              </a:spcBef>
            </a:pPr>
            <a:r>
              <a:rPr lang="en-US" sz="1000" b="1"/>
              <a:t>User:  Bob</a:t>
            </a:r>
            <a:br>
              <a:rPr lang="en-US" sz="1000" b="1"/>
            </a:br>
            <a:r>
              <a:rPr lang="ru-RU" sz="1000" b="1">
                <a:solidFill>
                  <a:schemeClr val="accent1"/>
                </a:solidFill>
              </a:rPr>
              <a:t>Роль</a:t>
            </a:r>
            <a:r>
              <a:rPr lang="en-US" sz="1000" b="1">
                <a:solidFill>
                  <a:schemeClr val="accent1"/>
                </a:solidFill>
              </a:rPr>
              <a:t>: </a:t>
            </a:r>
            <a:r>
              <a:rPr lang="ru-RU" sz="1000" b="1">
                <a:solidFill>
                  <a:schemeClr val="accent1"/>
                </a:solidFill>
              </a:rPr>
              <a:t>Нет аутентификации</a:t>
            </a:r>
            <a:r>
              <a:rPr lang="en-US" sz="1000" b="1">
                <a:solidFill>
                  <a:schemeClr val="accent1"/>
                </a:solidFill>
              </a:rPr>
              <a:t> </a:t>
            </a:r>
            <a:r>
              <a:rPr lang="en-US" sz="1000" b="1"/>
              <a:t/>
            </a:r>
            <a:br>
              <a:rPr lang="en-US" sz="1000" b="1"/>
            </a:br>
            <a:r>
              <a:rPr lang="en-US" sz="1000" b="1"/>
              <a:t>Resource Access =</a:t>
            </a:r>
            <a:r>
              <a:rPr lang="ru-RU" sz="1000" b="1"/>
              <a:t> Только </a:t>
            </a:r>
            <a:r>
              <a:rPr lang="en-US" sz="1000" b="1"/>
              <a:t>Internet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500"/>
                                        <p:tgtEl>
                                          <p:spTgt spid="27"/>
                                        </p:tgtEl>
                                      </p:cBhvr>
                                    </p:animEffect>
                                  </p:childTnLst>
                                </p:cTn>
                              </p:par>
                              <p:par>
                                <p:cTn id="33" presetID="10" presetClass="exit" presetSubtype="0" fill="hold" nodeType="withEffect">
                                  <p:stCondLst>
                                    <p:cond delay="0"/>
                                  </p:stCondLst>
                                  <p:childTnLst>
                                    <p:animEffect transition="out" filter="fade">
                                      <p:cBhvr>
                                        <p:cTn id="34" dur="1000"/>
                                        <p:tgtEl>
                                          <p:spTgt spid="3"/>
                                        </p:tgtEl>
                                      </p:cBhvr>
                                    </p:animEffect>
                                    <p:set>
                                      <p:cBhvr>
                                        <p:cTn id="35" dur="1" fill="hold">
                                          <p:stCondLst>
                                            <p:cond delay="999"/>
                                          </p:stCondLst>
                                        </p:cTn>
                                        <p:tgtEl>
                                          <p:spTgt spid="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1000"/>
                                        <p:tgtEl>
                                          <p:spTgt spid="4"/>
                                        </p:tgtEl>
                                      </p:cBhvr>
                                    </p:animEffect>
                                    <p:set>
                                      <p:cBhvr>
                                        <p:cTn id="38" dur="1" fill="hold">
                                          <p:stCondLst>
                                            <p:cond delay="9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1000"/>
                                        <p:tgtEl>
                                          <p:spTgt spid="14"/>
                                        </p:tgtEl>
                                      </p:cBhvr>
                                    </p:animEffect>
                                    <p:set>
                                      <p:cBhvr>
                                        <p:cTn id="41" dur="1" fill="hold">
                                          <p:stCondLst>
                                            <p:cond delay="999"/>
                                          </p:stCondLst>
                                        </p:cTn>
                                        <p:tgtEl>
                                          <p:spTgt spid="14"/>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1000"/>
                                        <p:tgtEl>
                                          <p:spTgt spid="16"/>
                                        </p:tgtEl>
                                      </p:cBhvr>
                                    </p:animEffect>
                                    <p:set>
                                      <p:cBhvr>
                                        <p:cTn id="44" dur="1" fill="hold">
                                          <p:stCondLst>
                                            <p:cond delay="999"/>
                                          </p:stCondLst>
                                        </p:cTn>
                                        <p:tgtEl>
                                          <p:spTgt spid="16"/>
                                        </p:tgtEl>
                                        <p:attrNameLst>
                                          <p:attrName>style.visibility</p:attrName>
                                        </p:attrNameLst>
                                      </p:cBhvr>
                                      <p:to>
                                        <p:strVal val="hidden"/>
                                      </p:to>
                                    </p:se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childTnLst>
                                </p:cTn>
                              </p:par>
                            </p:childTnLst>
                          </p:cTn>
                        </p:par>
                        <p:par>
                          <p:cTn id="53" fill="hold">
                            <p:stCondLst>
                              <p:cond delay="4000"/>
                            </p:stCondLst>
                            <p:childTnLst>
                              <p:par>
                                <p:cTn id="54" presetID="0" presetClass="path" presetSubtype="0" accel="50000" decel="50000" fill="hold" nodeType="afterEffect">
                                  <p:stCondLst>
                                    <p:cond delay="0"/>
                                  </p:stCondLst>
                                  <p:childTnLst>
                                    <p:animMotion origin="layout" path="M -3.33333E-6 1.48148E-6 L 0.12778 0.08125 L 0.32448 0.25347 L 0.3915 0.25764 L 0.39063 0.40741 " pathEditMode="relative" rAng="0" ptsTypes="AAAAA">
                                      <p:cBhvr>
                                        <p:cTn id="55" dur="2000" fill="hold"/>
                                        <p:tgtEl>
                                          <p:spTgt spid="43"/>
                                        </p:tgtEl>
                                        <p:attrNameLst>
                                          <p:attrName>ppt_x</p:attrName>
                                          <p:attrName>ppt_y</p:attrName>
                                        </p:attrNameLst>
                                      </p:cBhvr>
                                      <p:rCtr x="19600" y="20400"/>
                                    </p:animMotion>
                                  </p:childTnLst>
                                </p:cTn>
                              </p:par>
                            </p:childTnLst>
                          </p:cTn>
                        </p:par>
                        <p:par>
                          <p:cTn id="56" fill="hold">
                            <p:stCondLst>
                              <p:cond delay="6000"/>
                            </p:stCondLst>
                            <p:childTnLst>
                              <p:par>
                                <p:cTn id="57" presetID="10" presetClass="exit" presetSubtype="0" fill="hold" nodeType="afterEffect">
                                  <p:stCondLst>
                                    <p:cond delay="0"/>
                                  </p:stCondLst>
                                  <p:childTnLst>
                                    <p:animEffect transition="out" filter="fade">
                                      <p:cBhvr>
                                        <p:cTn id="58" dur="1000"/>
                                        <p:tgtEl>
                                          <p:spTgt spid="43"/>
                                        </p:tgtEl>
                                      </p:cBhvr>
                                    </p:animEffect>
                                    <p:set>
                                      <p:cBhvr>
                                        <p:cTn id="59" dur="1" fill="hold">
                                          <p:stCondLst>
                                            <p:cond delay="999"/>
                                          </p:stCondLst>
                                        </p:cTn>
                                        <p:tgtEl>
                                          <p:spTgt spid="43"/>
                                        </p:tgtEl>
                                        <p:attrNameLst>
                                          <p:attrName>style.visibility</p:attrName>
                                        </p:attrNameLst>
                                      </p:cBhvr>
                                      <p:to>
                                        <p:strVal val="hidden"/>
                                      </p:to>
                                    </p:se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1000"/>
                                        <p:tgtEl>
                                          <p:spTgt spid="46"/>
                                        </p:tgtEl>
                                      </p:cBhvr>
                                    </p:animEffect>
                                  </p:childTnLst>
                                </p:cTn>
                              </p:par>
                              <p:par>
                                <p:cTn id="64" presetID="42" presetClass="entr" presetSubtype="0" fill="hold" grpId="3"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0" presetClass="path" presetSubtype="0" accel="50000" decel="50000" fill="hold" grpId="1" nodeType="afterEffect">
                                  <p:stCondLst>
                                    <p:cond delay="0"/>
                                  </p:stCondLst>
                                  <p:childTnLst>
                                    <p:animMotion origin="layout" path="M -2.77778E-6 6.87182E-6 L 0.00157 0.22189 " pathEditMode="relative" ptsTypes="AA">
                                      <p:cBhvr>
                                        <p:cTn id="71" dur="2000" fill="hold"/>
                                        <p:tgtEl>
                                          <p:spTgt spid="46"/>
                                        </p:tgtEl>
                                        <p:attrNameLst>
                                          <p:attrName>ppt_x</p:attrName>
                                          <p:attrName>ppt_y</p:attrName>
                                        </p:attrNameLst>
                                      </p:cBhvr>
                                    </p:animMotion>
                                  </p:childTnLst>
                                </p:cTn>
                              </p:par>
                            </p:childTnLst>
                          </p:cTn>
                        </p:par>
                        <p:par>
                          <p:cTn id="72" fill="hold">
                            <p:stCondLst>
                              <p:cond delay="10000"/>
                            </p:stCondLst>
                            <p:childTnLst>
                              <p:par>
                                <p:cTn id="73" presetID="10" presetClass="exit" presetSubtype="0" fill="hold" grpId="2" nodeType="afterEffect">
                                  <p:stCondLst>
                                    <p:cond delay="0"/>
                                  </p:stCondLst>
                                  <p:childTnLst>
                                    <p:animEffect transition="out" filter="fade">
                                      <p:cBhvr>
                                        <p:cTn id="74" dur="1000"/>
                                        <p:tgtEl>
                                          <p:spTgt spid="46"/>
                                        </p:tgtEl>
                                      </p:cBhvr>
                                    </p:animEffect>
                                    <p:set>
                                      <p:cBhvr>
                                        <p:cTn id="75" dur="1" fill="hold">
                                          <p:stCondLst>
                                            <p:cond delay="999"/>
                                          </p:stCondLst>
                                        </p:cTn>
                                        <p:tgtEl>
                                          <p:spTgt spid="46"/>
                                        </p:tgtEl>
                                        <p:attrNameLst>
                                          <p:attrName>style.visibility</p:attrName>
                                        </p:attrNameLst>
                                      </p:cBhvr>
                                      <p:to>
                                        <p:strVal val="hidden"/>
                                      </p:to>
                                    </p:set>
                                  </p:childTnLst>
                                </p:cTn>
                              </p:par>
                            </p:childTnLst>
                          </p:cTn>
                        </p:par>
                        <p:par>
                          <p:cTn id="76" fill="hold">
                            <p:stCondLst>
                              <p:cond delay="1100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1000"/>
                                        <p:tgtEl>
                                          <p:spTgt spid="47"/>
                                        </p:tgtEl>
                                      </p:cBhvr>
                                    </p:animEffect>
                                  </p:childTnLst>
                                </p:cTn>
                              </p:par>
                            </p:childTnLst>
                          </p:cTn>
                        </p:par>
                        <p:par>
                          <p:cTn id="80" fill="hold">
                            <p:stCondLst>
                              <p:cond delay="12000"/>
                            </p:stCondLst>
                            <p:childTnLst>
                              <p:par>
                                <p:cTn id="81" presetID="0" presetClass="path" presetSubtype="0" accel="50000" decel="50000" fill="hold" grpId="1" nodeType="afterEffect">
                                  <p:stCondLst>
                                    <p:cond delay="0"/>
                                  </p:stCondLst>
                                  <p:childTnLst>
                                    <p:animMotion origin="layout" path="M 3.61111E-6 -3.79454E-7 L -0.0007 -0.18972 " pathEditMode="relative" ptsTypes="AA">
                                      <p:cBhvr>
                                        <p:cTn id="82" dur="2000" fill="hold"/>
                                        <p:tgtEl>
                                          <p:spTgt spid="47"/>
                                        </p:tgtEl>
                                        <p:attrNameLst>
                                          <p:attrName>ppt_x</p:attrName>
                                          <p:attrName>ppt_y</p:attrName>
                                        </p:attrNameLst>
                                      </p:cBhvr>
                                    </p:animMotion>
                                  </p:childTnLst>
                                </p:cTn>
                              </p:par>
                            </p:childTnLst>
                          </p:cTn>
                        </p:par>
                        <p:par>
                          <p:cTn id="83" fill="hold">
                            <p:stCondLst>
                              <p:cond delay="14000"/>
                            </p:stCondLst>
                            <p:childTnLst>
                              <p:par>
                                <p:cTn id="84" presetID="10" presetClass="exit" presetSubtype="0" fill="hold" grpId="2" nodeType="afterEffect">
                                  <p:stCondLst>
                                    <p:cond delay="0"/>
                                  </p:stCondLst>
                                  <p:childTnLst>
                                    <p:animEffect transition="out" filter="fade">
                                      <p:cBhvr>
                                        <p:cTn id="85" dur="1000"/>
                                        <p:tgtEl>
                                          <p:spTgt spid="47"/>
                                        </p:tgtEl>
                                      </p:cBhvr>
                                    </p:animEffect>
                                    <p:set>
                                      <p:cBhvr>
                                        <p:cTn id="86" dur="1" fill="hold">
                                          <p:stCondLst>
                                            <p:cond delay="999"/>
                                          </p:stCondLst>
                                        </p:cTn>
                                        <p:tgtEl>
                                          <p:spTgt spid="47"/>
                                        </p:tgtEl>
                                        <p:attrNameLst>
                                          <p:attrName>style.visibility</p:attrName>
                                        </p:attrNameLst>
                                      </p:cBhvr>
                                      <p:to>
                                        <p:strVal val="hidden"/>
                                      </p:to>
                                    </p:set>
                                  </p:childTnLst>
                                </p:cTn>
                              </p:par>
                            </p:childTnLst>
                          </p:cTn>
                        </p:par>
                        <p:par>
                          <p:cTn id="87" fill="hold">
                            <p:stCondLst>
                              <p:cond delay="15000"/>
                            </p:stCondLst>
                            <p:childTnLst>
                              <p:par>
                                <p:cTn id="88" presetID="42" presetClass="entr" presetSubtype="0" fill="hold" grpId="0" nodeType="after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par>
                          <p:cTn id="93" fill="hold">
                            <p:stCondLst>
                              <p:cond delay="160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1000"/>
                                        <p:tgtEl>
                                          <p:spTgt spid="3"/>
                                        </p:tgtEl>
                                      </p:cBhvr>
                                    </p:animEffect>
                                  </p:childTnLst>
                                </p:cTn>
                              </p:par>
                            </p:childTnLst>
                          </p:cTn>
                        </p:par>
                        <p:par>
                          <p:cTn id="97" fill="hold">
                            <p:stCondLst>
                              <p:cond delay="17000"/>
                            </p:stCondLst>
                            <p:childTnLst>
                              <p:par>
                                <p:cTn id="98" presetID="10" presetClass="entr" presetSubtype="0" fill="hold" nodeType="after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fade">
                                      <p:cBhvr>
                                        <p:cTn id="100" dur="1000"/>
                                        <p:tgtEl>
                                          <p:spTgt spid="4"/>
                                        </p:tgtEl>
                                      </p:cBhvr>
                                    </p:animEffect>
                                  </p:childTnLst>
                                </p:cTn>
                              </p:par>
                            </p:childTnLst>
                          </p:cTn>
                        </p:par>
                        <p:par>
                          <p:cTn id="101" fill="hold">
                            <p:stCondLst>
                              <p:cond delay="18000"/>
                            </p:stCondLst>
                            <p:childTnLst>
                              <p:par>
                                <p:cTn id="102" presetID="10" presetClass="entr" presetSubtype="0" fill="hold" nodeType="after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fade">
                                      <p:cBhvr>
                                        <p:cTn id="104" dur="1000"/>
                                        <p:tgtEl>
                                          <p:spTgt spid="14"/>
                                        </p:tgtEl>
                                      </p:cBhvr>
                                    </p:animEffect>
                                  </p:childTnLst>
                                </p:cTn>
                              </p:par>
                            </p:childTnLst>
                          </p:cTn>
                        </p:par>
                        <p:par>
                          <p:cTn id="105" fill="hold">
                            <p:stCondLst>
                              <p:cond delay="19000"/>
                            </p:stCondLst>
                            <p:childTnLst>
                              <p:par>
                                <p:cTn id="106" presetID="10" presetClass="entr" presetSubtype="0" fill="hold" nodeType="afterEffect">
                                  <p:stCondLst>
                                    <p:cond delay="0"/>
                                  </p:stCondLst>
                                  <p:childTnLst>
                                    <p:set>
                                      <p:cBhvr>
                                        <p:cTn id="107" dur="1" fill="hold">
                                          <p:stCondLst>
                                            <p:cond delay="0"/>
                                          </p:stCondLst>
                                        </p:cTn>
                                        <p:tgtEl>
                                          <p:spTgt spid="16"/>
                                        </p:tgtEl>
                                        <p:attrNameLst>
                                          <p:attrName>style.visibility</p:attrName>
                                        </p:attrNameLst>
                                      </p:cBhvr>
                                      <p:to>
                                        <p:strVal val="visible"/>
                                      </p:to>
                                    </p:set>
                                    <p:animEffect transition="in" filter="fade">
                                      <p:cBhvr>
                                        <p:cTn id="108" dur="1000"/>
                                        <p:tgtEl>
                                          <p:spTgt spid="16"/>
                                        </p:tgtEl>
                                      </p:cBhvr>
                                    </p:animEffect>
                                  </p:childTnLst>
                                </p:cTn>
                              </p:par>
                            </p:childTnLst>
                          </p:cTn>
                        </p:par>
                        <p:par>
                          <p:cTn id="109" fill="hold">
                            <p:stCondLst>
                              <p:cond delay="20000"/>
                            </p:stCondLst>
                            <p:childTnLst>
                              <p:par>
                                <p:cTn id="110" presetID="10"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transition="in" filter="fade">
                                      <p:cBhvr>
                                        <p:cTn id="112" dur="1000"/>
                                        <p:tgtEl>
                                          <p:spTgt spid="50"/>
                                        </p:tgtEl>
                                      </p:cBhvr>
                                    </p:animEffect>
                                  </p:childTnLst>
                                </p:cTn>
                              </p:par>
                            </p:childTnLst>
                          </p:cTn>
                        </p:par>
                        <p:par>
                          <p:cTn id="113" fill="hold">
                            <p:stCondLst>
                              <p:cond delay="21000"/>
                            </p:stCondLst>
                            <p:childTnLst>
                              <p:par>
                                <p:cTn id="114" presetID="10" presetClass="exit" presetSubtype="0" fill="hold" grpId="1" nodeType="afterEffect">
                                  <p:stCondLst>
                                    <p:cond delay="0"/>
                                  </p:stCondLst>
                                  <p:childTnLst>
                                    <p:animEffect transition="out" filter="fade">
                                      <p:cBhvr>
                                        <p:cTn id="115" dur="1500"/>
                                        <p:tgtEl>
                                          <p:spTgt spid="49"/>
                                        </p:tgtEl>
                                      </p:cBhvr>
                                    </p:animEffect>
                                    <p:set>
                                      <p:cBhvr>
                                        <p:cTn id="116" dur="1" fill="hold">
                                          <p:stCondLst>
                                            <p:cond delay="1499"/>
                                          </p:stCondLst>
                                        </p:cTn>
                                        <p:tgtEl>
                                          <p:spTgt spid="49"/>
                                        </p:tgtEl>
                                        <p:attrNameLst>
                                          <p:attrName>style.visibility</p:attrName>
                                        </p:attrNameLst>
                                      </p:cBhvr>
                                      <p:to>
                                        <p:strVal val="hidden"/>
                                      </p:to>
                                    </p:set>
                                  </p:childTnLst>
                                </p:cTn>
                              </p:par>
                              <p:par>
                                <p:cTn id="117" presetID="10" presetClass="exit" presetSubtype="0" fill="hold" nodeType="withEffect">
                                  <p:stCondLst>
                                    <p:cond delay="0"/>
                                  </p:stCondLst>
                                  <p:childTnLst>
                                    <p:animEffect transition="out" filter="fade">
                                      <p:cBhvr>
                                        <p:cTn id="118" dur="1000"/>
                                        <p:tgtEl>
                                          <p:spTgt spid="3"/>
                                        </p:tgtEl>
                                      </p:cBhvr>
                                    </p:animEffect>
                                    <p:set>
                                      <p:cBhvr>
                                        <p:cTn id="119" dur="1" fill="hold">
                                          <p:stCondLst>
                                            <p:cond delay="999"/>
                                          </p:stCondLst>
                                        </p:cTn>
                                        <p:tgtEl>
                                          <p:spTgt spid="3"/>
                                        </p:tgtEl>
                                        <p:attrNameLst>
                                          <p:attrName>style.visibility</p:attrName>
                                        </p:attrNameLst>
                                      </p:cBhvr>
                                      <p:to>
                                        <p:strVal val="hidden"/>
                                      </p:to>
                                    </p:set>
                                  </p:childTnLst>
                                </p:cTn>
                              </p:par>
                              <p:par>
                                <p:cTn id="120" presetID="10" presetClass="exit" presetSubtype="0" fill="hold" nodeType="withEffect">
                                  <p:stCondLst>
                                    <p:cond delay="0"/>
                                  </p:stCondLst>
                                  <p:childTnLst>
                                    <p:animEffect transition="out" filter="fade">
                                      <p:cBhvr>
                                        <p:cTn id="121" dur="1000"/>
                                        <p:tgtEl>
                                          <p:spTgt spid="4"/>
                                        </p:tgtEl>
                                      </p:cBhvr>
                                    </p:animEffect>
                                    <p:set>
                                      <p:cBhvr>
                                        <p:cTn id="122" dur="1" fill="hold">
                                          <p:stCondLst>
                                            <p:cond delay="999"/>
                                          </p:stCondLst>
                                        </p:cTn>
                                        <p:tgtEl>
                                          <p:spTgt spid="4"/>
                                        </p:tgtEl>
                                        <p:attrNameLst>
                                          <p:attrName>style.visibility</p:attrName>
                                        </p:attrNameLst>
                                      </p:cBhvr>
                                      <p:to>
                                        <p:strVal val="hidden"/>
                                      </p:to>
                                    </p:set>
                                  </p:childTnLst>
                                </p:cTn>
                              </p:par>
                              <p:par>
                                <p:cTn id="123" presetID="10" presetClass="exit" presetSubtype="0" fill="hold" nodeType="withEffect">
                                  <p:stCondLst>
                                    <p:cond delay="0"/>
                                  </p:stCondLst>
                                  <p:childTnLst>
                                    <p:animEffect transition="out" filter="fade">
                                      <p:cBhvr>
                                        <p:cTn id="124" dur="1000"/>
                                        <p:tgtEl>
                                          <p:spTgt spid="14"/>
                                        </p:tgtEl>
                                      </p:cBhvr>
                                    </p:animEffect>
                                    <p:set>
                                      <p:cBhvr>
                                        <p:cTn id="125" dur="1" fill="hold">
                                          <p:stCondLst>
                                            <p:cond delay="999"/>
                                          </p:stCondLst>
                                        </p:cTn>
                                        <p:tgtEl>
                                          <p:spTgt spid="14"/>
                                        </p:tgtEl>
                                        <p:attrNameLst>
                                          <p:attrName>style.visibility</p:attrName>
                                        </p:attrNameLst>
                                      </p:cBhvr>
                                      <p:to>
                                        <p:strVal val="hidden"/>
                                      </p:to>
                                    </p:set>
                                  </p:childTnLst>
                                </p:cTn>
                              </p:par>
                              <p:par>
                                <p:cTn id="126" presetID="10" presetClass="exit" presetSubtype="0" fill="hold" nodeType="withEffect">
                                  <p:stCondLst>
                                    <p:cond delay="0"/>
                                  </p:stCondLst>
                                  <p:childTnLst>
                                    <p:animEffect transition="out" filter="fade">
                                      <p:cBhvr>
                                        <p:cTn id="127" dur="1000"/>
                                        <p:tgtEl>
                                          <p:spTgt spid="16"/>
                                        </p:tgtEl>
                                      </p:cBhvr>
                                    </p:animEffect>
                                    <p:set>
                                      <p:cBhvr>
                                        <p:cTn id="128" dur="1" fill="hold">
                                          <p:stCondLst>
                                            <p:cond delay="999"/>
                                          </p:stCondLst>
                                        </p:cTn>
                                        <p:tgtEl>
                                          <p:spTgt spid="16"/>
                                        </p:tgtEl>
                                        <p:attrNameLst>
                                          <p:attrName>style.visibility</p:attrName>
                                        </p:attrNameLst>
                                      </p:cBhvr>
                                      <p:to>
                                        <p:strVal val="hidden"/>
                                      </p:to>
                                    </p:set>
                                  </p:childTnLst>
                                </p:cTn>
                              </p:par>
                            </p:childTnLst>
                          </p:cTn>
                        </p:par>
                        <p:par>
                          <p:cTn id="129" fill="hold">
                            <p:stCondLst>
                              <p:cond delay="22500"/>
                            </p:stCondLst>
                            <p:childTnLst>
                              <p:par>
                                <p:cTn id="130" presetID="10" presetClass="entr" presetSubtype="0" fill="hold" nodeType="after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childTnLst>
                                </p:cTn>
                              </p:par>
                            </p:childTnLst>
                          </p:cTn>
                        </p:par>
                        <p:par>
                          <p:cTn id="133" fill="hold">
                            <p:stCondLst>
                              <p:cond delay="23500"/>
                            </p:stCondLst>
                            <p:childTnLst>
                              <p:par>
                                <p:cTn id="134" presetID="22" presetClass="entr" presetSubtype="8" fill="hold" nodeType="afterEffect">
                                  <p:stCondLst>
                                    <p:cond delay="0"/>
                                  </p:stCondLst>
                                  <p:childTnLst>
                                    <p:set>
                                      <p:cBhvr>
                                        <p:cTn id="135" dur="1" fill="hold">
                                          <p:stCondLst>
                                            <p:cond delay="0"/>
                                          </p:stCondLst>
                                        </p:cTn>
                                        <p:tgtEl>
                                          <p:spTgt spid="56"/>
                                        </p:tgtEl>
                                        <p:attrNameLst>
                                          <p:attrName>style.visibility</p:attrName>
                                        </p:attrNameLst>
                                      </p:cBhvr>
                                      <p:to>
                                        <p:strVal val="visible"/>
                                      </p:to>
                                    </p:set>
                                    <p:animEffect transition="in" filter="wipe(left)">
                                      <p:cBhvr>
                                        <p:cTn id="136" dur="500"/>
                                        <p:tgtEl>
                                          <p:spTgt spid="56"/>
                                        </p:tgtEl>
                                      </p:cBhvr>
                                    </p:animEffect>
                                  </p:childTnLst>
                                </p:cTn>
                              </p:par>
                            </p:childTnLst>
                          </p:cTn>
                        </p:par>
                        <p:par>
                          <p:cTn id="137" fill="hold">
                            <p:stCondLst>
                              <p:cond delay="24000"/>
                            </p:stCondLst>
                            <p:childTnLst>
                              <p:par>
                                <p:cTn id="138" presetID="10" presetClass="entr" presetSubtype="0" fill="hold" nodeType="after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1000"/>
                                        <p:tgtEl>
                                          <p:spTgt spid="61"/>
                                        </p:tgtEl>
                                      </p:cBhvr>
                                    </p:animEffect>
                                  </p:childTnLst>
                                </p:cTn>
                              </p:par>
                            </p:childTnLst>
                          </p:cTn>
                        </p:par>
                        <p:par>
                          <p:cTn id="141" fill="hold">
                            <p:stCondLst>
                              <p:cond delay="25000"/>
                            </p:stCondLst>
                            <p:childTnLst>
                              <p:par>
                                <p:cTn id="142" presetID="0" presetClass="path" presetSubtype="0" accel="50000" decel="50000" fill="hold" nodeType="afterEffect">
                                  <p:stCondLst>
                                    <p:cond delay="0"/>
                                  </p:stCondLst>
                                  <p:childTnLst>
                                    <p:animMotion origin="layout" path="M -1.94444E-6 1.48148E-6 L 0.11042 0.11667 L 0.38872 0.05139 L 0.45035 0.05139 L 0.45035 0.19861 " pathEditMode="relative" rAng="0" ptsTypes="AAAAA">
                                      <p:cBhvr>
                                        <p:cTn id="143" dur="2000" fill="hold"/>
                                        <p:tgtEl>
                                          <p:spTgt spid="61"/>
                                        </p:tgtEl>
                                        <p:attrNameLst>
                                          <p:attrName>ppt_x</p:attrName>
                                          <p:attrName>ppt_y</p:attrName>
                                        </p:attrNameLst>
                                      </p:cBhvr>
                                      <p:rCtr x="22500" y="9900"/>
                                    </p:animMotion>
                                  </p:childTnLst>
                                </p:cTn>
                              </p:par>
                            </p:childTnLst>
                          </p:cTn>
                        </p:par>
                        <p:par>
                          <p:cTn id="144" fill="hold">
                            <p:stCondLst>
                              <p:cond delay="27000"/>
                            </p:stCondLst>
                            <p:childTnLst>
                              <p:par>
                                <p:cTn id="145" presetID="10" presetClass="exit" presetSubtype="0" fill="hold" nodeType="afterEffect">
                                  <p:stCondLst>
                                    <p:cond delay="0"/>
                                  </p:stCondLst>
                                  <p:childTnLst>
                                    <p:animEffect transition="out" filter="fade">
                                      <p:cBhvr>
                                        <p:cTn id="146" dur="1000"/>
                                        <p:tgtEl>
                                          <p:spTgt spid="61"/>
                                        </p:tgtEl>
                                      </p:cBhvr>
                                    </p:animEffect>
                                    <p:set>
                                      <p:cBhvr>
                                        <p:cTn id="147" dur="1" fill="hold">
                                          <p:stCondLst>
                                            <p:cond delay="999"/>
                                          </p:stCondLst>
                                        </p:cTn>
                                        <p:tgtEl>
                                          <p:spTgt spid="61"/>
                                        </p:tgtEl>
                                        <p:attrNameLst>
                                          <p:attrName>style.visibility</p:attrName>
                                        </p:attrNameLst>
                                      </p:cBhvr>
                                      <p:to>
                                        <p:strVal val="hidden"/>
                                      </p:to>
                                    </p:set>
                                  </p:childTnLst>
                                </p:cTn>
                              </p:par>
                            </p:childTnLst>
                          </p:cTn>
                        </p:par>
                        <p:par>
                          <p:cTn id="148" fill="hold">
                            <p:stCondLst>
                              <p:cond delay="28000"/>
                            </p:stCondLst>
                            <p:childTnLst>
                              <p:par>
                                <p:cTn id="149" presetID="10" presetClass="entr" presetSubtype="0"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fade">
                                      <p:cBhvr>
                                        <p:cTn id="151" dur="1000"/>
                                        <p:tgtEl>
                                          <p:spTgt spid="62"/>
                                        </p:tgtEl>
                                      </p:cBhvr>
                                    </p:animEffect>
                                  </p:childTnLst>
                                </p:cTn>
                              </p:par>
                              <p:par>
                                <p:cTn id="152" presetID="42" presetClass="entr" presetSubtype="0" fill="hold" grpId="3" nodeType="withEffect">
                                  <p:stCondLst>
                                    <p:cond delay="0"/>
                                  </p:stCondLst>
                                  <p:childTnLst>
                                    <p:set>
                                      <p:cBhvr>
                                        <p:cTn id="153" dur="1" fill="hold">
                                          <p:stCondLst>
                                            <p:cond delay="0"/>
                                          </p:stCondLst>
                                        </p:cTn>
                                        <p:tgtEl>
                                          <p:spTgt spid="62"/>
                                        </p:tgtEl>
                                        <p:attrNameLst>
                                          <p:attrName>style.visibility</p:attrName>
                                        </p:attrNameLst>
                                      </p:cBhvr>
                                      <p:to>
                                        <p:strVal val="visible"/>
                                      </p:to>
                                    </p:set>
                                    <p:animEffect transition="in" filter="fade">
                                      <p:cBhvr>
                                        <p:cTn id="154" dur="1000"/>
                                        <p:tgtEl>
                                          <p:spTgt spid="62"/>
                                        </p:tgtEl>
                                      </p:cBhvr>
                                    </p:animEffect>
                                    <p:anim calcmode="lin" valueType="num">
                                      <p:cBhvr>
                                        <p:cTn id="155" dur="1000" fill="hold"/>
                                        <p:tgtEl>
                                          <p:spTgt spid="62"/>
                                        </p:tgtEl>
                                        <p:attrNameLst>
                                          <p:attrName>ppt_x</p:attrName>
                                        </p:attrNameLst>
                                      </p:cBhvr>
                                      <p:tavLst>
                                        <p:tav tm="0">
                                          <p:val>
                                            <p:strVal val="#ppt_x"/>
                                          </p:val>
                                        </p:tav>
                                        <p:tav tm="100000">
                                          <p:val>
                                            <p:strVal val="#ppt_x"/>
                                          </p:val>
                                        </p:tav>
                                      </p:tavLst>
                                    </p:anim>
                                    <p:anim calcmode="lin" valueType="num">
                                      <p:cBhvr>
                                        <p:cTn id="156" dur="1000" fill="hold"/>
                                        <p:tgtEl>
                                          <p:spTgt spid="62"/>
                                        </p:tgtEl>
                                        <p:attrNameLst>
                                          <p:attrName>ppt_y</p:attrName>
                                        </p:attrNameLst>
                                      </p:cBhvr>
                                      <p:tavLst>
                                        <p:tav tm="0">
                                          <p:val>
                                            <p:strVal val="#ppt_y+.1"/>
                                          </p:val>
                                        </p:tav>
                                        <p:tav tm="100000">
                                          <p:val>
                                            <p:strVal val="#ppt_y"/>
                                          </p:val>
                                        </p:tav>
                                      </p:tavLst>
                                    </p:anim>
                                  </p:childTnLst>
                                </p:cTn>
                              </p:par>
                            </p:childTnLst>
                          </p:cTn>
                        </p:par>
                        <p:par>
                          <p:cTn id="157" fill="hold">
                            <p:stCondLst>
                              <p:cond delay="29000"/>
                            </p:stCondLst>
                            <p:childTnLst>
                              <p:par>
                                <p:cTn id="158" presetID="0" presetClass="path" presetSubtype="0" accel="50000" decel="50000" fill="hold" grpId="1" nodeType="afterEffect">
                                  <p:stCondLst>
                                    <p:cond delay="0"/>
                                  </p:stCondLst>
                                  <p:childTnLst>
                                    <p:animMotion origin="layout" path="M -2.77778E-6 6.87182E-6 L 0.00157 0.22189 " pathEditMode="relative" ptsTypes="AA">
                                      <p:cBhvr>
                                        <p:cTn id="159" dur="2000" fill="hold"/>
                                        <p:tgtEl>
                                          <p:spTgt spid="62"/>
                                        </p:tgtEl>
                                        <p:attrNameLst>
                                          <p:attrName>ppt_x</p:attrName>
                                          <p:attrName>ppt_y</p:attrName>
                                        </p:attrNameLst>
                                      </p:cBhvr>
                                    </p:animMotion>
                                  </p:childTnLst>
                                </p:cTn>
                              </p:par>
                            </p:childTnLst>
                          </p:cTn>
                        </p:par>
                        <p:par>
                          <p:cTn id="160" fill="hold">
                            <p:stCondLst>
                              <p:cond delay="31000"/>
                            </p:stCondLst>
                            <p:childTnLst>
                              <p:par>
                                <p:cTn id="161" presetID="10" presetClass="exit" presetSubtype="0" fill="hold" grpId="2" nodeType="afterEffect">
                                  <p:stCondLst>
                                    <p:cond delay="0"/>
                                  </p:stCondLst>
                                  <p:childTnLst>
                                    <p:animEffect transition="out" filter="fade">
                                      <p:cBhvr>
                                        <p:cTn id="162" dur="1000"/>
                                        <p:tgtEl>
                                          <p:spTgt spid="62"/>
                                        </p:tgtEl>
                                      </p:cBhvr>
                                    </p:animEffect>
                                    <p:set>
                                      <p:cBhvr>
                                        <p:cTn id="163" dur="1" fill="hold">
                                          <p:stCondLst>
                                            <p:cond delay="999"/>
                                          </p:stCondLst>
                                        </p:cTn>
                                        <p:tgtEl>
                                          <p:spTgt spid="62"/>
                                        </p:tgtEl>
                                        <p:attrNameLst>
                                          <p:attrName>style.visibility</p:attrName>
                                        </p:attrNameLst>
                                      </p:cBhvr>
                                      <p:to>
                                        <p:strVal val="hidden"/>
                                      </p:to>
                                    </p:set>
                                  </p:childTnLst>
                                </p:cTn>
                              </p:par>
                            </p:childTnLst>
                          </p:cTn>
                        </p:par>
                        <p:par>
                          <p:cTn id="164" fill="hold">
                            <p:stCondLst>
                              <p:cond delay="32000"/>
                            </p:stCondLst>
                            <p:childTnLst>
                              <p:par>
                                <p:cTn id="165" presetID="10" presetClass="entr" presetSubtype="0" fill="hold" grpId="0" nodeType="afterEffect">
                                  <p:stCondLst>
                                    <p:cond delay="0"/>
                                  </p:stCondLst>
                                  <p:childTnLst>
                                    <p:set>
                                      <p:cBhvr>
                                        <p:cTn id="166" dur="1" fill="hold">
                                          <p:stCondLst>
                                            <p:cond delay="0"/>
                                          </p:stCondLst>
                                        </p:cTn>
                                        <p:tgtEl>
                                          <p:spTgt spid="63"/>
                                        </p:tgtEl>
                                        <p:attrNameLst>
                                          <p:attrName>style.visibility</p:attrName>
                                        </p:attrNameLst>
                                      </p:cBhvr>
                                      <p:to>
                                        <p:strVal val="visible"/>
                                      </p:to>
                                    </p:set>
                                    <p:animEffect transition="in" filter="fade">
                                      <p:cBhvr>
                                        <p:cTn id="167" dur="1000"/>
                                        <p:tgtEl>
                                          <p:spTgt spid="63"/>
                                        </p:tgtEl>
                                      </p:cBhvr>
                                    </p:animEffect>
                                  </p:childTnLst>
                                </p:cTn>
                              </p:par>
                            </p:childTnLst>
                          </p:cTn>
                        </p:par>
                        <p:par>
                          <p:cTn id="168" fill="hold">
                            <p:stCondLst>
                              <p:cond delay="33000"/>
                            </p:stCondLst>
                            <p:childTnLst>
                              <p:par>
                                <p:cTn id="169" presetID="0" presetClass="path" presetSubtype="0" accel="50000" decel="50000" fill="hold" grpId="1" nodeType="afterEffect">
                                  <p:stCondLst>
                                    <p:cond delay="0"/>
                                  </p:stCondLst>
                                  <p:childTnLst>
                                    <p:animMotion origin="layout" path="M 3.61111E-6 -3.79454E-7 L -0.0007 -0.18972 " pathEditMode="relative" ptsTypes="AA">
                                      <p:cBhvr>
                                        <p:cTn id="170" dur="2000" fill="hold"/>
                                        <p:tgtEl>
                                          <p:spTgt spid="63"/>
                                        </p:tgtEl>
                                        <p:attrNameLst>
                                          <p:attrName>ppt_x</p:attrName>
                                          <p:attrName>ppt_y</p:attrName>
                                        </p:attrNameLst>
                                      </p:cBhvr>
                                    </p:animMotion>
                                  </p:childTnLst>
                                </p:cTn>
                              </p:par>
                            </p:childTnLst>
                          </p:cTn>
                        </p:par>
                        <p:par>
                          <p:cTn id="171" fill="hold">
                            <p:stCondLst>
                              <p:cond delay="35000"/>
                            </p:stCondLst>
                            <p:childTnLst>
                              <p:par>
                                <p:cTn id="172" presetID="10" presetClass="exit" presetSubtype="0" fill="hold" grpId="2" nodeType="afterEffect">
                                  <p:stCondLst>
                                    <p:cond delay="0"/>
                                  </p:stCondLst>
                                  <p:childTnLst>
                                    <p:animEffect transition="out" filter="fade">
                                      <p:cBhvr>
                                        <p:cTn id="173" dur="1000"/>
                                        <p:tgtEl>
                                          <p:spTgt spid="63"/>
                                        </p:tgtEl>
                                      </p:cBhvr>
                                    </p:animEffect>
                                    <p:set>
                                      <p:cBhvr>
                                        <p:cTn id="174" dur="1" fill="hold">
                                          <p:stCondLst>
                                            <p:cond delay="999"/>
                                          </p:stCondLst>
                                        </p:cTn>
                                        <p:tgtEl>
                                          <p:spTgt spid="63"/>
                                        </p:tgtEl>
                                        <p:attrNameLst>
                                          <p:attrName>style.visibility</p:attrName>
                                        </p:attrNameLst>
                                      </p:cBhvr>
                                      <p:to>
                                        <p:strVal val="hidden"/>
                                      </p:to>
                                    </p:set>
                                  </p:childTnLst>
                                </p:cTn>
                              </p:par>
                            </p:childTnLst>
                          </p:cTn>
                        </p:par>
                        <p:par>
                          <p:cTn id="175" fill="hold">
                            <p:stCondLst>
                              <p:cond delay="36000"/>
                            </p:stCondLst>
                            <p:childTnLst>
                              <p:par>
                                <p:cTn id="176" presetID="42" presetClass="entr" presetSubtype="0" fill="hold" grpId="0" nodeType="afterEffect">
                                  <p:stCondLst>
                                    <p:cond delay="0"/>
                                  </p:stCondLst>
                                  <p:childTnLst>
                                    <p:set>
                                      <p:cBhvr>
                                        <p:cTn id="177" dur="1" fill="hold">
                                          <p:stCondLst>
                                            <p:cond delay="0"/>
                                          </p:stCondLst>
                                        </p:cTn>
                                        <p:tgtEl>
                                          <p:spTgt spid="64"/>
                                        </p:tgtEl>
                                        <p:attrNameLst>
                                          <p:attrName>style.visibility</p:attrName>
                                        </p:attrNameLst>
                                      </p:cBhvr>
                                      <p:to>
                                        <p:strVal val="visible"/>
                                      </p:to>
                                    </p:set>
                                    <p:animEffect transition="in" filter="fade">
                                      <p:cBhvr>
                                        <p:cTn id="178" dur="1000"/>
                                        <p:tgtEl>
                                          <p:spTgt spid="64"/>
                                        </p:tgtEl>
                                      </p:cBhvr>
                                    </p:animEffect>
                                    <p:anim calcmode="lin" valueType="num">
                                      <p:cBhvr>
                                        <p:cTn id="179" dur="1000" fill="hold"/>
                                        <p:tgtEl>
                                          <p:spTgt spid="64"/>
                                        </p:tgtEl>
                                        <p:attrNameLst>
                                          <p:attrName>ppt_x</p:attrName>
                                        </p:attrNameLst>
                                      </p:cBhvr>
                                      <p:tavLst>
                                        <p:tav tm="0">
                                          <p:val>
                                            <p:strVal val="#ppt_x"/>
                                          </p:val>
                                        </p:tav>
                                        <p:tav tm="100000">
                                          <p:val>
                                            <p:strVal val="#ppt_x"/>
                                          </p:val>
                                        </p:tav>
                                      </p:tavLst>
                                    </p:anim>
                                    <p:anim calcmode="lin" valueType="num">
                                      <p:cBhvr>
                                        <p:cTn id="180" dur="1000" fill="hold"/>
                                        <p:tgtEl>
                                          <p:spTgt spid="64"/>
                                        </p:tgtEl>
                                        <p:attrNameLst>
                                          <p:attrName>ppt_y</p:attrName>
                                        </p:attrNameLst>
                                      </p:cBhvr>
                                      <p:tavLst>
                                        <p:tav tm="0">
                                          <p:val>
                                            <p:strVal val="#ppt_y+.1"/>
                                          </p:val>
                                        </p:tav>
                                        <p:tav tm="100000">
                                          <p:val>
                                            <p:strVal val="#ppt_y"/>
                                          </p:val>
                                        </p:tav>
                                      </p:tavLst>
                                    </p:anim>
                                  </p:childTnLst>
                                </p:cTn>
                              </p:par>
                            </p:childTnLst>
                          </p:cTn>
                        </p:par>
                        <p:par>
                          <p:cTn id="181" fill="hold">
                            <p:stCondLst>
                              <p:cond delay="37000"/>
                            </p:stCondLst>
                            <p:childTnLst>
                              <p:par>
                                <p:cTn id="182" presetID="10" presetClass="entr" presetSubtype="0" fill="hold" nodeType="afterEffect">
                                  <p:stCondLst>
                                    <p:cond delay="0"/>
                                  </p:stCondLst>
                                  <p:childTnLst>
                                    <p:set>
                                      <p:cBhvr>
                                        <p:cTn id="183" dur="1" fill="hold">
                                          <p:stCondLst>
                                            <p:cond delay="0"/>
                                          </p:stCondLst>
                                        </p:cTn>
                                        <p:tgtEl>
                                          <p:spTgt spid="3"/>
                                        </p:tgtEl>
                                        <p:attrNameLst>
                                          <p:attrName>style.visibility</p:attrName>
                                        </p:attrNameLst>
                                      </p:cBhvr>
                                      <p:to>
                                        <p:strVal val="visible"/>
                                      </p:to>
                                    </p:set>
                                    <p:animEffect transition="in" filter="fade">
                                      <p:cBhvr>
                                        <p:cTn id="184" dur="1000"/>
                                        <p:tgtEl>
                                          <p:spTgt spid="3"/>
                                        </p:tgtEl>
                                      </p:cBhvr>
                                    </p:animEffect>
                                  </p:childTnLst>
                                </p:cTn>
                              </p:par>
                            </p:childTnLst>
                          </p:cTn>
                        </p:par>
                        <p:par>
                          <p:cTn id="185" fill="hold">
                            <p:stCondLst>
                              <p:cond delay="38000"/>
                            </p:stCondLst>
                            <p:childTnLst>
                              <p:par>
                                <p:cTn id="186" presetID="10" presetClass="entr" presetSubtype="0" fill="hold" nodeType="afterEffect">
                                  <p:stCondLst>
                                    <p:cond delay="0"/>
                                  </p:stCondLst>
                                  <p:childTnLst>
                                    <p:set>
                                      <p:cBhvr>
                                        <p:cTn id="187" dur="1" fill="hold">
                                          <p:stCondLst>
                                            <p:cond delay="0"/>
                                          </p:stCondLst>
                                        </p:cTn>
                                        <p:tgtEl>
                                          <p:spTgt spid="4"/>
                                        </p:tgtEl>
                                        <p:attrNameLst>
                                          <p:attrName>style.visibility</p:attrName>
                                        </p:attrNameLst>
                                      </p:cBhvr>
                                      <p:to>
                                        <p:strVal val="visible"/>
                                      </p:to>
                                    </p:set>
                                    <p:animEffect transition="in" filter="fade">
                                      <p:cBhvr>
                                        <p:cTn id="188" dur="1000"/>
                                        <p:tgtEl>
                                          <p:spTgt spid="4"/>
                                        </p:tgtEl>
                                      </p:cBhvr>
                                    </p:animEffect>
                                  </p:childTnLst>
                                </p:cTn>
                              </p:par>
                            </p:childTnLst>
                          </p:cTn>
                        </p:par>
                        <p:par>
                          <p:cTn id="189" fill="hold">
                            <p:stCondLst>
                              <p:cond delay="39000"/>
                            </p:stCondLst>
                            <p:childTnLst>
                              <p:par>
                                <p:cTn id="190" presetID="10" presetClass="entr" presetSubtype="0" fill="hold" grpId="0" nodeType="afterEffect">
                                  <p:stCondLst>
                                    <p:cond delay="0"/>
                                  </p:stCondLst>
                                  <p:childTnLst>
                                    <p:set>
                                      <p:cBhvr>
                                        <p:cTn id="191" dur="1" fill="hold">
                                          <p:stCondLst>
                                            <p:cond delay="0"/>
                                          </p:stCondLst>
                                        </p:cTn>
                                        <p:tgtEl>
                                          <p:spTgt spid="65"/>
                                        </p:tgtEl>
                                        <p:attrNameLst>
                                          <p:attrName>style.visibility</p:attrName>
                                        </p:attrNameLst>
                                      </p:cBhvr>
                                      <p:to>
                                        <p:strVal val="visible"/>
                                      </p:to>
                                    </p:set>
                                    <p:animEffect transition="in" filter="fade">
                                      <p:cBhvr>
                                        <p:cTn id="192" dur="1000"/>
                                        <p:tgtEl>
                                          <p:spTgt spid="65"/>
                                        </p:tgtEl>
                                      </p:cBhvr>
                                    </p:animEffect>
                                  </p:childTnLst>
                                </p:cTn>
                              </p:par>
                            </p:childTnLst>
                          </p:cTn>
                        </p:par>
                        <p:par>
                          <p:cTn id="193" fill="hold">
                            <p:stCondLst>
                              <p:cond delay="40000"/>
                            </p:stCondLst>
                            <p:childTnLst>
                              <p:par>
                                <p:cTn id="194" presetID="10" presetClass="exit" presetSubtype="0" fill="hold" grpId="1" nodeType="afterEffect">
                                  <p:stCondLst>
                                    <p:cond delay="0"/>
                                  </p:stCondLst>
                                  <p:childTnLst>
                                    <p:animEffect transition="out" filter="fade">
                                      <p:cBhvr>
                                        <p:cTn id="195" dur="1500"/>
                                        <p:tgtEl>
                                          <p:spTgt spid="64"/>
                                        </p:tgtEl>
                                      </p:cBhvr>
                                    </p:animEffect>
                                    <p:set>
                                      <p:cBhvr>
                                        <p:cTn id="196" dur="1" fill="hold">
                                          <p:stCondLst>
                                            <p:cond delay="1499"/>
                                          </p:stCondLst>
                                        </p:cTn>
                                        <p:tgtEl>
                                          <p:spTgt spid="64"/>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1000"/>
                                        <p:tgtEl>
                                          <p:spTgt spid="3"/>
                                        </p:tgtEl>
                                      </p:cBhvr>
                                    </p:animEffect>
                                    <p:set>
                                      <p:cBhvr>
                                        <p:cTn id="199" dur="1" fill="hold">
                                          <p:stCondLst>
                                            <p:cond delay="999"/>
                                          </p:stCondLst>
                                        </p:cTn>
                                        <p:tgtEl>
                                          <p:spTgt spid="3"/>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1000"/>
                                        <p:tgtEl>
                                          <p:spTgt spid="4"/>
                                        </p:tgtEl>
                                      </p:cBhvr>
                                    </p:animEffect>
                                    <p:set>
                                      <p:cBhvr>
                                        <p:cTn id="202" dur="1" fill="hold">
                                          <p:stCondLst>
                                            <p:cond delay="999"/>
                                          </p:stCondLst>
                                        </p:cTn>
                                        <p:tgtEl>
                                          <p:spTgt spid="4"/>
                                        </p:tgtEl>
                                        <p:attrNameLst>
                                          <p:attrName>style.visibility</p:attrName>
                                        </p:attrNameLst>
                                      </p:cBhvr>
                                      <p:to>
                                        <p:strVal val="hidden"/>
                                      </p:to>
                                    </p:set>
                                  </p:childTnLst>
                                </p:cTn>
                              </p:par>
                            </p:childTnLst>
                          </p:cTn>
                        </p:par>
                        <p:par>
                          <p:cTn id="203" fill="hold">
                            <p:stCondLst>
                              <p:cond delay="41500"/>
                            </p:stCondLst>
                            <p:childTnLst>
                              <p:par>
                                <p:cTn id="204" presetID="10" presetClass="entr" presetSubtype="0" fill="hold" nodeType="afterEffect">
                                  <p:stCondLst>
                                    <p:cond delay="0"/>
                                  </p:stCondLst>
                                  <p:childTnLst>
                                    <p:set>
                                      <p:cBhvr>
                                        <p:cTn id="205" dur="1" fill="hold">
                                          <p:stCondLst>
                                            <p:cond delay="0"/>
                                          </p:stCondLst>
                                        </p:cTn>
                                        <p:tgtEl>
                                          <p:spTgt spid="30"/>
                                        </p:tgtEl>
                                        <p:attrNameLst>
                                          <p:attrName>style.visibility</p:attrName>
                                        </p:attrNameLst>
                                      </p:cBhvr>
                                      <p:to>
                                        <p:strVal val="visible"/>
                                      </p:to>
                                    </p:set>
                                    <p:animEffect transition="in" filter="fade">
                                      <p:cBhvr>
                                        <p:cTn id="206" dur="1000"/>
                                        <p:tgtEl>
                                          <p:spTgt spid="30"/>
                                        </p:tgtEl>
                                      </p:cBhvr>
                                    </p:animEffect>
                                  </p:childTnLst>
                                </p:cTn>
                              </p:par>
                            </p:childTnLst>
                          </p:cTn>
                        </p:par>
                        <p:par>
                          <p:cTn id="207" fill="hold">
                            <p:stCondLst>
                              <p:cond delay="42500"/>
                            </p:stCondLst>
                            <p:childTnLst>
                              <p:par>
                                <p:cTn id="208" presetID="22" presetClass="entr" presetSubtype="8" fill="hold" nodeType="afterEffect">
                                  <p:stCondLst>
                                    <p:cond delay="0"/>
                                  </p:stCondLst>
                                  <p:childTnLst>
                                    <p:set>
                                      <p:cBhvr>
                                        <p:cTn id="209" dur="1" fill="hold">
                                          <p:stCondLst>
                                            <p:cond delay="0"/>
                                          </p:stCondLst>
                                        </p:cTn>
                                        <p:tgtEl>
                                          <p:spTgt spid="71"/>
                                        </p:tgtEl>
                                        <p:attrNameLst>
                                          <p:attrName>style.visibility</p:attrName>
                                        </p:attrNameLst>
                                      </p:cBhvr>
                                      <p:to>
                                        <p:strVal val="visible"/>
                                      </p:to>
                                    </p:set>
                                    <p:animEffect transition="in" filter="wipe(left)">
                                      <p:cBhvr>
                                        <p:cTn id="210" dur="500"/>
                                        <p:tgtEl>
                                          <p:spTgt spid="71"/>
                                        </p:tgtEl>
                                      </p:cBhvr>
                                    </p:animEffect>
                                  </p:childTnLst>
                                </p:cTn>
                              </p:par>
                            </p:childTnLst>
                          </p:cTn>
                        </p:par>
                        <p:par>
                          <p:cTn id="211" fill="hold">
                            <p:stCondLst>
                              <p:cond delay="43000"/>
                            </p:stCondLst>
                            <p:childTnLst>
                              <p:par>
                                <p:cTn id="212" presetID="42" presetClass="entr" presetSubtype="0" fill="hold" grpId="0" nodeType="afterEffect">
                                  <p:stCondLst>
                                    <p:cond delay="0"/>
                                  </p:stCondLst>
                                  <p:childTnLst>
                                    <p:set>
                                      <p:cBhvr>
                                        <p:cTn id="213" dur="1" fill="hold">
                                          <p:stCondLst>
                                            <p:cond delay="0"/>
                                          </p:stCondLst>
                                        </p:cTn>
                                        <p:tgtEl>
                                          <p:spTgt spid="75"/>
                                        </p:tgtEl>
                                        <p:attrNameLst>
                                          <p:attrName>style.visibility</p:attrName>
                                        </p:attrNameLst>
                                      </p:cBhvr>
                                      <p:to>
                                        <p:strVal val="visible"/>
                                      </p:to>
                                    </p:set>
                                    <p:animEffect transition="in" filter="fade">
                                      <p:cBhvr>
                                        <p:cTn id="214" dur="1000"/>
                                        <p:tgtEl>
                                          <p:spTgt spid="75"/>
                                        </p:tgtEl>
                                      </p:cBhvr>
                                    </p:animEffect>
                                    <p:anim calcmode="lin" valueType="num">
                                      <p:cBhvr>
                                        <p:cTn id="215" dur="1000" fill="hold"/>
                                        <p:tgtEl>
                                          <p:spTgt spid="75"/>
                                        </p:tgtEl>
                                        <p:attrNameLst>
                                          <p:attrName>ppt_x</p:attrName>
                                        </p:attrNameLst>
                                      </p:cBhvr>
                                      <p:tavLst>
                                        <p:tav tm="0">
                                          <p:val>
                                            <p:strVal val="#ppt_x"/>
                                          </p:val>
                                        </p:tav>
                                        <p:tav tm="100000">
                                          <p:val>
                                            <p:strVal val="#ppt_x"/>
                                          </p:val>
                                        </p:tav>
                                      </p:tavLst>
                                    </p:anim>
                                    <p:anim calcmode="lin" valueType="num">
                                      <p:cBhvr>
                                        <p:cTn id="216" dur="1000" fill="hold"/>
                                        <p:tgtEl>
                                          <p:spTgt spid="75"/>
                                        </p:tgtEl>
                                        <p:attrNameLst>
                                          <p:attrName>ppt_y</p:attrName>
                                        </p:attrNameLst>
                                      </p:cBhvr>
                                      <p:tavLst>
                                        <p:tav tm="0">
                                          <p:val>
                                            <p:strVal val="#ppt_y+.1"/>
                                          </p:val>
                                        </p:tav>
                                        <p:tav tm="100000">
                                          <p:val>
                                            <p:strVal val="#ppt_y"/>
                                          </p:val>
                                        </p:tav>
                                      </p:tavLst>
                                    </p:anim>
                                  </p:childTnLst>
                                </p:cTn>
                              </p:par>
                            </p:childTnLst>
                          </p:cTn>
                        </p:par>
                        <p:par>
                          <p:cTn id="217" fill="hold">
                            <p:stCondLst>
                              <p:cond delay="44000"/>
                            </p:stCondLst>
                            <p:childTnLst>
                              <p:par>
                                <p:cTn id="218" presetID="10" presetClass="entr" presetSubtype="0" fill="hold" nodeType="afterEffect">
                                  <p:stCondLst>
                                    <p:cond delay="0"/>
                                  </p:stCondLst>
                                  <p:childTnLst>
                                    <p:set>
                                      <p:cBhvr>
                                        <p:cTn id="219" dur="1" fill="hold">
                                          <p:stCondLst>
                                            <p:cond delay="0"/>
                                          </p:stCondLst>
                                        </p:cTn>
                                        <p:tgtEl>
                                          <p:spTgt spid="3"/>
                                        </p:tgtEl>
                                        <p:attrNameLst>
                                          <p:attrName>style.visibility</p:attrName>
                                        </p:attrNameLst>
                                      </p:cBhvr>
                                      <p:to>
                                        <p:strVal val="visible"/>
                                      </p:to>
                                    </p:set>
                                    <p:animEffect transition="in" filter="fade">
                                      <p:cBhvr>
                                        <p:cTn id="220" dur="1000"/>
                                        <p:tgtEl>
                                          <p:spTgt spid="3"/>
                                        </p:tgtEl>
                                      </p:cBhvr>
                                    </p:animEffect>
                                  </p:childTnLst>
                                </p:cTn>
                              </p:par>
                            </p:childTnLst>
                          </p:cTn>
                        </p:par>
                        <p:par>
                          <p:cTn id="221" fill="hold">
                            <p:stCondLst>
                              <p:cond delay="45000"/>
                            </p:stCondLst>
                            <p:childTnLst>
                              <p:par>
                                <p:cTn id="222" presetID="10" presetClass="entr" presetSubtype="0" fill="hold" grpId="0" nodeType="afterEffect">
                                  <p:stCondLst>
                                    <p:cond delay="0"/>
                                  </p:stCondLst>
                                  <p:childTnLst>
                                    <p:set>
                                      <p:cBhvr>
                                        <p:cTn id="223" dur="1" fill="hold">
                                          <p:stCondLst>
                                            <p:cond delay="0"/>
                                          </p:stCondLst>
                                        </p:cTn>
                                        <p:tgtEl>
                                          <p:spTgt spid="76"/>
                                        </p:tgtEl>
                                        <p:attrNameLst>
                                          <p:attrName>style.visibility</p:attrName>
                                        </p:attrNameLst>
                                      </p:cBhvr>
                                      <p:to>
                                        <p:strVal val="visible"/>
                                      </p:to>
                                    </p:set>
                                    <p:animEffect transition="in" filter="fade">
                                      <p:cBhvr>
                                        <p:cTn id="224"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6" grpId="0" animBg="1"/>
      <p:bldP spid="46" grpId="1" animBg="1"/>
      <p:bldP spid="46" grpId="2" animBg="1"/>
      <p:bldP spid="46" grpId="3" animBg="1"/>
      <p:bldP spid="47" grpId="0" animBg="1"/>
      <p:bldP spid="47" grpId="1" animBg="1"/>
      <p:bldP spid="47" grpId="2" animBg="1"/>
      <p:bldP spid="49" grpId="0" animBg="1"/>
      <p:bldP spid="49" grpId="1" animBg="1"/>
      <p:bldP spid="50" grpId="0"/>
      <p:bldP spid="62" grpId="0" animBg="1"/>
      <p:bldP spid="62" grpId="1" animBg="1"/>
      <p:bldP spid="62" grpId="2" animBg="1"/>
      <p:bldP spid="62" grpId="3" animBg="1"/>
      <p:bldP spid="63" grpId="0" animBg="1"/>
      <p:bldP spid="63" grpId="1" animBg="1"/>
      <p:bldP spid="63" grpId="2" animBg="1"/>
      <p:bldP spid="64" grpId="0" animBg="1"/>
      <p:bldP spid="64" grpId="1" animBg="1"/>
      <p:bldP spid="65" grpId="0"/>
      <p:bldP spid="75" grpId="0" animBg="1"/>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3"/>
          <p:cNvSpPr>
            <a:spLocks noGrp="1"/>
          </p:cNvSpPr>
          <p:nvPr>
            <p:ph type="title"/>
          </p:nvPr>
        </p:nvSpPr>
        <p:spPr/>
        <p:txBody>
          <a:bodyPr/>
          <a:lstStyle/>
          <a:p>
            <a:r>
              <a:rPr lang="ru-RU" sz="2400" smtClean="0">
                <a:cs typeface="Arial" charset="0"/>
              </a:rPr>
              <a:t>Оптические коммутаторы </a:t>
            </a:r>
            <a:r>
              <a:rPr sz="2400" smtClean="0">
                <a:cs typeface="Arial" charset="0"/>
              </a:rPr>
              <a:t>Summit X440</a:t>
            </a:r>
            <a:endParaRPr sz="1800" smtClean="0">
              <a:solidFill>
                <a:schemeClr val="tx1"/>
              </a:solidFill>
              <a:cs typeface="Arial" charset="0"/>
            </a:endParaRPr>
          </a:p>
        </p:txBody>
      </p:sp>
      <p:sp>
        <p:nvSpPr>
          <p:cNvPr id="7" name="Text Placeholder 2"/>
          <p:cNvSpPr>
            <a:spLocks noGrp="1"/>
          </p:cNvSpPr>
          <p:nvPr>
            <p:ph type="body" idx="1"/>
          </p:nvPr>
        </p:nvSpPr>
        <p:spPr>
          <a:xfrm>
            <a:off x="179388" y="2781300"/>
            <a:ext cx="7272337" cy="4032250"/>
          </a:xfrm>
        </p:spPr>
        <p:txBody>
          <a:bodyPr rtlCol="0" anchor="t">
            <a:normAutofit/>
          </a:bodyPr>
          <a:lstStyle/>
          <a:p>
            <a:pPr fontAlgn="auto">
              <a:spcAft>
                <a:spcPts val="0"/>
              </a:spcAft>
              <a:buFont typeface="Arial" pitchFamily="34" charset="0"/>
              <a:buNone/>
              <a:defRPr/>
            </a:pPr>
            <a:endParaRPr lang="en-US" sz="2000" dirty="0">
              <a:solidFill>
                <a:srgbClr val="584A83"/>
              </a:solidFill>
            </a:endParaRPr>
          </a:p>
          <a:p>
            <a:pPr marL="685800" lvl="1" indent="-228600" fontAlgn="auto">
              <a:spcAft>
                <a:spcPts val="0"/>
              </a:spcAft>
              <a:buFont typeface="Arial" pitchFamily="34" charset="0"/>
              <a:buChar char="•"/>
              <a:defRPr/>
            </a:pPr>
            <a:r>
              <a:rPr lang="ru-RU" dirty="0" smtClean="0">
                <a:solidFill>
                  <a:srgbClr val="584A83"/>
                </a:solidFill>
              </a:rPr>
              <a:t>24 порта </a:t>
            </a:r>
            <a:r>
              <a:rPr lang="en-US" dirty="0" smtClean="0">
                <a:solidFill>
                  <a:srgbClr val="584A83"/>
                </a:solidFill>
              </a:rPr>
              <a:t>SFP </a:t>
            </a:r>
            <a:r>
              <a:rPr lang="ru-RU" dirty="0" smtClean="0">
                <a:solidFill>
                  <a:srgbClr val="584A83"/>
                </a:solidFill>
              </a:rPr>
              <a:t>100/1000</a:t>
            </a:r>
            <a:r>
              <a:rPr lang="en-US" dirty="0" smtClean="0">
                <a:solidFill>
                  <a:srgbClr val="584A83"/>
                </a:solidFill>
              </a:rPr>
              <a:t>BASE-X</a:t>
            </a:r>
            <a:r>
              <a:rPr lang="ru-RU" dirty="0" smtClean="0">
                <a:solidFill>
                  <a:srgbClr val="584A83"/>
                </a:solidFill>
              </a:rPr>
              <a:t> </a:t>
            </a:r>
            <a:endParaRPr lang="en-US" dirty="0" smtClean="0">
              <a:solidFill>
                <a:srgbClr val="584A83"/>
              </a:solidFill>
            </a:endParaRPr>
          </a:p>
          <a:p>
            <a:pPr marL="685800" lvl="1" indent="-228600" fontAlgn="auto">
              <a:spcAft>
                <a:spcPts val="0"/>
              </a:spcAft>
              <a:buFont typeface="Arial" pitchFamily="34" charset="0"/>
              <a:buChar char="•"/>
              <a:defRPr/>
            </a:pPr>
            <a:r>
              <a:rPr lang="ru-RU" dirty="0" smtClean="0">
                <a:solidFill>
                  <a:srgbClr val="584A83"/>
                </a:solidFill>
              </a:rPr>
              <a:t>4 порта </a:t>
            </a:r>
            <a:r>
              <a:rPr lang="en-US" dirty="0" smtClean="0">
                <a:solidFill>
                  <a:srgbClr val="584A83"/>
                </a:solidFill>
              </a:rPr>
              <a:t>10/100/1000BASE-T (</a:t>
            </a:r>
            <a:r>
              <a:rPr lang="ru-RU" dirty="0" smtClean="0">
                <a:solidFill>
                  <a:srgbClr val="584A83"/>
                </a:solidFill>
              </a:rPr>
              <a:t>комбо)</a:t>
            </a:r>
          </a:p>
          <a:p>
            <a:pPr marL="685800" lvl="1" indent="-228600" fontAlgn="auto">
              <a:spcAft>
                <a:spcPts val="0"/>
              </a:spcAft>
              <a:buFont typeface="Arial" pitchFamily="34" charset="0"/>
              <a:buChar char="•"/>
              <a:defRPr/>
            </a:pPr>
            <a:r>
              <a:rPr lang="ru-RU" dirty="0" smtClean="0">
                <a:solidFill>
                  <a:srgbClr val="584A83"/>
                </a:solidFill>
              </a:rPr>
              <a:t>Модель с двумя портами 10 </a:t>
            </a:r>
            <a:r>
              <a:rPr lang="en-US" dirty="0" err="1" smtClean="0">
                <a:solidFill>
                  <a:srgbClr val="584A83"/>
                </a:solidFill>
              </a:rPr>
              <a:t>Gbps</a:t>
            </a:r>
            <a:r>
              <a:rPr lang="en-US" dirty="0" smtClean="0">
                <a:solidFill>
                  <a:srgbClr val="584A83"/>
                </a:solidFill>
              </a:rPr>
              <a:t> SFP+</a:t>
            </a:r>
            <a:r>
              <a:rPr lang="ru-RU" dirty="0" smtClean="0">
                <a:solidFill>
                  <a:srgbClr val="584A83"/>
                </a:solidFill>
              </a:rPr>
              <a:t> </a:t>
            </a:r>
          </a:p>
          <a:p>
            <a:pPr marL="685800" lvl="1" indent="-228600" fontAlgn="auto">
              <a:spcAft>
                <a:spcPts val="0"/>
              </a:spcAft>
              <a:buFont typeface="Arial" pitchFamily="34" charset="0"/>
              <a:buChar char="•"/>
              <a:defRPr/>
            </a:pPr>
            <a:r>
              <a:rPr lang="ru-RU" dirty="0" smtClean="0">
                <a:solidFill>
                  <a:srgbClr val="584A83"/>
                </a:solidFill>
              </a:rPr>
              <a:t>Низкое энергопотребление (всего 46 Вт)</a:t>
            </a:r>
          </a:p>
          <a:p>
            <a:pPr marL="685800" lvl="1" indent="-228600" fontAlgn="auto">
              <a:spcAft>
                <a:spcPts val="0"/>
              </a:spcAft>
              <a:buFont typeface="Arial" pitchFamily="34" charset="0"/>
              <a:buChar char="•"/>
              <a:defRPr/>
            </a:pPr>
            <a:r>
              <a:rPr lang="ru-RU" dirty="0" smtClean="0">
                <a:solidFill>
                  <a:srgbClr val="584A83"/>
                </a:solidFill>
              </a:rPr>
              <a:t>Широчайшие возможности использования</a:t>
            </a:r>
          </a:p>
          <a:p>
            <a:pPr marL="685800" lvl="1" indent="-228600" fontAlgn="auto">
              <a:spcAft>
                <a:spcPts val="0"/>
              </a:spcAft>
              <a:buFont typeface="Arial" pitchFamily="34" charset="0"/>
              <a:buChar char="•"/>
              <a:defRPr/>
            </a:pPr>
            <a:endParaRPr lang="en-US" dirty="0">
              <a:solidFill>
                <a:srgbClr val="584A83"/>
              </a:solidFill>
            </a:endParaRPr>
          </a:p>
          <a:p>
            <a:pPr marL="228600" indent="-228600" fontAlgn="auto">
              <a:spcAft>
                <a:spcPts val="0"/>
              </a:spcAft>
              <a:buFont typeface="Arial" pitchFamily="34" charset="0"/>
              <a:buChar char="•"/>
              <a:defRPr/>
            </a:pPr>
            <a:endParaRPr lang="en-US" dirty="0">
              <a:solidFill>
                <a:srgbClr val="584A83"/>
              </a:solidFill>
            </a:endParaRPr>
          </a:p>
        </p:txBody>
      </p:sp>
      <p:sp>
        <p:nvSpPr>
          <p:cNvPr id="8" name="Slide Number Placeholder 7"/>
          <p:cNvSpPr>
            <a:spLocks noGrp="1"/>
          </p:cNvSpPr>
          <p:nvPr>
            <p:ph type="sldNum" sz="quarter" idx="12"/>
          </p:nvPr>
        </p:nvSpPr>
        <p:spPr/>
        <p:txBody>
          <a:bodyPr/>
          <a:lstStyle/>
          <a:p>
            <a:pPr>
              <a:defRPr/>
            </a:pPr>
            <a:fld id="{D70FFD1F-BC47-47C7-BD5B-B7BD3378FC84}" type="slidenum">
              <a:rPr lang="en-US"/>
              <a:pPr>
                <a:defRPr/>
              </a:pPr>
              <a:t>11</a:t>
            </a:fld>
            <a:endParaRPr lang="en-US"/>
          </a:p>
        </p:txBody>
      </p:sp>
      <p:pic>
        <p:nvPicPr>
          <p:cNvPr id="115716" name="Picture 29" descr="ExtremeXOS_Logo_2011.png"/>
          <p:cNvPicPr>
            <a:picLocks noChangeAspect="1"/>
          </p:cNvPicPr>
          <p:nvPr/>
        </p:nvPicPr>
        <p:blipFill>
          <a:blip r:embed="rId3"/>
          <a:srcRect/>
          <a:stretch>
            <a:fillRect/>
          </a:stretch>
        </p:blipFill>
        <p:spPr bwMode="auto">
          <a:xfrm>
            <a:off x="731838" y="5424488"/>
            <a:ext cx="3119437" cy="525462"/>
          </a:xfrm>
          <a:prstGeom prst="rect">
            <a:avLst/>
          </a:prstGeom>
          <a:noFill/>
          <a:ln w="9525">
            <a:noFill/>
            <a:miter lim="800000"/>
            <a:headEnd/>
            <a:tailEnd/>
          </a:ln>
        </p:spPr>
      </p:pic>
      <p:graphicFrame>
        <p:nvGraphicFramePr>
          <p:cNvPr id="6" name="Table 5"/>
          <p:cNvGraphicFramePr>
            <a:graphicFrameLocks noGrp="1"/>
          </p:cNvGraphicFramePr>
          <p:nvPr/>
        </p:nvGraphicFramePr>
        <p:xfrm>
          <a:off x="6642100" y="3217863"/>
          <a:ext cx="1674813" cy="427037"/>
        </p:xfrm>
        <a:graphic>
          <a:graphicData uri="http://schemas.openxmlformats.org/drawingml/2006/table">
            <a:tbl>
              <a:tblPr/>
              <a:tblGrid>
                <a:gridCol w="1674362"/>
              </a:tblGrid>
              <a:tr h="142523">
                <a:tc>
                  <a:txBody>
                    <a:bodyPr/>
                    <a:lstStyle/>
                    <a:p>
                      <a:pPr marL="285750" indent="-285750" algn="l" fontAlgn="b">
                        <a:buFont typeface="Arial" pitchFamily="34" charset="0"/>
                        <a:buChar char="•"/>
                      </a:pPr>
                      <a:r>
                        <a:rPr lang="en-US" sz="1400" b="0" i="0" u="none" strike="noStrike" dirty="0" smtClean="0">
                          <a:solidFill>
                            <a:srgbClr val="000000"/>
                          </a:solidFill>
                          <a:effectLst/>
                          <a:latin typeface="Arial"/>
                        </a:rPr>
                        <a:t>X440-</a:t>
                      </a:r>
                      <a:r>
                        <a:rPr lang="ru-RU" sz="1400" b="0" i="0" u="none" strike="noStrike" dirty="0" smtClean="0">
                          <a:solidFill>
                            <a:srgbClr val="000000"/>
                          </a:solidFill>
                          <a:effectLst/>
                          <a:latin typeface="Arial"/>
                        </a:rPr>
                        <a:t>24х</a:t>
                      </a:r>
                      <a:endParaRPr lang="en-US" sz="1400" b="0" i="0" u="none" strike="noStrike" dirty="0">
                        <a:solidFill>
                          <a:srgbClr val="000000"/>
                        </a:solidFill>
                        <a:effectLst/>
                        <a:latin typeface="Arial"/>
                      </a:endParaRP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42523">
                <a:tc>
                  <a:txBody>
                    <a:bodyPr/>
                    <a:lstStyle/>
                    <a:p>
                      <a:pPr marL="285750" indent="-285750" algn="l" fontAlgn="b">
                        <a:buFont typeface="Arial" pitchFamily="34" charset="0"/>
                        <a:buChar char="•"/>
                      </a:pPr>
                      <a:r>
                        <a:rPr lang="en-US" sz="1400" b="0" i="0" u="none" strike="noStrike" dirty="0" smtClean="0">
                          <a:solidFill>
                            <a:srgbClr val="000000"/>
                          </a:solidFill>
                          <a:effectLst/>
                          <a:latin typeface="Arial"/>
                        </a:rPr>
                        <a:t>X440-</a:t>
                      </a:r>
                      <a:r>
                        <a:rPr lang="ru-RU" sz="1400" b="0" i="0" u="none" strike="noStrike" dirty="0" smtClean="0">
                          <a:solidFill>
                            <a:srgbClr val="000000"/>
                          </a:solidFill>
                          <a:effectLst/>
                          <a:latin typeface="Arial"/>
                        </a:rPr>
                        <a:t>24х-10</a:t>
                      </a:r>
                      <a:r>
                        <a:rPr lang="en-US" sz="1400" b="0" i="0" u="none" strike="noStrike" dirty="0" smtClean="0">
                          <a:solidFill>
                            <a:srgbClr val="000000"/>
                          </a:solidFill>
                          <a:effectLst/>
                          <a:latin typeface="Arial"/>
                        </a:rPr>
                        <a:t>G</a:t>
                      </a:r>
                      <a:endParaRPr lang="en-US" sz="1400" b="0" i="0" u="none" strike="noStrike" dirty="0">
                        <a:solidFill>
                          <a:srgbClr val="000000"/>
                        </a:solidFill>
                        <a:effectLst/>
                        <a:latin typeface="Arial"/>
                      </a:endParaRPr>
                    </a:p>
                  </a:txBody>
                  <a:tcPr marL="0" marR="0" marT="0" marB="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pic>
        <p:nvPicPr>
          <p:cNvPr id="115720" name="Picture 8"/>
          <p:cNvPicPr>
            <a:picLocks noChangeAspect="1"/>
          </p:cNvPicPr>
          <p:nvPr/>
        </p:nvPicPr>
        <p:blipFill>
          <a:blip r:embed="rId4"/>
          <a:srcRect/>
          <a:stretch>
            <a:fillRect/>
          </a:stretch>
        </p:blipFill>
        <p:spPr bwMode="auto">
          <a:xfrm>
            <a:off x="2157413" y="1751013"/>
            <a:ext cx="4608512" cy="1173162"/>
          </a:xfrm>
          <a:prstGeom prst="rect">
            <a:avLst/>
          </a:prstGeom>
          <a:noFill/>
          <a:ln w="9525">
            <a:noFill/>
            <a:miter lim="800000"/>
            <a:headEnd/>
            <a:tailEnd/>
          </a:ln>
        </p:spPr>
      </p:pic>
      <p:grpSp>
        <p:nvGrpSpPr>
          <p:cNvPr id="115721" name="Group 9"/>
          <p:cNvGrpSpPr>
            <a:grpSpLocks/>
          </p:cNvGrpSpPr>
          <p:nvPr/>
        </p:nvGrpSpPr>
        <p:grpSpPr bwMode="auto">
          <a:xfrm flipH="1">
            <a:off x="6143625" y="1425575"/>
            <a:ext cx="876300" cy="850900"/>
            <a:chOff x="4372565" y="4779599"/>
            <a:chExt cx="457200" cy="365760"/>
          </a:xfrm>
        </p:grpSpPr>
        <p:sp>
          <p:nvSpPr>
            <p:cNvPr id="11" name="Explosion 2 10"/>
            <p:cNvSpPr/>
            <p:nvPr/>
          </p:nvSpPr>
          <p:spPr>
            <a:xfrm>
              <a:off x="4372565" y="4779599"/>
              <a:ext cx="457200" cy="365760"/>
            </a:xfrm>
            <a:prstGeom prst="irregularSeal2">
              <a:avLst/>
            </a:prstGeom>
            <a:solidFill>
              <a:srgbClr val="C00000"/>
            </a:solidFill>
            <a:ln>
              <a:no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dirty="0"/>
            </a:p>
          </p:txBody>
        </p:sp>
        <p:sp>
          <p:nvSpPr>
            <p:cNvPr id="115723" name="TextBox 11"/>
            <p:cNvSpPr txBox="1">
              <a:spLocks noChangeArrowheads="1"/>
            </p:cNvSpPr>
            <p:nvPr/>
          </p:nvSpPr>
          <p:spPr bwMode="auto">
            <a:xfrm rot="-1384278">
              <a:off x="4402303" y="4927307"/>
              <a:ext cx="378963" cy="131128"/>
            </a:xfrm>
            <a:prstGeom prst="rect">
              <a:avLst/>
            </a:prstGeom>
            <a:noFill/>
            <a:ln w="9525">
              <a:noFill/>
              <a:miter lim="800000"/>
              <a:headEnd/>
              <a:tailEnd/>
            </a:ln>
          </p:spPr>
          <p:txBody>
            <a:bodyPr/>
            <a:lstStyle/>
            <a:p>
              <a:pPr algn="ctr" defTabSz="914400">
                <a:lnSpc>
                  <a:spcPct val="85000"/>
                </a:lnSpc>
                <a:spcBef>
                  <a:spcPts val="1200"/>
                </a:spcBef>
              </a:pPr>
              <a:r>
                <a:rPr lang="en-US" sz="1100" b="1">
                  <a:solidFill>
                    <a:schemeClr val="bg1"/>
                  </a:solidFill>
                  <a:latin typeface="Arial Narrow" pitchFamily="34" charset="0"/>
                </a:rPr>
                <a:t>NEW</a:t>
              </a:r>
            </a:p>
          </p:txBody>
        </p:sp>
      </p:grpSp>
    </p:spTree>
  </p:cSld>
  <p:clrMapOvr>
    <a:masterClrMapping/>
  </p:clrMapOvr>
  <p:transition spd="med">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2"/>
          <p:cNvSpPr>
            <a:spLocks noGrp="1"/>
          </p:cNvSpPr>
          <p:nvPr>
            <p:ph type="title"/>
          </p:nvPr>
        </p:nvSpPr>
        <p:spPr>
          <a:xfrm>
            <a:off x="107950" y="1447800"/>
            <a:ext cx="9072563" cy="1676400"/>
          </a:xfrm>
        </p:spPr>
        <p:txBody>
          <a:bodyPr/>
          <a:lstStyle/>
          <a:p>
            <a:r>
              <a:rPr smtClean="0">
                <a:cs typeface="Arial" charset="0"/>
              </a:rPr>
              <a:t>ClearFlow</a:t>
            </a:r>
          </a:p>
        </p:txBody>
      </p:sp>
    </p:spTree>
  </p:cSld>
  <p:clrMapOvr>
    <a:masterClrMapping/>
  </p:clrMapOvr>
  <p:transition spd="med">
    <p:wipe dir="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Rectangle 3"/>
          <p:cNvSpPr txBox="1">
            <a:spLocks noChangeArrowheads="1"/>
          </p:cNvSpPr>
          <p:nvPr/>
        </p:nvSpPr>
        <p:spPr bwMode="auto">
          <a:xfrm>
            <a:off x="417513" y="841375"/>
            <a:ext cx="8431212" cy="2300288"/>
          </a:xfrm>
          <a:prstGeom prst="rect">
            <a:avLst/>
          </a:prstGeom>
          <a:noFill/>
          <a:ln w="9525">
            <a:noFill/>
            <a:miter lim="800000"/>
            <a:headEnd/>
            <a:tailEnd/>
          </a:ln>
        </p:spPr>
        <p:txBody>
          <a:bodyPr/>
          <a:lstStyle/>
          <a:p>
            <a:pPr marL="225425" indent="-225425" eaLnBrk="0" hangingPunct="0">
              <a:lnSpc>
                <a:spcPct val="85000"/>
              </a:lnSpc>
              <a:spcBef>
                <a:spcPts val="700"/>
              </a:spcBef>
              <a:buClr>
                <a:schemeClr val="accent1"/>
              </a:buClr>
              <a:buSzPct val="65000"/>
              <a:buFont typeface="Wingdings 3" pitchFamily="18" charset="2"/>
              <a:buChar char="u"/>
            </a:pPr>
            <a:r>
              <a:rPr lang="en-US">
                <a:ea typeface="MS PGothic" pitchFamily="34" charset="-128"/>
              </a:rPr>
              <a:t>CLEAR-Flow (Continuous Learning, Examination, Action and Reporting of Flows) </a:t>
            </a:r>
            <a:r>
              <a:rPr lang="ru-RU">
                <a:ea typeface="MS PGothic" pitchFamily="34" charset="-128"/>
              </a:rPr>
              <a:t> - технология, п</a:t>
            </a:r>
            <a:r>
              <a:rPr lang="ru-RU"/>
              <a:t>озволяющая существенно повысить Информационную Безопасность сети, контролируя сетевой трафик и блокируя сетевые аномалии</a:t>
            </a:r>
            <a:endParaRPr lang="en-US"/>
          </a:p>
          <a:p>
            <a:pPr marL="225425" indent="-225425" eaLnBrk="0" hangingPunct="0">
              <a:lnSpc>
                <a:spcPct val="85000"/>
              </a:lnSpc>
              <a:spcBef>
                <a:spcPts val="700"/>
              </a:spcBef>
              <a:buClr>
                <a:schemeClr val="accent1"/>
              </a:buClr>
              <a:buSzPct val="65000"/>
              <a:buFont typeface="Wingdings 3" pitchFamily="18" charset="2"/>
              <a:buChar char="u"/>
            </a:pPr>
            <a:endParaRPr lang="en-US"/>
          </a:p>
          <a:p>
            <a:pPr marL="225425" indent="-225425" eaLnBrk="0" hangingPunct="0">
              <a:lnSpc>
                <a:spcPct val="85000"/>
              </a:lnSpc>
              <a:spcBef>
                <a:spcPts val="700"/>
              </a:spcBef>
              <a:buClr>
                <a:schemeClr val="accent1"/>
              </a:buClr>
              <a:buSzPct val="65000"/>
              <a:buFont typeface="Wingdings 3" pitchFamily="18" charset="2"/>
              <a:buChar char="u"/>
            </a:pPr>
            <a:r>
              <a:rPr lang="ru-RU"/>
              <a:t>CLEAR-Flow проверяет определенный тип трафика, а не просто смотрит на source и destination, позволяя коммутатору повлиять на трафик, если превышены определенные критерии.</a:t>
            </a:r>
            <a:endParaRPr lang="en-US"/>
          </a:p>
        </p:txBody>
      </p:sp>
      <p:sp>
        <p:nvSpPr>
          <p:cNvPr id="262146" name="Title 1"/>
          <p:cNvSpPr>
            <a:spLocks noGrp="1"/>
          </p:cNvSpPr>
          <p:nvPr>
            <p:ph type="title"/>
          </p:nvPr>
        </p:nvSpPr>
        <p:spPr>
          <a:xfrm>
            <a:off x="225425" y="101600"/>
            <a:ext cx="7089775" cy="495300"/>
          </a:xfrm>
        </p:spPr>
        <p:txBody>
          <a:bodyPr/>
          <a:lstStyle/>
          <a:p>
            <a:r>
              <a:rPr sz="2400" smtClean="0">
                <a:cs typeface="Arial" charset="0"/>
              </a:rPr>
              <a:t>CLEAR-Flow</a:t>
            </a:r>
          </a:p>
        </p:txBody>
      </p:sp>
      <p:sp>
        <p:nvSpPr>
          <p:cNvPr id="262147" name="Rectangle 3"/>
          <p:cNvSpPr>
            <a:spLocks noChangeArrowheads="1"/>
          </p:cNvSpPr>
          <p:nvPr/>
        </p:nvSpPr>
        <p:spPr bwMode="auto">
          <a:xfrm>
            <a:off x="230188" y="4964113"/>
            <a:ext cx="8181975" cy="1484312"/>
          </a:xfrm>
          <a:prstGeom prst="rect">
            <a:avLst/>
          </a:prstGeom>
          <a:noFill/>
          <a:ln w="9525">
            <a:noFill/>
            <a:miter lim="800000"/>
            <a:headEnd/>
            <a:tailEnd/>
          </a:ln>
        </p:spPr>
        <p:txBody>
          <a:bodyPr/>
          <a:lstStyle/>
          <a:p>
            <a:pPr marL="342900" indent="-342900">
              <a:lnSpc>
                <a:spcPct val="90000"/>
              </a:lnSpc>
              <a:buClr>
                <a:srgbClr val="61AF13"/>
              </a:buClr>
              <a:buFontTx/>
              <a:buBlip>
                <a:blip r:embed="rId3"/>
              </a:buBlip>
            </a:pPr>
            <a:r>
              <a:rPr lang="ru-RU"/>
              <a:t>Проверяет весь трафик, проходящий через коммутатор</a:t>
            </a:r>
            <a:endParaRPr lang="en-US"/>
          </a:p>
          <a:p>
            <a:pPr marL="342900" indent="-342900">
              <a:lnSpc>
                <a:spcPct val="90000"/>
              </a:lnSpc>
              <a:buClr>
                <a:srgbClr val="61AF13"/>
              </a:buClr>
              <a:buFontTx/>
              <a:buBlip>
                <a:blip r:embed="rId3"/>
              </a:buBlip>
            </a:pPr>
            <a:r>
              <a:rPr lang="ru-RU"/>
              <a:t>Сравнивает трафик с настроенными шаблонами</a:t>
            </a:r>
            <a:endParaRPr lang="en-US"/>
          </a:p>
          <a:p>
            <a:pPr marL="342900" indent="-342900">
              <a:lnSpc>
                <a:spcPct val="90000"/>
              </a:lnSpc>
              <a:buClr>
                <a:srgbClr val="61AF13"/>
              </a:buClr>
              <a:buFontTx/>
              <a:buBlip>
                <a:blip r:embed="rId3"/>
              </a:buBlip>
            </a:pPr>
            <a:r>
              <a:rPr lang="ru-RU"/>
              <a:t>При обнаружении аномалии – блокирует ее</a:t>
            </a:r>
            <a:endParaRPr lang="en-US"/>
          </a:p>
          <a:p>
            <a:pPr marL="342900" indent="-342900">
              <a:lnSpc>
                <a:spcPct val="90000"/>
              </a:lnSpc>
              <a:buClr>
                <a:srgbClr val="61AF13"/>
              </a:buClr>
              <a:buFontTx/>
              <a:buBlip>
                <a:blip r:embed="rId3"/>
              </a:buBlip>
            </a:pPr>
            <a:r>
              <a:rPr lang="ru-RU"/>
              <a:t>Не влияет на производительность</a:t>
            </a:r>
            <a:endParaRPr lang="en-US"/>
          </a:p>
          <a:p>
            <a:pPr marL="342900" indent="-342900">
              <a:lnSpc>
                <a:spcPct val="90000"/>
              </a:lnSpc>
              <a:buClr>
                <a:srgbClr val="61AF13"/>
              </a:buClr>
              <a:buFontTx/>
              <a:buBlip>
                <a:blip r:embed="rId3"/>
              </a:buBlip>
            </a:pPr>
            <a:r>
              <a:rPr lang="ru-RU"/>
              <a:t>Может взаимодействовать со сторонними устройствами безопасности</a:t>
            </a:r>
            <a:endParaRPr lang="en-US"/>
          </a:p>
        </p:txBody>
      </p:sp>
      <p:pic>
        <p:nvPicPr>
          <p:cNvPr id="262148" name="Picture 5" descr="pipeline"/>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078038" y="2827338"/>
            <a:ext cx="6892925" cy="2306637"/>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p:txBody>
          <a:bodyPr/>
          <a:lstStyle/>
          <a:p>
            <a:r>
              <a:rPr lang="sv-SE" smtClean="0">
                <a:cs typeface="Arial" charset="0"/>
              </a:rPr>
              <a:t>Expressions &amp; Match conditions</a:t>
            </a:r>
            <a:endParaRPr smtClean="0">
              <a:cs typeface="Arial" charset="0"/>
            </a:endParaRPr>
          </a:p>
        </p:txBody>
      </p:sp>
      <p:sp>
        <p:nvSpPr>
          <p:cNvPr id="264194" name="Text Placeholder 2"/>
          <p:cNvSpPr>
            <a:spLocks noGrp="1"/>
          </p:cNvSpPr>
          <p:nvPr>
            <p:ph type="body" sz="quarter" idx="4294967295"/>
          </p:nvPr>
        </p:nvSpPr>
        <p:spPr>
          <a:xfrm>
            <a:off x="330200" y="873125"/>
            <a:ext cx="5111750" cy="2459038"/>
          </a:xfrm>
        </p:spPr>
        <p:txBody>
          <a:bodyPr/>
          <a:lstStyle/>
          <a:p>
            <a:pPr marL="0" indent="0">
              <a:buFont typeface="Arial" charset="0"/>
              <a:buNone/>
            </a:pPr>
            <a:r>
              <a:rPr lang="en-US" smtClean="0">
                <a:cs typeface="Arial" charset="0"/>
              </a:rPr>
              <a:t>CLEAR-Flow rule expressions are: </a:t>
            </a:r>
          </a:p>
          <a:p>
            <a:pPr lvl="1">
              <a:buFont typeface="Arial" charset="0"/>
              <a:buChar char="•"/>
            </a:pPr>
            <a:r>
              <a:rPr lang="en-US" smtClean="0">
                <a:cs typeface="Arial" charset="0"/>
              </a:rPr>
              <a:t>Count</a:t>
            </a:r>
          </a:p>
          <a:p>
            <a:pPr lvl="1">
              <a:buFont typeface="Arial" charset="0"/>
              <a:buChar char="•"/>
            </a:pPr>
            <a:r>
              <a:rPr lang="en-US" smtClean="0">
                <a:cs typeface="Arial" charset="0"/>
              </a:rPr>
              <a:t>Delta</a:t>
            </a:r>
          </a:p>
          <a:p>
            <a:pPr lvl="1">
              <a:buFont typeface="Arial" charset="0"/>
              <a:buChar char="•"/>
            </a:pPr>
            <a:r>
              <a:rPr lang="en-US" smtClean="0">
                <a:cs typeface="Arial" charset="0"/>
              </a:rPr>
              <a:t>Ratio</a:t>
            </a:r>
          </a:p>
          <a:p>
            <a:pPr lvl="1">
              <a:buFont typeface="Arial" charset="0"/>
              <a:buChar char="•"/>
            </a:pPr>
            <a:r>
              <a:rPr lang="en-US" smtClean="0">
                <a:cs typeface="Arial" charset="0"/>
              </a:rPr>
              <a:t>delta-ratio</a:t>
            </a:r>
          </a:p>
          <a:p>
            <a:pPr lvl="1">
              <a:buFont typeface="Arial" charset="0"/>
              <a:buChar char="•"/>
            </a:pPr>
            <a:r>
              <a:rPr lang="en-US" smtClean="0">
                <a:cs typeface="Arial" charset="0"/>
              </a:rPr>
              <a:t>Rule</a:t>
            </a:r>
          </a:p>
        </p:txBody>
      </p:sp>
      <p:sp>
        <p:nvSpPr>
          <p:cNvPr id="4" name="Slide Number Placeholder 3"/>
          <p:cNvSpPr>
            <a:spLocks noGrp="1"/>
          </p:cNvSpPr>
          <p:nvPr>
            <p:ph type="sldNum" sz="quarter" idx="12"/>
          </p:nvPr>
        </p:nvSpPr>
        <p:spPr>
          <a:xfrm>
            <a:off x="225425" y="6492875"/>
            <a:ext cx="536575" cy="252413"/>
          </a:xfrm>
        </p:spPr>
        <p:txBody>
          <a:bodyPr/>
          <a:lstStyle/>
          <a:p>
            <a:pPr>
              <a:defRPr/>
            </a:pPr>
            <a:fld id="{32D001A7-15F8-4B86-A611-1F2F1022921F}" type="slidenum">
              <a:rPr lang="en-US">
                <a:solidFill>
                  <a:schemeClr val="accent1"/>
                </a:solidFill>
                <a:latin typeface="+mj-lt"/>
              </a:rPr>
              <a:pPr>
                <a:defRPr/>
              </a:pPr>
              <a:t>112</a:t>
            </a:fld>
            <a:endParaRPr lang="en-US" dirty="0">
              <a:solidFill>
                <a:schemeClr val="accent1"/>
              </a:solidFill>
              <a:latin typeface="+mj-lt"/>
            </a:endParaRPr>
          </a:p>
        </p:txBody>
      </p:sp>
      <p:sp>
        <p:nvSpPr>
          <p:cNvPr id="5" name="Rectangle 4"/>
          <p:cNvSpPr/>
          <p:nvPr/>
        </p:nvSpPr>
        <p:spPr>
          <a:xfrm>
            <a:off x="2400300" y="3576638"/>
            <a:ext cx="4572000" cy="2770187"/>
          </a:xfrm>
          <a:prstGeom prst="rect">
            <a:avLst/>
          </a:prstGeom>
        </p:spPr>
        <p:txBody>
          <a:bodyPr>
            <a:spAutoFit/>
          </a:bodyPr>
          <a:lstStyle/>
          <a:p>
            <a:pPr fontAlgn="auto">
              <a:spcBef>
                <a:spcPts val="0"/>
              </a:spcBef>
              <a:spcAft>
                <a:spcPts val="0"/>
              </a:spcAft>
              <a:defRPr/>
            </a:pPr>
            <a:r>
              <a:rPr lang="ru-RU" sz="2400" dirty="0">
                <a:solidFill>
                  <a:srgbClr val="604479"/>
                </a:solidFill>
                <a:latin typeface="+mj-lt"/>
                <a:cs typeface="+mn-cs"/>
              </a:rPr>
              <a:t>Действия, которые могут быть предприняты с трафиком</a:t>
            </a:r>
            <a:r>
              <a:rPr lang="en-US" sz="2400" dirty="0">
                <a:solidFill>
                  <a:srgbClr val="604479"/>
                </a:solidFill>
                <a:latin typeface="+mj-lt"/>
                <a:cs typeface="+mn-cs"/>
              </a:rPr>
              <a:t>:</a:t>
            </a:r>
            <a:endParaRPr lang="ru-RU" sz="2400" dirty="0">
              <a:solidFill>
                <a:srgbClr val="604479"/>
              </a:solidFill>
              <a:latin typeface="+mj-lt"/>
              <a:cs typeface="+mn-cs"/>
            </a:endParaRPr>
          </a:p>
          <a:p>
            <a:pPr fontAlgn="auto">
              <a:spcBef>
                <a:spcPts val="0"/>
              </a:spcBef>
              <a:spcAft>
                <a:spcPts val="0"/>
              </a:spcAft>
              <a:defRPr/>
            </a:pPr>
            <a:endParaRPr lang="en-US" dirty="0">
              <a:latin typeface="+mn-lt"/>
              <a:cs typeface="+mn-cs"/>
            </a:endParaRPr>
          </a:p>
          <a:p>
            <a:pPr marL="742950" lvl="1" indent="-285750" fontAlgn="auto">
              <a:spcBef>
                <a:spcPts val="0"/>
              </a:spcBef>
              <a:spcAft>
                <a:spcPts val="0"/>
              </a:spcAft>
              <a:buFont typeface="Arial"/>
              <a:buChar char="•"/>
              <a:defRPr/>
            </a:pPr>
            <a:r>
              <a:rPr lang="en-US" dirty="0">
                <a:latin typeface="+mn-lt"/>
                <a:cs typeface="+mn-cs"/>
              </a:rPr>
              <a:t>Permit/Deny ACL</a:t>
            </a:r>
            <a:endParaRPr lang="en-US" dirty="0">
              <a:latin typeface="+mn-lt"/>
              <a:cs typeface="+mn-cs"/>
            </a:endParaRPr>
          </a:p>
          <a:p>
            <a:pPr marL="742950" lvl="1" indent="-285750" fontAlgn="auto">
              <a:spcBef>
                <a:spcPts val="0"/>
              </a:spcBef>
              <a:spcAft>
                <a:spcPts val="0"/>
              </a:spcAft>
              <a:buFont typeface="Arial"/>
              <a:buChar char="•"/>
              <a:defRPr/>
            </a:pPr>
            <a:r>
              <a:rPr lang="en-US" dirty="0" err="1">
                <a:latin typeface="+mn-lt"/>
                <a:cs typeface="+mn-cs"/>
              </a:rPr>
              <a:t>QoS</a:t>
            </a:r>
            <a:r>
              <a:rPr lang="en-US" dirty="0">
                <a:latin typeface="+mn-lt"/>
                <a:cs typeface="+mn-cs"/>
              </a:rPr>
              <a:t> </a:t>
            </a:r>
            <a:r>
              <a:rPr lang="en-US" dirty="0">
                <a:latin typeface="+mn-lt"/>
                <a:cs typeface="+mn-cs"/>
              </a:rPr>
              <a:t>Profile</a:t>
            </a:r>
          </a:p>
          <a:p>
            <a:pPr marL="742950" lvl="1" indent="-285750" fontAlgn="auto">
              <a:spcBef>
                <a:spcPts val="0"/>
              </a:spcBef>
              <a:spcAft>
                <a:spcPts val="0"/>
              </a:spcAft>
              <a:buFont typeface="Arial"/>
              <a:buChar char="•"/>
              <a:defRPr/>
            </a:pPr>
            <a:r>
              <a:rPr lang="en-US" dirty="0">
                <a:latin typeface="+mn-lt"/>
                <a:cs typeface="+mn-cs"/>
              </a:rPr>
              <a:t>Mirror</a:t>
            </a:r>
            <a:endParaRPr lang="en-US" dirty="0">
              <a:latin typeface="+mn-lt"/>
              <a:cs typeface="+mn-cs"/>
            </a:endParaRPr>
          </a:p>
          <a:p>
            <a:pPr marL="742950" lvl="1" indent="-285750" fontAlgn="auto">
              <a:spcBef>
                <a:spcPts val="0"/>
              </a:spcBef>
              <a:spcAft>
                <a:spcPts val="0"/>
              </a:spcAft>
              <a:buFont typeface="Arial"/>
              <a:buChar char="•"/>
              <a:defRPr/>
            </a:pPr>
            <a:r>
              <a:rPr lang="en-US" dirty="0">
                <a:latin typeface="+mn-lt"/>
                <a:cs typeface="+mn-cs"/>
              </a:rPr>
              <a:t>SNMP </a:t>
            </a:r>
            <a:r>
              <a:rPr lang="en-US" dirty="0">
                <a:latin typeface="+mn-lt"/>
                <a:cs typeface="+mn-cs"/>
              </a:rPr>
              <a:t>Trap</a:t>
            </a:r>
          </a:p>
          <a:p>
            <a:pPr marL="742950" lvl="1" indent="-285750" fontAlgn="auto">
              <a:spcBef>
                <a:spcPts val="0"/>
              </a:spcBef>
              <a:spcAft>
                <a:spcPts val="0"/>
              </a:spcAft>
              <a:buFont typeface="Arial"/>
              <a:buChar char="•"/>
              <a:defRPr/>
            </a:pPr>
            <a:r>
              <a:rPr lang="en-US" dirty="0">
                <a:latin typeface="+mn-lt"/>
                <a:cs typeface="+mn-cs"/>
              </a:rPr>
              <a:t>Syslog</a:t>
            </a:r>
            <a:endParaRPr lang="en-US" dirty="0">
              <a:latin typeface="+mn-lt"/>
              <a:cs typeface="+mn-cs"/>
            </a:endParaRPr>
          </a:p>
          <a:p>
            <a:pPr marL="742950" lvl="1" indent="-285750" fontAlgn="auto">
              <a:spcBef>
                <a:spcPts val="0"/>
              </a:spcBef>
              <a:spcAft>
                <a:spcPts val="0"/>
              </a:spcAft>
              <a:buFont typeface="Arial"/>
              <a:buChar char="•"/>
              <a:defRPr/>
            </a:pPr>
            <a:r>
              <a:rPr lang="en-US" dirty="0">
                <a:latin typeface="+mn-lt"/>
                <a:cs typeface="+mn-cs"/>
              </a:rPr>
              <a:t>CLI commands</a:t>
            </a:r>
            <a:endParaRPr lang="en-US" dirty="0">
              <a:latin typeface="+mn-lt"/>
              <a:cs typeface="+mn-cs"/>
            </a:endParaRPr>
          </a:p>
        </p:txBody>
      </p:sp>
      <p:pic>
        <p:nvPicPr>
          <p:cNvPr id="264197" name="Picture 6" descr="http://www.edupics.com/expression-t14570.jpg"/>
          <p:cNvPicPr>
            <a:picLocks noChangeAspect="1" noChangeArrowheads="1"/>
          </p:cNvPicPr>
          <p:nvPr/>
        </p:nvPicPr>
        <p:blipFill>
          <a:blip r:embed="rId2"/>
          <a:srcRect/>
          <a:stretch>
            <a:fillRect/>
          </a:stretch>
        </p:blipFill>
        <p:spPr bwMode="auto">
          <a:xfrm>
            <a:off x="2992438" y="1536700"/>
            <a:ext cx="1693862" cy="1693863"/>
          </a:xfrm>
          <a:prstGeom prst="rect">
            <a:avLst/>
          </a:prstGeom>
          <a:noFill/>
          <a:ln w="9525">
            <a:noFill/>
            <a:miter lim="800000"/>
            <a:headEnd/>
            <a:tailEnd/>
          </a:ln>
        </p:spPr>
      </p:pic>
      <p:pic>
        <p:nvPicPr>
          <p:cNvPr id="264198" name="Picture 8" descr="http://www.nmsu.edu/~safety/images/bomb&amp;man_runing_stick_fig.jpg"/>
          <p:cNvPicPr>
            <a:picLocks noChangeAspect="1" noChangeArrowheads="1"/>
          </p:cNvPicPr>
          <p:nvPr/>
        </p:nvPicPr>
        <p:blipFill>
          <a:blip r:embed="rId3"/>
          <a:srcRect/>
          <a:stretch>
            <a:fillRect/>
          </a:stretch>
        </p:blipFill>
        <p:spPr bwMode="auto">
          <a:xfrm>
            <a:off x="5876925" y="4264025"/>
            <a:ext cx="2190750" cy="18859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0"/>
          </p:nvPr>
        </p:nvSpPr>
        <p:spPr bwMode="auto">
          <a:ln>
            <a:miter lim="800000"/>
            <a:headEnd/>
            <a:tailEnd/>
          </a:ln>
        </p:spPr>
        <p:txBody>
          <a:bodyPr/>
          <a:lstStyle/>
          <a:p>
            <a:pPr>
              <a:defRPr/>
            </a:pPr>
            <a:r>
              <a:rPr lang="en-US" smtClean="0"/>
              <a:t>Page </a:t>
            </a:r>
            <a:fld id="{C00089D8-2817-44AA-87D5-7C8CFD5FD408}" type="slidenum">
              <a:rPr lang="en-US" smtClean="0"/>
              <a:pPr>
                <a:defRPr/>
              </a:pPr>
              <a:t>113</a:t>
            </a:fld>
            <a:endParaRPr lang="en-US" smtClean="0"/>
          </a:p>
        </p:txBody>
      </p:sp>
      <p:sp>
        <p:nvSpPr>
          <p:cNvPr id="265218" name="Rectangle 2"/>
          <p:cNvSpPr>
            <a:spLocks noGrp="1" noChangeArrowheads="1"/>
          </p:cNvSpPr>
          <p:nvPr>
            <p:ph type="title"/>
          </p:nvPr>
        </p:nvSpPr>
        <p:spPr>
          <a:xfrm>
            <a:off x="60325" y="128588"/>
            <a:ext cx="6011863" cy="476250"/>
          </a:xfrm>
        </p:spPr>
        <p:txBody>
          <a:bodyPr/>
          <a:lstStyle/>
          <a:p>
            <a:r>
              <a:rPr lang="ru-RU" sz="2800" smtClean="0">
                <a:cs typeface="Arial" charset="0"/>
              </a:rPr>
              <a:t>Пример правила </a:t>
            </a:r>
            <a:r>
              <a:rPr sz="2800" smtClean="0">
                <a:cs typeface="Arial" charset="0"/>
              </a:rPr>
              <a:t>CLEAR-Flow</a:t>
            </a:r>
            <a:endParaRPr sz="1800" smtClean="0">
              <a:cs typeface="Arial" charset="0"/>
            </a:endParaRPr>
          </a:p>
        </p:txBody>
      </p:sp>
      <p:sp>
        <p:nvSpPr>
          <p:cNvPr id="265219" name="Rectangle 5"/>
          <p:cNvSpPr>
            <a:spLocks noChangeArrowheads="1"/>
          </p:cNvSpPr>
          <p:nvPr/>
        </p:nvSpPr>
        <p:spPr bwMode="auto">
          <a:xfrm>
            <a:off x="457200" y="1069975"/>
            <a:ext cx="7924800" cy="4708525"/>
          </a:xfrm>
          <a:prstGeom prst="rect">
            <a:avLst/>
          </a:prstGeom>
          <a:noFill/>
          <a:ln w="9525">
            <a:noFill/>
            <a:miter lim="800000"/>
            <a:headEnd/>
            <a:tailEnd/>
          </a:ln>
        </p:spPr>
        <p:txBody>
          <a:bodyPr>
            <a:spAutoFit/>
          </a:bodyPr>
          <a:lstStyle/>
          <a:p>
            <a:endParaRPr lang="en-US" sz="2000"/>
          </a:p>
          <a:p>
            <a:r>
              <a:rPr lang="en-US" sz="2000"/>
              <a:t>entry acl_rule1 {</a:t>
            </a:r>
          </a:p>
          <a:p>
            <a:r>
              <a:rPr lang="en-US" sz="2000"/>
              <a:t>if {	destination-address 192.168.16.0/24;</a:t>
            </a:r>
          </a:p>
          <a:p>
            <a:r>
              <a:rPr lang="en-US" sz="2000"/>
              <a:t>	destination-port 2049;</a:t>
            </a:r>
          </a:p>
          <a:p>
            <a:r>
              <a:rPr lang="en-US" sz="2000"/>
              <a:t>	protocol tcp;</a:t>
            </a:r>
          </a:p>
          <a:p>
            <a:r>
              <a:rPr lang="en-US" sz="2000"/>
              <a:t>} then { count counter1;</a:t>
            </a:r>
          </a:p>
          <a:p>
            <a:r>
              <a:rPr lang="en-US" sz="2000"/>
              <a:t>}</a:t>
            </a:r>
          </a:p>
          <a:p>
            <a:r>
              <a:rPr lang="en-US" sz="2000"/>
              <a:t>}</a:t>
            </a:r>
          </a:p>
          <a:p>
            <a:endParaRPr lang="sv-SE" sz="2000">
              <a:latin typeface="Arial Black" pitchFamily="34" charset="0"/>
            </a:endParaRPr>
          </a:p>
          <a:p>
            <a:r>
              <a:rPr lang="en-US" sz="2000"/>
              <a:t>entry cflow_count_rule_example {</a:t>
            </a:r>
          </a:p>
          <a:p>
            <a:r>
              <a:rPr lang="en-US" sz="2000"/>
              <a:t>if { count counter1 &gt; 1000000 ; period 10 ;</a:t>
            </a:r>
          </a:p>
          <a:p>
            <a:r>
              <a:rPr lang="en-US" sz="2000"/>
              <a:t>} then { snmptrap 123 "Traffic on acl_rule1 exceeds threshold";</a:t>
            </a:r>
          </a:p>
          <a:p>
            <a:r>
              <a:rPr lang="en-US" sz="2000"/>
              <a:t>deny acl_rule1;</a:t>
            </a:r>
          </a:p>
          <a:p>
            <a:r>
              <a:rPr lang="en-US" sz="2000"/>
              <a:t>}</a:t>
            </a:r>
          </a:p>
          <a:p>
            <a:r>
              <a:rPr lang="en-US" sz="2000"/>
              <a:t>}</a:t>
            </a:r>
          </a:p>
        </p:txBody>
      </p:sp>
      <p:pic>
        <p:nvPicPr>
          <p:cNvPr id="265220" name="Picture 2" descr="http://gadgets.boingboing.net/gimages/portal_view_1.jpg"/>
          <p:cNvPicPr>
            <a:picLocks noChangeAspect="1" noChangeArrowheads="1"/>
          </p:cNvPicPr>
          <p:nvPr/>
        </p:nvPicPr>
        <p:blipFill>
          <a:blip r:embed="rId3"/>
          <a:srcRect/>
          <a:stretch>
            <a:fillRect/>
          </a:stretch>
        </p:blipFill>
        <p:spPr bwMode="auto">
          <a:xfrm>
            <a:off x="5553075" y="2154238"/>
            <a:ext cx="2940050" cy="2063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a:xfrm>
            <a:off x="153988" y="101600"/>
            <a:ext cx="7731125" cy="495300"/>
          </a:xfrm>
        </p:spPr>
        <p:txBody>
          <a:bodyPr/>
          <a:lstStyle/>
          <a:p>
            <a:pPr marL="342900" indent="-342900"/>
            <a:r>
              <a:rPr sz="3200" b="0" smtClean="0">
                <a:cs typeface="Arial" charset="0"/>
              </a:rPr>
              <a:t>Delta-Ratio Expression</a:t>
            </a:r>
          </a:p>
        </p:txBody>
      </p:sp>
      <p:sp>
        <p:nvSpPr>
          <p:cNvPr id="267266" name="Slide Number Placeholder 2"/>
          <p:cNvSpPr>
            <a:spLocks noGrp="1"/>
          </p:cNvSpPr>
          <p:nvPr>
            <p:ph type="sldNum" sz="quarter" idx="12"/>
          </p:nvPr>
        </p:nvSpPr>
        <p:spPr bwMode="auto">
          <a:noFill/>
          <a:ln>
            <a:miter lim="800000"/>
            <a:headEnd/>
            <a:tailEnd/>
          </a:ln>
        </p:spPr>
        <p:txBody>
          <a:bodyPr/>
          <a:lstStyle/>
          <a:p>
            <a:pPr fontAlgn="base">
              <a:spcBef>
                <a:spcPct val="0"/>
              </a:spcBef>
              <a:spcAft>
                <a:spcPct val="0"/>
              </a:spcAft>
            </a:pPr>
            <a:fld id="{9CF6D65F-C492-4E42-8CCC-57DC4D2947A2}" type="slidenum">
              <a:rPr lang="en-US">
                <a:latin typeface="Arial" charset="0"/>
                <a:cs typeface="Arial" charset="0"/>
              </a:rPr>
              <a:pPr fontAlgn="base">
                <a:spcBef>
                  <a:spcPct val="0"/>
                </a:spcBef>
                <a:spcAft>
                  <a:spcPct val="0"/>
                </a:spcAft>
              </a:pPr>
              <a:t>114</a:t>
            </a:fld>
            <a:endParaRPr lang="en-US">
              <a:latin typeface="Arial" charset="0"/>
              <a:cs typeface="Arial" charset="0"/>
            </a:endParaRPr>
          </a:p>
        </p:txBody>
      </p:sp>
      <p:sp>
        <p:nvSpPr>
          <p:cNvPr id="4" name="Text Placeholder 3"/>
          <p:cNvSpPr>
            <a:spLocks noGrp="1"/>
          </p:cNvSpPr>
          <p:nvPr>
            <p:ph type="body" sz="quarter" idx="11"/>
          </p:nvPr>
        </p:nvSpPr>
        <p:spPr>
          <a:xfrm>
            <a:off x="273050" y="692150"/>
            <a:ext cx="3651250" cy="5716588"/>
          </a:xfrm>
        </p:spPr>
        <p:txBody>
          <a:bodyPr rtlCol="0">
            <a:normAutofit/>
          </a:bodyPr>
          <a:lstStyle/>
          <a:p>
            <a:pPr marL="225425" indent="0" fontAlgn="auto">
              <a:spcAft>
                <a:spcPts val="0"/>
              </a:spcAft>
              <a:buFont typeface="Arial" pitchFamily="34" charset="0"/>
              <a:buNone/>
              <a:defRPr/>
            </a:pPr>
            <a:r>
              <a:rPr/>
              <a:t>entry acl_syn {</a:t>
            </a:r>
          </a:p>
          <a:p>
            <a:pPr marL="225425" indent="0" fontAlgn="auto">
              <a:spcAft>
                <a:spcPts val="0"/>
              </a:spcAft>
              <a:buFont typeface="Arial" pitchFamily="34" charset="0"/>
              <a:buNone/>
              <a:defRPr/>
            </a:pPr>
            <a:r>
              <a:rPr/>
              <a:t>if {</a:t>
            </a:r>
          </a:p>
          <a:p>
            <a:pPr marL="225425" indent="0" fontAlgn="auto">
              <a:spcAft>
                <a:spcPts val="0"/>
              </a:spcAft>
              <a:buFont typeface="Arial" pitchFamily="34" charset="0"/>
              <a:buNone/>
              <a:defRPr/>
            </a:pPr>
            <a:r>
              <a:rPr/>
              <a:t>protocol tcp_flags SYN;</a:t>
            </a:r>
          </a:p>
          <a:p>
            <a:pPr marL="225425" indent="0" fontAlgn="auto">
              <a:spcAft>
                <a:spcPts val="0"/>
              </a:spcAft>
              <a:buFont typeface="Arial" pitchFamily="34" charset="0"/>
              <a:buNone/>
              <a:defRPr/>
            </a:pPr>
            <a:r>
              <a:rPr/>
              <a:t>} then {</a:t>
            </a:r>
          </a:p>
          <a:p>
            <a:pPr marL="225425" indent="0" fontAlgn="auto">
              <a:spcAft>
                <a:spcPts val="0"/>
              </a:spcAft>
              <a:buFont typeface="Arial" pitchFamily="34" charset="0"/>
              <a:buNone/>
              <a:defRPr/>
            </a:pPr>
            <a:r>
              <a:rPr/>
              <a:t>count tcpSynCounter;</a:t>
            </a:r>
          </a:p>
          <a:p>
            <a:pPr marL="225425" indent="0" fontAlgn="auto">
              <a:spcAft>
                <a:spcPts val="0"/>
              </a:spcAft>
              <a:buFont typeface="Arial" pitchFamily="34" charset="0"/>
              <a:buNone/>
              <a:defRPr/>
            </a:pPr>
            <a:r>
              <a:rPr/>
              <a:t>}</a:t>
            </a:r>
          </a:p>
          <a:p>
            <a:pPr marL="225425" indent="0" fontAlgn="auto">
              <a:spcAft>
                <a:spcPts val="0"/>
              </a:spcAft>
              <a:buFont typeface="Arial" pitchFamily="34" charset="0"/>
              <a:buNone/>
              <a:defRPr/>
            </a:pPr>
            <a:r>
              <a:rPr/>
              <a:t>}</a:t>
            </a:r>
          </a:p>
          <a:p>
            <a:pPr marL="225425" indent="0" fontAlgn="auto">
              <a:spcAft>
                <a:spcPts val="0"/>
              </a:spcAft>
              <a:buFont typeface="Arial" pitchFamily="34" charset="0"/>
              <a:buNone/>
              <a:defRPr/>
            </a:pPr>
            <a:r>
              <a:rPr/>
              <a:t>entry acl_tcp {</a:t>
            </a:r>
          </a:p>
          <a:p>
            <a:pPr marL="225425" indent="0" fontAlgn="auto">
              <a:spcAft>
                <a:spcPts val="0"/>
              </a:spcAft>
              <a:buFont typeface="Arial" pitchFamily="34" charset="0"/>
              <a:buNone/>
              <a:defRPr/>
            </a:pPr>
            <a:r>
              <a:rPr/>
              <a:t>if {</a:t>
            </a:r>
          </a:p>
          <a:p>
            <a:pPr marL="225425" indent="0" fontAlgn="auto">
              <a:spcAft>
                <a:spcPts val="0"/>
              </a:spcAft>
              <a:buFont typeface="Arial" pitchFamily="34" charset="0"/>
              <a:buNone/>
              <a:defRPr/>
            </a:pPr>
            <a:r>
              <a:rPr/>
              <a:t>protocol tcp;</a:t>
            </a:r>
          </a:p>
          <a:p>
            <a:pPr marL="225425" indent="0" fontAlgn="auto">
              <a:spcAft>
                <a:spcPts val="0"/>
              </a:spcAft>
              <a:buFont typeface="Arial" pitchFamily="34" charset="0"/>
              <a:buNone/>
              <a:defRPr/>
            </a:pPr>
            <a:r>
              <a:rPr/>
              <a:t>} then {</a:t>
            </a:r>
          </a:p>
          <a:p>
            <a:pPr marL="225425" indent="0" fontAlgn="auto">
              <a:spcAft>
                <a:spcPts val="0"/>
              </a:spcAft>
              <a:buFont typeface="Arial" pitchFamily="34" charset="0"/>
              <a:buNone/>
              <a:defRPr/>
            </a:pPr>
            <a:r>
              <a:rPr/>
              <a:t>count tcpCounter;</a:t>
            </a:r>
          </a:p>
          <a:p>
            <a:pPr marL="225425" indent="0" fontAlgn="auto">
              <a:spcAft>
                <a:spcPts val="0"/>
              </a:spcAft>
              <a:buFont typeface="Arial" pitchFamily="34" charset="0"/>
              <a:buNone/>
              <a:defRPr/>
            </a:pPr>
            <a:r>
              <a:rPr/>
              <a:t>}</a:t>
            </a:r>
          </a:p>
          <a:p>
            <a:pPr marL="225425" indent="0" fontAlgn="auto">
              <a:spcAft>
                <a:spcPts val="0"/>
              </a:spcAft>
              <a:buFont typeface="Arial" pitchFamily="34" charset="0"/>
              <a:buNone/>
              <a:defRPr/>
            </a:pPr>
            <a:r>
              <a:rPr/>
              <a:t>}</a:t>
            </a:r>
          </a:p>
          <a:p>
            <a:pPr marL="225425" indent="0" fontAlgn="auto">
              <a:spcAft>
                <a:spcPts val="0"/>
              </a:spcAft>
              <a:buFont typeface="Arial" pitchFamily="34" charset="0"/>
              <a:buNone/>
              <a:defRPr/>
            </a:pPr>
            <a:endParaRPr lang="da-DK"/>
          </a:p>
        </p:txBody>
      </p:sp>
      <p:sp>
        <p:nvSpPr>
          <p:cNvPr id="267268" name="Text Placeholder 3"/>
          <p:cNvSpPr txBox="1">
            <a:spLocks/>
          </p:cNvSpPr>
          <p:nvPr/>
        </p:nvSpPr>
        <p:spPr bwMode="auto">
          <a:xfrm>
            <a:off x="3708400" y="692150"/>
            <a:ext cx="5307013" cy="5716588"/>
          </a:xfrm>
          <a:prstGeom prst="rect">
            <a:avLst/>
          </a:prstGeom>
          <a:noFill/>
          <a:ln w="9525">
            <a:noFill/>
            <a:miter lim="800000"/>
            <a:headEnd/>
            <a:tailEnd/>
          </a:ln>
        </p:spPr>
        <p:txBody>
          <a:bodyPr/>
          <a:lstStyle/>
          <a:p>
            <a:pPr marL="225425" defTabSz="914400">
              <a:lnSpc>
                <a:spcPct val="85000"/>
              </a:lnSpc>
              <a:spcBef>
                <a:spcPts val="1200"/>
              </a:spcBef>
              <a:buFont typeface="Arial" charset="0"/>
              <a:buNone/>
            </a:pPr>
            <a:r>
              <a:rPr lang="en-US" sz="2000">
                <a:solidFill>
                  <a:srgbClr val="3F3F3F"/>
                </a:solidFill>
              </a:rPr>
              <a:t>entry cflow_delta_ratio {</a:t>
            </a:r>
          </a:p>
          <a:p>
            <a:pPr marL="225425" defTabSz="914400">
              <a:lnSpc>
                <a:spcPct val="85000"/>
              </a:lnSpc>
              <a:spcBef>
                <a:spcPts val="1200"/>
              </a:spcBef>
              <a:buFont typeface="Arial" charset="0"/>
              <a:buNone/>
            </a:pPr>
            <a:r>
              <a:rPr lang="en-US" sz="2000">
                <a:solidFill>
                  <a:srgbClr val="3F3F3F"/>
                </a:solidFill>
              </a:rPr>
              <a:t>if { delta-ratio tcpSynCounter tcpCounter &gt; 10 ;</a:t>
            </a:r>
          </a:p>
          <a:p>
            <a:pPr marL="225425" defTabSz="914400">
              <a:lnSpc>
                <a:spcPct val="85000"/>
              </a:lnSpc>
              <a:spcBef>
                <a:spcPts val="1200"/>
              </a:spcBef>
              <a:buFont typeface="Arial" charset="0"/>
              <a:buNone/>
            </a:pPr>
            <a:r>
              <a:rPr lang="en-US" sz="2000">
                <a:solidFill>
                  <a:srgbClr val="3F3F3F"/>
                </a:solidFill>
              </a:rPr>
              <a:t>period 2;</a:t>
            </a:r>
          </a:p>
          <a:p>
            <a:pPr marL="225425" defTabSz="914400">
              <a:lnSpc>
                <a:spcPct val="85000"/>
              </a:lnSpc>
              <a:spcBef>
                <a:spcPts val="1200"/>
              </a:spcBef>
              <a:buFont typeface="Arial" charset="0"/>
              <a:buNone/>
            </a:pPr>
            <a:r>
              <a:rPr lang="en-US" sz="2000">
                <a:solidFill>
                  <a:srgbClr val="3F3F3F"/>
                </a:solidFill>
              </a:rPr>
              <a:t>min-value 100;</a:t>
            </a:r>
          </a:p>
          <a:p>
            <a:pPr marL="225425" defTabSz="914400">
              <a:lnSpc>
                <a:spcPct val="85000"/>
              </a:lnSpc>
              <a:spcBef>
                <a:spcPts val="1200"/>
              </a:spcBef>
              <a:buFont typeface="Arial" charset="0"/>
              <a:buNone/>
            </a:pPr>
            <a:r>
              <a:rPr lang="en-US" sz="2000">
                <a:solidFill>
                  <a:srgbClr val="3F3F3F"/>
                </a:solidFill>
              </a:rPr>
              <a:t>threshold 8;</a:t>
            </a:r>
          </a:p>
          <a:p>
            <a:pPr marL="225425" defTabSz="914400">
              <a:lnSpc>
                <a:spcPct val="85000"/>
              </a:lnSpc>
              <a:spcBef>
                <a:spcPts val="1200"/>
              </a:spcBef>
              <a:buFont typeface="Arial" charset="0"/>
              <a:buNone/>
            </a:pPr>
            <a:r>
              <a:rPr lang="en-US" sz="2000">
                <a:solidFill>
                  <a:srgbClr val="3F3F3F"/>
                </a:solidFill>
              </a:rPr>
              <a:t>} then {</a:t>
            </a:r>
          </a:p>
          <a:p>
            <a:pPr marL="225425" defTabSz="914400">
              <a:lnSpc>
                <a:spcPct val="85000"/>
              </a:lnSpc>
              <a:spcBef>
                <a:spcPts val="1200"/>
              </a:spcBef>
              <a:buFont typeface="Arial" charset="0"/>
              <a:buNone/>
            </a:pPr>
            <a:r>
              <a:rPr lang="en-US" sz="2000">
                <a:solidFill>
                  <a:srgbClr val="3F3F3F"/>
                </a:solidFill>
              </a:rPr>
              <a:t>syslog "Syn attack on port $port is detected" WARN;</a:t>
            </a:r>
          </a:p>
          <a:p>
            <a:pPr marL="225425" defTabSz="914400">
              <a:lnSpc>
                <a:spcPct val="85000"/>
              </a:lnSpc>
              <a:spcBef>
                <a:spcPts val="1200"/>
              </a:spcBef>
              <a:buFont typeface="Arial" charset="0"/>
              <a:buNone/>
            </a:pPr>
            <a:r>
              <a:rPr lang="en-US" sz="2000">
                <a:solidFill>
                  <a:srgbClr val="3F3F3F"/>
                </a:solidFill>
              </a:rPr>
              <a:t>deny acl_syn;</a:t>
            </a:r>
          </a:p>
          <a:p>
            <a:pPr marL="225425" defTabSz="914400">
              <a:lnSpc>
                <a:spcPct val="85000"/>
              </a:lnSpc>
              <a:spcBef>
                <a:spcPts val="1200"/>
              </a:spcBef>
              <a:buFont typeface="Arial" charset="0"/>
              <a:buNone/>
            </a:pPr>
            <a:r>
              <a:rPr lang="en-US" sz="2000">
                <a:solidFill>
                  <a:srgbClr val="3F3F3F"/>
                </a:solidFill>
              </a:rPr>
              <a:t>} else {</a:t>
            </a:r>
          </a:p>
          <a:p>
            <a:pPr marL="225425" defTabSz="914400">
              <a:lnSpc>
                <a:spcPct val="85000"/>
              </a:lnSpc>
              <a:spcBef>
                <a:spcPts val="1200"/>
              </a:spcBef>
              <a:buFont typeface="Arial" charset="0"/>
              <a:buNone/>
            </a:pPr>
            <a:r>
              <a:rPr lang="en-US" sz="2000">
                <a:solidFill>
                  <a:srgbClr val="3F3F3F"/>
                </a:solidFill>
              </a:rPr>
              <a:t>syslog "Syn attack on port $port is no longer detected" WARN;</a:t>
            </a:r>
          </a:p>
          <a:p>
            <a:pPr marL="225425" defTabSz="914400">
              <a:lnSpc>
                <a:spcPct val="85000"/>
              </a:lnSpc>
              <a:spcBef>
                <a:spcPts val="1200"/>
              </a:spcBef>
              <a:buFont typeface="Arial" charset="0"/>
              <a:buNone/>
            </a:pPr>
            <a:r>
              <a:rPr lang="en-US" sz="2000">
                <a:solidFill>
                  <a:srgbClr val="3F3F3F"/>
                </a:solidFill>
              </a:rPr>
              <a:t>permit acl_syn;</a:t>
            </a:r>
          </a:p>
          <a:p>
            <a:pPr marL="225425" defTabSz="914400">
              <a:lnSpc>
                <a:spcPct val="85000"/>
              </a:lnSpc>
              <a:spcBef>
                <a:spcPts val="1200"/>
              </a:spcBef>
              <a:buFont typeface="Arial" charset="0"/>
              <a:buNone/>
            </a:pPr>
            <a:r>
              <a:rPr lang="en-US" sz="2000">
                <a:solidFill>
                  <a:srgbClr val="3F3F3F"/>
                </a:solidFill>
              </a:rPr>
              <a:t>}</a:t>
            </a:r>
          </a:p>
        </p:txBody>
      </p:sp>
    </p:spTree>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itle 2"/>
          <p:cNvSpPr>
            <a:spLocks noGrp="1"/>
          </p:cNvSpPr>
          <p:nvPr>
            <p:ph type="title"/>
          </p:nvPr>
        </p:nvSpPr>
        <p:spPr>
          <a:xfrm>
            <a:off x="179388" y="1447800"/>
            <a:ext cx="8820150" cy="1676400"/>
          </a:xfrm>
        </p:spPr>
        <p:txBody>
          <a:bodyPr/>
          <a:lstStyle/>
          <a:p>
            <a:r>
              <a:rPr smtClean="0">
                <a:cs typeface="Arial" charset="0"/>
              </a:rPr>
              <a:t>Software Defined Networking </a:t>
            </a:r>
            <a:r>
              <a:rPr lang="ru-RU" smtClean="0">
                <a:cs typeface="Arial" charset="0"/>
              </a:rPr>
              <a:t>и </a:t>
            </a:r>
            <a:r>
              <a:rPr smtClean="0">
                <a:cs typeface="Arial" charset="0"/>
              </a:rPr>
              <a:t>OpenFlow</a:t>
            </a:r>
          </a:p>
        </p:txBody>
      </p:sp>
    </p:spTree>
  </p:cSld>
  <p:clrMapOvr>
    <a:masterClrMapping/>
  </p:clrMapOvr>
  <p:transition spd="med">
    <p:wipe dir="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p:txBody>
          <a:bodyPr/>
          <a:lstStyle/>
          <a:p>
            <a:r>
              <a:rPr lang="ru-RU" smtClean="0">
                <a:cs typeface="Arial" charset="0"/>
              </a:rPr>
              <a:t>Драйверы </a:t>
            </a:r>
            <a:r>
              <a:rPr smtClean="0">
                <a:cs typeface="Arial" charset="0"/>
              </a:rPr>
              <a:t>SDN</a:t>
            </a:r>
          </a:p>
        </p:txBody>
      </p:sp>
      <p:sp>
        <p:nvSpPr>
          <p:cNvPr id="3" name="Slide Number Placeholder 2"/>
          <p:cNvSpPr>
            <a:spLocks noGrp="1"/>
          </p:cNvSpPr>
          <p:nvPr>
            <p:ph type="sldNum" sz="quarter" idx="12"/>
          </p:nvPr>
        </p:nvSpPr>
        <p:spPr/>
        <p:txBody>
          <a:bodyPr/>
          <a:lstStyle/>
          <a:p>
            <a:pPr>
              <a:defRPr/>
            </a:pPr>
            <a:fld id="{17D59FEB-5E40-4252-ADA9-81E5C6FA4A29}" type="slidenum">
              <a:rPr lang="en-US"/>
              <a:pPr>
                <a:defRPr/>
              </a:pPr>
              <a:t>116</a:t>
            </a:fld>
            <a:endParaRPr lang="en-US" dirty="0"/>
          </a:p>
        </p:txBody>
      </p:sp>
      <p:sp>
        <p:nvSpPr>
          <p:cNvPr id="5" name="Rounded Rectangle 4"/>
          <p:cNvSpPr/>
          <p:nvPr/>
        </p:nvSpPr>
        <p:spPr>
          <a:xfrm>
            <a:off x="715963" y="1493838"/>
            <a:ext cx="2971800" cy="808037"/>
          </a:xfrm>
          <a:prstGeom prst="roundRect">
            <a:avLst/>
          </a:prstGeom>
          <a:solidFill>
            <a:schemeClr val="tx2">
              <a:lumMod val="60000"/>
              <a:lumOff val="40000"/>
            </a:schemeClr>
          </a:solid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ru-RU" sz="2400" b="1" dirty="0"/>
              <a:t>Мобильные приложения</a:t>
            </a:r>
            <a:endParaRPr lang="en-US" sz="2400" b="1" dirty="0"/>
          </a:p>
        </p:txBody>
      </p:sp>
      <p:sp>
        <p:nvSpPr>
          <p:cNvPr id="26" name="Rounded Rectangle 25"/>
          <p:cNvSpPr/>
          <p:nvPr/>
        </p:nvSpPr>
        <p:spPr>
          <a:xfrm>
            <a:off x="715963" y="2574925"/>
            <a:ext cx="2957512" cy="847725"/>
          </a:xfrm>
          <a:prstGeom prst="roundRect">
            <a:avLst/>
          </a:prstGeom>
          <a:solidFill>
            <a:schemeClr val="tx2">
              <a:lumMod val="60000"/>
              <a:lumOff val="40000"/>
            </a:schemeClr>
          </a:solid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ru-RU" sz="2400" b="1" dirty="0"/>
              <a:t>Облачные проекты</a:t>
            </a:r>
            <a:endParaRPr lang="en-US" sz="2400" b="1" dirty="0"/>
          </a:p>
        </p:txBody>
      </p:sp>
      <p:sp>
        <p:nvSpPr>
          <p:cNvPr id="27" name="Rounded Rectangle 26"/>
          <p:cNvSpPr/>
          <p:nvPr/>
        </p:nvSpPr>
        <p:spPr>
          <a:xfrm>
            <a:off x="731838" y="3687763"/>
            <a:ext cx="2955925" cy="792162"/>
          </a:xfrm>
          <a:prstGeom prst="roundRect">
            <a:avLst/>
          </a:prstGeom>
          <a:solidFill>
            <a:schemeClr val="tx2">
              <a:lumMod val="60000"/>
              <a:lumOff val="40000"/>
            </a:schemeClr>
          </a:solid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ru-RU" sz="2400" b="1" dirty="0"/>
              <a:t>Ориентация </a:t>
            </a:r>
            <a:r>
              <a:rPr lang="en-US" sz="2400" b="1" dirty="0"/>
              <a:t>IT</a:t>
            </a:r>
            <a:r>
              <a:rPr lang="ru-RU" sz="2400" b="1" dirty="0"/>
              <a:t> на потребителя</a:t>
            </a:r>
            <a:endParaRPr lang="en-US" sz="2400" b="1" dirty="0"/>
          </a:p>
        </p:txBody>
      </p:sp>
      <p:sp>
        <p:nvSpPr>
          <p:cNvPr id="28" name="Rounded Rectangle 27"/>
          <p:cNvSpPr/>
          <p:nvPr/>
        </p:nvSpPr>
        <p:spPr>
          <a:xfrm>
            <a:off x="731838" y="4694238"/>
            <a:ext cx="2955925" cy="884237"/>
          </a:xfrm>
          <a:prstGeom prst="roundRect">
            <a:avLst/>
          </a:prstGeom>
          <a:solidFill>
            <a:schemeClr val="tx2">
              <a:lumMod val="60000"/>
              <a:lumOff val="40000"/>
            </a:schemeClr>
          </a:solid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ru-RU" sz="2400" b="1" dirty="0" err="1"/>
              <a:t>Вертикализация</a:t>
            </a:r>
            <a:r>
              <a:rPr lang="ru-RU" sz="2400" b="1" dirty="0"/>
              <a:t> </a:t>
            </a:r>
            <a:r>
              <a:rPr lang="ru-RU" sz="2400" b="1" dirty="0"/>
              <a:t>процессов </a:t>
            </a:r>
            <a:endParaRPr lang="en-US" sz="2400" b="1" dirty="0"/>
          </a:p>
        </p:txBody>
      </p:sp>
      <p:sp>
        <p:nvSpPr>
          <p:cNvPr id="7" name="Isosceles Triangle 6"/>
          <p:cNvSpPr/>
          <p:nvPr/>
        </p:nvSpPr>
        <p:spPr>
          <a:xfrm rot="5400000">
            <a:off x="2675731" y="2569369"/>
            <a:ext cx="4157663" cy="1920875"/>
          </a:xfrm>
          <a:prstGeom prst="triangle">
            <a:avLst>
              <a:gd name="adj" fmla="val 47801"/>
            </a:avLst>
          </a:prstGeom>
          <a:ln/>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nvSpPr>
        <p:spPr>
          <a:xfrm>
            <a:off x="5913438" y="1647825"/>
            <a:ext cx="2316162" cy="4081463"/>
          </a:xfrm>
          <a:prstGeom prst="rect">
            <a:avLst/>
          </a:prstGeom>
          <a:solidFill>
            <a:srgbClr val="CC9900"/>
          </a:solid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sz="2400" b="1" dirty="0"/>
              <a:t>Dynamism</a:t>
            </a:r>
          </a:p>
          <a:p>
            <a:pPr algn="ctr" fontAlgn="auto">
              <a:spcBef>
                <a:spcPts val="0"/>
              </a:spcBef>
              <a:spcAft>
                <a:spcPts val="0"/>
              </a:spcAft>
              <a:defRPr/>
            </a:pPr>
            <a:endParaRPr lang="en-US" sz="2400" b="1" dirty="0"/>
          </a:p>
          <a:p>
            <a:pPr algn="ctr" fontAlgn="auto">
              <a:spcBef>
                <a:spcPts val="0"/>
              </a:spcBef>
              <a:spcAft>
                <a:spcPts val="0"/>
              </a:spcAft>
              <a:defRPr/>
            </a:pPr>
            <a:r>
              <a:rPr lang="en-US" sz="2400" b="1" dirty="0"/>
              <a:t>Scale</a:t>
            </a:r>
          </a:p>
          <a:p>
            <a:pPr algn="ctr" fontAlgn="auto">
              <a:spcBef>
                <a:spcPts val="0"/>
              </a:spcBef>
              <a:spcAft>
                <a:spcPts val="0"/>
              </a:spcAft>
              <a:defRPr/>
            </a:pPr>
            <a:endParaRPr lang="en-US" sz="2400" b="1" dirty="0"/>
          </a:p>
          <a:p>
            <a:pPr algn="ctr" fontAlgn="auto">
              <a:spcBef>
                <a:spcPts val="0"/>
              </a:spcBef>
              <a:spcAft>
                <a:spcPts val="0"/>
              </a:spcAft>
              <a:defRPr/>
            </a:pPr>
            <a:r>
              <a:rPr lang="en-US" sz="2400" b="1" dirty="0"/>
              <a:t>Complexity</a:t>
            </a:r>
          </a:p>
          <a:p>
            <a:pPr algn="ctr" fontAlgn="auto">
              <a:spcBef>
                <a:spcPts val="0"/>
              </a:spcBef>
              <a:spcAft>
                <a:spcPts val="0"/>
              </a:spcAft>
              <a:defRPr/>
            </a:pPr>
            <a:endParaRPr lang="en-US" sz="2400" b="1" dirty="0"/>
          </a:p>
          <a:p>
            <a:pPr algn="ctr" fontAlgn="auto">
              <a:spcBef>
                <a:spcPts val="0"/>
              </a:spcBef>
              <a:spcAft>
                <a:spcPts val="0"/>
              </a:spcAft>
              <a:defRPr/>
            </a:pPr>
            <a:r>
              <a:rPr lang="en-US" sz="2400" b="1" dirty="0"/>
              <a:t>Vendor Dependence</a:t>
            </a:r>
          </a:p>
          <a:p>
            <a:pPr algn="ctr" fontAlgn="auto">
              <a:spcBef>
                <a:spcPts val="0"/>
              </a:spcBef>
              <a:spcAft>
                <a:spcPts val="0"/>
              </a:spcAft>
              <a:defRPr/>
            </a:pPr>
            <a:endParaRPr lang="en-US" sz="2400" b="1" dirty="0"/>
          </a:p>
          <a:p>
            <a:pPr algn="ctr" fontAlgn="auto">
              <a:spcBef>
                <a:spcPts val="0"/>
              </a:spcBef>
              <a:spcAft>
                <a:spcPts val="0"/>
              </a:spcAft>
              <a:defRPr/>
            </a:pPr>
            <a:r>
              <a:rPr lang="en-US" sz="2400" b="1" dirty="0"/>
              <a:t>Cost</a:t>
            </a:r>
            <a:endParaRPr lang="en-US" sz="1600" b="1"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7" grpId="0" animBg="1"/>
      <p:bldP spid="28" grpId="0" animBg="1"/>
      <p:bldP spid="7" grpId="0" animBg="1"/>
      <p:bldP spid="8"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rcRect/>
          <a:stretch>
            <a:fillRect/>
          </a:stretch>
        </p:blipFill>
        <p:spPr bwMode="auto">
          <a:xfrm>
            <a:off x="398463" y="804863"/>
            <a:ext cx="3106737" cy="4375150"/>
          </a:xfrm>
          <a:prstGeom prst="rect">
            <a:avLst/>
          </a:prstGeom>
          <a:noFill/>
          <a:ln w="9525">
            <a:noFill/>
            <a:miter lim="800000"/>
            <a:headEnd/>
            <a:tailEnd/>
          </a:ln>
        </p:spPr>
      </p:pic>
      <p:sp>
        <p:nvSpPr>
          <p:cNvPr id="36" name="TextBox 35"/>
          <p:cNvSpPr txBox="1">
            <a:spLocks noChangeArrowheads="1"/>
          </p:cNvSpPr>
          <p:nvPr/>
        </p:nvSpPr>
        <p:spPr bwMode="auto">
          <a:xfrm>
            <a:off x="5529263" y="5029200"/>
            <a:ext cx="3446462" cy="1020763"/>
          </a:xfrm>
          <a:prstGeom prst="roundRect">
            <a:avLst/>
          </a:prstGeom>
          <a:solidFill>
            <a:schemeClr val="accent1">
              <a:lumMod val="40000"/>
              <a:lumOff val="60000"/>
            </a:schemeClr>
          </a:solidFill>
          <a:ln/>
          <a:effectLst>
            <a:outerShdw blurRad="50800" dist="38100" dir="2700000" algn="tl" rotWithShape="0">
              <a:prstClr val="black">
                <a:alpha val="40000"/>
              </a:prstClr>
            </a:outerShdw>
          </a:effectLst>
          <a:extLst/>
        </p:spPr>
        <p:style>
          <a:lnRef idx="3">
            <a:schemeClr val="lt1"/>
          </a:lnRef>
          <a:fillRef idx="1">
            <a:schemeClr val="accent2"/>
          </a:fillRef>
          <a:effectRef idx="1">
            <a:schemeClr val="accent2"/>
          </a:effectRef>
          <a:fontRef idx="minor">
            <a:schemeClr val="lt1"/>
          </a:fontRef>
        </p:style>
        <p:txBody>
          <a:bodyPr lIns="91425" tIns="45713" rIns="91425" bIns="45713">
            <a:spAutoFit/>
          </a:bodyPr>
          <a:lstStyle>
            <a:lvl1pPr eaLnBrk="0" hangingPunct="0">
              <a:defRPr sz="3300">
                <a:solidFill>
                  <a:srgbClr val="000000"/>
                </a:solidFill>
                <a:latin typeface="Gill Sans" charset="0"/>
                <a:ea typeface="ヒラギノ角ゴ ProN W3" charset="-128"/>
                <a:sym typeface="Gill Sans" charset="0"/>
              </a:defRPr>
            </a:lvl1pPr>
            <a:lvl2pPr marL="742950" indent="-285750" eaLnBrk="0" hangingPunct="0">
              <a:defRPr sz="3300">
                <a:solidFill>
                  <a:srgbClr val="000000"/>
                </a:solidFill>
                <a:latin typeface="Gill Sans" charset="0"/>
                <a:ea typeface="ヒラギノ角ゴ ProN W3" charset="-128"/>
                <a:sym typeface="Gill Sans" charset="0"/>
              </a:defRPr>
            </a:lvl2pPr>
            <a:lvl3pPr marL="1143000" indent="-228600" eaLnBrk="0" hangingPunct="0">
              <a:defRPr sz="3300">
                <a:solidFill>
                  <a:srgbClr val="000000"/>
                </a:solidFill>
                <a:latin typeface="Gill Sans" charset="0"/>
                <a:ea typeface="ヒラギノ角ゴ ProN W3" charset="-128"/>
                <a:sym typeface="Gill Sans" charset="0"/>
              </a:defRPr>
            </a:lvl3pPr>
            <a:lvl4pPr marL="1600200" indent="-228600" eaLnBrk="0" hangingPunct="0">
              <a:defRPr sz="3300">
                <a:solidFill>
                  <a:srgbClr val="000000"/>
                </a:solidFill>
                <a:latin typeface="Gill Sans" charset="0"/>
                <a:ea typeface="ヒラギノ角ゴ ProN W3" charset="-128"/>
                <a:sym typeface="Gill Sans" charset="0"/>
              </a:defRPr>
            </a:lvl4pPr>
            <a:lvl5pPr marL="2057400" indent="-228600" eaLnBrk="0" hangingPunct="0">
              <a:defRPr sz="33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9pPr>
          </a:lstStyle>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Открытые интерфейсы</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Быстро развивающиеся</a:t>
            </a:r>
            <a:endParaRPr lang="en-US" sz="1800" dirty="0" smtClean="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Высокая конкуренция</a:t>
            </a:r>
            <a:endParaRPr lang="en-US" sz="1800" dirty="0">
              <a:solidFill>
                <a:srgbClr val="3F3F3F"/>
              </a:solidFill>
              <a:latin typeface="Arial"/>
              <a:cs typeface="Arial"/>
            </a:endParaRPr>
          </a:p>
        </p:txBody>
      </p:sp>
      <p:sp>
        <p:nvSpPr>
          <p:cNvPr id="271363" name="Title 56"/>
          <p:cNvSpPr>
            <a:spLocks noGrp="1"/>
          </p:cNvSpPr>
          <p:nvPr>
            <p:ph type="title"/>
          </p:nvPr>
        </p:nvSpPr>
        <p:spPr/>
        <p:txBody>
          <a:bodyPr/>
          <a:lstStyle/>
          <a:p>
            <a:r>
              <a:rPr lang="ru-RU" smtClean="0">
                <a:cs typeface="Arial" charset="0"/>
                <a:sym typeface="Helvetica Light"/>
              </a:rPr>
              <a:t>Помните Мэйнфреймы</a:t>
            </a:r>
            <a:r>
              <a:rPr smtClean="0">
                <a:cs typeface="Arial" charset="0"/>
                <a:sym typeface="Helvetica Light"/>
              </a:rPr>
              <a:t>?</a:t>
            </a:r>
            <a:endParaRPr smtClean="0">
              <a:cs typeface="Arial" charset="0"/>
            </a:endParaRPr>
          </a:p>
        </p:txBody>
      </p:sp>
      <p:sp>
        <p:nvSpPr>
          <p:cNvPr id="50" name="Rounded Rectangle 49"/>
          <p:cNvSpPr/>
          <p:nvPr/>
        </p:nvSpPr>
        <p:spPr>
          <a:xfrm>
            <a:off x="583097" y="1601800"/>
            <a:ext cx="2476735" cy="706181"/>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Специализированные приложения</a:t>
            </a:r>
            <a:endParaRPr lang="en-US" sz="1600" b="1">
              <a:solidFill>
                <a:schemeClr val="bg1"/>
              </a:solidFill>
              <a:latin typeface="Arial (Body)"/>
              <a:ea typeface="Arial (Body)"/>
              <a:cs typeface="Arial (Body)"/>
            </a:endParaRPr>
          </a:p>
        </p:txBody>
      </p:sp>
      <p:sp>
        <p:nvSpPr>
          <p:cNvPr id="52" name="Rounded Rectangle 51"/>
          <p:cNvSpPr/>
          <p:nvPr/>
        </p:nvSpPr>
        <p:spPr>
          <a:xfrm>
            <a:off x="583097" y="3760800"/>
            <a:ext cx="2476735" cy="706181"/>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Специализированная аппаратная часть</a:t>
            </a:r>
            <a:endParaRPr lang="en-US" sz="1600" b="1">
              <a:solidFill>
                <a:schemeClr val="bg1"/>
              </a:solidFill>
              <a:latin typeface="Arial (Body)"/>
              <a:ea typeface="Arial (Body)"/>
              <a:cs typeface="Arial (Body)"/>
            </a:endParaRPr>
          </a:p>
        </p:txBody>
      </p:sp>
      <p:sp>
        <p:nvSpPr>
          <p:cNvPr id="53" name="Rounded Rectangle 52"/>
          <p:cNvSpPr/>
          <p:nvPr/>
        </p:nvSpPr>
        <p:spPr>
          <a:xfrm>
            <a:off x="583097" y="2526390"/>
            <a:ext cx="2476735" cy="1016000"/>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Специализированная ОС</a:t>
            </a:r>
            <a:endParaRPr lang="en-US" sz="1600" b="1">
              <a:solidFill>
                <a:schemeClr val="bg1"/>
              </a:solidFill>
              <a:latin typeface="Arial (Body)"/>
              <a:ea typeface="Arial (Body)"/>
              <a:cs typeface="Arial (Body)"/>
            </a:endParaRPr>
          </a:p>
        </p:txBody>
      </p:sp>
      <p:sp>
        <p:nvSpPr>
          <p:cNvPr id="55" name="Right Arrow 54"/>
          <p:cNvSpPr/>
          <p:nvPr/>
        </p:nvSpPr>
        <p:spPr>
          <a:xfrm>
            <a:off x="3679843" y="2755900"/>
            <a:ext cx="1232517" cy="673099"/>
          </a:xfrm>
          <a:prstGeom prst="rightArrow">
            <a:avLst>
              <a:gd name="adj1" fmla="val 61094"/>
              <a:gd name="adj2" fmla="val 50000"/>
            </a:avLst>
          </a:prstGeom>
          <a:gradFill flip="none" rotWithShape="1">
            <a:gsLst>
              <a:gs pos="100000">
                <a:schemeClr val="accent2">
                  <a:lumMod val="50000"/>
                </a:schemeClr>
              </a:gs>
              <a:gs pos="0">
                <a:srgbClr val="FFFFFF">
                  <a:alpha val="0"/>
                </a:srgbClr>
              </a:gs>
              <a:gs pos="69000">
                <a:schemeClr val="accent2"/>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en-US" dirty="0"/>
          </a:p>
        </p:txBody>
      </p:sp>
      <p:sp>
        <p:nvSpPr>
          <p:cNvPr id="58" name="Right Arrow 57"/>
          <p:cNvSpPr/>
          <p:nvPr/>
        </p:nvSpPr>
        <p:spPr>
          <a:xfrm>
            <a:off x="4296101" y="5373216"/>
            <a:ext cx="1232517" cy="673099"/>
          </a:xfrm>
          <a:prstGeom prst="rightArrow">
            <a:avLst>
              <a:gd name="adj1" fmla="val 61094"/>
              <a:gd name="adj2" fmla="val 50000"/>
            </a:avLst>
          </a:prstGeom>
          <a:gradFill flip="none" rotWithShape="1">
            <a:gsLst>
              <a:gs pos="100000">
                <a:schemeClr val="accent2">
                  <a:lumMod val="50000"/>
                </a:schemeClr>
              </a:gs>
              <a:gs pos="0">
                <a:srgbClr val="FFFFFF">
                  <a:alpha val="0"/>
                </a:srgbClr>
              </a:gs>
              <a:gs pos="69000">
                <a:schemeClr val="accent2"/>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en-US" dirty="0"/>
          </a:p>
        </p:txBody>
      </p:sp>
      <p:grpSp>
        <p:nvGrpSpPr>
          <p:cNvPr id="3" name="Group 82"/>
          <p:cNvGrpSpPr>
            <a:grpSpLocks/>
          </p:cNvGrpSpPr>
          <p:nvPr/>
        </p:nvGrpSpPr>
        <p:grpSpPr bwMode="auto">
          <a:xfrm>
            <a:off x="4121150" y="1900238"/>
            <a:ext cx="5059363" cy="1352550"/>
            <a:chOff x="4121765" y="2268925"/>
            <a:chExt cx="5058747" cy="1351756"/>
          </a:xfrm>
        </p:grpSpPr>
        <p:grpSp>
          <p:nvGrpSpPr>
            <p:cNvPr id="271393" name="Group 81"/>
            <p:cNvGrpSpPr>
              <a:grpSpLocks/>
            </p:cNvGrpSpPr>
            <p:nvPr/>
          </p:nvGrpSpPr>
          <p:grpSpPr bwMode="auto">
            <a:xfrm>
              <a:off x="5310088" y="2801649"/>
              <a:ext cx="3541812" cy="819032"/>
              <a:chOff x="5310088" y="2801649"/>
              <a:chExt cx="3541812" cy="819032"/>
            </a:xfrm>
          </p:grpSpPr>
          <p:sp>
            <p:nvSpPr>
              <p:cNvPr id="71" name="Rounded Rectangle 70"/>
              <p:cNvSpPr/>
              <p:nvPr/>
            </p:nvSpPr>
            <p:spPr>
              <a:xfrm>
                <a:off x="8102599" y="2808300"/>
                <a:ext cx="749301" cy="811200"/>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solidFill>
                      <a:schemeClr val="bg1"/>
                    </a:solidFill>
                    <a:latin typeface="Arial (Body)"/>
                    <a:cs typeface="Arial (Body)"/>
                  </a:rPr>
                  <a:t>Mac OS</a:t>
                </a:r>
                <a:endParaRPr lang="en-US" sz="1600" b="1" dirty="0">
                  <a:solidFill>
                    <a:schemeClr val="bg1"/>
                  </a:solidFill>
                  <a:latin typeface="Arial (Body)"/>
                  <a:cs typeface="Arial (Body)"/>
                </a:endParaRPr>
              </a:p>
            </p:txBody>
          </p:sp>
          <p:sp>
            <p:nvSpPr>
              <p:cNvPr id="72" name="Rounded Rectangle 71"/>
              <p:cNvSpPr/>
              <p:nvPr/>
            </p:nvSpPr>
            <p:spPr>
              <a:xfrm>
                <a:off x="6933097" y="2806865"/>
                <a:ext cx="749808" cy="813816"/>
              </a:xfrm>
              <a:prstGeom prst="roundRect">
                <a:avLst>
                  <a:gd name="adj" fmla="val 14673"/>
                </a:avLst>
              </a:prstGeom>
              <a:gradFill flip="none" rotWithShape="1">
                <a:gsLst>
                  <a:gs pos="0">
                    <a:schemeClr val="accent2">
                      <a:lumMod val="75000"/>
                    </a:schemeClr>
                  </a:gs>
                  <a:gs pos="100000">
                    <a:srgbClr val="6A99AE"/>
                  </a:gs>
                  <a:gs pos="35000">
                    <a:schemeClr val="accent2">
                      <a:lumMod val="75000"/>
                    </a:schemeClr>
                  </a:gs>
                </a:gsLst>
                <a:lin ang="16200000" scaled="0"/>
                <a:tileRect/>
              </a:gradFill>
              <a:ln w="63500">
                <a:gradFill flip="none" rotWithShape="1">
                  <a:gsLst>
                    <a:gs pos="0">
                      <a:schemeClr val="accent2">
                        <a:lumMod val="75000"/>
                      </a:schemeClr>
                    </a:gs>
                    <a:gs pos="100000">
                      <a:schemeClr val="accent2"/>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US" sz="1600" b="1" dirty="0">
                    <a:solidFill>
                      <a:schemeClr val="bg1"/>
                    </a:solidFill>
                    <a:latin typeface="Arial (Body)"/>
                    <a:cs typeface="Arial (Body)"/>
                  </a:rPr>
                  <a:t>Linux</a:t>
                </a:r>
                <a:endParaRPr lang="en-US" sz="1600" b="1" dirty="0">
                  <a:solidFill>
                    <a:schemeClr val="bg1"/>
                  </a:solidFill>
                  <a:latin typeface="Arial (Body)"/>
                  <a:cs typeface="Arial (Body)"/>
                </a:endParaRPr>
              </a:p>
            </p:txBody>
          </p:sp>
          <p:sp>
            <p:nvSpPr>
              <p:cNvPr id="73" name="Rounded Rectangle 72"/>
              <p:cNvSpPr/>
              <p:nvPr/>
            </p:nvSpPr>
            <p:spPr>
              <a:xfrm>
                <a:off x="5310088" y="2801649"/>
                <a:ext cx="1217712" cy="813816"/>
              </a:xfrm>
              <a:prstGeom prst="roundRect">
                <a:avLst>
                  <a:gd name="adj" fmla="val 14673"/>
                </a:avLst>
              </a:prstGeom>
              <a:gradFill flip="none" rotWithShape="1">
                <a:gsLst>
                  <a:gs pos="0">
                    <a:schemeClr val="accent3">
                      <a:lumMod val="75000"/>
                    </a:schemeClr>
                  </a:gs>
                  <a:gs pos="100000">
                    <a:schemeClr val="accent3">
                      <a:lumMod val="60000"/>
                      <a:lumOff val="40000"/>
                    </a:schemeClr>
                  </a:gs>
                  <a:gs pos="35000">
                    <a:schemeClr val="accent3"/>
                  </a:gs>
                </a:gsLst>
                <a:lin ang="16200000" scaled="0"/>
                <a:tileRect/>
              </a:gradFill>
              <a:ln w="63500">
                <a:gradFill flip="none" rotWithShape="1">
                  <a:gsLst>
                    <a:gs pos="0">
                      <a:schemeClr val="accent3">
                        <a:lumMod val="75000"/>
                      </a:schemeClr>
                    </a:gs>
                    <a:gs pos="100000">
                      <a:schemeClr val="accent3"/>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solidFill>
                      <a:schemeClr val="bg1"/>
                    </a:solidFill>
                    <a:latin typeface="Arial (Body)"/>
                    <a:cs typeface="Arial (Body)"/>
                  </a:rPr>
                  <a:t>Windows (OS)</a:t>
                </a:r>
                <a:endParaRPr lang="en-US" sz="1600" b="1" dirty="0">
                  <a:solidFill>
                    <a:schemeClr val="bg1"/>
                  </a:solidFill>
                  <a:latin typeface="Arial (Body)"/>
                  <a:cs typeface="Arial (Body)"/>
                </a:endParaRPr>
              </a:p>
            </p:txBody>
          </p:sp>
          <p:sp>
            <p:nvSpPr>
              <p:cNvPr id="271404" name="TextBox 23"/>
              <p:cNvSpPr txBox="1">
                <a:spLocks noChangeArrowheads="1"/>
              </p:cNvSpPr>
              <p:nvPr/>
            </p:nvSpPr>
            <p:spPr bwMode="auto">
              <a:xfrm>
                <a:off x="6535006" y="3042823"/>
                <a:ext cx="184666" cy="369332"/>
              </a:xfrm>
              <a:prstGeom prst="rect">
                <a:avLst/>
              </a:prstGeom>
              <a:noFill/>
              <a:ln w="9525">
                <a:noFill/>
                <a:miter lim="800000"/>
                <a:headEnd/>
                <a:tailEnd/>
              </a:ln>
            </p:spPr>
            <p:txBody>
              <a:bodyPr wrap="none">
                <a:spAutoFit/>
              </a:bodyPr>
              <a:lstStyle/>
              <a:p>
                <a:endParaRPr lang="ru-RU" b="1">
                  <a:solidFill>
                    <a:srgbClr val="3F3F3F"/>
                  </a:solidFill>
                  <a:ea typeface="ヒラギノ角ゴ ProN W3"/>
                  <a:cs typeface="ヒラギノ角ゴ ProN W3"/>
                  <a:sym typeface="Gill Sans"/>
                </a:endParaRPr>
              </a:p>
            </p:txBody>
          </p:sp>
          <p:sp>
            <p:nvSpPr>
              <p:cNvPr id="271405" name="TextBox 24"/>
              <p:cNvSpPr txBox="1">
                <a:spLocks noChangeArrowheads="1"/>
              </p:cNvSpPr>
              <p:nvPr/>
            </p:nvSpPr>
            <p:spPr bwMode="auto">
              <a:xfrm>
                <a:off x="7690800" y="3031153"/>
                <a:ext cx="184666" cy="369332"/>
              </a:xfrm>
              <a:prstGeom prst="rect">
                <a:avLst/>
              </a:prstGeom>
              <a:noFill/>
              <a:ln w="9525">
                <a:noFill/>
                <a:miter lim="800000"/>
                <a:headEnd/>
                <a:tailEnd/>
              </a:ln>
            </p:spPr>
            <p:txBody>
              <a:bodyPr wrap="none">
                <a:spAutoFit/>
              </a:bodyPr>
              <a:lstStyle/>
              <a:p>
                <a:endParaRPr lang="ru-RU" b="1">
                  <a:solidFill>
                    <a:srgbClr val="3F3F3F"/>
                  </a:solidFill>
                  <a:ea typeface="ヒラギノ角ゴ ProN W3"/>
                  <a:cs typeface="ヒラギノ角ゴ ProN W3"/>
                  <a:sym typeface="Gill Sans"/>
                </a:endParaRPr>
              </a:p>
            </p:txBody>
          </p:sp>
        </p:grpSp>
        <p:sp>
          <p:nvSpPr>
            <p:cNvPr id="271394" name="TextBox 23"/>
            <p:cNvSpPr txBox="1">
              <a:spLocks noChangeArrowheads="1"/>
            </p:cNvSpPr>
            <p:nvPr/>
          </p:nvSpPr>
          <p:spPr bwMode="auto">
            <a:xfrm>
              <a:off x="4121765" y="2268925"/>
              <a:ext cx="5058747" cy="369332"/>
            </a:xfrm>
            <a:prstGeom prst="rect">
              <a:avLst/>
            </a:prstGeom>
            <a:solidFill>
              <a:srgbClr val="FFFFFF"/>
            </a:solidFill>
            <a:ln w="9525">
              <a:noFill/>
              <a:miter lim="800000"/>
              <a:headEnd/>
              <a:tailEnd/>
            </a:ln>
          </p:spPr>
          <p:txBody>
            <a:bodyPr wrap="none">
              <a:spAutoFit/>
            </a:bodyPr>
            <a:lstStyle/>
            <a:p>
              <a:r>
                <a:rPr lang="ru-RU" b="1">
                  <a:solidFill>
                    <a:srgbClr val="3F3F3F"/>
                  </a:solidFill>
                  <a:ea typeface="ヒラギノ角ゴ ProN W3"/>
                  <a:cs typeface="ヒラギノ角ゴ ProN W3"/>
                  <a:sym typeface="Gill Sans"/>
                </a:rPr>
                <a:t>Открытый Интерфейс Программирования</a:t>
              </a:r>
              <a:endParaRPr lang="en-US" b="1">
                <a:solidFill>
                  <a:srgbClr val="3F3F3F"/>
                </a:solidFill>
                <a:ea typeface="ヒラギノ角ゴ ProN W3"/>
                <a:cs typeface="ヒラギノ角ゴ ProN W3"/>
                <a:sym typeface="Gill Sans"/>
              </a:endParaRPr>
            </a:p>
          </p:txBody>
        </p:sp>
      </p:grpSp>
      <p:grpSp>
        <p:nvGrpSpPr>
          <p:cNvPr id="5" name="Group 83"/>
          <p:cNvGrpSpPr>
            <a:grpSpLocks/>
          </p:cNvGrpSpPr>
          <p:nvPr/>
        </p:nvGrpSpPr>
        <p:grpSpPr bwMode="auto">
          <a:xfrm>
            <a:off x="4787900" y="3530600"/>
            <a:ext cx="4044950" cy="1506538"/>
            <a:chOff x="4584700" y="3682254"/>
            <a:chExt cx="4044570" cy="1507601"/>
          </a:xfrm>
        </p:grpSpPr>
        <p:sp>
          <p:nvSpPr>
            <p:cNvPr id="271388" name="TextBox 23"/>
            <p:cNvSpPr txBox="1">
              <a:spLocks noChangeArrowheads="1"/>
            </p:cNvSpPr>
            <p:nvPr/>
          </p:nvSpPr>
          <p:spPr bwMode="auto">
            <a:xfrm>
              <a:off x="5896769" y="3682254"/>
              <a:ext cx="2732501" cy="369332"/>
            </a:xfrm>
            <a:prstGeom prst="rect">
              <a:avLst/>
            </a:prstGeom>
            <a:solidFill>
              <a:srgbClr val="FFFFFF"/>
            </a:solidFill>
            <a:ln w="9525">
              <a:noFill/>
              <a:miter lim="800000"/>
              <a:headEnd/>
              <a:tailEnd/>
            </a:ln>
          </p:spPr>
          <p:txBody>
            <a:bodyPr wrap="none">
              <a:spAutoFit/>
            </a:bodyPr>
            <a:lstStyle/>
            <a:p>
              <a:r>
                <a:rPr lang="ru-RU" b="1">
                  <a:solidFill>
                    <a:srgbClr val="3F3F3F"/>
                  </a:solidFill>
                  <a:ea typeface="ヒラギノ角ゴ ProN W3"/>
                  <a:cs typeface="ヒラギノ角ゴ ProN W3"/>
                  <a:sym typeface="Gill Sans"/>
                </a:rPr>
                <a:t>Открытый Интерфейс </a:t>
              </a:r>
              <a:endParaRPr lang="en-US" b="1">
                <a:solidFill>
                  <a:srgbClr val="3F3F3F"/>
                </a:solidFill>
                <a:ea typeface="ヒラギノ角ゴ ProN W3"/>
                <a:cs typeface="ヒラギノ角ゴ ProN W3"/>
                <a:sym typeface="Gill Sans"/>
              </a:endParaRPr>
            </a:p>
          </p:txBody>
        </p:sp>
        <p:sp>
          <p:nvSpPr>
            <p:cNvPr id="74" name="Rounded Rectangle 73"/>
            <p:cNvSpPr/>
            <p:nvPr/>
          </p:nvSpPr>
          <p:spPr>
            <a:xfrm>
              <a:off x="6120684" y="4185950"/>
              <a:ext cx="2424580" cy="767050"/>
            </a:xfrm>
            <a:prstGeom prst="roundRect">
              <a:avLst>
                <a:gd name="adj" fmla="val 14673"/>
              </a:avLst>
            </a:prstGeom>
            <a:gradFill flip="none" rotWithShape="1">
              <a:gsLst>
                <a:gs pos="0">
                  <a:schemeClr val="accent4">
                    <a:lumMod val="75000"/>
                  </a:schemeClr>
                </a:gs>
                <a:gs pos="100000">
                  <a:schemeClr val="bg2"/>
                </a:gs>
                <a:gs pos="35000">
                  <a:schemeClr val="accent4"/>
                </a:gs>
              </a:gsLst>
              <a:lin ang="16200000" scaled="0"/>
              <a:tileRect/>
            </a:gradFill>
            <a:ln w="63500">
              <a:gradFill flip="none" rotWithShape="1">
                <a:gsLst>
                  <a:gs pos="0">
                    <a:schemeClr val="accent4">
                      <a:lumMod val="75000"/>
                    </a:schemeClr>
                  </a:gs>
                  <a:gs pos="100000">
                    <a:schemeClr val="accent4"/>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1600" b="1">
                  <a:solidFill>
                    <a:srgbClr val="000000"/>
                  </a:solidFill>
                  <a:latin typeface="Arial (Body)"/>
                  <a:ea typeface="Arial (Body)"/>
                  <a:cs typeface="Arial (Body)"/>
                </a:rPr>
                <a:t>Аппаратные компоненты </a:t>
              </a:r>
            </a:p>
            <a:p>
              <a:pPr algn="ctr"/>
              <a:r>
                <a:rPr lang="ru-RU" sz="1600" b="1">
                  <a:solidFill>
                    <a:srgbClr val="000000"/>
                  </a:solidFill>
                  <a:latin typeface="Arial (Body)"/>
                  <a:ea typeface="Arial (Body)"/>
                  <a:cs typeface="Arial (Body)"/>
                </a:rPr>
                <a:t>«с полки»</a:t>
              </a:r>
              <a:endParaRPr lang="en-US" sz="1600" b="1">
                <a:solidFill>
                  <a:srgbClr val="000000"/>
                </a:solidFill>
                <a:latin typeface="Arial (Body)"/>
                <a:ea typeface="Arial (Body)"/>
                <a:cs typeface="Arial (Body)"/>
              </a:endParaRPr>
            </a:p>
          </p:txBody>
        </p:sp>
        <p:pic>
          <p:nvPicPr>
            <p:cNvPr id="271392" name="Picture 33"/>
            <p:cNvPicPr>
              <a:picLocks noChangeAspect="1"/>
            </p:cNvPicPr>
            <p:nvPr/>
          </p:nvPicPr>
          <p:blipFill>
            <a:blip r:embed="rId4"/>
            <a:srcRect/>
            <a:stretch>
              <a:fillRect/>
            </a:stretch>
          </p:blipFill>
          <p:spPr bwMode="auto">
            <a:xfrm>
              <a:off x="4584700" y="3922667"/>
              <a:ext cx="1812373" cy="1267188"/>
            </a:xfrm>
            <a:prstGeom prst="rect">
              <a:avLst/>
            </a:prstGeom>
            <a:noFill/>
            <a:ln w="9525">
              <a:noFill/>
              <a:miter lim="800000"/>
              <a:headEnd/>
              <a:tailEnd/>
            </a:ln>
          </p:spPr>
        </p:pic>
      </p:grpSp>
      <p:sp>
        <p:nvSpPr>
          <p:cNvPr id="37" name="Slide Number Placeholder 2"/>
          <p:cNvSpPr>
            <a:spLocks noGrp="1"/>
          </p:cNvSpPr>
          <p:nvPr>
            <p:ph type="sldNum" sz="quarter" idx="10"/>
          </p:nvPr>
        </p:nvSpPr>
        <p:spPr>
          <a:xfrm>
            <a:off x="225425" y="6492875"/>
            <a:ext cx="536575" cy="252413"/>
          </a:xfrm>
        </p:spPr>
        <p:txBody>
          <a:bodyPr rtlCol="0"/>
          <a:lstStyle/>
          <a:p>
            <a:pPr fontAlgn="auto">
              <a:spcBef>
                <a:spcPts val="0"/>
              </a:spcBef>
              <a:spcAft>
                <a:spcPts val="0"/>
              </a:spcAft>
              <a:defRPr/>
            </a:pPr>
            <a:fld id="{1529D3D7-8EBD-4543-99E5-47B814C55E57}" type="slidenum">
              <a:rPr lang="en-US">
                <a:solidFill>
                  <a:schemeClr val="accent1"/>
                </a:solidFill>
                <a:latin typeface="+mj-lt"/>
                <a:cs typeface="+mn-cs"/>
              </a:rPr>
              <a:pPr fontAlgn="auto">
                <a:spcBef>
                  <a:spcPts val="0"/>
                </a:spcBef>
                <a:spcAft>
                  <a:spcPts val="0"/>
                </a:spcAft>
                <a:defRPr/>
              </a:pPr>
              <a:t>117</a:t>
            </a:fld>
            <a:endParaRPr lang="en-US" dirty="0">
              <a:solidFill>
                <a:schemeClr val="accent1"/>
              </a:solidFill>
              <a:latin typeface="+mj-lt"/>
              <a:cs typeface="+mn-cs"/>
            </a:endParaRPr>
          </a:p>
        </p:txBody>
      </p:sp>
      <p:grpSp>
        <p:nvGrpSpPr>
          <p:cNvPr id="7" name="Group 6"/>
          <p:cNvGrpSpPr>
            <a:grpSpLocks/>
          </p:cNvGrpSpPr>
          <p:nvPr/>
        </p:nvGrpSpPr>
        <p:grpSpPr bwMode="auto">
          <a:xfrm>
            <a:off x="5195888" y="1092200"/>
            <a:ext cx="3779837" cy="458788"/>
            <a:chOff x="5195788" y="1092200"/>
            <a:chExt cx="3780321" cy="458800"/>
          </a:xfrm>
        </p:grpSpPr>
        <p:sp>
          <p:nvSpPr>
            <p:cNvPr id="6" name="Rounded Rectangle 5"/>
            <p:cNvSpPr/>
            <p:nvPr/>
          </p:nvSpPr>
          <p:spPr>
            <a:xfrm>
              <a:off x="5195788"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38" name="Rounded Rectangle 37"/>
            <p:cNvSpPr/>
            <p:nvPr/>
          </p:nvSpPr>
          <p:spPr>
            <a:xfrm>
              <a:off x="6186515"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39" name="Rounded Rectangle 38"/>
            <p:cNvSpPr/>
            <p:nvPr/>
          </p:nvSpPr>
          <p:spPr>
            <a:xfrm>
              <a:off x="7202645"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40" name="Rounded Rectangle 39"/>
            <p:cNvSpPr/>
            <p:nvPr/>
          </p:nvSpPr>
          <p:spPr>
            <a:xfrm>
              <a:off x="8206073"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grpSp>
      <p:sp>
        <p:nvSpPr>
          <p:cNvPr id="28" name="TextBox 27"/>
          <p:cNvSpPr txBox="1">
            <a:spLocks noChangeArrowheads="1"/>
          </p:cNvSpPr>
          <p:nvPr/>
        </p:nvSpPr>
        <p:spPr bwMode="auto">
          <a:xfrm>
            <a:off x="165100" y="5041900"/>
            <a:ext cx="4046538" cy="1327150"/>
          </a:xfrm>
          <a:prstGeom prst="roundRect">
            <a:avLst/>
          </a:prstGeom>
          <a:solidFill>
            <a:schemeClr val="accent1">
              <a:lumMod val="40000"/>
              <a:lumOff val="60000"/>
            </a:schemeClr>
          </a:solidFill>
          <a:ln/>
          <a:effectLst>
            <a:outerShdw blurRad="50800" dist="38100" dir="2700000" algn="tl" rotWithShape="0">
              <a:prstClr val="black">
                <a:alpha val="40000"/>
              </a:prstClr>
            </a:outerShdw>
          </a:effectLst>
          <a:extLst/>
        </p:spPr>
        <p:style>
          <a:lnRef idx="3">
            <a:schemeClr val="lt1"/>
          </a:lnRef>
          <a:fillRef idx="1">
            <a:schemeClr val="accent2"/>
          </a:fillRef>
          <a:effectRef idx="1">
            <a:schemeClr val="accent2"/>
          </a:effectRef>
          <a:fontRef idx="minor">
            <a:schemeClr val="lt1"/>
          </a:fontRef>
        </p:style>
        <p:txBody>
          <a:bodyPr lIns="91425" tIns="45713" rIns="91425" bIns="45713">
            <a:spAutoFit/>
          </a:bodyPr>
          <a:lstStyle>
            <a:lvl1pPr eaLnBrk="0" hangingPunct="0">
              <a:defRPr sz="3300">
                <a:solidFill>
                  <a:srgbClr val="000000"/>
                </a:solidFill>
                <a:latin typeface="Gill Sans" charset="0"/>
                <a:ea typeface="ヒラギノ角ゴ ProN W3" charset="-128"/>
                <a:sym typeface="Gill Sans" charset="0"/>
              </a:defRPr>
            </a:lvl1pPr>
            <a:lvl2pPr marL="742950" indent="-285750" eaLnBrk="0" hangingPunct="0">
              <a:defRPr sz="3300">
                <a:solidFill>
                  <a:srgbClr val="000000"/>
                </a:solidFill>
                <a:latin typeface="Gill Sans" charset="0"/>
                <a:ea typeface="ヒラギノ角ゴ ProN W3" charset="-128"/>
                <a:sym typeface="Gill Sans" charset="0"/>
              </a:defRPr>
            </a:lvl2pPr>
            <a:lvl3pPr marL="1143000" indent="-228600" eaLnBrk="0" hangingPunct="0">
              <a:defRPr sz="3300">
                <a:solidFill>
                  <a:srgbClr val="000000"/>
                </a:solidFill>
                <a:latin typeface="Gill Sans" charset="0"/>
                <a:ea typeface="ヒラギノ角ゴ ProN W3" charset="-128"/>
                <a:sym typeface="Gill Sans" charset="0"/>
              </a:defRPr>
            </a:lvl3pPr>
            <a:lvl4pPr marL="1600200" indent="-228600" eaLnBrk="0" hangingPunct="0">
              <a:defRPr sz="3300">
                <a:solidFill>
                  <a:srgbClr val="000000"/>
                </a:solidFill>
                <a:latin typeface="Gill Sans" charset="0"/>
                <a:ea typeface="ヒラギノ角ゴ ProN W3" charset="-128"/>
                <a:sym typeface="Gill Sans" charset="0"/>
              </a:defRPr>
            </a:lvl4pPr>
            <a:lvl5pPr marL="2057400" indent="-228600" eaLnBrk="0" hangingPunct="0">
              <a:defRPr sz="33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9pPr>
          </a:lstStyle>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Вертикально интегрированные</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Закрытые</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Медленно развивающиеся</a:t>
            </a:r>
            <a:endParaRPr lang="en-US" sz="1800" dirty="0" smtClean="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Контролируют индустрию</a:t>
            </a:r>
            <a:endParaRPr lang="en-US" sz="1800" dirty="0">
              <a:solidFill>
                <a:srgbClr val="3F3F3F"/>
              </a:solidFill>
              <a:latin typeface="Arial"/>
              <a:cs typeface="Aria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13"/>
                                        </p:tgtEl>
                                        <p:attrNameLst>
                                          <p:attrName>style.opacity</p:attrName>
                                        </p:attrNameLst>
                                      </p:cBhvr>
                                      <p:to>
                                        <p:strVal val="0.5"/>
                                      </p:to>
                                    </p:set>
                                    <p:animEffect filter="image" prLst="opacity: 0.5">
                                      <p:cBhvr rctx="IE">
                                        <p:cTn id="7" dur="indefinite"/>
                                        <p:tgtEl>
                                          <p:spTgt spid="13"/>
                                        </p:tgtEl>
                                      </p:cBhvr>
                                    </p:animEffect>
                                  </p:childTnLst>
                                </p:cTn>
                              </p:par>
                            </p:childTnLst>
                          </p:cTn>
                        </p:par>
                        <p:par>
                          <p:cTn id="8" fill="hold">
                            <p:stCondLst>
                              <p:cond delay="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1000"/>
                                        <p:tgtEl>
                                          <p:spTgt spid="5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1000"/>
                                        <p:tgtEl>
                                          <p:spTgt spid="53"/>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wipe(left)">
                                      <p:cBhvr>
                                        <p:cTn id="44" dur="500"/>
                                        <p:tgtEl>
                                          <p:spTgt spid="58"/>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8"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47"/>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261938" y="1285875"/>
            <a:ext cx="5024438" cy="4019550"/>
          </a:xfrm>
          <a:prstGeom prst="rect">
            <a:avLst/>
          </a:prstGeom>
          <a:noFill/>
          <a:ln w="9525">
            <a:noFill/>
            <a:miter lim="800000"/>
            <a:headEnd/>
            <a:tailEnd/>
          </a:ln>
        </p:spPr>
      </p:pic>
      <p:sp>
        <p:nvSpPr>
          <p:cNvPr id="83" name="Right Arrow 82"/>
          <p:cNvSpPr/>
          <p:nvPr/>
        </p:nvSpPr>
        <p:spPr>
          <a:xfrm>
            <a:off x="3679843" y="2755900"/>
            <a:ext cx="1232517" cy="673099"/>
          </a:xfrm>
          <a:prstGeom prst="rightArrow">
            <a:avLst>
              <a:gd name="adj1" fmla="val 61094"/>
              <a:gd name="adj2" fmla="val 50000"/>
            </a:avLst>
          </a:prstGeom>
          <a:gradFill flip="none" rotWithShape="1">
            <a:gsLst>
              <a:gs pos="100000">
                <a:schemeClr val="accent2">
                  <a:lumMod val="50000"/>
                </a:schemeClr>
              </a:gs>
              <a:gs pos="0">
                <a:srgbClr val="FFFFFF">
                  <a:alpha val="0"/>
                </a:srgbClr>
              </a:gs>
              <a:gs pos="69000">
                <a:schemeClr val="accent2"/>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en-US" dirty="0"/>
          </a:p>
        </p:txBody>
      </p:sp>
      <p:sp>
        <p:nvSpPr>
          <p:cNvPr id="84" name="Right Arrow 83"/>
          <p:cNvSpPr/>
          <p:nvPr/>
        </p:nvSpPr>
        <p:spPr>
          <a:xfrm>
            <a:off x="3779912" y="5486400"/>
            <a:ext cx="1232517" cy="673099"/>
          </a:xfrm>
          <a:prstGeom prst="rightArrow">
            <a:avLst>
              <a:gd name="adj1" fmla="val 61094"/>
              <a:gd name="adj2" fmla="val 50000"/>
            </a:avLst>
          </a:prstGeom>
          <a:gradFill flip="none" rotWithShape="1">
            <a:gsLst>
              <a:gs pos="100000">
                <a:schemeClr val="accent2">
                  <a:lumMod val="50000"/>
                </a:schemeClr>
              </a:gs>
              <a:gs pos="0">
                <a:srgbClr val="FFFFFF">
                  <a:alpha val="0"/>
                </a:srgbClr>
              </a:gs>
              <a:gs pos="69000">
                <a:schemeClr val="accent2"/>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fontAlgn="auto">
              <a:spcBef>
                <a:spcPts val="0"/>
              </a:spcBef>
              <a:spcAft>
                <a:spcPts val="0"/>
              </a:spcAft>
              <a:defRPr/>
            </a:pPr>
            <a:endParaRPr lang="en-US" dirty="0"/>
          </a:p>
        </p:txBody>
      </p:sp>
      <p:sp>
        <p:nvSpPr>
          <p:cNvPr id="28" name="TextBox 27"/>
          <p:cNvSpPr txBox="1">
            <a:spLocks noChangeArrowheads="1"/>
          </p:cNvSpPr>
          <p:nvPr/>
        </p:nvSpPr>
        <p:spPr bwMode="auto">
          <a:xfrm>
            <a:off x="228600" y="5059363"/>
            <a:ext cx="3551238" cy="1635125"/>
          </a:xfrm>
          <a:prstGeom prst="roundRect">
            <a:avLst/>
          </a:prstGeom>
          <a:solidFill>
            <a:schemeClr val="accent1">
              <a:lumMod val="40000"/>
              <a:lumOff val="60000"/>
            </a:schemeClr>
          </a:solidFill>
          <a:ln/>
          <a:effectLst>
            <a:outerShdw blurRad="50800" dist="38100" dir="2700000" algn="tl" rotWithShape="0">
              <a:prstClr val="black">
                <a:alpha val="40000"/>
              </a:prstClr>
            </a:outerShdw>
          </a:effectLst>
          <a:extLst/>
        </p:spPr>
        <p:style>
          <a:lnRef idx="3">
            <a:schemeClr val="lt1"/>
          </a:lnRef>
          <a:fillRef idx="1">
            <a:schemeClr val="accent2"/>
          </a:fillRef>
          <a:effectRef idx="1">
            <a:schemeClr val="accent2"/>
          </a:effectRef>
          <a:fontRef idx="minor">
            <a:schemeClr val="lt1"/>
          </a:fontRef>
        </p:style>
        <p:txBody>
          <a:bodyPr lIns="91425" tIns="45713" rIns="91425" bIns="45713">
            <a:spAutoFit/>
          </a:bodyPr>
          <a:lstStyle>
            <a:lvl1pPr eaLnBrk="0" hangingPunct="0">
              <a:defRPr sz="3300">
                <a:solidFill>
                  <a:srgbClr val="000000"/>
                </a:solidFill>
                <a:latin typeface="Gill Sans" charset="0"/>
                <a:ea typeface="ヒラギノ角ゴ ProN W3" charset="-128"/>
                <a:sym typeface="Gill Sans" charset="0"/>
              </a:defRPr>
            </a:lvl1pPr>
            <a:lvl2pPr marL="742950" indent="-285750" eaLnBrk="0" hangingPunct="0">
              <a:defRPr sz="3300">
                <a:solidFill>
                  <a:srgbClr val="000000"/>
                </a:solidFill>
                <a:latin typeface="Gill Sans" charset="0"/>
                <a:ea typeface="ヒラギノ角ゴ ProN W3" charset="-128"/>
                <a:sym typeface="Gill Sans" charset="0"/>
              </a:defRPr>
            </a:lvl2pPr>
            <a:lvl3pPr marL="1143000" indent="-228600" eaLnBrk="0" hangingPunct="0">
              <a:defRPr sz="3300">
                <a:solidFill>
                  <a:srgbClr val="000000"/>
                </a:solidFill>
                <a:latin typeface="Gill Sans" charset="0"/>
                <a:ea typeface="ヒラギノ角ゴ ProN W3" charset="-128"/>
                <a:sym typeface="Gill Sans" charset="0"/>
              </a:defRPr>
            </a:lvl3pPr>
            <a:lvl4pPr marL="1600200" indent="-228600" eaLnBrk="0" hangingPunct="0">
              <a:defRPr sz="3300">
                <a:solidFill>
                  <a:srgbClr val="000000"/>
                </a:solidFill>
                <a:latin typeface="Gill Sans" charset="0"/>
                <a:ea typeface="ヒラギノ角ゴ ProN W3" charset="-128"/>
                <a:sym typeface="Gill Sans" charset="0"/>
              </a:defRPr>
            </a:lvl4pPr>
            <a:lvl5pPr marL="2057400" indent="-228600" eaLnBrk="0" hangingPunct="0">
              <a:defRPr sz="33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9pPr>
          </a:lstStyle>
          <a:p>
            <a:pPr marL="347472" indent="-347472" eaLnBrk="1" fontAlgn="auto" hangingPunct="1">
              <a:spcBef>
                <a:spcPts val="0"/>
              </a:spcBef>
              <a:spcAft>
                <a:spcPts val="0"/>
              </a:spcAft>
              <a:buFont typeface="Arial"/>
              <a:buChar char="•"/>
              <a:defRPr/>
            </a:pPr>
            <a:r>
              <a:rPr lang="ru-RU" sz="1800" dirty="0">
                <a:solidFill>
                  <a:srgbClr val="3F3F3F"/>
                </a:solidFill>
                <a:latin typeface="Arial"/>
                <a:cs typeface="Arial"/>
              </a:rPr>
              <a:t>Жесткая вертикальная </a:t>
            </a:r>
            <a:r>
              <a:rPr lang="ru-RU" sz="1800" dirty="0" smtClean="0">
                <a:solidFill>
                  <a:srgbClr val="3F3F3F"/>
                </a:solidFill>
                <a:latin typeface="Arial"/>
                <a:cs typeface="Arial"/>
              </a:rPr>
              <a:t>интеграция</a:t>
            </a: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Закрытые, медленно </a:t>
            </a:r>
            <a:r>
              <a:rPr lang="ru-RU" sz="1800" dirty="0">
                <a:solidFill>
                  <a:srgbClr val="3F3F3F"/>
                </a:solidFill>
                <a:latin typeface="Arial"/>
                <a:cs typeface="Arial"/>
              </a:rPr>
              <a:t>развивающиеся</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Жестко контролируемые</a:t>
            </a:r>
            <a:endParaRPr lang="en-US" sz="1800" dirty="0">
              <a:solidFill>
                <a:srgbClr val="3F3F3F"/>
              </a:solidFill>
              <a:latin typeface="Arial"/>
              <a:cs typeface="Arial"/>
            </a:endParaRPr>
          </a:p>
        </p:txBody>
      </p:sp>
      <p:sp>
        <p:nvSpPr>
          <p:cNvPr id="36" name="TextBox 35"/>
          <p:cNvSpPr txBox="1">
            <a:spLocks noChangeArrowheads="1"/>
          </p:cNvSpPr>
          <p:nvPr/>
        </p:nvSpPr>
        <p:spPr bwMode="auto">
          <a:xfrm>
            <a:off x="5035550" y="5045075"/>
            <a:ext cx="3940175" cy="1633538"/>
          </a:xfrm>
          <a:prstGeom prst="roundRect">
            <a:avLst/>
          </a:prstGeom>
          <a:solidFill>
            <a:schemeClr val="accent1">
              <a:lumMod val="40000"/>
              <a:lumOff val="60000"/>
            </a:schemeClr>
          </a:solidFill>
          <a:ln/>
          <a:effectLst>
            <a:outerShdw blurRad="50800" dist="38100" dir="2700000" algn="tl" rotWithShape="0">
              <a:prstClr val="black">
                <a:alpha val="40000"/>
              </a:prstClr>
            </a:outerShdw>
          </a:effectLst>
          <a:extLst/>
        </p:spPr>
        <p:style>
          <a:lnRef idx="3">
            <a:schemeClr val="lt1"/>
          </a:lnRef>
          <a:fillRef idx="1">
            <a:schemeClr val="accent2"/>
          </a:fillRef>
          <a:effectRef idx="1">
            <a:schemeClr val="accent2"/>
          </a:effectRef>
          <a:fontRef idx="minor">
            <a:schemeClr val="lt1"/>
          </a:fontRef>
        </p:style>
        <p:txBody>
          <a:bodyPr lIns="91425" tIns="45713" rIns="91425" bIns="45713">
            <a:spAutoFit/>
          </a:bodyPr>
          <a:lstStyle>
            <a:lvl1pPr eaLnBrk="0" hangingPunct="0">
              <a:defRPr sz="3300">
                <a:solidFill>
                  <a:srgbClr val="000000"/>
                </a:solidFill>
                <a:latin typeface="Gill Sans" charset="0"/>
                <a:ea typeface="ヒラギノ角ゴ ProN W3" charset="-128"/>
                <a:sym typeface="Gill Sans" charset="0"/>
              </a:defRPr>
            </a:lvl1pPr>
            <a:lvl2pPr marL="742950" indent="-285750" eaLnBrk="0" hangingPunct="0">
              <a:defRPr sz="3300">
                <a:solidFill>
                  <a:srgbClr val="000000"/>
                </a:solidFill>
                <a:latin typeface="Gill Sans" charset="0"/>
                <a:ea typeface="ヒラギノ角ゴ ProN W3" charset="-128"/>
                <a:sym typeface="Gill Sans" charset="0"/>
              </a:defRPr>
            </a:lvl2pPr>
            <a:lvl3pPr marL="1143000" indent="-228600" eaLnBrk="0" hangingPunct="0">
              <a:defRPr sz="3300">
                <a:solidFill>
                  <a:srgbClr val="000000"/>
                </a:solidFill>
                <a:latin typeface="Gill Sans" charset="0"/>
                <a:ea typeface="ヒラギノ角ゴ ProN W3" charset="-128"/>
                <a:sym typeface="Gill Sans" charset="0"/>
              </a:defRPr>
            </a:lvl3pPr>
            <a:lvl4pPr marL="1600200" indent="-228600" eaLnBrk="0" hangingPunct="0">
              <a:defRPr sz="3300">
                <a:solidFill>
                  <a:srgbClr val="000000"/>
                </a:solidFill>
                <a:latin typeface="Gill Sans" charset="0"/>
                <a:ea typeface="ヒラギノ角ゴ ProN W3" charset="-128"/>
                <a:sym typeface="Gill Sans" charset="0"/>
              </a:defRPr>
            </a:lvl4pPr>
            <a:lvl5pPr marL="2057400" indent="-228600" eaLnBrk="0" hangingPunct="0">
              <a:defRPr sz="33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3300">
                <a:solidFill>
                  <a:srgbClr val="000000"/>
                </a:solidFill>
                <a:latin typeface="Gill Sans" charset="0"/>
                <a:ea typeface="ヒラギノ角ゴ ProN W3" charset="-128"/>
                <a:sym typeface="Gill Sans" charset="0"/>
              </a:defRPr>
            </a:lvl9pPr>
          </a:lstStyle>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Упрощение топологии</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Открытые интерфейсы</a:t>
            </a:r>
            <a:endParaRPr lang="en-US" sz="1800" dirty="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Быстрые инновации</a:t>
            </a:r>
            <a:endParaRPr lang="en-US" sz="1800" dirty="0" smtClean="0">
              <a:solidFill>
                <a:srgbClr val="3F3F3F"/>
              </a:solidFill>
              <a:latin typeface="Arial"/>
              <a:cs typeface="Arial"/>
            </a:endParaRPr>
          </a:p>
          <a:p>
            <a:pPr marL="347472" indent="-347472" eaLnBrk="1" fontAlgn="auto" hangingPunct="1">
              <a:spcBef>
                <a:spcPts val="0"/>
              </a:spcBef>
              <a:spcAft>
                <a:spcPts val="0"/>
              </a:spcAft>
              <a:buFont typeface="Arial"/>
              <a:buChar char="•"/>
              <a:defRPr/>
            </a:pPr>
            <a:r>
              <a:rPr lang="ru-RU" sz="1800" dirty="0" smtClean="0">
                <a:solidFill>
                  <a:srgbClr val="3F3F3F"/>
                </a:solidFill>
                <a:latin typeface="Arial"/>
                <a:cs typeface="Arial"/>
              </a:rPr>
              <a:t>Широкие возможности для Индустрии</a:t>
            </a:r>
            <a:endParaRPr lang="en-US" sz="1800" dirty="0">
              <a:solidFill>
                <a:srgbClr val="3F3F3F"/>
              </a:solidFill>
              <a:latin typeface="Arial"/>
              <a:cs typeface="Arial"/>
            </a:endParaRPr>
          </a:p>
        </p:txBody>
      </p:sp>
      <p:sp>
        <p:nvSpPr>
          <p:cNvPr id="273418" name="Title 58"/>
          <p:cNvSpPr>
            <a:spLocks noGrp="1"/>
          </p:cNvSpPr>
          <p:nvPr>
            <p:ph type="title"/>
          </p:nvPr>
        </p:nvSpPr>
        <p:spPr/>
        <p:txBody>
          <a:bodyPr/>
          <a:lstStyle/>
          <a:p>
            <a:r>
              <a:rPr lang="ru-RU" smtClean="0">
                <a:solidFill>
                  <a:schemeClr val="bg1"/>
                </a:solidFill>
                <a:cs typeface="Arial" charset="0"/>
                <a:sym typeface="Helvetica Light"/>
              </a:rPr>
              <a:t>Что такое </a:t>
            </a:r>
            <a:r>
              <a:rPr smtClean="0">
                <a:solidFill>
                  <a:schemeClr val="bg1"/>
                </a:solidFill>
                <a:cs typeface="Arial" charset="0"/>
                <a:sym typeface="Helvetica Light"/>
              </a:rPr>
              <a:t>SDN: </a:t>
            </a:r>
            <a:r>
              <a:rPr lang="ru-RU" smtClean="0">
                <a:solidFill>
                  <a:schemeClr val="bg1"/>
                </a:solidFill>
                <a:cs typeface="Arial" charset="0"/>
                <a:sym typeface="Helvetica Light"/>
              </a:rPr>
              <a:t>Сеть</a:t>
            </a:r>
            <a:endParaRPr smtClean="0">
              <a:cs typeface="Arial" charset="0"/>
            </a:endParaRPr>
          </a:p>
        </p:txBody>
      </p:sp>
      <p:sp>
        <p:nvSpPr>
          <p:cNvPr id="60" name="Rounded Rectangle 59"/>
          <p:cNvSpPr/>
          <p:nvPr/>
        </p:nvSpPr>
        <p:spPr>
          <a:xfrm>
            <a:off x="583097" y="1868500"/>
            <a:ext cx="2692759" cy="706181"/>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Специализированные функции</a:t>
            </a:r>
            <a:endParaRPr lang="en-US" sz="1600" b="1">
              <a:solidFill>
                <a:schemeClr val="bg1"/>
              </a:solidFill>
              <a:latin typeface="Arial (Body)"/>
              <a:ea typeface="Arial (Body)"/>
              <a:cs typeface="Arial (Body)"/>
            </a:endParaRPr>
          </a:p>
        </p:txBody>
      </p:sp>
      <p:sp>
        <p:nvSpPr>
          <p:cNvPr id="61" name="Rounded Rectangle 60"/>
          <p:cNvSpPr/>
          <p:nvPr/>
        </p:nvSpPr>
        <p:spPr>
          <a:xfrm>
            <a:off x="583097" y="4027500"/>
            <a:ext cx="2692759" cy="706181"/>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Специализированное оборудование</a:t>
            </a:r>
            <a:endParaRPr lang="en-US" sz="1600" b="1">
              <a:solidFill>
                <a:schemeClr val="bg1"/>
              </a:solidFill>
              <a:latin typeface="Arial (Body)"/>
              <a:ea typeface="Arial (Body)"/>
              <a:cs typeface="Arial (Body)"/>
            </a:endParaRPr>
          </a:p>
        </p:txBody>
      </p:sp>
      <p:sp>
        <p:nvSpPr>
          <p:cNvPr id="62" name="Rounded Rectangle 61"/>
          <p:cNvSpPr/>
          <p:nvPr/>
        </p:nvSpPr>
        <p:spPr>
          <a:xfrm>
            <a:off x="583097" y="2793090"/>
            <a:ext cx="2692759" cy="1016000"/>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ru-RU" sz="1600" b="1">
                <a:solidFill>
                  <a:schemeClr val="bg1"/>
                </a:solidFill>
                <a:latin typeface="Arial (Body)"/>
                <a:ea typeface="Arial (Body)"/>
                <a:cs typeface="Arial (Body)"/>
              </a:rPr>
              <a:t>Специализированная </a:t>
            </a:r>
            <a:r>
              <a:rPr lang="en-US" sz="1600" b="1">
                <a:solidFill>
                  <a:schemeClr val="bg1"/>
                </a:solidFill>
                <a:latin typeface="Arial (Body)"/>
                <a:ea typeface="Arial (Body)"/>
                <a:cs typeface="Arial (Body)"/>
              </a:rPr>
              <a:t>Control Plane</a:t>
            </a:r>
          </a:p>
        </p:txBody>
      </p:sp>
      <p:grpSp>
        <p:nvGrpSpPr>
          <p:cNvPr id="3" name="Group 74"/>
          <p:cNvGrpSpPr>
            <a:grpSpLocks/>
          </p:cNvGrpSpPr>
          <p:nvPr/>
        </p:nvGrpSpPr>
        <p:grpSpPr bwMode="auto">
          <a:xfrm>
            <a:off x="5043488" y="1873250"/>
            <a:ext cx="3883025" cy="1316038"/>
            <a:chOff x="5233888" y="2305716"/>
            <a:chExt cx="3883694" cy="1314965"/>
          </a:xfrm>
        </p:grpSpPr>
        <p:grpSp>
          <p:nvGrpSpPr>
            <p:cNvPr id="273441" name="Group 81"/>
            <p:cNvGrpSpPr>
              <a:grpSpLocks/>
            </p:cNvGrpSpPr>
            <p:nvPr/>
          </p:nvGrpSpPr>
          <p:grpSpPr bwMode="auto">
            <a:xfrm>
              <a:off x="5233888" y="2801649"/>
              <a:ext cx="3883694" cy="819032"/>
              <a:chOff x="5233888" y="2801649"/>
              <a:chExt cx="3883694" cy="819032"/>
            </a:xfrm>
          </p:grpSpPr>
          <p:sp>
            <p:nvSpPr>
              <p:cNvPr id="78" name="Rounded Rectangle 77"/>
              <p:cNvSpPr/>
              <p:nvPr/>
            </p:nvSpPr>
            <p:spPr>
              <a:xfrm>
                <a:off x="8102598" y="2808300"/>
                <a:ext cx="1014984" cy="811200"/>
              </a:xfrm>
              <a:prstGeom prst="roundRect">
                <a:avLst>
                  <a:gd name="adj" fmla="val 14673"/>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solidFill>
                      <a:schemeClr val="bg1"/>
                    </a:solidFill>
                    <a:latin typeface="Arial (Body)"/>
                    <a:cs typeface="Arial (Body)"/>
                  </a:rPr>
                  <a:t>Control Plane</a:t>
                </a:r>
                <a:endParaRPr lang="en-US" sz="1600" b="1" dirty="0">
                  <a:solidFill>
                    <a:schemeClr val="bg1"/>
                  </a:solidFill>
                  <a:latin typeface="Arial (Body)"/>
                  <a:cs typeface="Arial (Body)"/>
                </a:endParaRPr>
              </a:p>
            </p:txBody>
          </p:sp>
          <p:sp>
            <p:nvSpPr>
              <p:cNvPr id="79" name="Rounded Rectangle 78"/>
              <p:cNvSpPr/>
              <p:nvPr/>
            </p:nvSpPr>
            <p:spPr>
              <a:xfrm>
                <a:off x="6691797" y="2806865"/>
                <a:ext cx="1014984" cy="813816"/>
              </a:xfrm>
              <a:prstGeom prst="roundRect">
                <a:avLst>
                  <a:gd name="adj" fmla="val 14673"/>
                </a:avLst>
              </a:prstGeom>
              <a:gradFill flip="none" rotWithShape="1">
                <a:gsLst>
                  <a:gs pos="0">
                    <a:schemeClr val="accent2">
                      <a:lumMod val="75000"/>
                    </a:schemeClr>
                  </a:gs>
                  <a:gs pos="100000">
                    <a:srgbClr val="6A99AE"/>
                  </a:gs>
                  <a:gs pos="35000">
                    <a:schemeClr val="accent2">
                      <a:lumMod val="75000"/>
                    </a:schemeClr>
                  </a:gs>
                </a:gsLst>
                <a:lin ang="16200000" scaled="0"/>
                <a:tileRect/>
              </a:gradFill>
              <a:ln w="63500">
                <a:gradFill flip="none" rotWithShape="1">
                  <a:gsLst>
                    <a:gs pos="0">
                      <a:schemeClr val="accent2">
                        <a:lumMod val="75000"/>
                      </a:schemeClr>
                    </a:gs>
                    <a:gs pos="100000">
                      <a:schemeClr val="accent2"/>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US" sz="1600" b="1" dirty="0">
                    <a:solidFill>
                      <a:schemeClr val="bg1"/>
                    </a:solidFill>
                    <a:latin typeface="Arial (Body)"/>
                    <a:cs typeface="Arial (Body)"/>
                  </a:rPr>
                  <a:t>Control </a:t>
                </a:r>
                <a:br>
                  <a:rPr lang="en-US" sz="1600" b="1" dirty="0">
                    <a:solidFill>
                      <a:schemeClr val="bg1"/>
                    </a:solidFill>
                    <a:latin typeface="Arial (Body)"/>
                    <a:cs typeface="Arial (Body)"/>
                  </a:rPr>
                </a:br>
                <a:r>
                  <a:rPr lang="en-US" sz="1600" b="1" dirty="0">
                    <a:solidFill>
                      <a:schemeClr val="bg1"/>
                    </a:solidFill>
                    <a:latin typeface="Arial (Body)"/>
                    <a:cs typeface="Arial (Body)"/>
                  </a:rPr>
                  <a:t>Plane</a:t>
                </a:r>
                <a:endParaRPr lang="en-US" sz="1600" b="1" dirty="0">
                  <a:solidFill>
                    <a:schemeClr val="bg1"/>
                  </a:solidFill>
                  <a:latin typeface="Arial (Body)"/>
                  <a:cs typeface="Arial (Body)"/>
                </a:endParaRPr>
              </a:p>
            </p:txBody>
          </p:sp>
          <p:sp>
            <p:nvSpPr>
              <p:cNvPr id="80" name="Rounded Rectangle 79"/>
              <p:cNvSpPr/>
              <p:nvPr/>
            </p:nvSpPr>
            <p:spPr>
              <a:xfrm>
                <a:off x="5233888" y="2801649"/>
                <a:ext cx="1014512" cy="813816"/>
              </a:xfrm>
              <a:prstGeom prst="roundRect">
                <a:avLst>
                  <a:gd name="adj" fmla="val 14673"/>
                </a:avLst>
              </a:prstGeom>
              <a:gradFill flip="none" rotWithShape="1">
                <a:gsLst>
                  <a:gs pos="0">
                    <a:schemeClr val="accent3">
                      <a:lumMod val="75000"/>
                    </a:schemeClr>
                  </a:gs>
                  <a:gs pos="100000">
                    <a:schemeClr val="accent3">
                      <a:lumMod val="60000"/>
                      <a:lumOff val="40000"/>
                    </a:schemeClr>
                  </a:gs>
                  <a:gs pos="35000">
                    <a:schemeClr val="accent3"/>
                  </a:gs>
                </a:gsLst>
                <a:lin ang="16200000" scaled="0"/>
                <a:tileRect/>
              </a:gradFill>
              <a:ln w="63500">
                <a:gradFill flip="none" rotWithShape="1">
                  <a:gsLst>
                    <a:gs pos="0">
                      <a:schemeClr val="accent3">
                        <a:lumMod val="75000"/>
                      </a:schemeClr>
                    </a:gs>
                    <a:gs pos="100000">
                      <a:schemeClr val="accent3"/>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solidFill>
                      <a:schemeClr val="bg1"/>
                    </a:solidFill>
                    <a:latin typeface="Arial (Body)"/>
                    <a:cs typeface="Arial (Body)"/>
                  </a:rPr>
                  <a:t>Control Plane</a:t>
                </a:r>
                <a:endParaRPr lang="en-US" sz="1600" b="1" dirty="0">
                  <a:solidFill>
                    <a:schemeClr val="bg1"/>
                  </a:solidFill>
                  <a:latin typeface="Arial (Body)"/>
                  <a:cs typeface="Arial (Body)"/>
                </a:endParaRPr>
              </a:p>
            </p:txBody>
          </p:sp>
          <p:sp>
            <p:nvSpPr>
              <p:cNvPr id="273452" name="TextBox 23"/>
              <p:cNvSpPr txBox="1">
                <a:spLocks noChangeArrowheads="1"/>
              </p:cNvSpPr>
              <p:nvPr/>
            </p:nvSpPr>
            <p:spPr bwMode="auto">
              <a:xfrm>
                <a:off x="6281006" y="3042823"/>
                <a:ext cx="184666" cy="369332"/>
              </a:xfrm>
              <a:prstGeom prst="rect">
                <a:avLst/>
              </a:prstGeom>
              <a:noFill/>
              <a:ln w="9525">
                <a:noFill/>
                <a:miter lim="800000"/>
                <a:headEnd/>
                <a:tailEnd/>
              </a:ln>
            </p:spPr>
            <p:txBody>
              <a:bodyPr wrap="none">
                <a:spAutoFit/>
              </a:bodyPr>
              <a:lstStyle/>
              <a:p>
                <a:endParaRPr lang="ru-RU" b="1">
                  <a:solidFill>
                    <a:srgbClr val="3F3F3F"/>
                  </a:solidFill>
                  <a:ea typeface="ヒラギノ角ゴ ProN W3"/>
                  <a:cs typeface="ヒラギノ角ゴ ProN W3"/>
                  <a:sym typeface="Gill Sans"/>
                </a:endParaRPr>
              </a:p>
            </p:txBody>
          </p:sp>
          <p:sp>
            <p:nvSpPr>
              <p:cNvPr id="273453" name="TextBox 24"/>
              <p:cNvSpPr txBox="1">
                <a:spLocks noChangeArrowheads="1"/>
              </p:cNvSpPr>
              <p:nvPr/>
            </p:nvSpPr>
            <p:spPr bwMode="auto">
              <a:xfrm>
                <a:off x="7716200" y="3031153"/>
                <a:ext cx="184666" cy="369332"/>
              </a:xfrm>
              <a:prstGeom prst="rect">
                <a:avLst/>
              </a:prstGeom>
              <a:noFill/>
              <a:ln w="9525">
                <a:noFill/>
                <a:miter lim="800000"/>
                <a:headEnd/>
                <a:tailEnd/>
              </a:ln>
            </p:spPr>
            <p:txBody>
              <a:bodyPr wrap="none">
                <a:spAutoFit/>
              </a:bodyPr>
              <a:lstStyle/>
              <a:p>
                <a:endParaRPr lang="ru-RU" b="1">
                  <a:solidFill>
                    <a:srgbClr val="3F3F3F"/>
                  </a:solidFill>
                  <a:ea typeface="ヒラギノ角ゴ ProN W3"/>
                  <a:cs typeface="ヒラギノ角ゴ ProN W3"/>
                  <a:sym typeface="Gill Sans"/>
                </a:endParaRPr>
              </a:p>
            </p:txBody>
          </p:sp>
        </p:grpSp>
        <p:sp>
          <p:nvSpPr>
            <p:cNvPr id="273442" name="TextBox 23"/>
            <p:cNvSpPr txBox="1">
              <a:spLocks noChangeArrowheads="1"/>
            </p:cNvSpPr>
            <p:nvPr/>
          </p:nvSpPr>
          <p:spPr bwMode="auto">
            <a:xfrm>
              <a:off x="5793062" y="2305716"/>
              <a:ext cx="2708494" cy="369332"/>
            </a:xfrm>
            <a:prstGeom prst="rect">
              <a:avLst/>
            </a:prstGeom>
            <a:solidFill>
              <a:srgbClr val="FFFFFF"/>
            </a:solidFill>
            <a:ln w="9525">
              <a:noFill/>
              <a:miter lim="800000"/>
              <a:headEnd/>
              <a:tailEnd/>
            </a:ln>
          </p:spPr>
          <p:txBody>
            <a:bodyPr wrap="none">
              <a:spAutoFit/>
            </a:bodyPr>
            <a:lstStyle/>
            <a:p>
              <a:r>
                <a:rPr lang="ru-RU" b="1">
                  <a:solidFill>
                    <a:srgbClr val="3F3F3F"/>
                  </a:solidFill>
                  <a:ea typeface="ヒラギノ角ゴ ProN W3"/>
                  <a:cs typeface="ヒラギノ角ゴ ProN W3"/>
                  <a:sym typeface="Gill Sans"/>
                </a:rPr>
                <a:t>Открытый интерфейс</a:t>
              </a:r>
              <a:endParaRPr lang="en-US" b="1">
                <a:solidFill>
                  <a:srgbClr val="3F3F3F"/>
                </a:solidFill>
                <a:ea typeface="ヒラギノ角ゴ ProN W3"/>
                <a:cs typeface="ヒラギノ角ゴ ProN W3"/>
                <a:sym typeface="Gill Sans"/>
              </a:endParaRPr>
            </a:p>
          </p:txBody>
        </p:sp>
      </p:grpSp>
      <p:grpSp>
        <p:nvGrpSpPr>
          <p:cNvPr id="5" name="Group 87"/>
          <p:cNvGrpSpPr>
            <a:grpSpLocks/>
          </p:cNvGrpSpPr>
          <p:nvPr/>
        </p:nvGrpSpPr>
        <p:grpSpPr bwMode="auto">
          <a:xfrm>
            <a:off x="5676900" y="3309938"/>
            <a:ext cx="2744788" cy="1747837"/>
            <a:chOff x="5676900" y="3615204"/>
            <a:chExt cx="2744932" cy="1746905"/>
          </a:xfrm>
        </p:grpSpPr>
        <p:sp>
          <p:nvSpPr>
            <p:cNvPr id="85" name="Rounded Rectangle 84"/>
            <p:cNvSpPr/>
            <p:nvPr/>
          </p:nvSpPr>
          <p:spPr>
            <a:xfrm>
              <a:off x="5917484" y="4097050"/>
              <a:ext cx="2273678" cy="767050"/>
            </a:xfrm>
            <a:prstGeom prst="roundRect">
              <a:avLst>
                <a:gd name="adj" fmla="val 14673"/>
              </a:avLst>
            </a:prstGeom>
            <a:gradFill flip="none" rotWithShape="1">
              <a:gsLst>
                <a:gs pos="0">
                  <a:schemeClr val="accent4">
                    <a:lumMod val="75000"/>
                  </a:schemeClr>
                </a:gs>
                <a:gs pos="100000">
                  <a:schemeClr val="bg2"/>
                </a:gs>
                <a:gs pos="35000">
                  <a:schemeClr val="accent4"/>
                </a:gs>
              </a:gsLst>
              <a:lin ang="16200000" scaled="0"/>
              <a:tileRect/>
            </a:gradFill>
            <a:ln w="63500">
              <a:gradFill flip="none" rotWithShape="1">
                <a:gsLst>
                  <a:gs pos="0">
                    <a:schemeClr val="accent4">
                      <a:lumMod val="75000"/>
                    </a:schemeClr>
                  </a:gs>
                  <a:gs pos="100000">
                    <a:schemeClr val="accent4"/>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ru-RU" sz="1600" b="1">
                  <a:solidFill>
                    <a:srgbClr val="000000"/>
                  </a:solidFill>
                  <a:latin typeface="Arial (Body)"/>
                  <a:ea typeface="Arial (Body)"/>
                  <a:cs typeface="Arial (Body)"/>
                </a:rPr>
                <a:t>Коммерческие</a:t>
              </a:r>
              <a:r>
                <a:rPr lang="en-US" sz="1600" b="1">
                  <a:solidFill>
                    <a:srgbClr val="000000"/>
                  </a:solidFill>
                  <a:latin typeface="Arial (Body)"/>
                  <a:ea typeface="Arial (Body)"/>
                  <a:cs typeface="Arial (Body)"/>
                </a:rPr>
                <a:t/>
              </a:r>
              <a:br>
                <a:rPr lang="en-US" sz="1600" b="1">
                  <a:solidFill>
                    <a:srgbClr val="000000"/>
                  </a:solidFill>
                  <a:latin typeface="Arial (Body)"/>
                  <a:ea typeface="Arial (Body)"/>
                  <a:cs typeface="Arial (Body)"/>
                </a:rPr>
              </a:br>
              <a:r>
                <a:rPr lang="en-US" sz="1600" b="1">
                  <a:solidFill>
                    <a:srgbClr val="000000"/>
                  </a:solidFill>
                  <a:latin typeface="Arial (Body)"/>
                  <a:ea typeface="Arial (Body)"/>
                  <a:cs typeface="Arial (Body)"/>
                </a:rPr>
                <a:t>ASIC</a:t>
              </a:r>
              <a:r>
                <a:rPr lang="ru-RU" sz="1600" b="1">
                  <a:solidFill>
                    <a:srgbClr val="000000"/>
                  </a:solidFill>
                  <a:latin typeface="Arial (Body)"/>
                  <a:ea typeface="Arial (Body)"/>
                  <a:cs typeface="Arial (Body)"/>
                </a:rPr>
                <a:t> в коммутаторах</a:t>
              </a:r>
              <a:endParaRPr lang="en-US" sz="1600" b="1">
                <a:solidFill>
                  <a:srgbClr val="000000"/>
                </a:solidFill>
                <a:latin typeface="Arial (Body)"/>
                <a:ea typeface="Arial (Body)"/>
                <a:cs typeface="Arial (Body)"/>
              </a:endParaRPr>
            </a:p>
          </p:txBody>
        </p:sp>
        <p:pic>
          <p:nvPicPr>
            <p:cNvPr id="273439" name="Picture 6" descr="48HD10Gbs.png"/>
            <p:cNvPicPr>
              <a:picLocks noChangeAspect="1"/>
            </p:cNvPicPr>
            <p:nvPr/>
          </p:nvPicPr>
          <p:blipFill>
            <a:blip r:embed="rId4"/>
            <a:srcRect/>
            <a:stretch>
              <a:fillRect/>
            </a:stretch>
          </p:blipFill>
          <p:spPr bwMode="auto">
            <a:xfrm>
              <a:off x="5676900" y="4775981"/>
              <a:ext cx="2744932" cy="586128"/>
            </a:xfrm>
            <a:prstGeom prst="rect">
              <a:avLst/>
            </a:prstGeom>
            <a:noFill/>
            <a:ln w="9525">
              <a:noFill/>
              <a:miter lim="800000"/>
              <a:headEnd/>
              <a:tailEnd/>
            </a:ln>
          </p:spPr>
        </p:pic>
        <p:sp>
          <p:nvSpPr>
            <p:cNvPr id="273440" name="TextBox 23"/>
            <p:cNvSpPr txBox="1">
              <a:spLocks noChangeArrowheads="1"/>
            </p:cNvSpPr>
            <p:nvPr/>
          </p:nvSpPr>
          <p:spPr bwMode="auto">
            <a:xfrm>
              <a:off x="5679930" y="3615204"/>
              <a:ext cx="2708494" cy="369332"/>
            </a:xfrm>
            <a:prstGeom prst="rect">
              <a:avLst/>
            </a:prstGeom>
            <a:solidFill>
              <a:srgbClr val="FFFFFF"/>
            </a:solidFill>
            <a:ln w="9525">
              <a:noFill/>
              <a:miter lim="800000"/>
              <a:headEnd/>
              <a:tailEnd/>
            </a:ln>
          </p:spPr>
          <p:txBody>
            <a:bodyPr wrap="none">
              <a:spAutoFit/>
            </a:bodyPr>
            <a:lstStyle/>
            <a:p>
              <a:r>
                <a:rPr lang="ru-RU" b="1">
                  <a:solidFill>
                    <a:srgbClr val="3F3F3F"/>
                  </a:solidFill>
                  <a:ea typeface="ヒラギノ角ゴ ProN W3"/>
                  <a:cs typeface="ヒラギノ角ゴ ProN W3"/>
                  <a:sym typeface="Gill Sans"/>
                </a:rPr>
                <a:t>Открытый интерфейс</a:t>
              </a:r>
              <a:endParaRPr lang="en-US" b="1">
                <a:solidFill>
                  <a:srgbClr val="3F3F3F"/>
                </a:solidFill>
                <a:ea typeface="ヒラギノ角ゴ ProN W3"/>
                <a:cs typeface="ヒラギノ角ゴ ProN W3"/>
                <a:sym typeface="Gill Sans"/>
              </a:endParaRPr>
            </a:p>
          </p:txBody>
        </p:sp>
      </p:grpSp>
      <p:sp>
        <p:nvSpPr>
          <p:cNvPr id="35" name="Slide Number Placeholder 2"/>
          <p:cNvSpPr>
            <a:spLocks noGrp="1"/>
          </p:cNvSpPr>
          <p:nvPr>
            <p:ph type="sldNum" sz="quarter" idx="10"/>
          </p:nvPr>
        </p:nvSpPr>
        <p:spPr>
          <a:xfrm>
            <a:off x="225425" y="6492875"/>
            <a:ext cx="536575" cy="252413"/>
          </a:xfrm>
        </p:spPr>
        <p:txBody>
          <a:bodyPr rtlCol="0"/>
          <a:lstStyle/>
          <a:p>
            <a:pPr fontAlgn="auto">
              <a:spcBef>
                <a:spcPts val="0"/>
              </a:spcBef>
              <a:spcAft>
                <a:spcPts val="0"/>
              </a:spcAft>
              <a:defRPr/>
            </a:pPr>
            <a:fld id="{D3904075-4228-4453-9969-E1DBFA9CB2ED}" type="slidenum">
              <a:rPr lang="en-US">
                <a:solidFill>
                  <a:schemeClr val="accent1"/>
                </a:solidFill>
                <a:latin typeface="+mj-lt"/>
                <a:cs typeface="+mn-cs"/>
              </a:rPr>
              <a:pPr fontAlgn="auto">
                <a:spcBef>
                  <a:spcPts val="0"/>
                </a:spcBef>
                <a:spcAft>
                  <a:spcPts val="0"/>
                </a:spcAft>
                <a:defRPr/>
              </a:pPr>
              <a:t>118</a:t>
            </a:fld>
            <a:endParaRPr lang="en-US" dirty="0">
              <a:solidFill>
                <a:schemeClr val="accent1"/>
              </a:solidFill>
              <a:latin typeface="+mj-lt"/>
              <a:cs typeface="+mn-cs"/>
            </a:endParaRPr>
          </a:p>
        </p:txBody>
      </p:sp>
      <p:grpSp>
        <p:nvGrpSpPr>
          <p:cNvPr id="37" name="Group 36"/>
          <p:cNvGrpSpPr>
            <a:grpSpLocks/>
          </p:cNvGrpSpPr>
          <p:nvPr/>
        </p:nvGrpSpPr>
        <p:grpSpPr bwMode="auto">
          <a:xfrm>
            <a:off x="5195888" y="1206500"/>
            <a:ext cx="3779837" cy="458788"/>
            <a:chOff x="5195788" y="1092200"/>
            <a:chExt cx="3780321" cy="458800"/>
          </a:xfrm>
        </p:grpSpPr>
        <p:sp>
          <p:nvSpPr>
            <p:cNvPr id="38" name="Rounded Rectangle 37"/>
            <p:cNvSpPr/>
            <p:nvPr/>
          </p:nvSpPr>
          <p:spPr>
            <a:xfrm>
              <a:off x="5195788"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39" name="Rounded Rectangle 38"/>
            <p:cNvSpPr/>
            <p:nvPr/>
          </p:nvSpPr>
          <p:spPr>
            <a:xfrm>
              <a:off x="6186515"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40" name="Rounded Rectangle 39"/>
            <p:cNvSpPr/>
            <p:nvPr/>
          </p:nvSpPr>
          <p:spPr>
            <a:xfrm>
              <a:off x="7202645"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sp>
          <p:nvSpPr>
            <p:cNvPr id="41" name="Rounded Rectangle 40"/>
            <p:cNvSpPr/>
            <p:nvPr/>
          </p:nvSpPr>
          <p:spPr>
            <a:xfrm>
              <a:off x="8206073" y="1092200"/>
              <a:ext cx="770036" cy="458800"/>
            </a:xfrm>
            <a:prstGeom prst="roundRect">
              <a:avLst/>
            </a:prstGeom>
            <a:ln/>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dirty="0"/>
                <a:t>App</a:t>
              </a:r>
              <a:endParaRPr lang="en-US" dirty="0"/>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mph" presetSubtype="0" nodeType="clickEffect">
                                  <p:stCondLst>
                                    <p:cond delay="0"/>
                                  </p:stCondLst>
                                  <p:childTnLst>
                                    <p:set>
                                      <p:cBhvr rctx="PPT">
                                        <p:cTn id="6" dur="indefinite"/>
                                        <p:tgtEl>
                                          <p:spTgt spid="48"/>
                                        </p:tgtEl>
                                        <p:attrNameLst>
                                          <p:attrName>style.opacity</p:attrName>
                                        </p:attrNameLst>
                                      </p:cBhvr>
                                      <p:to>
                                        <p:strVal val="0.5"/>
                                      </p:to>
                                    </p:set>
                                    <p:animEffect filter="image" prLst="opacity: 0.5">
                                      <p:cBhvr rctx="IE">
                                        <p:cTn id="7" dur="indefinite"/>
                                        <p:tgtEl>
                                          <p:spTgt spid="48"/>
                                        </p:tgtEl>
                                      </p:cBhvr>
                                    </p:animEffect>
                                  </p:childTnLst>
                                </p:cTn>
                              </p:par>
                            </p:childTnLst>
                          </p:cTn>
                        </p:par>
                        <p:par>
                          <p:cTn id="8" fill="hold" nodeType="withGroup">
                            <p:stCondLst>
                              <p:cond delay="0"/>
                            </p:stCondLst>
                            <p:childTnLst>
                              <p:par>
                                <p:cTn id="9" presetID="10" presetClass="entr" presetSubtype="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1000"/>
                                        <p:tgtEl>
                                          <p:spTgt spid="62"/>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wipe(left)">
                                      <p:cBhvr>
                                        <p:cTn id="28" dur="500"/>
                                        <p:tgtEl>
                                          <p:spTgt spid="83"/>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left)">
                                      <p:cBhvr>
                                        <p:cTn id="44" dur="500"/>
                                        <p:tgtEl>
                                          <p:spTgt spid="84"/>
                                        </p:tgtEl>
                                      </p:cBhvr>
                                    </p:animEffect>
                                  </p:childTnLst>
                                </p:cTn>
                              </p:par>
                            </p:childTnLst>
                          </p:cTn>
                        </p:par>
                        <p:par>
                          <p:cTn id="45" fill="hold">
                            <p:stCondLst>
                              <p:cond delay="3500"/>
                            </p:stCondLst>
                            <p:childTnLst>
                              <p:par>
                                <p:cTn id="46" presetID="10"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6" grpId="0" animBg="1"/>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75457" name="Picture 6" descr="shutterstock_77982343.pn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75458" name="Title 1"/>
          <p:cNvSpPr>
            <a:spLocks noGrp="1"/>
          </p:cNvSpPr>
          <p:nvPr>
            <p:ph type="title"/>
          </p:nvPr>
        </p:nvSpPr>
        <p:spPr/>
        <p:txBody>
          <a:bodyPr/>
          <a:lstStyle/>
          <a:p>
            <a:r>
              <a:rPr lang="ru-RU" smtClean="0">
                <a:cs typeface="Arial" charset="0"/>
              </a:rPr>
              <a:t>Модель </a:t>
            </a:r>
            <a:r>
              <a:rPr smtClean="0">
                <a:cs typeface="Arial" charset="0"/>
              </a:rPr>
              <a:t>Software Defined Networking (SDN)</a:t>
            </a:r>
          </a:p>
        </p:txBody>
      </p:sp>
      <p:sp>
        <p:nvSpPr>
          <p:cNvPr id="4" name="Slide Number Placeholder 3"/>
          <p:cNvSpPr>
            <a:spLocks noGrp="1"/>
          </p:cNvSpPr>
          <p:nvPr>
            <p:ph type="sldNum" sz="quarter" idx="10"/>
          </p:nvPr>
        </p:nvSpPr>
        <p:spPr/>
        <p:txBody>
          <a:bodyPr rtlCol="0"/>
          <a:lstStyle/>
          <a:p>
            <a:pPr fontAlgn="auto">
              <a:spcBef>
                <a:spcPts val="0"/>
              </a:spcBef>
              <a:spcAft>
                <a:spcPts val="0"/>
              </a:spcAft>
              <a:defRPr/>
            </a:pPr>
            <a:fld id="{CB215443-8327-4F03-9DD7-504AF582BA42}" type="slidenum">
              <a:rPr lang="en-US">
                <a:solidFill>
                  <a:schemeClr val="accent1"/>
                </a:solidFill>
                <a:latin typeface="+mj-lt"/>
                <a:cs typeface="+mn-cs"/>
              </a:rPr>
              <a:pPr fontAlgn="auto">
                <a:spcBef>
                  <a:spcPts val="0"/>
                </a:spcBef>
                <a:spcAft>
                  <a:spcPts val="0"/>
                </a:spcAft>
                <a:defRPr/>
              </a:pPr>
              <a:t>119</a:t>
            </a:fld>
            <a:endParaRPr lang="en-US" dirty="0">
              <a:solidFill>
                <a:schemeClr val="accent1"/>
              </a:solidFill>
              <a:latin typeface="+mj-lt"/>
              <a:cs typeface="+mn-cs"/>
            </a:endParaRPr>
          </a:p>
        </p:txBody>
      </p:sp>
      <p:pic>
        <p:nvPicPr>
          <p:cNvPr id="275460" name="Picture 7" descr="Untitled-19.png"/>
          <p:cNvPicPr>
            <a:picLocks noChangeAspect="1"/>
          </p:cNvPicPr>
          <p:nvPr/>
        </p:nvPicPr>
        <p:blipFill>
          <a:blip r:embed="rId4"/>
          <a:srcRect/>
          <a:stretch>
            <a:fillRect/>
          </a:stretch>
        </p:blipFill>
        <p:spPr bwMode="auto">
          <a:xfrm>
            <a:off x="7366000" y="6426200"/>
            <a:ext cx="1595438" cy="307975"/>
          </a:xfrm>
          <a:prstGeom prst="rect">
            <a:avLst/>
          </a:prstGeom>
          <a:noFill/>
          <a:ln w="9525">
            <a:noFill/>
            <a:miter lim="800000"/>
            <a:headEnd/>
            <a:tailEnd/>
          </a:ln>
        </p:spPr>
      </p:pic>
      <p:grpSp>
        <p:nvGrpSpPr>
          <p:cNvPr id="44" name="Group 156"/>
          <p:cNvGrpSpPr>
            <a:grpSpLocks/>
          </p:cNvGrpSpPr>
          <p:nvPr/>
        </p:nvGrpSpPr>
        <p:grpSpPr bwMode="auto">
          <a:xfrm>
            <a:off x="473075" y="4110038"/>
            <a:ext cx="8167688" cy="785812"/>
            <a:chOff x="333693" y="2946400"/>
            <a:chExt cx="8167687" cy="784861"/>
          </a:xfrm>
        </p:grpSpPr>
        <p:sp>
          <p:nvSpPr>
            <p:cNvPr id="67" name="Rectangle 66"/>
            <p:cNvSpPr/>
            <p:nvPr/>
          </p:nvSpPr>
          <p:spPr>
            <a:xfrm>
              <a:off x="333693" y="2946400"/>
              <a:ext cx="8167687" cy="784861"/>
            </a:xfrm>
            <a:prstGeom prst="rect">
              <a:avLst/>
            </a:prstGeom>
            <a:gradFill flip="none" rotWithShape="1">
              <a:gsLst>
                <a:gs pos="45000">
                  <a:schemeClr val="bg1">
                    <a:alpha val="85000"/>
                  </a:schemeClr>
                </a:gs>
                <a:gs pos="100000">
                  <a:schemeClr val="bg1">
                    <a:alpha val="85000"/>
                  </a:schemeClr>
                </a:gs>
              </a:gsLst>
              <a:lin ang="5400000" scaled="0"/>
              <a:tileRect/>
            </a:gradFill>
            <a:ln w="9525">
              <a:noFill/>
            </a:ln>
            <a:effectLst>
              <a:outerShdw blurRad="50800" dist="38100" dir="2700000">
                <a:srgbClr val="000000">
                  <a:alpha val="43000"/>
                </a:srgbClr>
              </a:outerShdw>
            </a:effectLst>
            <a:scene3d>
              <a:camera prst="orthographicFront"/>
              <a:lightRig rig="threePt" dir="t"/>
            </a:scene3d>
            <a:sp3d>
              <a:bevelT w="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nvGrpSpPr>
            <p:cNvPr id="275687" name="Group 113"/>
            <p:cNvGrpSpPr>
              <a:grpSpLocks/>
            </p:cNvGrpSpPr>
            <p:nvPr/>
          </p:nvGrpSpPr>
          <p:grpSpPr bwMode="auto">
            <a:xfrm>
              <a:off x="8126308" y="3376739"/>
              <a:ext cx="262890" cy="270403"/>
              <a:chOff x="4724400" y="4912360"/>
              <a:chExt cx="533400" cy="548640"/>
            </a:xfrm>
          </p:grpSpPr>
          <p:grpSp>
            <p:nvGrpSpPr>
              <p:cNvPr id="275689" name="Group 29"/>
              <p:cNvGrpSpPr>
                <a:grpSpLocks/>
              </p:cNvGrpSpPr>
              <p:nvPr/>
            </p:nvGrpSpPr>
            <p:grpSpPr bwMode="auto">
              <a:xfrm>
                <a:off x="4724400" y="5384800"/>
                <a:ext cx="533400" cy="76200"/>
                <a:chOff x="4724400" y="5384800"/>
                <a:chExt cx="533400" cy="76200"/>
              </a:xfrm>
            </p:grpSpPr>
            <p:sp>
              <p:nvSpPr>
                <p:cNvPr id="89" name="Oval 88"/>
                <p:cNvSpPr/>
                <p:nvPr/>
              </p:nvSpPr>
              <p:spPr>
                <a:xfrm>
                  <a:off x="47244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90" name="Oval 89"/>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91" name="Oval 90"/>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92" name="Oval 91"/>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93" name="Oval 92"/>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94" name="Oval 93"/>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90" name="Group 30"/>
              <p:cNvGrpSpPr>
                <a:grpSpLocks/>
              </p:cNvGrpSpPr>
              <p:nvPr/>
            </p:nvGrpSpPr>
            <p:grpSpPr bwMode="auto">
              <a:xfrm>
                <a:off x="4815840" y="5293360"/>
                <a:ext cx="441960" cy="76200"/>
                <a:chOff x="4815840" y="5384800"/>
                <a:chExt cx="441960" cy="76200"/>
              </a:xfrm>
            </p:grpSpPr>
            <p:sp>
              <p:nvSpPr>
                <p:cNvPr id="84" name="Oval 83"/>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5" name="Oval 84"/>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6" name="Oval 85"/>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7" name="Oval 86"/>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8" name="Oval 87"/>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91" name="Group 37"/>
              <p:cNvGrpSpPr>
                <a:grpSpLocks/>
              </p:cNvGrpSpPr>
              <p:nvPr/>
            </p:nvGrpSpPr>
            <p:grpSpPr bwMode="auto">
              <a:xfrm>
                <a:off x="4907280" y="5196840"/>
                <a:ext cx="350520" cy="76200"/>
                <a:chOff x="4907280" y="5384800"/>
                <a:chExt cx="350520" cy="76200"/>
              </a:xfrm>
            </p:grpSpPr>
            <p:sp>
              <p:nvSpPr>
                <p:cNvPr id="80" name="Oval 79"/>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1" name="Oval 80"/>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2" name="Oval 81"/>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83" name="Oval 82"/>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92" name="Group 43"/>
              <p:cNvGrpSpPr>
                <a:grpSpLocks/>
              </p:cNvGrpSpPr>
              <p:nvPr/>
            </p:nvGrpSpPr>
            <p:grpSpPr bwMode="auto">
              <a:xfrm>
                <a:off x="4998720" y="5100320"/>
                <a:ext cx="259080" cy="76200"/>
                <a:chOff x="4998720" y="5384800"/>
                <a:chExt cx="259080" cy="76200"/>
              </a:xfrm>
            </p:grpSpPr>
            <p:sp>
              <p:nvSpPr>
                <p:cNvPr id="77" name="Oval 76"/>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78" name="Oval 77"/>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79" name="Oval 78"/>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93" name="Group 48"/>
              <p:cNvGrpSpPr>
                <a:grpSpLocks/>
              </p:cNvGrpSpPr>
              <p:nvPr/>
            </p:nvGrpSpPr>
            <p:grpSpPr bwMode="auto">
              <a:xfrm>
                <a:off x="5090160" y="5003800"/>
                <a:ext cx="167640" cy="76200"/>
                <a:chOff x="5090160" y="5384800"/>
                <a:chExt cx="167640" cy="76200"/>
              </a:xfrm>
            </p:grpSpPr>
            <p:sp>
              <p:nvSpPr>
                <p:cNvPr id="75" name="Oval 74"/>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76" name="Oval 75"/>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74" name="Oval 73"/>
              <p:cNvSpPr/>
              <p:nvPr/>
            </p:nvSpPr>
            <p:spPr>
              <a:xfrm>
                <a:off x="5181600" y="491236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275688" name="Text Placeholder 2"/>
            <p:cNvSpPr txBox="1">
              <a:spLocks/>
            </p:cNvSpPr>
            <p:nvPr/>
          </p:nvSpPr>
          <p:spPr bwMode="auto">
            <a:xfrm>
              <a:off x="431164" y="3065780"/>
              <a:ext cx="7973695" cy="467360"/>
            </a:xfrm>
            <a:prstGeom prst="rect">
              <a:avLst/>
            </a:prstGeom>
            <a:noFill/>
            <a:ln w="9525">
              <a:noFill/>
              <a:miter lim="800000"/>
              <a:headEnd/>
              <a:tailEnd/>
            </a:ln>
          </p:spPr>
          <p:txBody>
            <a:bodyPr anchor="ctr"/>
            <a:lstStyle/>
            <a:p>
              <a:pPr algn="ctr"/>
              <a:r>
                <a:rPr lang="en-US" sz="2400" b="1">
                  <a:solidFill>
                    <a:schemeClr val="accent1"/>
                  </a:solidFill>
                </a:rPr>
                <a:t>Abstract Network Infrastructure for Applications</a:t>
              </a:r>
            </a:p>
          </p:txBody>
        </p:sp>
      </p:grpSp>
      <p:grpSp>
        <p:nvGrpSpPr>
          <p:cNvPr id="156" name="Group 156"/>
          <p:cNvGrpSpPr>
            <a:grpSpLocks/>
          </p:cNvGrpSpPr>
          <p:nvPr/>
        </p:nvGrpSpPr>
        <p:grpSpPr bwMode="auto">
          <a:xfrm>
            <a:off x="420688" y="1851025"/>
            <a:ext cx="8167687" cy="785813"/>
            <a:chOff x="333693" y="2946400"/>
            <a:chExt cx="8167687" cy="784861"/>
          </a:xfrm>
        </p:grpSpPr>
        <p:sp>
          <p:nvSpPr>
            <p:cNvPr id="157" name="Rectangle 156"/>
            <p:cNvSpPr/>
            <p:nvPr/>
          </p:nvSpPr>
          <p:spPr>
            <a:xfrm>
              <a:off x="333693" y="2946400"/>
              <a:ext cx="8167687" cy="784861"/>
            </a:xfrm>
            <a:prstGeom prst="rect">
              <a:avLst/>
            </a:prstGeom>
            <a:gradFill flip="none" rotWithShape="1">
              <a:gsLst>
                <a:gs pos="45000">
                  <a:schemeClr val="bg1">
                    <a:alpha val="85000"/>
                  </a:schemeClr>
                </a:gs>
                <a:gs pos="100000">
                  <a:schemeClr val="bg1">
                    <a:alpha val="85000"/>
                  </a:schemeClr>
                </a:gs>
              </a:gsLst>
              <a:lin ang="5400000" scaled="0"/>
              <a:tileRect/>
            </a:gradFill>
            <a:ln w="9525">
              <a:noFill/>
            </a:ln>
            <a:effectLst>
              <a:outerShdw blurRad="50800" dist="38100" dir="2700000">
                <a:srgbClr val="000000">
                  <a:alpha val="43000"/>
                </a:srgbClr>
              </a:outerShdw>
            </a:effectLst>
            <a:scene3d>
              <a:camera prst="orthographicFront"/>
              <a:lightRig rig="threePt" dir="t"/>
            </a:scene3d>
            <a:sp3d>
              <a:bevelT w="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nvGrpSpPr>
            <p:cNvPr id="275614" name="Group 113"/>
            <p:cNvGrpSpPr>
              <a:grpSpLocks/>
            </p:cNvGrpSpPr>
            <p:nvPr/>
          </p:nvGrpSpPr>
          <p:grpSpPr bwMode="auto">
            <a:xfrm>
              <a:off x="8126308" y="3376739"/>
              <a:ext cx="262890" cy="270403"/>
              <a:chOff x="4724400" y="4912360"/>
              <a:chExt cx="533400" cy="548640"/>
            </a:xfrm>
          </p:grpSpPr>
          <p:grpSp>
            <p:nvGrpSpPr>
              <p:cNvPr id="275616" name="Group 29"/>
              <p:cNvGrpSpPr>
                <a:grpSpLocks/>
              </p:cNvGrpSpPr>
              <p:nvPr/>
            </p:nvGrpSpPr>
            <p:grpSpPr bwMode="auto">
              <a:xfrm>
                <a:off x="4724400" y="5384800"/>
                <a:ext cx="533400" cy="76200"/>
                <a:chOff x="4724400" y="5384800"/>
                <a:chExt cx="533400" cy="76200"/>
              </a:xfrm>
            </p:grpSpPr>
            <p:sp>
              <p:nvSpPr>
                <p:cNvPr id="180" name="Oval 179"/>
                <p:cNvSpPr/>
                <p:nvPr/>
              </p:nvSpPr>
              <p:spPr>
                <a:xfrm>
                  <a:off x="47244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81" name="Oval 180"/>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82" name="Oval 181"/>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83" name="Oval 182"/>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84" name="Oval 183"/>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85" name="Oval 184"/>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17" name="Group 30"/>
              <p:cNvGrpSpPr>
                <a:grpSpLocks/>
              </p:cNvGrpSpPr>
              <p:nvPr/>
            </p:nvGrpSpPr>
            <p:grpSpPr bwMode="auto">
              <a:xfrm>
                <a:off x="4815840" y="5293360"/>
                <a:ext cx="441960" cy="76200"/>
                <a:chOff x="4815840" y="5384800"/>
                <a:chExt cx="441960" cy="76200"/>
              </a:xfrm>
            </p:grpSpPr>
            <p:sp>
              <p:nvSpPr>
                <p:cNvPr id="175" name="Oval 174"/>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6" name="Oval 175"/>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7" name="Oval 176"/>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8" name="Oval 177"/>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9" name="Oval 178"/>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18" name="Group 37"/>
              <p:cNvGrpSpPr>
                <a:grpSpLocks/>
              </p:cNvGrpSpPr>
              <p:nvPr/>
            </p:nvGrpSpPr>
            <p:grpSpPr bwMode="auto">
              <a:xfrm>
                <a:off x="4907280" y="5196840"/>
                <a:ext cx="350520" cy="76200"/>
                <a:chOff x="4907280" y="5384800"/>
                <a:chExt cx="350520" cy="76200"/>
              </a:xfrm>
            </p:grpSpPr>
            <p:sp>
              <p:nvSpPr>
                <p:cNvPr id="171" name="Oval 170"/>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2" name="Oval 171"/>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3" name="Oval 172"/>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4" name="Oval 173"/>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19" name="Group 43"/>
              <p:cNvGrpSpPr>
                <a:grpSpLocks/>
              </p:cNvGrpSpPr>
              <p:nvPr/>
            </p:nvGrpSpPr>
            <p:grpSpPr bwMode="auto">
              <a:xfrm>
                <a:off x="4998720" y="5100320"/>
                <a:ext cx="259080" cy="76200"/>
                <a:chOff x="4998720" y="5384800"/>
                <a:chExt cx="259080" cy="76200"/>
              </a:xfrm>
            </p:grpSpPr>
            <p:sp>
              <p:nvSpPr>
                <p:cNvPr id="168" name="Oval 167"/>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69" name="Oval 168"/>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70" name="Oval 169"/>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620" name="Group 48"/>
              <p:cNvGrpSpPr>
                <a:grpSpLocks/>
              </p:cNvGrpSpPr>
              <p:nvPr/>
            </p:nvGrpSpPr>
            <p:grpSpPr bwMode="auto">
              <a:xfrm>
                <a:off x="5090160" y="5003800"/>
                <a:ext cx="167640" cy="76200"/>
                <a:chOff x="5090160" y="5384800"/>
                <a:chExt cx="167640" cy="76200"/>
              </a:xfrm>
            </p:grpSpPr>
            <p:sp>
              <p:nvSpPr>
                <p:cNvPr id="166" name="Oval 165"/>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67" name="Oval 166"/>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165" name="Oval 164"/>
              <p:cNvSpPr/>
              <p:nvPr/>
            </p:nvSpPr>
            <p:spPr>
              <a:xfrm>
                <a:off x="5181600" y="491236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275615" name="Text Placeholder 2"/>
            <p:cNvSpPr txBox="1">
              <a:spLocks/>
            </p:cNvSpPr>
            <p:nvPr/>
          </p:nvSpPr>
          <p:spPr bwMode="auto">
            <a:xfrm>
              <a:off x="431164" y="3065780"/>
              <a:ext cx="7973695" cy="467360"/>
            </a:xfrm>
            <a:prstGeom prst="rect">
              <a:avLst/>
            </a:prstGeom>
            <a:noFill/>
            <a:ln w="9525">
              <a:noFill/>
              <a:miter lim="800000"/>
              <a:headEnd/>
              <a:tailEnd/>
            </a:ln>
          </p:spPr>
          <p:txBody>
            <a:bodyPr anchor="ctr"/>
            <a:lstStyle/>
            <a:p>
              <a:pPr algn="ctr"/>
              <a:r>
                <a:rPr lang="en-US" sz="2400" b="1">
                  <a:solidFill>
                    <a:schemeClr val="accent1"/>
                  </a:solidFill>
                </a:rPr>
                <a:t>Make Control and Management Plane Programmable</a:t>
              </a:r>
            </a:p>
          </p:txBody>
        </p:sp>
      </p:grpSp>
      <p:grpSp>
        <p:nvGrpSpPr>
          <p:cNvPr id="186" name="Group 156"/>
          <p:cNvGrpSpPr>
            <a:grpSpLocks/>
          </p:cNvGrpSpPr>
          <p:nvPr/>
        </p:nvGrpSpPr>
        <p:grpSpPr bwMode="auto">
          <a:xfrm>
            <a:off x="473075" y="3040063"/>
            <a:ext cx="8167688" cy="784225"/>
            <a:chOff x="333693" y="2946400"/>
            <a:chExt cx="8167687" cy="784861"/>
          </a:xfrm>
        </p:grpSpPr>
        <p:sp>
          <p:nvSpPr>
            <p:cNvPr id="187" name="Rectangle 186"/>
            <p:cNvSpPr/>
            <p:nvPr/>
          </p:nvSpPr>
          <p:spPr>
            <a:xfrm>
              <a:off x="333693" y="2946400"/>
              <a:ext cx="8167687" cy="784861"/>
            </a:xfrm>
            <a:prstGeom prst="rect">
              <a:avLst/>
            </a:prstGeom>
            <a:gradFill flip="none" rotWithShape="1">
              <a:gsLst>
                <a:gs pos="45000">
                  <a:schemeClr val="bg1">
                    <a:alpha val="85000"/>
                  </a:schemeClr>
                </a:gs>
                <a:gs pos="100000">
                  <a:schemeClr val="bg1">
                    <a:alpha val="85000"/>
                  </a:schemeClr>
                </a:gs>
              </a:gsLst>
              <a:lin ang="5400000" scaled="0"/>
              <a:tileRect/>
            </a:gradFill>
            <a:ln w="9525">
              <a:noFill/>
            </a:ln>
            <a:effectLst>
              <a:outerShdw blurRad="50800" dist="38100" dir="2700000">
                <a:srgbClr val="000000">
                  <a:alpha val="43000"/>
                </a:srgbClr>
              </a:outerShdw>
            </a:effectLst>
            <a:scene3d>
              <a:camera prst="orthographicFront"/>
              <a:lightRig rig="threePt" dir="t"/>
            </a:scene3d>
            <a:sp3d>
              <a:bevelT w="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nvGrpSpPr>
            <p:cNvPr id="275541" name="Group 113"/>
            <p:cNvGrpSpPr>
              <a:grpSpLocks/>
            </p:cNvGrpSpPr>
            <p:nvPr/>
          </p:nvGrpSpPr>
          <p:grpSpPr bwMode="auto">
            <a:xfrm>
              <a:off x="8126308" y="3376739"/>
              <a:ext cx="262890" cy="270403"/>
              <a:chOff x="4724400" y="4912360"/>
              <a:chExt cx="533400" cy="548640"/>
            </a:xfrm>
          </p:grpSpPr>
          <p:grpSp>
            <p:nvGrpSpPr>
              <p:cNvPr id="275543" name="Group 29"/>
              <p:cNvGrpSpPr>
                <a:grpSpLocks/>
              </p:cNvGrpSpPr>
              <p:nvPr/>
            </p:nvGrpSpPr>
            <p:grpSpPr bwMode="auto">
              <a:xfrm>
                <a:off x="4724400" y="5384800"/>
                <a:ext cx="533400" cy="76200"/>
                <a:chOff x="4724400" y="5384800"/>
                <a:chExt cx="533400" cy="76200"/>
              </a:xfrm>
            </p:grpSpPr>
            <p:sp>
              <p:nvSpPr>
                <p:cNvPr id="210" name="Oval 209"/>
                <p:cNvSpPr/>
                <p:nvPr/>
              </p:nvSpPr>
              <p:spPr>
                <a:xfrm>
                  <a:off x="47244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11" name="Oval 210"/>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12" name="Oval 211"/>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13" name="Oval 212"/>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14" name="Oval 213"/>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15" name="Oval 214"/>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544" name="Group 30"/>
              <p:cNvGrpSpPr>
                <a:grpSpLocks/>
              </p:cNvGrpSpPr>
              <p:nvPr/>
            </p:nvGrpSpPr>
            <p:grpSpPr bwMode="auto">
              <a:xfrm>
                <a:off x="4815840" y="5293360"/>
                <a:ext cx="441960" cy="76200"/>
                <a:chOff x="4815840" y="5384800"/>
                <a:chExt cx="441960" cy="76200"/>
              </a:xfrm>
            </p:grpSpPr>
            <p:sp>
              <p:nvSpPr>
                <p:cNvPr id="205" name="Oval 204"/>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6" name="Oval 205"/>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7" name="Oval 206"/>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8" name="Oval 207"/>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9" name="Oval 208"/>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545" name="Group 37"/>
              <p:cNvGrpSpPr>
                <a:grpSpLocks/>
              </p:cNvGrpSpPr>
              <p:nvPr/>
            </p:nvGrpSpPr>
            <p:grpSpPr bwMode="auto">
              <a:xfrm>
                <a:off x="4907280" y="5196840"/>
                <a:ext cx="350520" cy="76200"/>
                <a:chOff x="4907280" y="5384800"/>
                <a:chExt cx="350520" cy="76200"/>
              </a:xfrm>
            </p:grpSpPr>
            <p:sp>
              <p:nvSpPr>
                <p:cNvPr id="201" name="Oval 200"/>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2" name="Oval 201"/>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3" name="Oval 202"/>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4" name="Oval 203"/>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546" name="Group 43"/>
              <p:cNvGrpSpPr>
                <a:grpSpLocks/>
              </p:cNvGrpSpPr>
              <p:nvPr/>
            </p:nvGrpSpPr>
            <p:grpSpPr bwMode="auto">
              <a:xfrm>
                <a:off x="4998720" y="5100320"/>
                <a:ext cx="259080" cy="76200"/>
                <a:chOff x="4998720" y="5384800"/>
                <a:chExt cx="259080" cy="76200"/>
              </a:xfrm>
            </p:grpSpPr>
            <p:sp>
              <p:nvSpPr>
                <p:cNvPr id="198" name="Oval 197"/>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99" name="Oval 198"/>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00" name="Oval 199"/>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547" name="Group 48"/>
              <p:cNvGrpSpPr>
                <a:grpSpLocks/>
              </p:cNvGrpSpPr>
              <p:nvPr/>
            </p:nvGrpSpPr>
            <p:grpSpPr bwMode="auto">
              <a:xfrm>
                <a:off x="5090160" y="5003800"/>
                <a:ext cx="167640" cy="76200"/>
                <a:chOff x="5090160" y="5384800"/>
                <a:chExt cx="167640" cy="76200"/>
              </a:xfrm>
            </p:grpSpPr>
            <p:sp>
              <p:nvSpPr>
                <p:cNvPr id="196" name="Oval 195"/>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197" name="Oval 196"/>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195" name="Oval 194"/>
              <p:cNvSpPr/>
              <p:nvPr/>
            </p:nvSpPr>
            <p:spPr>
              <a:xfrm>
                <a:off x="5181600" y="491236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275542" name="Text Placeholder 2"/>
            <p:cNvSpPr txBox="1">
              <a:spLocks/>
            </p:cNvSpPr>
            <p:nvPr/>
          </p:nvSpPr>
          <p:spPr bwMode="auto">
            <a:xfrm>
              <a:off x="431164" y="3065780"/>
              <a:ext cx="7973695" cy="467360"/>
            </a:xfrm>
            <a:prstGeom prst="rect">
              <a:avLst/>
            </a:prstGeom>
            <a:noFill/>
            <a:ln w="9525">
              <a:noFill/>
              <a:miter lim="800000"/>
              <a:headEnd/>
              <a:tailEnd/>
            </a:ln>
          </p:spPr>
          <p:txBody>
            <a:bodyPr anchor="ctr"/>
            <a:lstStyle/>
            <a:p>
              <a:pPr algn="ctr"/>
              <a:r>
                <a:rPr lang="en-US" sz="2400" b="1">
                  <a:solidFill>
                    <a:schemeClr val="accent1"/>
                  </a:solidFill>
                </a:rPr>
                <a:t>Centralize Network Intelligence</a:t>
              </a:r>
            </a:p>
          </p:txBody>
        </p:sp>
      </p:grpSp>
      <p:grpSp>
        <p:nvGrpSpPr>
          <p:cNvPr id="216" name="Group 156"/>
          <p:cNvGrpSpPr>
            <a:grpSpLocks/>
          </p:cNvGrpSpPr>
          <p:nvPr/>
        </p:nvGrpSpPr>
        <p:grpSpPr bwMode="auto">
          <a:xfrm>
            <a:off x="473075" y="5214938"/>
            <a:ext cx="8167688" cy="784225"/>
            <a:chOff x="333693" y="2946400"/>
            <a:chExt cx="8167687" cy="784861"/>
          </a:xfrm>
        </p:grpSpPr>
        <p:sp>
          <p:nvSpPr>
            <p:cNvPr id="217" name="Rectangle 216"/>
            <p:cNvSpPr/>
            <p:nvPr/>
          </p:nvSpPr>
          <p:spPr>
            <a:xfrm>
              <a:off x="333693" y="2946400"/>
              <a:ext cx="8167687" cy="784861"/>
            </a:xfrm>
            <a:prstGeom prst="rect">
              <a:avLst/>
            </a:prstGeom>
            <a:gradFill flip="none" rotWithShape="1">
              <a:gsLst>
                <a:gs pos="45000">
                  <a:schemeClr val="bg1">
                    <a:alpha val="85000"/>
                  </a:schemeClr>
                </a:gs>
                <a:gs pos="100000">
                  <a:schemeClr val="bg1">
                    <a:alpha val="85000"/>
                  </a:schemeClr>
                </a:gs>
              </a:gsLst>
              <a:lin ang="5400000" scaled="0"/>
              <a:tileRect/>
            </a:gradFill>
            <a:ln w="9525">
              <a:noFill/>
            </a:ln>
            <a:effectLst>
              <a:outerShdw blurRad="50800" dist="38100" dir="2700000">
                <a:srgbClr val="000000">
                  <a:alpha val="43000"/>
                </a:srgbClr>
              </a:outerShdw>
            </a:effectLst>
            <a:scene3d>
              <a:camera prst="orthographicFront"/>
              <a:lightRig rig="threePt" dir="t"/>
            </a:scene3d>
            <a:sp3d>
              <a:bevelT w="508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nvGrpSpPr>
            <p:cNvPr id="275468" name="Group 113"/>
            <p:cNvGrpSpPr>
              <a:grpSpLocks/>
            </p:cNvGrpSpPr>
            <p:nvPr/>
          </p:nvGrpSpPr>
          <p:grpSpPr bwMode="auto">
            <a:xfrm>
              <a:off x="8126308" y="3376739"/>
              <a:ext cx="262890" cy="270403"/>
              <a:chOff x="4724400" y="4912360"/>
              <a:chExt cx="533400" cy="548640"/>
            </a:xfrm>
          </p:grpSpPr>
          <p:grpSp>
            <p:nvGrpSpPr>
              <p:cNvPr id="275470" name="Group 29"/>
              <p:cNvGrpSpPr>
                <a:grpSpLocks/>
              </p:cNvGrpSpPr>
              <p:nvPr/>
            </p:nvGrpSpPr>
            <p:grpSpPr bwMode="auto">
              <a:xfrm>
                <a:off x="4724400" y="5384800"/>
                <a:ext cx="533400" cy="76200"/>
                <a:chOff x="4724400" y="5384800"/>
                <a:chExt cx="533400" cy="76200"/>
              </a:xfrm>
            </p:grpSpPr>
            <p:sp>
              <p:nvSpPr>
                <p:cNvPr id="240" name="Oval 239"/>
                <p:cNvSpPr/>
                <p:nvPr/>
              </p:nvSpPr>
              <p:spPr>
                <a:xfrm>
                  <a:off x="47244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1" name="Oval 240"/>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2" name="Oval 241"/>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3" name="Oval 242"/>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4" name="Oval 243"/>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45" name="Oval 244"/>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471" name="Group 30"/>
              <p:cNvGrpSpPr>
                <a:grpSpLocks/>
              </p:cNvGrpSpPr>
              <p:nvPr/>
            </p:nvGrpSpPr>
            <p:grpSpPr bwMode="auto">
              <a:xfrm>
                <a:off x="4815840" y="5293360"/>
                <a:ext cx="441960" cy="76200"/>
                <a:chOff x="4815840" y="5384800"/>
                <a:chExt cx="441960" cy="76200"/>
              </a:xfrm>
            </p:grpSpPr>
            <p:sp>
              <p:nvSpPr>
                <p:cNvPr id="235" name="Oval 234"/>
                <p:cNvSpPr/>
                <p:nvPr/>
              </p:nvSpPr>
              <p:spPr>
                <a:xfrm>
                  <a:off x="481584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6" name="Oval 235"/>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7" name="Oval 236"/>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8" name="Oval 237"/>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9" name="Oval 238"/>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472" name="Group 37"/>
              <p:cNvGrpSpPr>
                <a:grpSpLocks/>
              </p:cNvGrpSpPr>
              <p:nvPr/>
            </p:nvGrpSpPr>
            <p:grpSpPr bwMode="auto">
              <a:xfrm>
                <a:off x="4907280" y="5196840"/>
                <a:ext cx="350520" cy="76200"/>
                <a:chOff x="4907280" y="5384800"/>
                <a:chExt cx="350520" cy="76200"/>
              </a:xfrm>
            </p:grpSpPr>
            <p:sp>
              <p:nvSpPr>
                <p:cNvPr id="231" name="Oval 230"/>
                <p:cNvSpPr/>
                <p:nvPr/>
              </p:nvSpPr>
              <p:spPr>
                <a:xfrm>
                  <a:off x="490728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2" name="Oval 231"/>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3" name="Oval 232"/>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4" name="Oval 233"/>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473" name="Group 43"/>
              <p:cNvGrpSpPr>
                <a:grpSpLocks/>
              </p:cNvGrpSpPr>
              <p:nvPr/>
            </p:nvGrpSpPr>
            <p:grpSpPr bwMode="auto">
              <a:xfrm>
                <a:off x="4998720" y="5100320"/>
                <a:ext cx="259080" cy="76200"/>
                <a:chOff x="4998720" y="5384800"/>
                <a:chExt cx="259080" cy="76200"/>
              </a:xfrm>
            </p:grpSpPr>
            <p:sp>
              <p:nvSpPr>
                <p:cNvPr id="228" name="Oval 227"/>
                <p:cNvSpPr/>
                <p:nvPr/>
              </p:nvSpPr>
              <p:spPr>
                <a:xfrm>
                  <a:off x="499872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29" name="Oval 228"/>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30" name="Oval 229"/>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grpSp>
            <p:nvGrpSpPr>
              <p:cNvPr id="275474" name="Group 48"/>
              <p:cNvGrpSpPr>
                <a:grpSpLocks/>
              </p:cNvGrpSpPr>
              <p:nvPr/>
            </p:nvGrpSpPr>
            <p:grpSpPr bwMode="auto">
              <a:xfrm>
                <a:off x="5090160" y="5003800"/>
                <a:ext cx="167640" cy="76200"/>
                <a:chOff x="5090160" y="5384800"/>
                <a:chExt cx="167640" cy="76200"/>
              </a:xfrm>
            </p:grpSpPr>
            <p:sp>
              <p:nvSpPr>
                <p:cNvPr id="226" name="Oval 225"/>
                <p:cNvSpPr/>
                <p:nvPr/>
              </p:nvSpPr>
              <p:spPr>
                <a:xfrm>
                  <a:off x="509016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sp>
              <p:nvSpPr>
                <p:cNvPr id="227" name="Oval 226"/>
                <p:cNvSpPr/>
                <p:nvPr/>
              </p:nvSpPr>
              <p:spPr>
                <a:xfrm>
                  <a:off x="5181600" y="538480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225" name="Oval 224"/>
              <p:cNvSpPr/>
              <p:nvPr/>
            </p:nvSpPr>
            <p:spPr>
              <a:xfrm>
                <a:off x="5181600" y="4912360"/>
                <a:ext cx="76200" cy="76200"/>
              </a:xfrm>
              <a:prstGeom prst="ellipse">
                <a:avLst/>
              </a:prstGeom>
              <a:solidFill>
                <a:schemeClr val="bg1"/>
              </a:solidFill>
              <a:ln w="9525">
                <a:noFill/>
              </a:ln>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a:p>
            </p:txBody>
          </p:sp>
        </p:grpSp>
        <p:sp>
          <p:nvSpPr>
            <p:cNvPr id="275469" name="Text Placeholder 2"/>
            <p:cNvSpPr txBox="1">
              <a:spLocks/>
            </p:cNvSpPr>
            <p:nvPr/>
          </p:nvSpPr>
          <p:spPr bwMode="auto">
            <a:xfrm>
              <a:off x="431164" y="3065780"/>
              <a:ext cx="7973695" cy="467360"/>
            </a:xfrm>
            <a:prstGeom prst="rect">
              <a:avLst/>
            </a:prstGeom>
            <a:noFill/>
            <a:ln w="9525">
              <a:noFill/>
              <a:miter lim="800000"/>
              <a:headEnd/>
              <a:tailEnd/>
            </a:ln>
          </p:spPr>
          <p:txBody>
            <a:bodyPr anchor="ctr"/>
            <a:lstStyle/>
            <a:p>
              <a:pPr algn="ctr"/>
              <a:r>
                <a:rPr lang="en-US" sz="2400" b="1">
                  <a:solidFill>
                    <a:schemeClr val="accent1"/>
                  </a:solidFill>
                </a:rPr>
                <a:t>Separate Control Plane from Data Plane</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6"/>
                                        </p:tgtEl>
                                        <p:attrNameLst>
                                          <p:attrName>style.visibility</p:attrName>
                                        </p:attrNameLst>
                                      </p:cBhvr>
                                      <p:to>
                                        <p:strVal val="visible"/>
                                      </p:to>
                                    </p:set>
                                    <p:animEffect transition="in" filter="slide(fromLeft)">
                                      <p:cBhvr>
                                        <p:cTn id="7" dur="500"/>
                                        <p:tgtEl>
                                          <p:spTgt spid="21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86"/>
                                        </p:tgtEl>
                                        <p:attrNameLst>
                                          <p:attrName>style.visibility</p:attrName>
                                        </p:attrNameLst>
                                      </p:cBhvr>
                                      <p:to>
                                        <p:strVal val="visible"/>
                                      </p:to>
                                    </p:set>
                                    <p:animEffect transition="in" filter="slide(fromLeft)">
                                      <p:cBhvr>
                                        <p:cTn id="11" dur="500"/>
                                        <p:tgtEl>
                                          <p:spTgt spid="186"/>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lide(fromLeft)">
                                      <p:cBhvr>
                                        <p:cTn id="15" dur="500"/>
                                        <p:tgtEl>
                                          <p:spTgt spid="44"/>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slide(fromLeft)">
                                      <p:cBhvr>
                                        <p:cTn id="19"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11"/>
          <p:cNvSpPr>
            <a:spLocks noGrp="1"/>
          </p:cNvSpPr>
          <p:nvPr>
            <p:ph type="title"/>
          </p:nvPr>
        </p:nvSpPr>
        <p:spPr>
          <a:xfrm>
            <a:off x="225425" y="44450"/>
            <a:ext cx="8694738" cy="774700"/>
          </a:xfrm>
        </p:spPr>
        <p:txBody>
          <a:bodyPr/>
          <a:lstStyle/>
          <a:p>
            <a:r>
              <a:rPr smtClean="0">
                <a:cs typeface="Arial" charset="0"/>
              </a:rPr>
              <a:t>Summit</a:t>
            </a:r>
            <a:r>
              <a:rPr sz="2400" baseline="30000" smtClean="0">
                <a:cs typeface="Arial" charset="0"/>
              </a:rPr>
              <a:t>®</a:t>
            </a:r>
            <a:r>
              <a:rPr smtClean="0">
                <a:cs typeface="Arial" charset="0"/>
              </a:rPr>
              <a:t> X440 -</a:t>
            </a:r>
            <a:r>
              <a:rPr lang="ru-RU" smtClean="0">
                <a:cs typeface="Arial" charset="0"/>
              </a:rPr>
              <a:t> Порты</a:t>
            </a:r>
            <a:endParaRPr smtClean="0">
              <a:cs typeface="Arial" charset="0"/>
            </a:endParaRPr>
          </a:p>
        </p:txBody>
      </p:sp>
      <p:sp>
        <p:nvSpPr>
          <p:cNvPr id="2" name="Slide Number Placeholder 1"/>
          <p:cNvSpPr>
            <a:spLocks noGrp="1"/>
          </p:cNvSpPr>
          <p:nvPr>
            <p:ph type="sldNum" sz="quarter" idx="10"/>
          </p:nvPr>
        </p:nvSpPr>
        <p:spPr/>
        <p:txBody>
          <a:bodyPr/>
          <a:lstStyle/>
          <a:p>
            <a:pPr>
              <a:defRPr/>
            </a:pPr>
            <a:fld id="{3AB164D6-244E-4532-B34C-B0E9E12D3E1A}" type="slidenum">
              <a:rPr lang="en-US">
                <a:solidFill>
                  <a:schemeClr val="accent1"/>
                </a:solidFill>
                <a:latin typeface="+mj-lt"/>
              </a:rPr>
              <a:pPr>
                <a:defRPr/>
              </a:pPr>
              <a:t>12</a:t>
            </a:fld>
            <a:endParaRPr lang="en-US" dirty="0">
              <a:solidFill>
                <a:schemeClr val="accent1"/>
              </a:solidFill>
              <a:latin typeface="+mj-lt"/>
            </a:endParaRPr>
          </a:p>
        </p:txBody>
      </p:sp>
      <p:graphicFrame>
        <p:nvGraphicFramePr>
          <p:cNvPr id="6" name="Table 5"/>
          <p:cNvGraphicFramePr>
            <a:graphicFrameLocks noGrp="1"/>
          </p:cNvGraphicFramePr>
          <p:nvPr/>
        </p:nvGraphicFramePr>
        <p:xfrm>
          <a:off x="127000" y="623888"/>
          <a:ext cx="8875713" cy="5640387"/>
        </p:xfrm>
        <a:graphic>
          <a:graphicData uri="http://schemas.openxmlformats.org/drawingml/2006/table">
            <a:tbl>
              <a:tblPr firstRow="1" bandRow="1">
                <a:tableStyleId>{5C22544A-7EE6-4342-B048-85BDC9FD1C3A}</a:tableStyleId>
              </a:tblPr>
              <a:tblGrid>
                <a:gridCol w="1785201"/>
                <a:gridCol w="802717"/>
                <a:gridCol w="928361"/>
                <a:gridCol w="774796"/>
                <a:gridCol w="943273"/>
                <a:gridCol w="1537855"/>
                <a:gridCol w="1496291"/>
                <a:gridCol w="606829"/>
              </a:tblGrid>
              <a:tr h="807661">
                <a:tc>
                  <a:txBody>
                    <a:bodyPr/>
                    <a:lstStyle/>
                    <a:p>
                      <a:r>
                        <a:rPr lang="en-US" sz="1600" dirty="0" smtClean="0"/>
                        <a:t>Model</a:t>
                      </a:r>
                      <a:endParaRPr lang="en-US" sz="1600" dirty="0"/>
                    </a:p>
                  </a:txBody>
                  <a:tcPr/>
                </a:tc>
                <a:tc>
                  <a:txBody>
                    <a:bodyPr/>
                    <a:lstStyle/>
                    <a:p>
                      <a:pPr algn="ctr"/>
                      <a:r>
                        <a:rPr lang="en-US" sz="1600" dirty="0" smtClean="0"/>
                        <a:t>Active GE Ports</a:t>
                      </a:r>
                      <a:endParaRPr lang="en-US" sz="1600" dirty="0"/>
                    </a:p>
                  </a:txBody>
                  <a:tcPr/>
                </a:tc>
                <a:tc>
                  <a:txBody>
                    <a:bodyPr/>
                    <a:lstStyle/>
                    <a:p>
                      <a:pPr algn="ctr"/>
                      <a:r>
                        <a:rPr lang="en-US" sz="1600" dirty="0" smtClean="0"/>
                        <a:t>Copper GE Ports</a:t>
                      </a:r>
                      <a:endParaRPr lang="en-US" sz="1600" dirty="0"/>
                    </a:p>
                  </a:txBody>
                  <a:tcPr/>
                </a:tc>
                <a:tc>
                  <a:txBody>
                    <a:bodyPr/>
                    <a:lstStyle/>
                    <a:p>
                      <a:pPr algn="ctr"/>
                      <a:r>
                        <a:rPr lang="en-US" sz="1600" dirty="0" smtClean="0"/>
                        <a:t>Fiber GE Ports</a:t>
                      </a:r>
                      <a:endParaRPr lang="en-US" sz="1600" dirty="0"/>
                    </a:p>
                  </a:txBody>
                  <a:tcPr/>
                </a:tc>
                <a:tc>
                  <a:txBody>
                    <a:bodyPr/>
                    <a:lstStyle/>
                    <a:p>
                      <a:pPr algn="ctr"/>
                      <a:r>
                        <a:rPr lang="en-US" sz="1600" dirty="0" smtClean="0"/>
                        <a:t>Shared GE</a:t>
                      </a:r>
                      <a:r>
                        <a:rPr lang="en-US" sz="1600" baseline="0" dirty="0" smtClean="0"/>
                        <a:t> Ports</a:t>
                      </a:r>
                      <a:endParaRPr lang="en-US" sz="1600" dirty="0"/>
                    </a:p>
                  </a:txBody>
                  <a:tcPr/>
                </a:tc>
                <a:tc>
                  <a:txBody>
                    <a:bodyPr/>
                    <a:lstStyle/>
                    <a:p>
                      <a:pPr algn="ctr"/>
                      <a:r>
                        <a:rPr lang="en-US" sz="1600" dirty="0" smtClean="0"/>
                        <a:t>SummitStack Ports</a:t>
                      </a:r>
                      <a:endParaRPr lang="en-US" sz="1600" dirty="0"/>
                    </a:p>
                  </a:txBody>
                  <a:tcPr/>
                </a:tc>
                <a:tc>
                  <a:txBody>
                    <a:bodyPr/>
                    <a:lstStyle/>
                    <a:p>
                      <a:pPr algn="ctr"/>
                      <a:r>
                        <a:rPr lang="en-US" sz="1600" dirty="0" smtClean="0"/>
                        <a:t>10 GbE Ports</a:t>
                      </a:r>
                    </a:p>
                    <a:p>
                      <a:pPr algn="ctr"/>
                      <a:r>
                        <a:rPr lang="en-US" sz="1600" dirty="0" smtClean="0"/>
                        <a:t>SummitStack V</a:t>
                      </a:r>
                      <a:endParaRPr lang="en-US" sz="1600" dirty="0"/>
                    </a:p>
                  </a:txBody>
                  <a:tcPr/>
                </a:tc>
                <a:tc>
                  <a:txBody>
                    <a:bodyPr/>
                    <a:lstStyle/>
                    <a:p>
                      <a:pPr algn="ctr"/>
                      <a:r>
                        <a:rPr lang="en-US" sz="1600" dirty="0" smtClean="0"/>
                        <a:t>PoE+</a:t>
                      </a:r>
                      <a:endParaRPr lang="en-US" sz="1600" dirty="0"/>
                    </a:p>
                  </a:txBody>
                  <a:tcPr/>
                </a:tc>
              </a:tr>
              <a:tr h="345601">
                <a:tc>
                  <a:txBody>
                    <a:bodyPr/>
                    <a:lstStyle/>
                    <a:p>
                      <a:pPr marL="0" indent="0" algn="l" fontAlgn="b">
                        <a:buFont typeface="Arial" pitchFamily="34" charset="0"/>
                        <a:buNone/>
                      </a:pPr>
                      <a:r>
                        <a:rPr lang="en-US" sz="1600" b="0" i="0" u="none" strike="noStrike" dirty="0" smtClean="0">
                          <a:solidFill>
                            <a:srgbClr val="000000"/>
                          </a:solidFill>
                          <a:effectLst/>
                          <a:latin typeface="Arial"/>
                        </a:rPr>
                        <a:t>Summit</a:t>
                      </a:r>
                      <a:r>
                        <a:rPr lang="en-US" sz="1600" b="0" i="0" u="none" strike="noStrike" baseline="30000" dirty="0" smtClean="0">
                          <a:solidFill>
                            <a:srgbClr val="000000"/>
                          </a:solidFill>
                          <a:effectLst/>
                          <a:latin typeface="Arial"/>
                        </a:rPr>
                        <a:t>®</a:t>
                      </a:r>
                      <a:r>
                        <a:rPr lang="en-US" sz="1600" b="0" i="0" u="none" strike="noStrike" dirty="0" smtClean="0">
                          <a:solidFill>
                            <a:srgbClr val="000000"/>
                          </a:solidFill>
                          <a:effectLst/>
                          <a:latin typeface="Arial"/>
                        </a:rPr>
                        <a:t> X440-8t</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12</a:t>
                      </a:r>
                      <a:endParaRPr lang="en-US" sz="1600" dirty="0"/>
                    </a:p>
                  </a:txBody>
                  <a:tcPr anchor="ctr"/>
                </a:tc>
                <a:tc>
                  <a:txBody>
                    <a:bodyPr/>
                    <a:lstStyle/>
                    <a:p>
                      <a:pPr algn="ctr"/>
                      <a:r>
                        <a:rPr lang="en-US" sz="1600" dirty="0" smtClean="0"/>
                        <a:t>8</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0</a:t>
                      </a:r>
                      <a:endParaRPr lang="en-US" sz="1600" dirty="0"/>
                    </a:p>
                  </a:txBody>
                  <a:tcPr anchor="ctr"/>
                </a:tc>
                <a:tc>
                  <a:txBody>
                    <a:bodyPr/>
                    <a:lstStyle/>
                    <a:p>
                      <a:pPr algn="ctr"/>
                      <a:r>
                        <a:rPr lang="en-US" sz="1600" dirty="0" smtClean="0"/>
                        <a:t>√</a:t>
                      </a: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r>
              <a:tr h="345601">
                <a:tc>
                  <a:txBody>
                    <a:bodyPr/>
                    <a:lstStyle/>
                    <a:p>
                      <a:pPr marL="0" indent="0" algn="l" fontAlgn="b">
                        <a:buFont typeface="Arial" pitchFamily="34" charset="0"/>
                        <a:buNone/>
                      </a:pPr>
                      <a:r>
                        <a:rPr lang="en-US" sz="1600" b="0" i="0" u="none" strike="noStrike" dirty="0" smtClean="0">
                          <a:solidFill>
                            <a:srgbClr val="000000"/>
                          </a:solidFill>
                          <a:effectLst/>
                          <a:latin typeface="Arial"/>
                        </a:rPr>
                        <a:t>X440-8p</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12</a:t>
                      </a:r>
                      <a:endParaRPr lang="en-US" sz="1600" dirty="0"/>
                    </a:p>
                  </a:txBody>
                  <a:tcPr anchor="ctr"/>
                </a:tc>
                <a:tc>
                  <a:txBody>
                    <a:bodyPr/>
                    <a:lstStyle/>
                    <a:p>
                      <a:pPr algn="ctr"/>
                      <a:r>
                        <a:rPr lang="en-US" sz="1600" dirty="0" smtClean="0"/>
                        <a:t>8</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0</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X440-24t</a:t>
                      </a: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a:t>
                      </a: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X440-24p</a:t>
                      </a: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endParaRPr lang="en-US" sz="1600" dirty="0"/>
                    </a:p>
                  </a:txBody>
                  <a:tcPr anchor="ctr"/>
                </a:tc>
                <a:tc>
                  <a:txBody>
                    <a:bodyPr/>
                    <a:lstStyle/>
                    <a:p>
                      <a:pPr algn="ctr"/>
                      <a:r>
                        <a:rPr lang="en-US" sz="1600" dirty="0" smtClean="0"/>
                        <a:t>√</a:t>
                      </a:r>
                      <a:endParaRPr lang="en-US" sz="1600" dirty="0"/>
                    </a:p>
                  </a:txBody>
                  <a:tcPr anchor="ctr"/>
                </a:tc>
              </a:tr>
              <a:tr h="345601">
                <a:tc>
                  <a:txBody>
                    <a:bodyPr/>
                    <a:lstStyle/>
                    <a:p>
                      <a:pPr marL="0" indent="0" algn="l" fontAlgn="b">
                        <a:buFont typeface="Arial" pitchFamily="34" charset="0"/>
                        <a:buNone/>
                      </a:pPr>
                      <a:r>
                        <a:rPr lang="en-US" sz="1600" b="0" i="0" u="none" strike="noStrike" dirty="0" smtClean="0">
                          <a:solidFill>
                            <a:srgbClr val="000000"/>
                          </a:solidFill>
                          <a:effectLst/>
                          <a:latin typeface="+mn-lt"/>
                        </a:rPr>
                        <a:t>X440-24x*</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X440-48t</a:t>
                      </a:r>
                    </a:p>
                  </a:txBody>
                  <a:tcPr marL="0" marR="0" marT="0" marB="0" anchor="ctr"/>
                </a:tc>
                <a:tc>
                  <a:txBody>
                    <a:bodyPr/>
                    <a:lstStyle/>
                    <a:p>
                      <a:pPr algn="ctr"/>
                      <a:r>
                        <a:rPr lang="en-US" sz="1600" dirty="0" smtClean="0"/>
                        <a:t>48</a:t>
                      </a:r>
                      <a:endParaRPr lang="en-US" sz="1600" dirty="0"/>
                    </a:p>
                  </a:txBody>
                  <a:tcPr anchor="ctr"/>
                </a:tc>
                <a:tc>
                  <a:txBody>
                    <a:bodyPr/>
                    <a:lstStyle/>
                    <a:p>
                      <a:pPr algn="ctr"/>
                      <a:r>
                        <a:rPr lang="en-US" sz="1600" dirty="0" smtClean="0"/>
                        <a:t>48</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a:t>
                      </a:r>
                      <a:endParaRPr lang="en-US" sz="1600" dirty="0"/>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X440-48p</a:t>
                      </a:r>
                    </a:p>
                  </a:txBody>
                  <a:tcPr marL="0" marR="0" marT="0" marB="0" anchor="ctr"/>
                </a:tc>
                <a:tc>
                  <a:txBody>
                    <a:bodyPr/>
                    <a:lstStyle/>
                    <a:p>
                      <a:pPr algn="ctr"/>
                      <a:r>
                        <a:rPr lang="en-US" sz="1600" dirty="0" smtClean="0"/>
                        <a:t>48</a:t>
                      </a:r>
                      <a:endParaRPr lang="en-US" sz="1600" dirty="0"/>
                    </a:p>
                  </a:txBody>
                  <a:tcPr anchor="ctr"/>
                </a:tc>
                <a:tc>
                  <a:txBody>
                    <a:bodyPr/>
                    <a:lstStyle/>
                    <a:p>
                      <a:pPr algn="ctr"/>
                      <a:r>
                        <a:rPr lang="en-US" sz="1600" dirty="0" smtClean="0"/>
                        <a:t>48</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endParaRPr lang="en-US" sz="1600" dirty="0"/>
                    </a:p>
                  </a:txBody>
                  <a:tcPr anchor="ctr"/>
                </a:tc>
                <a:tc>
                  <a:txBody>
                    <a:bodyPr/>
                    <a:lstStyle/>
                    <a:p>
                      <a:pPr algn="ctr"/>
                      <a:r>
                        <a:rPr lang="en-US" sz="1600" dirty="0" smtClean="0"/>
                        <a:t>√</a:t>
                      </a:r>
                      <a:endParaRPr lang="en-US" sz="1600" dirty="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X440-24t-10G</a:t>
                      </a: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endParaRPr lang="en-US" sz="1600" dirty="0"/>
                    </a:p>
                  </a:txBody>
                  <a:tcPr anchor="ctr"/>
                </a:tc>
                <a:tc>
                  <a:txBody>
                    <a:bodyPr/>
                    <a:lstStyle/>
                    <a:p>
                      <a:pPr algn="ctr"/>
                      <a:r>
                        <a:rPr lang="en-US" sz="1600" dirty="0" smtClean="0"/>
                        <a:t>√</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X440-24p-10G</a:t>
                      </a: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r>
              <a:tr h="345601">
                <a:tc>
                  <a:txBody>
                    <a:bodyPr/>
                    <a:lstStyle/>
                    <a:p>
                      <a:pPr marL="0" indent="0" algn="l" fontAlgn="b">
                        <a:buFont typeface="Arial" pitchFamily="34" charset="0"/>
                        <a:buNone/>
                      </a:pPr>
                      <a:r>
                        <a:rPr lang="en-US" sz="1600" b="0" i="0" u="none" strike="noStrike" dirty="0" smtClean="0">
                          <a:solidFill>
                            <a:srgbClr val="000000"/>
                          </a:solidFill>
                          <a:effectLst/>
                          <a:latin typeface="+mn-lt"/>
                        </a:rPr>
                        <a:t>X440-24x-10G*</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endParaRPr lang="en-US" sz="1600" dirty="0"/>
                    </a:p>
                  </a:txBody>
                  <a:tcPr anchor="ctr"/>
                </a:tc>
                <a:tc>
                  <a:txBody>
                    <a:bodyPr/>
                    <a:lstStyle/>
                    <a:p>
                      <a:pPr algn="ctr"/>
                      <a:r>
                        <a:rPr lang="en-US" sz="1600" dirty="0" smtClean="0"/>
                        <a:t>√</a:t>
                      </a:r>
                      <a:endParaRPr lang="en-US" sz="1600" dirty="0"/>
                    </a:p>
                  </a:txBody>
                  <a:tcPr anchor="ctr"/>
                </a:tc>
                <a:tc>
                  <a:txBody>
                    <a:bodyPr/>
                    <a:lstStyle/>
                    <a:p>
                      <a:pPr algn="ctr"/>
                      <a:endParaRPr lang="en-US" sz="1600" dirty="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X440-48t-10G</a:t>
                      </a:r>
                    </a:p>
                  </a:txBody>
                  <a:tcPr marL="0" marR="0" marT="0" marB="0" anchor="ctr"/>
                </a:tc>
                <a:tc>
                  <a:txBody>
                    <a:bodyPr/>
                    <a:lstStyle/>
                    <a:p>
                      <a:pPr algn="ctr"/>
                      <a:r>
                        <a:rPr lang="en-US" sz="1600" dirty="0" smtClean="0"/>
                        <a:t>48</a:t>
                      </a:r>
                      <a:endParaRPr lang="en-US" sz="1600" dirty="0"/>
                    </a:p>
                  </a:txBody>
                  <a:tcPr anchor="ctr"/>
                </a:tc>
                <a:tc>
                  <a:txBody>
                    <a:bodyPr/>
                    <a:lstStyle/>
                    <a:p>
                      <a:pPr algn="ctr"/>
                      <a:r>
                        <a:rPr lang="en-US" sz="1600" dirty="0" smtClean="0"/>
                        <a:t>48</a:t>
                      </a:r>
                      <a:endParaRPr lang="en-US" sz="1600" dirty="0"/>
                    </a:p>
                  </a:txBody>
                  <a:tcPr anchor="ctr"/>
                </a:tc>
                <a:tc>
                  <a:txBody>
                    <a:bodyPr/>
                    <a:lstStyle/>
                    <a:p>
                      <a:pPr algn="ctr"/>
                      <a:r>
                        <a:rPr lang="en-US" sz="1600" dirty="0" smtClean="0"/>
                        <a:t>2</a:t>
                      </a:r>
                      <a:endParaRPr lang="en-US" sz="1600" dirty="0"/>
                    </a:p>
                  </a:txBody>
                  <a:tcPr anchor="ctr"/>
                </a:tc>
                <a:tc>
                  <a:txBody>
                    <a:bodyPr/>
                    <a:lstStyle/>
                    <a:p>
                      <a:pPr algn="ctr"/>
                      <a:r>
                        <a:rPr lang="en-US" sz="1600" dirty="0" smtClean="0"/>
                        <a:t>2</a:t>
                      </a:r>
                      <a:endParaRPr lang="en-US" sz="1600" dirty="0"/>
                    </a:p>
                  </a:txBody>
                  <a:tcPr anchor="ctr"/>
                </a:tc>
                <a:tc>
                  <a:txBody>
                    <a:bodyPr/>
                    <a:lstStyle/>
                    <a:p>
                      <a:pPr algn="ctr"/>
                      <a:endParaRPr lang="en-US" sz="1600" dirty="0"/>
                    </a:p>
                  </a:txBody>
                  <a:tcPr anchor="ctr"/>
                </a:tc>
                <a:tc>
                  <a:txBody>
                    <a:bodyPr/>
                    <a:lstStyle/>
                    <a:p>
                      <a:pPr algn="ctr"/>
                      <a:r>
                        <a:rPr lang="en-US" sz="1600" dirty="0" smtClean="0"/>
                        <a:t>√</a:t>
                      </a:r>
                      <a:endParaRPr lang="en-US" sz="1600" dirty="0"/>
                    </a:p>
                  </a:txBody>
                  <a:tcPr anchor="ctr"/>
                </a:tc>
                <a:tc>
                  <a:txBody>
                    <a:bodyPr/>
                    <a:lstStyle/>
                    <a:p>
                      <a:pPr algn="ctr"/>
                      <a:endParaRPr lang="en-US" sz="1600" dirty="0"/>
                    </a:p>
                  </a:txBody>
                  <a:tcPr anchor="ctr"/>
                </a:tc>
              </a:tr>
              <a:tr h="345601">
                <a:tc>
                  <a:txBody>
                    <a:bodyPr/>
                    <a:lstStyle/>
                    <a:p>
                      <a:pPr marL="0" indent="0" algn="l" fontAlgn="b">
                        <a:buFont typeface="Arial" pitchFamily="34" charset="0"/>
                        <a:buNone/>
                      </a:pPr>
                      <a:r>
                        <a:rPr lang="en-US" sz="1600" b="0" i="0" u="none" strike="noStrike" dirty="0">
                          <a:solidFill>
                            <a:srgbClr val="000000"/>
                          </a:solidFill>
                          <a:effectLst/>
                          <a:latin typeface="Arial"/>
                        </a:rPr>
                        <a:t>X440-48p-10G</a:t>
                      </a:r>
                    </a:p>
                  </a:txBody>
                  <a:tcPr marL="0" marR="0" marT="0" marB="0" anchor="ctr"/>
                </a:tc>
                <a:tc>
                  <a:txBody>
                    <a:bodyPr/>
                    <a:lstStyle/>
                    <a:p>
                      <a:pPr algn="ctr"/>
                      <a:r>
                        <a:rPr lang="en-US" sz="1600" dirty="0" smtClean="0"/>
                        <a:t>48</a:t>
                      </a:r>
                      <a:endParaRPr lang="en-US" sz="1600" dirty="0"/>
                    </a:p>
                  </a:txBody>
                  <a:tcPr anchor="ctr"/>
                </a:tc>
                <a:tc>
                  <a:txBody>
                    <a:bodyPr/>
                    <a:lstStyle/>
                    <a:p>
                      <a:pPr algn="ctr"/>
                      <a:r>
                        <a:rPr lang="en-US" sz="1600" dirty="0" smtClean="0"/>
                        <a:t>48</a:t>
                      </a:r>
                      <a:endParaRPr lang="en-US" sz="1600" dirty="0"/>
                    </a:p>
                  </a:txBody>
                  <a:tcPr anchor="ctr"/>
                </a:tc>
                <a:tc>
                  <a:txBody>
                    <a:bodyPr/>
                    <a:lstStyle/>
                    <a:p>
                      <a:pPr algn="ctr"/>
                      <a:r>
                        <a:rPr lang="en-US" sz="1600" dirty="0" smtClean="0"/>
                        <a:t>2</a:t>
                      </a:r>
                      <a:endParaRPr lang="en-US" sz="1600" dirty="0"/>
                    </a:p>
                  </a:txBody>
                  <a:tcPr anchor="ctr"/>
                </a:tc>
                <a:tc>
                  <a:txBody>
                    <a:bodyPr/>
                    <a:lstStyle/>
                    <a:p>
                      <a:pPr algn="ctr"/>
                      <a:r>
                        <a:rPr lang="en-US" sz="1600" dirty="0" smtClean="0"/>
                        <a:t>2</a:t>
                      </a:r>
                      <a:endParaRPr lang="en-US" sz="1600" dirty="0"/>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r>
              <a:tr h="296487">
                <a:tc>
                  <a:txBody>
                    <a:bodyPr/>
                    <a:lstStyle/>
                    <a:p>
                      <a:pPr marL="0" indent="0" algn="l" fontAlgn="b">
                        <a:buFont typeface="Arial" pitchFamily="34" charset="0"/>
                        <a:buNone/>
                      </a:pPr>
                      <a:r>
                        <a:rPr lang="en-US" sz="1600" b="0" i="0" u="none" strike="noStrike" dirty="0" smtClean="0">
                          <a:solidFill>
                            <a:srgbClr val="000000"/>
                          </a:solidFill>
                          <a:effectLst/>
                          <a:latin typeface="Arial"/>
                        </a:rPr>
                        <a:t>X440-L2-24t</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24</a:t>
                      </a:r>
                      <a:endParaRPr lang="en-US" sz="1600" dirty="0"/>
                    </a:p>
                  </a:txBody>
                  <a:tcPr anchor="ctr"/>
                </a:tc>
                <a:tc>
                  <a:txBody>
                    <a:bodyPr/>
                    <a:lstStyle/>
                    <a:p>
                      <a:pPr algn="ctr"/>
                      <a:r>
                        <a:rPr lang="en-US" sz="1600" dirty="0" smtClean="0"/>
                        <a:t>24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r>
              <a:tr h="290822">
                <a:tc>
                  <a:txBody>
                    <a:bodyPr/>
                    <a:lstStyle/>
                    <a:p>
                      <a:pPr marL="0" indent="0" algn="l" fontAlgn="b">
                        <a:buFont typeface="Arial" pitchFamily="34" charset="0"/>
                        <a:buNone/>
                      </a:pPr>
                      <a:r>
                        <a:rPr lang="en-US" sz="1600" b="0" i="0" u="none" strike="noStrike" dirty="0" smtClean="0">
                          <a:solidFill>
                            <a:srgbClr val="000000"/>
                          </a:solidFill>
                          <a:effectLst/>
                          <a:latin typeface="Arial"/>
                        </a:rPr>
                        <a:t>X440-L2-48t</a:t>
                      </a:r>
                      <a:endParaRPr lang="en-US" sz="1600" b="0" i="0" u="none" strike="noStrike" dirty="0">
                        <a:solidFill>
                          <a:srgbClr val="000000"/>
                        </a:solidFill>
                        <a:effectLst/>
                        <a:latin typeface="Arial"/>
                      </a:endParaRPr>
                    </a:p>
                  </a:txBody>
                  <a:tcPr marL="0" marR="0" marT="0" marB="0" anchor="ctr"/>
                </a:tc>
                <a:tc>
                  <a:txBody>
                    <a:bodyPr/>
                    <a:lstStyle/>
                    <a:p>
                      <a:pPr algn="ctr"/>
                      <a:r>
                        <a:rPr lang="en-US" sz="1600" dirty="0" smtClean="0"/>
                        <a:t>48</a:t>
                      </a:r>
                      <a:endParaRPr lang="en-US" sz="1600" dirty="0"/>
                    </a:p>
                  </a:txBody>
                  <a:tcPr anchor="ctr"/>
                </a:tc>
                <a:tc>
                  <a:txBody>
                    <a:bodyPr/>
                    <a:lstStyle/>
                    <a:p>
                      <a:pPr algn="ctr"/>
                      <a:r>
                        <a:rPr lang="en-US" sz="1600" dirty="0" smtClean="0"/>
                        <a:t>48</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r>
                        <a:rPr lang="en-US" sz="1600" dirty="0" smtClean="0"/>
                        <a:t>4</a:t>
                      </a:r>
                      <a:endParaRPr lang="en-US" sz="1600" dirty="0"/>
                    </a:p>
                  </a:txBody>
                  <a:tcPr anchor="ctr"/>
                </a:tc>
                <a:tc>
                  <a:txBody>
                    <a:bodyPr/>
                    <a:lstStyle/>
                    <a:p>
                      <a:pPr algn="ct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dirty="0" smtClean="0"/>
                    </a:p>
                  </a:txBody>
                  <a:tcPr anchor="ctr"/>
                </a:tc>
              </a:tr>
            </a:tbl>
          </a:graphicData>
        </a:graphic>
      </p:graphicFrame>
      <p:sp>
        <p:nvSpPr>
          <p:cNvPr id="14" name="Title 1"/>
          <p:cNvSpPr txBox="1">
            <a:spLocks/>
          </p:cNvSpPr>
          <p:nvPr/>
        </p:nvSpPr>
        <p:spPr>
          <a:xfrm>
            <a:off x="3632200" y="6253163"/>
            <a:ext cx="5332413" cy="255587"/>
          </a:xfrm>
          <a:prstGeom prst="rect">
            <a:avLst/>
          </a:prstGeom>
          <a:solidFill>
            <a:schemeClr val="tx2">
              <a:lumMod val="20000"/>
              <a:lumOff val="80000"/>
            </a:schemeClr>
          </a:solidFill>
        </p:spPr>
        <p:txBody>
          <a:bodyPr tIns="0" bIns="0"/>
          <a:lstStyle>
            <a:lvl1pPr algn="l" defTabSz="914400" rtl="0" eaLnBrk="1" latinLnBrk="0" hangingPunct="1">
              <a:spcBef>
                <a:spcPct val="0"/>
              </a:spcBef>
              <a:buNone/>
              <a:defRPr lang="en-US" sz="2600" kern="1200" dirty="0">
                <a:solidFill>
                  <a:schemeClr val="accent1"/>
                </a:solidFill>
                <a:latin typeface="+mj-lt"/>
                <a:ea typeface="+mj-ea"/>
                <a:cs typeface="Arial" pitchFamily="34" charset="0"/>
              </a:defRPr>
            </a:lvl1pPr>
          </a:lstStyle>
          <a:p>
            <a:pPr algn="ctr" fontAlgn="auto">
              <a:spcAft>
                <a:spcPts val="0"/>
              </a:spcAft>
              <a:defRPr/>
            </a:pPr>
            <a:r>
              <a:rPr sz="1600" i="1" err="1" smtClean="0">
                <a:latin typeface="+mn-lt"/>
              </a:rPr>
              <a:t>SummitStack</a:t>
            </a:r>
            <a:r>
              <a:rPr sz="1600" i="1" baseline="30000" smtClean="0">
                <a:latin typeface="+mn-lt"/>
              </a:rPr>
              <a:t>™</a:t>
            </a:r>
            <a:r>
              <a:rPr sz="1600" i="1" smtClean="0">
                <a:latin typeface="+mn-lt"/>
              </a:rPr>
              <a:t> &amp; 10 GbE ports are mutually </a:t>
            </a:r>
            <a:r>
              <a:rPr sz="1600" b="1" i="1" smtClean="0">
                <a:latin typeface="+mn-lt"/>
              </a:rPr>
              <a:t>exclusive</a:t>
            </a:r>
            <a:endParaRPr sz="1600" b="1" i="1">
              <a:latin typeface="+mn-lt"/>
            </a:endParaRPr>
          </a:p>
        </p:txBody>
      </p:sp>
      <p:sp>
        <p:nvSpPr>
          <p:cNvPr id="117910" name="TextBox 6"/>
          <p:cNvSpPr txBox="1">
            <a:spLocks noChangeArrowheads="1"/>
          </p:cNvSpPr>
          <p:nvPr/>
        </p:nvSpPr>
        <p:spPr bwMode="auto">
          <a:xfrm>
            <a:off x="233363" y="6253163"/>
            <a:ext cx="1871662" cy="314325"/>
          </a:xfrm>
          <a:prstGeom prst="rect">
            <a:avLst/>
          </a:prstGeom>
          <a:noFill/>
          <a:ln w="9525">
            <a:noFill/>
            <a:miter lim="800000"/>
            <a:headEnd/>
            <a:tailEnd/>
          </a:ln>
        </p:spPr>
        <p:txBody>
          <a:bodyPr wrap="none"/>
          <a:lstStyle/>
          <a:p>
            <a:pPr defTabSz="914400">
              <a:lnSpc>
                <a:spcPct val="85000"/>
              </a:lnSpc>
              <a:spcBef>
                <a:spcPts val="1200"/>
              </a:spcBef>
            </a:pPr>
            <a:r>
              <a:rPr lang="en-US" sz="1100" i="1">
                <a:latin typeface="Arial Narrow" pitchFamily="34" charset="0"/>
              </a:rPr>
              <a:t>*GA Date – May 2013</a:t>
            </a:r>
          </a:p>
        </p:txBody>
      </p:sp>
    </p:spTree>
  </p:cSld>
  <p:clrMapOvr>
    <a:masterClrMapping/>
  </p:clrMapOvr>
  <p:transition spd="med">
    <p:wipe dir="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Title 1"/>
          <p:cNvSpPr>
            <a:spLocks noGrp="1"/>
          </p:cNvSpPr>
          <p:nvPr>
            <p:ph type="title"/>
          </p:nvPr>
        </p:nvSpPr>
        <p:spPr/>
        <p:txBody>
          <a:bodyPr/>
          <a:lstStyle/>
          <a:p>
            <a:r>
              <a:rPr lang="ru-RU" smtClean="0">
                <a:cs typeface="Arial" charset="0"/>
              </a:rPr>
              <a:t>Подход </a:t>
            </a:r>
            <a:r>
              <a:rPr smtClean="0">
                <a:cs typeface="Arial" charset="0"/>
              </a:rPr>
              <a:t>Extreme Networks</a:t>
            </a:r>
            <a:r>
              <a:rPr lang="ru-RU" smtClean="0">
                <a:cs typeface="Arial" charset="0"/>
              </a:rPr>
              <a:t> к</a:t>
            </a:r>
            <a:r>
              <a:rPr smtClean="0">
                <a:cs typeface="Arial" charset="0"/>
              </a:rPr>
              <a:t> SDN</a:t>
            </a:r>
          </a:p>
        </p:txBody>
      </p:sp>
      <p:sp>
        <p:nvSpPr>
          <p:cNvPr id="3" name="Slide Number Placeholder 2"/>
          <p:cNvSpPr>
            <a:spLocks noGrp="1"/>
          </p:cNvSpPr>
          <p:nvPr>
            <p:ph type="sldNum" sz="quarter" idx="14"/>
          </p:nvPr>
        </p:nvSpPr>
        <p:spPr>
          <a:xfrm>
            <a:off x="225425" y="6311900"/>
            <a:ext cx="536575" cy="252413"/>
          </a:xfrm>
        </p:spPr>
        <p:txBody>
          <a:bodyPr/>
          <a:lstStyle/>
          <a:p>
            <a:pPr>
              <a:defRPr/>
            </a:pPr>
            <a:r>
              <a:rPr lang="en-US"/>
              <a:t>Page </a:t>
            </a:r>
            <a:fld id="{7D0F722E-C62B-429A-B1A1-1E3E2CB526DD}" type="slidenum">
              <a:rPr lang="en-US"/>
              <a:pPr>
                <a:defRPr/>
              </a:pPr>
              <a:t>120</a:t>
            </a:fld>
            <a:endParaRPr lang="en-US"/>
          </a:p>
        </p:txBody>
      </p:sp>
      <p:grpSp>
        <p:nvGrpSpPr>
          <p:cNvPr id="9" name="Group 8"/>
          <p:cNvGrpSpPr>
            <a:grpSpLocks/>
          </p:cNvGrpSpPr>
          <p:nvPr/>
        </p:nvGrpSpPr>
        <p:grpSpPr bwMode="auto">
          <a:xfrm>
            <a:off x="312738" y="2341563"/>
            <a:ext cx="8496300" cy="1177925"/>
            <a:chOff x="312420" y="2342036"/>
            <a:chExt cx="8496300" cy="1177341"/>
          </a:xfrm>
        </p:grpSpPr>
        <p:sp>
          <p:nvSpPr>
            <p:cNvPr id="270" name="Rounded Rectangle 269"/>
            <p:cNvSpPr/>
            <p:nvPr/>
          </p:nvSpPr>
          <p:spPr>
            <a:xfrm>
              <a:off x="312420" y="2342036"/>
              <a:ext cx="8496300" cy="1177341"/>
            </a:xfrm>
            <a:prstGeom prst="roundRect">
              <a:avLst>
                <a:gd name="adj" fmla="val 14673"/>
              </a:avLst>
            </a:prstGeom>
            <a:gradFill flip="none" rotWithShape="1">
              <a:gsLst>
                <a:gs pos="0">
                  <a:schemeClr val="bg1">
                    <a:lumMod val="75000"/>
                  </a:schemeClr>
                </a:gs>
                <a:gs pos="100000">
                  <a:schemeClr val="bg1"/>
                </a:gs>
                <a:gs pos="24000">
                  <a:schemeClr val="bg1">
                    <a:lumMod val="75000"/>
                  </a:schemeClr>
                </a:gs>
              </a:gsLst>
              <a:lin ang="16200000" scaled="0"/>
              <a:tileRect/>
            </a:gradFill>
            <a:ln w="9525">
              <a:noFill/>
            </a:ln>
            <a:effectLst>
              <a:outerShdw blurRad="50800" dist="38100" dir="2700000">
                <a:srgbClr val="000000">
                  <a:alpha val="43000"/>
                </a:srgbClr>
              </a:outerShdw>
            </a:effectLst>
            <a:scene3d>
              <a:camera prst="orthographicFront"/>
              <a:lightRig rig="threePt" dir="t"/>
            </a:scene3d>
            <a:sp3d>
              <a:bevelT w="889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617" name="TextBox 149"/>
            <p:cNvSpPr txBox="1">
              <a:spLocks noChangeArrowheads="1"/>
            </p:cNvSpPr>
            <p:nvPr/>
          </p:nvSpPr>
          <p:spPr bwMode="auto">
            <a:xfrm>
              <a:off x="464857" y="2347172"/>
              <a:ext cx="2387192" cy="338554"/>
            </a:xfrm>
            <a:prstGeom prst="rect">
              <a:avLst/>
            </a:prstGeom>
            <a:noFill/>
            <a:ln w="9525">
              <a:noFill/>
              <a:miter lim="800000"/>
              <a:headEnd/>
              <a:tailEnd/>
            </a:ln>
          </p:spPr>
          <p:txBody>
            <a:bodyPr wrap="none">
              <a:spAutoFit/>
            </a:bodyPr>
            <a:lstStyle/>
            <a:p>
              <a:r>
                <a:rPr lang="ru-RU" sz="1600" b="1">
                  <a:solidFill>
                    <a:schemeClr val="tx2"/>
                  </a:solidFill>
                </a:rPr>
                <a:t>Системы Управления</a:t>
              </a:r>
              <a:endParaRPr lang="en-US" sz="1600" b="1">
                <a:solidFill>
                  <a:schemeClr val="tx2"/>
                </a:solidFill>
              </a:endParaRPr>
            </a:p>
          </p:txBody>
        </p:sp>
        <p:sp>
          <p:nvSpPr>
            <p:cNvPr id="346" name="Rounded Rectangle 345"/>
            <p:cNvSpPr/>
            <p:nvPr/>
          </p:nvSpPr>
          <p:spPr>
            <a:xfrm>
              <a:off x="432102" y="2787828"/>
              <a:ext cx="2554294" cy="603192"/>
            </a:xfrm>
            <a:prstGeom prst="roundRect">
              <a:avLst>
                <a:gd name="adj" fmla="val 5667"/>
              </a:avLst>
            </a:prstGeom>
            <a:gradFill flip="none" rotWithShape="1">
              <a:gsLst>
                <a:gs pos="0">
                  <a:schemeClr val="accent2"/>
                </a:gs>
                <a:gs pos="100000">
                  <a:schemeClr val="accent2">
                    <a:lumMod val="60000"/>
                    <a:lumOff val="40000"/>
                  </a:schemeClr>
                </a:gs>
                <a:gs pos="35000">
                  <a:schemeClr val="accent2">
                    <a:lumMod val="75000"/>
                  </a:schemeClr>
                </a:gs>
              </a:gsLst>
              <a:lin ang="16200000" scaled="0"/>
              <a:tileRect/>
            </a:gradFill>
            <a:ln w="38100" cap="flat" cmpd="sng" algn="ctr">
              <a:solidFill>
                <a:schemeClr val="accent2">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347" name="Rectangle 346"/>
            <p:cNvSpPr/>
            <p:nvPr/>
          </p:nvSpPr>
          <p:spPr bwMode="gray">
            <a:xfrm>
              <a:off x="772795" y="2878345"/>
              <a:ext cx="1955800" cy="393505"/>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Ridgeline</a:t>
              </a:r>
            </a:p>
          </p:txBody>
        </p:sp>
        <p:sp>
          <p:nvSpPr>
            <p:cNvPr id="349" name="Rounded Rectangle 348"/>
            <p:cNvSpPr/>
            <p:nvPr/>
          </p:nvSpPr>
          <p:spPr>
            <a:xfrm>
              <a:off x="3136477" y="2787471"/>
              <a:ext cx="2554294" cy="603192"/>
            </a:xfrm>
            <a:prstGeom prst="roundRect">
              <a:avLst>
                <a:gd name="adj" fmla="val 5667"/>
              </a:avLst>
            </a:prstGeom>
            <a:gradFill flip="none" rotWithShape="1">
              <a:gsLst>
                <a:gs pos="0">
                  <a:schemeClr val="accent2"/>
                </a:gs>
                <a:gs pos="100000">
                  <a:schemeClr val="accent2">
                    <a:lumMod val="60000"/>
                    <a:lumOff val="40000"/>
                  </a:schemeClr>
                </a:gs>
                <a:gs pos="35000">
                  <a:schemeClr val="accent2">
                    <a:lumMod val="75000"/>
                  </a:schemeClr>
                </a:gs>
              </a:gsLst>
              <a:lin ang="16200000" scaled="0"/>
              <a:tileRect/>
            </a:gradFill>
            <a:ln w="38100" cap="flat" cmpd="sng" algn="ctr">
              <a:solidFill>
                <a:schemeClr val="accent2">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352" name="Rounded Rectangle 351"/>
            <p:cNvSpPr/>
            <p:nvPr/>
          </p:nvSpPr>
          <p:spPr>
            <a:xfrm>
              <a:off x="5815725" y="2787471"/>
              <a:ext cx="2554294" cy="603192"/>
            </a:xfrm>
            <a:prstGeom prst="roundRect">
              <a:avLst>
                <a:gd name="adj" fmla="val 5667"/>
              </a:avLst>
            </a:prstGeom>
            <a:gradFill flip="none" rotWithShape="1">
              <a:gsLst>
                <a:gs pos="0">
                  <a:schemeClr val="accent2"/>
                </a:gs>
                <a:gs pos="100000">
                  <a:schemeClr val="accent2">
                    <a:lumMod val="60000"/>
                    <a:lumOff val="40000"/>
                  </a:schemeClr>
                </a:gs>
                <a:gs pos="35000">
                  <a:schemeClr val="accent2">
                    <a:lumMod val="75000"/>
                  </a:schemeClr>
                </a:gs>
              </a:gsLst>
              <a:lin ang="16200000" scaled="0"/>
              <a:tileRect/>
            </a:gradFill>
            <a:ln w="38100" cap="flat" cmpd="sng" algn="ctr">
              <a:solidFill>
                <a:schemeClr val="accent2">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pic>
          <p:nvPicPr>
            <p:cNvPr id="354" name="Picture 2"/>
            <p:cNvPicPr>
              <a:picLocks noChangeAspect="1" noChangeArrowheads="1"/>
            </p:cNvPicPr>
            <p:nvPr/>
          </p:nvPicPr>
          <p:blipFill>
            <a:blip r:embed="rId2"/>
            <a:srcRect/>
            <a:stretch>
              <a:fillRect/>
            </a:stretch>
          </p:blipFill>
          <p:spPr bwMode="auto">
            <a:xfrm>
              <a:off x="2317432" y="2878345"/>
              <a:ext cx="566738" cy="417305"/>
            </a:xfrm>
            <a:prstGeom prst="rect">
              <a:avLst/>
            </a:prstGeom>
            <a:ln/>
          </p:spPr>
          <p:style>
            <a:lnRef idx="1">
              <a:schemeClr val="dk1"/>
            </a:lnRef>
            <a:fillRef idx="2">
              <a:schemeClr val="dk1"/>
            </a:fillRef>
            <a:effectRef idx="1">
              <a:schemeClr val="dk1"/>
            </a:effectRef>
            <a:fontRef idx="minor">
              <a:schemeClr val="dk1"/>
            </a:fontRef>
          </p:style>
        </p:pic>
        <p:pic>
          <p:nvPicPr>
            <p:cNvPr id="355" name="Picture 6" descr="http://www.openflow.org/img/newlogo7.png">
              <a:hlinkClick r:id="rId3"/>
            </p:cNvPr>
            <p:cNvPicPr>
              <a:picLocks noChangeAspect="1" noChangeArrowheads="1"/>
            </p:cNvPicPr>
            <p:nvPr/>
          </p:nvPicPr>
          <p:blipFill>
            <a:blip r:embed="rId4"/>
            <a:srcRect/>
            <a:stretch>
              <a:fillRect/>
            </a:stretch>
          </p:blipFill>
          <p:spPr bwMode="auto">
            <a:xfrm>
              <a:off x="3696970" y="2903732"/>
              <a:ext cx="1339850" cy="371291"/>
            </a:xfrm>
            <a:prstGeom prst="rect">
              <a:avLst/>
            </a:prstGeom>
            <a:noFill/>
            <a:effectLst>
              <a:outerShdw blurRad="50800" dist="38100" dir="2700000" algn="tl" rotWithShape="0">
                <a:prstClr val="black">
                  <a:alpha val="40000"/>
                </a:prstClr>
              </a:outerShdw>
            </a:effectLst>
            <a:extLst>
              <a:ext uri="{909E8E84-426E-40dd-AFC4-6F175D3DCCD1}"/>
            </a:extLst>
          </p:spPr>
        </p:pic>
        <p:pic>
          <p:nvPicPr>
            <p:cNvPr id="356" name="Picture 355" descr="OpenStackLogo.png"/>
            <p:cNvPicPr>
              <a:picLocks noChangeAspect="1"/>
            </p:cNvPicPr>
            <p:nvPr/>
          </p:nvPicPr>
          <p:blipFill>
            <a:blip r:embed="rId5"/>
            <a:stretch>
              <a:fillRect/>
            </a:stretch>
          </p:blipFill>
          <p:spPr>
            <a:xfrm>
              <a:off x="6208395" y="2837090"/>
              <a:ext cx="1763712" cy="501401"/>
            </a:xfrm>
            <a:prstGeom prst="rect">
              <a:avLst/>
            </a:prstGeom>
            <a:effectLst>
              <a:outerShdw blurRad="50800" dist="38100" dir="2700000" algn="tl" rotWithShape="0">
                <a:prstClr val="black">
                  <a:alpha val="40000"/>
                </a:prstClr>
              </a:outerShdw>
            </a:effectLst>
          </p:spPr>
        </p:pic>
      </p:grpSp>
      <p:grpSp>
        <p:nvGrpSpPr>
          <p:cNvPr id="10" name="Group 9"/>
          <p:cNvGrpSpPr>
            <a:grpSpLocks/>
          </p:cNvGrpSpPr>
          <p:nvPr/>
        </p:nvGrpSpPr>
        <p:grpSpPr bwMode="auto">
          <a:xfrm>
            <a:off x="312738" y="984250"/>
            <a:ext cx="8496300" cy="1193800"/>
            <a:chOff x="312420" y="984735"/>
            <a:chExt cx="8496300" cy="1193042"/>
          </a:xfrm>
        </p:grpSpPr>
        <p:grpSp>
          <p:nvGrpSpPr>
            <p:cNvPr id="277582" name="Group 5"/>
            <p:cNvGrpSpPr>
              <a:grpSpLocks/>
            </p:cNvGrpSpPr>
            <p:nvPr/>
          </p:nvGrpSpPr>
          <p:grpSpPr bwMode="auto">
            <a:xfrm>
              <a:off x="312420" y="1011076"/>
              <a:ext cx="8496300" cy="1166701"/>
              <a:chOff x="312420" y="1149778"/>
              <a:chExt cx="8496300" cy="1166701"/>
            </a:xfrm>
          </p:grpSpPr>
          <p:sp>
            <p:nvSpPr>
              <p:cNvPr id="128" name="Rounded Rectangle 127"/>
              <p:cNvSpPr/>
              <p:nvPr/>
            </p:nvSpPr>
            <p:spPr>
              <a:xfrm>
                <a:off x="312420" y="1149778"/>
                <a:ext cx="8496300" cy="1166701"/>
              </a:xfrm>
              <a:prstGeom prst="roundRect">
                <a:avLst>
                  <a:gd name="adj" fmla="val 14673"/>
                </a:avLst>
              </a:prstGeom>
              <a:gradFill flip="none" rotWithShape="1">
                <a:gsLst>
                  <a:gs pos="0">
                    <a:schemeClr val="bg1">
                      <a:lumMod val="75000"/>
                    </a:schemeClr>
                  </a:gs>
                  <a:gs pos="100000">
                    <a:schemeClr val="bg1"/>
                  </a:gs>
                  <a:gs pos="24000">
                    <a:schemeClr val="bg1">
                      <a:lumMod val="75000"/>
                    </a:schemeClr>
                  </a:gs>
                </a:gsLst>
                <a:lin ang="16200000" scaled="0"/>
                <a:tileRect/>
              </a:gradFill>
              <a:ln w="9525">
                <a:noFill/>
              </a:ln>
              <a:effectLst>
                <a:outerShdw blurRad="50800" dist="38100" dir="2700000">
                  <a:srgbClr val="000000">
                    <a:alpha val="43000"/>
                  </a:srgbClr>
                </a:outerShdw>
              </a:effectLst>
              <a:scene3d>
                <a:camera prst="orthographicFront"/>
                <a:lightRig rig="threePt" dir="t"/>
              </a:scene3d>
              <a:sp3d>
                <a:bevelT w="889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9" name="Rounded Rectangle 128"/>
              <p:cNvSpPr/>
              <p:nvPr/>
            </p:nvSpPr>
            <p:spPr>
              <a:xfrm>
                <a:off x="380682" y="1205934"/>
                <a:ext cx="8347075" cy="988385"/>
              </a:xfrm>
              <a:prstGeom prst="roundRect">
                <a:avLst>
                  <a:gd name="adj" fmla="val 10449"/>
                </a:avLst>
              </a:prstGeom>
              <a:gradFill flip="none" rotWithShape="1">
                <a:gsLst>
                  <a:gs pos="0">
                    <a:schemeClr val="bg1">
                      <a:lumMod val="85000"/>
                      <a:alpha val="63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77583" name="TextBox 6"/>
            <p:cNvSpPr txBox="1">
              <a:spLocks noChangeArrowheads="1"/>
            </p:cNvSpPr>
            <p:nvPr/>
          </p:nvSpPr>
          <p:spPr bwMode="auto">
            <a:xfrm>
              <a:off x="464857" y="1016212"/>
              <a:ext cx="1950774" cy="338554"/>
            </a:xfrm>
            <a:prstGeom prst="rect">
              <a:avLst/>
            </a:prstGeom>
            <a:noFill/>
            <a:ln w="9525">
              <a:noFill/>
              <a:miter lim="800000"/>
              <a:headEnd/>
              <a:tailEnd/>
            </a:ln>
          </p:spPr>
          <p:txBody>
            <a:bodyPr wrap="none">
              <a:spAutoFit/>
            </a:bodyPr>
            <a:lstStyle/>
            <a:p>
              <a:r>
                <a:rPr lang="ru-RU" sz="1600" b="1">
                  <a:solidFill>
                    <a:schemeClr val="tx2"/>
                  </a:solidFill>
                </a:rPr>
                <a:t>Приложения </a:t>
              </a:r>
              <a:r>
                <a:rPr lang="en-US" sz="1600" b="1">
                  <a:solidFill>
                    <a:schemeClr val="tx2"/>
                  </a:solidFill>
                </a:rPr>
                <a:t>SDN</a:t>
              </a:r>
            </a:p>
          </p:txBody>
        </p:sp>
        <p:sp>
          <p:nvSpPr>
            <p:cNvPr id="277584" name="TextBox 145"/>
            <p:cNvSpPr txBox="1">
              <a:spLocks noChangeArrowheads="1"/>
            </p:cNvSpPr>
            <p:nvPr/>
          </p:nvSpPr>
          <p:spPr bwMode="auto">
            <a:xfrm>
              <a:off x="4943270" y="984735"/>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77585" name="Group 271"/>
            <p:cNvGrpSpPr>
              <a:grpSpLocks/>
            </p:cNvGrpSpPr>
            <p:nvPr/>
          </p:nvGrpSpPr>
          <p:grpSpPr bwMode="auto">
            <a:xfrm>
              <a:off x="861167" y="1444756"/>
              <a:ext cx="1246093" cy="603192"/>
              <a:chOff x="2054113" y="1883711"/>
              <a:chExt cx="2273678" cy="706181"/>
            </a:xfrm>
          </p:grpSpPr>
          <p:sp>
            <p:nvSpPr>
              <p:cNvPr id="273" name="Rounded Rectangle 272"/>
              <p:cNvSpPr/>
              <p:nvPr/>
            </p:nvSpPr>
            <p:spPr>
              <a:xfrm>
                <a:off x="2054113" y="1883711"/>
                <a:ext cx="2273678" cy="706181"/>
              </a:xfrm>
              <a:prstGeom prst="roundRect">
                <a:avLst>
                  <a:gd name="adj" fmla="val 5667"/>
                </a:avLst>
              </a:prstGeom>
              <a:gradFill flip="none" rotWithShape="1">
                <a:gsLst>
                  <a:gs pos="0">
                    <a:schemeClr val="tx2"/>
                  </a:gs>
                  <a:gs pos="100000">
                    <a:srgbClr val="645B7F"/>
                  </a:gs>
                  <a:gs pos="35000">
                    <a:schemeClr val="accent1">
                      <a:lumMod val="75000"/>
                    </a:schemeClr>
                  </a:gs>
                </a:gsLst>
                <a:lin ang="16200000" scaled="0"/>
                <a:tileRect/>
              </a:gradFill>
              <a:ln w="38100" cap="flat" cmpd="sng" algn="ctr">
                <a:gradFill flip="none" rotWithShape="1">
                  <a:gsLst>
                    <a:gs pos="0">
                      <a:schemeClr val="accent1">
                        <a:lumMod val="50000"/>
                      </a:schemeClr>
                    </a:gs>
                    <a:gs pos="100000">
                      <a:schemeClr val="accent1">
                        <a:lumMod val="75000"/>
                      </a:schemeClr>
                    </a:gs>
                  </a:gsLst>
                  <a:lin ang="5400000" scaled="0"/>
                  <a:tileRect/>
                </a:gra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274" name="Rectangle 273"/>
              <p:cNvSpPr/>
              <p:nvPr/>
            </p:nvSpPr>
            <p:spPr bwMode="gray">
              <a:xfrm>
                <a:off x="2330255" y="1989654"/>
                <a:ext cx="1740872" cy="460628"/>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VM Lifecycle Management (XNV)</a:t>
                </a:r>
              </a:p>
            </p:txBody>
          </p:sp>
        </p:grpSp>
        <p:grpSp>
          <p:nvGrpSpPr>
            <p:cNvPr id="277586" name="Group 280"/>
            <p:cNvGrpSpPr>
              <a:grpSpLocks/>
            </p:cNvGrpSpPr>
            <p:nvPr/>
          </p:nvGrpSpPr>
          <p:grpSpPr bwMode="auto">
            <a:xfrm>
              <a:off x="2481937" y="1433592"/>
              <a:ext cx="1225261" cy="603192"/>
              <a:chOff x="2054113" y="1883711"/>
              <a:chExt cx="2273678" cy="706181"/>
            </a:xfrm>
          </p:grpSpPr>
          <p:sp>
            <p:nvSpPr>
              <p:cNvPr id="282" name="Rounded Rectangle 281"/>
              <p:cNvSpPr/>
              <p:nvPr/>
            </p:nvSpPr>
            <p:spPr>
              <a:xfrm>
                <a:off x="2054113" y="1883711"/>
                <a:ext cx="2273678" cy="706181"/>
              </a:xfrm>
              <a:prstGeom prst="roundRect">
                <a:avLst>
                  <a:gd name="adj" fmla="val 5667"/>
                </a:avLst>
              </a:prstGeom>
              <a:gradFill flip="none" rotWithShape="1">
                <a:gsLst>
                  <a:gs pos="0">
                    <a:schemeClr val="tx2"/>
                  </a:gs>
                  <a:gs pos="100000">
                    <a:srgbClr val="645B7F"/>
                  </a:gs>
                  <a:gs pos="35000">
                    <a:schemeClr val="accent1">
                      <a:lumMod val="75000"/>
                    </a:schemeClr>
                  </a:gs>
                </a:gsLst>
                <a:lin ang="16200000" scaled="0"/>
                <a:tileRect/>
              </a:gradFill>
              <a:ln w="38100" cap="flat" cmpd="sng" algn="ctr">
                <a:gradFill flip="none" rotWithShape="1">
                  <a:gsLst>
                    <a:gs pos="0">
                      <a:schemeClr val="accent1">
                        <a:lumMod val="50000"/>
                      </a:schemeClr>
                    </a:gs>
                    <a:gs pos="100000">
                      <a:schemeClr val="accent1">
                        <a:lumMod val="75000"/>
                      </a:schemeClr>
                    </a:gs>
                  </a:gsLst>
                  <a:lin ang="5400000" scaled="0"/>
                  <a:tileRect/>
                </a:gra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283" name="Rectangle 282"/>
              <p:cNvSpPr/>
              <p:nvPr/>
            </p:nvSpPr>
            <p:spPr bwMode="gray">
              <a:xfrm>
                <a:off x="2329184" y="1989722"/>
                <a:ext cx="1738065" cy="460628"/>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User Identity Management</a:t>
                </a:r>
              </a:p>
            </p:txBody>
          </p:sp>
        </p:grpSp>
        <p:grpSp>
          <p:nvGrpSpPr>
            <p:cNvPr id="277587" name="Group 283"/>
            <p:cNvGrpSpPr>
              <a:grpSpLocks/>
            </p:cNvGrpSpPr>
            <p:nvPr/>
          </p:nvGrpSpPr>
          <p:grpSpPr bwMode="auto">
            <a:xfrm>
              <a:off x="4151050" y="1433592"/>
              <a:ext cx="1145262" cy="603192"/>
              <a:chOff x="2054113" y="1883711"/>
              <a:chExt cx="2273678" cy="706181"/>
            </a:xfrm>
          </p:grpSpPr>
          <p:sp>
            <p:nvSpPr>
              <p:cNvPr id="285" name="Rounded Rectangle 284"/>
              <p:cNvSpPr/>
              <p:nvPr/>
            </p:nvSpPr>
            <p:spPr>
              <a:xfrm>
                <a:off x="2054113" y="1883711"/>
                <a:ext cx="2273678" cy="706181"/>
              </a:xfrm>
              <a:prstGeom prst="roundRect">
                <a:avLst>
                  <a:gd name="adj" fmla="val 5667"/>
                </a:avLst>
              </a:prstGeom>
              <a:gradFill flip="none" rotWithShape="1">
                <a:gsLst>
                  <a:gs pos="0">
                    <a:schemeClr val="tx2"/>
                  </a:gs>
                  <a:gs pos="100000">
                    <a:srgbClr val="645B7F"/>
                  </a:gs>
                  <a:gs pos="35000">
                    <a:schemeClr val="accent1">
                      <a:lumMod val="75000"/>
                    </a:schemeClr>
                  </a:gs>
                </a:gsLst>
                <a:lin ang="16200000" scaled="0"/>
                <a:tileRect/>
              </a:gradFill>
              <a:ln w="38100" cap="flat" cmpd="sng" algn="ctr">
                <a:gradFill flip="none" rotWithShape="1">
                  <a:gsLst>
                    <a:gs pos="0">
                      <a:schemeClr val="accent1">
                        <a:lumMod val="50000"/>
                      </a:schemeClr>
                    </a:gs>
                    <a:gs pos="100000">
                      <a:schemeClr val="accent1">
                        <a:lumMod val="75000"/>
                      </a:schemeClr>
                    </a:gs>
                  </a:gsLst>
                  <a:lin ang="5400000" scaled="0"/>
                  <a:tileRect/>
                </a:gra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286" name="Rectangle 285"/>
              <p:cNvSpPr/>
              <p:nvPr/>
            </p:nvSpPr>
            <p:spPr bwMode="gray">
              <a:xfrm>
                <a:off x="2328196" y="1989722"/>
                <a:ext cx="1739710" cy="460628"/>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BYOD</a:t>
                </a:r>
              </a:p>
            </p:txBody>
          </p:sp>
        </p:grpSp>
        <p:grpSp>
          <p:nvGrpSpPr>
            <p:cNvPr id="277588" name="Group 70"/>
            <p:cNvGrpSpPr>
              <a:grpSpLocks/>
            </p:cNvGrpSpPr>
            <p:nvPr/>
          </p:nvGrpSpPr>
          <p:grpSpPr bwMode="auto">
            <a:xfrm>
              <a:off x="5664474" y="1426497"/>
              <a:ext cx="1145262" cy="603192"/>
              <a:chOff x="2054113" y="1883711"/>
              <a:chExt cx="2273678" cy="706181"/>
            </a:xfrm>
          </p:grpSpPr>
          <p:sp>
            <p:nvSpPr>
              <p:cNvPr id="72" name="Rounded Rectangle 71"/>
              <p:cNvSpPr/>
              <p:nvPr/>
            </p:nvSpPr>
            <p:spPr>
              <a:xfrm>
                <a:off x="2054113" y="1883711"/>
                <a:ext cx="2273678" cy="706181"/>
              </a:xfrm>
              <a:prstGeom prst="roundRect">
                <a:avLst>
                  <a:gd name="adj" fmla="val 5667"/>
                </a:avLst>
              </a:prstGeom>
              <a:gradFill flip="none" rotWithShape="1">
                <a:gsLst>
                  <a:gs pos="0">
                    <a:schemeClr val="tx2"/>
                  </a:gs>
                  <a:gs pos="100000">
                    <a:srgbClr val="645B7F"/>
                  </a:gs>
                  <a:gs pos="35000">
                    <a:schemeClr val="accent1">
                      <a:lumMod val="75000"/>
                    </a:schemeClr>
                  </a:gs>
                </a:gsLst>
                <a:lin ang="16200000" scaled="0"/>
                <a:tileRect/>
              </a:gradFill>
              <a:ln w="38100" cap="flat" cmpd="sng" algn="ctr">
                <a:gradFill flip="none" rotWithShape="1">
                  <a:gsLst>
                    <a:gs pos="0">
                      <a:schemeClr val="accent1">
                        <a:lumMod val="50000"/>
                      </a:schemeClr>
                    </a:gs>
                    <a:gs pos="100000">
                      <a:schemeClr val="accent1">
                        <a:lumMod val="75000"/>
                      </a:schemeClr>
                    </a:gs>
                  </a:gsLst>
                  <a:lin ang="5400000" scaled="0"/>
                  <a:tileRect/>
                </a:gra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73" name="Rectangle 72"/>
              <p:cNvSpPr/>
              <p:nvPr/>
            </p:nvSpPr>
            <p:spPr bwMode="gray">
              <a:xfrm>
                <a:off x="2327132" y="1988742"/>
                <a:ext cx="1742861" cy="460628"/>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Application Performance Management</a:t>
                </a:r>
              </a:p>
            </p:txBody>
          </p:sp>
        </p:grpSp>
        <p:grpSp>
          <p:nvGrpSpPr>
            <p:cNvPr id="277589" name="Group 73"/>
            <p:cNvGrpSpPr>
              <a:grpSpLocks/>
            </p:cNvGrpSpPr>
            <p:nvPr/>
          </p:nvGrpSpPr>
          <p:grpSpPr bwMode="auto">
            <a:xfrm>
              <a:off x="7145999" y="1430035"/>
              <a:ext cx="1145262" cy="603192"/>
              <a:chOff x="2054113" y="1883711"/>
              <a:chExt cx="2273678" cy="706181"/>
            </a:xfrm>
          </p:grpSpPr>
          <p:sp>
            <p:nvSpPr>
              <p:cNvPr id="75" name="Rounded Rectangle 74"/>
              <p:cNvSpPr/>
              <p:nvPr/>
            </p:nvSpPr>
            <p:spPr>
              <a:xfrm>
                <a:off x="2054113" y="1883711"/>
                <a:ext cx="2273678" cy="706181"/>
              </a:xfrm>
              <a:prstGeom prst="roundRect">
                <a:avLst>
                  <a:gd name="adj" fmla="val 5667"/>
                </a:avLst>
              </a:prstGeom>
              <a:gradFill flip="none" rotWithShape="1">
                <a:gsLst>
                  <a:gs pos="0">
                    <a:schemeClr val="tx2"/>
                  </a:gs>
                  <a:gs pos="100000">
                    <a:srgbClr val="645B7F"/>
                  </a:gs>
                  <a:gs pos="35000">
                    <a:schemeClr val="accent1">
                      <a:lumMod val="75000"/>
                    </a:schemeClr>
                  </a:gs>
                </a:gsLst>
                <a:lin ang="16200000" scaled="0"/>
                <a:tileRect/>
              </a:gradFill>
              <a:ln w="38100" cap="flat" cmpd="sng" algn="ctr">
                <a:gradFill flip="none" rotWithShape="1">
                  <a:gsLst>
                    <a:gs pos="0">
                      <a:schemeClr val="accent1">
                        <a:lumMod val="50000"/>
                      </a:schemeClr>
                    </a:gs>
                    <a:gs pos="100000">
                      <a:schemeClr val="accent1">
                        <a:lumMod val="75000"/>
                      </a:schemeClr>
                    </a:gs>
                  </a:gsLst>
                  <a:lin ang="5400000" scaled="0"/>
                  <a:tileRect/>
                </a:gra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76" name="Rectangle 75"/>
              <p:cNvSpPr/>
              <p:nvPr/>
            </p:nvSpPr>
            <p:spPr bwMode="gray">
              <a:xfrm>
                <a:off x="2329515" y="1990171"/>
                <a:ext cx="1739710" cy="460628"/>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a:t>
                </a:r>
              </a:p>
            </p:txBody>
          </p:sp>
        </p:grpSp>
      </p:grpSp>
      <p:grpSp>
        <p:nvGrpSpPr>
          <p:cNvPr id="8" name="Group 7"/>
          <p:cNvGrpSpPr>
            <a:grpSpLocks/>
          </p:cNvGrpSpPr>
          <p:nvPr/>
        </p:nvGrpSpPr>
        <p:grpSpPr bwMode="auto">
          <a:xfrm>
            <a:off x="290513" y="3660775"/>
            <a:ext cx="8496300" cy="1284288"/>
            <a:chOff x="291154" y="3661133"/>
            <a:chExt cx="8496300" cy="1283660"/>
          </a:xfrm>
        </p:grpSpPr>
        <p:sp>
          <p:nvSpPr>
            <p:cNvPr id="316" name="Rounded Rectangle 315"/>
            <p:cNvSpPr/>
            <p:nvPr/>
          </p:nvSpPr>
          <p:spPr>
            <a:xfrm>
              <a:off x="291154" y="3661133"/>
              <a:ext cx="8496300" cy="1283660"/>
            </a:xfrm>
            <a:prstGeom prst="roundRect">
              <a:avLst>
                <a:gd name="adj" fmla="val 14673"/>
              </a:avLst>
            </a:prstGeom>
            <a:gradFill flip="none" rotWithShape="1">
              <a:gsLst>
                <a:gs pos="0">
                  <a:schemeClr val="bg1">
                    <a:lumMod val="75000"/>
                  </a:schemeClr>
                </a:gs>
                <a:gs pos="100000">
                  <a:schemeClr val="bg1"/>
                </a:gs>
                <a:gs pos="24000">
                  <a:schemeClr val="bg1">
                    <a:lumMod val="75000"/>
                  </a:schemeClr>
                </a:gs>
              </a:gsLst>
              <a:lin ang="16200000" scaled="0"/>
              <a:tileRect/>
            </a:gradFill>
            <a:ln w="9525">
              <a:noFill/>
            </a:ln>
            <a:effectLst>
              <a:outerShdw blurRad="50800" dist="38100" dir="2700000">
                <a:srgbClr val="000000">
                  <a:alpha val="43000"/>
                </a:srgbClr>
              </a:outerShdw>
            </a:effectLst>
            <a:scene3d>
              <a:camera prst="orthographicFront"/>
              <a:lightRig rig="threePt" dir="t"/>
            </a:scene3d>
            <a:sp3d>
              <a:bevelT w="889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543" name="TextBox 316"/>
            <p:cNvSpPr txBox="1">
              <a:spLocks noChangeArrowheads="1"/>
            </p:cNvSpPr>
            <p:nvPr/>
          </p:nvSpPr>
          <p:spPr bwMode="auto">
            <a:xfrm>
              <a:off x="443591" y="3666269"/>
              <a:ext cx="5034050" cy="338554"/>
            </a:xfrm>
            <a:prstGeom prst="rect">
              <a:avLst/>
            </a:prstGeom>
            <a:noFill/>
            <a:ln w="9525">
              <a:noFill/>
              <a:miter lim="800000"/>
              <a:headEnd/>
              <a:tailEnd/>
            </a:ln>
          </p:spPr>
          <p:txBody>
            <a:bodyPr wrap="none">
              <a:spAutoFit/>
            </a:bodyPr>
            <a:lstStyle/>
            <a:p>
              <a:r>
                <a:rPr lang="en-US" sz="1600" b="1">
                  <a:solidFill>
                    <a:schemeClr val="tx2"/>
                  </a:solidFill>
                </a:rPr>
                <a:t>XOS – </a:t>
              </a:r>
              <a:r>
                <a:rPr lang="ru-RU" sz="1600" b="1">
                  <a:solidFill>
                    <a:schemeClr val="tx2"/>
                  </a:solidFill>
                </a:rPr>
                <a:t>Масштабируемая, Открытая, Безопасная</a:t>
              </a:r>
              <a:endParaRPr lang="en-US" sz="1600" b="1">
                <a:solidFill>
                  <a:schemeClr val="tx2"/>
                </a:solidFill>
              </a:endParaRPr>
            </a:p>
          </p:txBody>
        </p:sp>
        <p:grpSp>
          <p:nvGrpSpPr>
            <p:cNvPr id="277544" name="Group 317"/>
            <p:cNvGrpSpPr>
              <a:grpSpLocks/>
            </p:cNvGrpSpPr>
            <p:nvPr/>
          </p:nvGrpSpPr>
          <p:grpSpPr bwMode="auto">
            <a:xfrm>
              <a:off x="424165" y="3999138"/>
              <a:ext cx="1569438" cy="317878"/>
              <a:chOff x="2054113" y="1883711"/>
              <a:chExt cx="2273678" cy="706181"/>
            </a:xfrm>
          </p:grpSpPr>
          <p:sp>
            <p:nvSpPr>
              <p:cNvPr id="319" name="Rounded Rectangle 318"/>
              <p:cNvSpPr/>
              <p:nvPr/>
            </p:nvSpPr>
            <p:spPr>
              <a:xfrm>
                <a:off x="2054113" y="1883711"/>
                <a:ext cx="2273678" cy="706181"/>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320" name="Rectangle 319"/>
              <p:cNvSpPr/>
              <p:nvPr/>
            </p:nvSpPr>
            <p:spPr bwMode="gray">
              <a:xfrm>
                <a:off x="2325986" y="2007013"/>
                <a:ext cx="1738683" cy="458247"/>
              </a:xfrm>
              <a:prstGeom prst="rect">
                <a:avLst/>
              </a:prstGeom>
              <a:ln>
                <a:noFill/>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XML</a:t>
                </a:r>
              </a:p>
            </p:txBody>
          </p:sp>
        </p:grpSp>
        <p:sp>
          <p:nvSpPr>
            <p:cNvPr id="322" name="Rounded Rectangle 321"/>
            <p:cNvSpPr/>
            <p:nvPr/>
          </p:nvSpPr>
          <p:spPr>
            <a:xfrm>
              <a:off x="2106509" y="4006902"/>
              <a:ext cx="1569438"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325" name="Rounded Rectangle 324"/>
            <p:cNvSpPr/>
            <p:nvPr/>
          </p:nvSpPr>
          <p:spPr>
            <a:xfrm>
              <a:off x="3783289" y="4006902"/>
              <a:ext cx="1569438"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11" name="Rectangle 410"/>
            <p:cNvSpPr/>
            <p:nvPr/>
          </p:nvSpPr>
          <p:spPr bwMode="gray">
            <a:xfrm>
              <a:off x="2177104" y="4054640"/>
              <a:ext cx="1201737" cy="206274"/>
            </a:xfrm>
            <a:prstGeom prst="rect">
              <a:avLst/>
            </a:prstGeom>
            <a:ln>
              <a:noFill/>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Scripts</a:t>
              </a:r>
            </a:p>
          </p:txBody>
        </p:sp>
        <p:sp>
          <p:nvSpPr>
            <p:cNvPr id="412" name="Rectangle 411"/>
            <p:cNvSpPr/>
            <p:nvPr/>
          </p:nvSpPr>
          <p:spPr bwMode="gray">
            <a:xfrm>
              <a:off x="3834454" y="4051467"/>
              <a:ext cx="1201737" cy="206274"/>
            </a:xfrm>
            <a:prstGeom prst="rect">
              <a:avLst/>
            </a:prstGeom>
            <a:ln>
              <a:noFill/>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External App SDK</a:t>
              </a:r>
            </a:p>
          </p:txBody>
        </p:sp>
        <p:sp>
          <p:nvSpPr>
            <p:cNvPr id="413" name="Rounded Rectangle 412"/>
            <p:cNvSpPr/>
            <p:nvPr/>
          </p:nvSpPr>
          <p:spPr>
            <a:xfrm>
              <a:off x="5474675" y="3999138"/>
              <a:ext cx="1569438"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14" name="Rectangle 413"/>
            <p:cNvSpPr/>
            <p:nvPr/>
          </p:nvSpPr>
          <p:spPr bwMode="gray">
            <a:xfrm>
              <a:off x="5526729" y="4043534"/>
              <a:ext cx="1201737" cy="206274"/>
            </a:xfrm>
            <a:prstGeom prst="rect">
              <a:avLst/>
            </a:prstGeom>
            <a:ln>
              <a:noFill/>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err="1" smtClean="0">
                  <a:solidFill>
                    <a:schemeClr val="bg1"/>
                  </a:solidFill>
                  <a:latin typeface="Arial (Body)"/>
                  <a:cs typeface="Arial (Body)"/>
                </a:rPr>
                <a:t>OpenStack</a:t>
              </a:r>
              <a:r>
                <a:rPr lang="en-US" sz="1050" b="1" dirty="0" smtClean="0">
                  <a:solidFill>
                    <a:schemeClr val="bg1"/>
                  </a:solidFill>
                  <a:latin typeface="Arial (Body)"/>
                  <a:cs typeface="Arial (Body)"/>
                </a:rPr>
                <a:t> Quantum Plugin</a:t>
              </a:r>
            </a:p>
          </p:txBody>
        </p:sp>
        <p:sp>
          <p:nvSpPr>
            <p:cNvPr id="415" name="Rounded Rectangle 414"/>
            <p:cNvSpPr/>
            <p:nvPr/>
          </p:nvSpPr>
          <p:spPr>
            <a:xfrm>
              <a:off x="7146909" y="3995502"/>
              <a:ext cx="1569438"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16" name="Rectangle 415"/>
            <p:cNvSpPr/>
            <p:nvPr/>
          </p:nvSpPr>
          <p:spPr bwMode="gray">
            <a:xfrm>
              <a:off x="7198366" y="4038773"/>
              <a:ext cx="1201738" cy="207861"/>
            </a:xfrm>
            <a:prstGeom prst="rect">
              <a:avLst/>
            </a:prstGeom>
            <a:ln>
              <a:noFill/>
            </a:ln>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err="1" smtClean="0">
                  <a:solidFill>
                    <a:schemeClr val="bg1"/>
                  </a:solidFill>
                  <a:latin typeface="Arial (Body)"/>
                  <a:cs typeface="Arial (Body)"/>
                </a:rPr>
                <a:t>OpenFlow</a:t>
              </a:r>
              <a:endParaRPr lang="en-US" sz="1050" b="1" dirty="0" smtClean="0">
                <a:solidFill>
                  <a:schemeClr val="bg1"/>
                </a:solidFill>
                <a:latin typeface="Arial (Body)"/>
                <a:cs typeface="Arial (Body)"/>
              </a:endParaRPr>
            </a:p>
          </p:txBody>
        </p:sp>
        <p:sp>
          <p:nvSpPr>
            <p:cNvPr id="418" name="Rounded Rectangle 417"/>
            <p:cNvSpPr/>
            <p:nvPr/>
          </p:nvSpPr>
          <p:spPr>
            <a:xfrm>
              <a:off x="6744864" y="4508568"/>
              <a:ext cx="1978792"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19" name="Rectangle 418"/>
            <p:cNvSpPr/>
            <p:nvPr/>
          </p:nvSpPr>
          <p:spPr bwMode="gray">
            <a:xfrm>
              <a:off x="6869754" y="4567153"/>
              <a:ext cx="1649412" cy="20786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Hardware Abstracted</a:t>
              </a:r>
            </a:p>
          </p:txBody>
        </p:sp>
        <p:sp>
          <p:nvSpPr>
            <p:cNvPr id="420" name="Rounded Rectangle 419"/>
            <p:cNvSpPr/>
            <p:nvPr/>
          </p:nvSpPr>
          <p:spPr>
            <a:xfrm>
              <a:off x="402899" y="4508568"/>
              <a:ext cx="1978792"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21" name="Rectangle 420"/>
            <p:cNvSpPr/>
            <p:nvPr/>
          </p:nvSpPr>
          <p:spPr bwMode="gray">
            <a:xfrm>
              <a:off x="481654" y="4563979"/>
              <a:ext cx="1516062" cy="20786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Modular</a:t>
              </a:r>
            </a:p>
          </p:txBody>
        </p:sp>
        <p:sp>
          <p:nvSpPr>
            <p:cNvPr id="422" name="Rounded Rectangle 421"/>
            <p:cNvSpPr/>
            <p:nvPr/>
          </p:nvSpPr>
          <p:spPr>
            <a:xfrm>
              <a:off x="2513343" y="4508568"/>
              <a:ext cx="1978792"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23" name="Rectangle 422"/>
            <p:cNvSpPr/>
            <p:nvPr/>
          </p:nvSpPr>
          <p:spPr bwMode="gray">
            <a:xfrm>
              <a:off x="2664466" y="4567153"/>
              <a:ext cx="1649413" cy="20786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Predictable Performance</a:t>
              </a:r>
            </a:p>
          </p:txBody>
        </p:sp>
        <p:sp>
          <p:nvSpPr>
            <p:cNvPr id="424" name="Rounded Rectangle 423"/>
            <p:cNvSpPr/>
            <p:nvPr/>
          </p:nvSpPr>
          <p:spPr>
            <a:xfrm>
              <a:off x="4634420" y="4508568"/>
              <a:ext cx="1978792" cy="317878"/>
            </a:xfrm>
            <a:prstGeom prst="roundRect">
              <a:avLst>
                <a:gd name="adj" fmla="val 5667"/>
              </a:avLst>
            </a:prstGeom>
            <a:gradFill flip="none" rotWithShape="1">
              <a:gsLst>
                <a:gs pos="0">
                  <a:schemeClr val="accent3"/>
                </a:gs>
                <a:gs pos="100000">
                  <a:schemeClr val="accent3">
                    <a:lumMod val="60000"/>
                    <a:lumOff val="40000"/>
                  </a:schemeClr>
                </a:gs>
                <a:gs pos="35000">
                  <a:schemeClr val="accent3">
                    <a:lumMod val="75000"/>
                  </a:schemeClr>
                </a:gs>
              </a:gsLst>
              <a:lin ang="16200000" scaled="0"/>
              <a:tileRect/>
            </a:gradFill>
            <a:ln w="38100" cap="flat" cmpd="sng" algn="ctr">
              <a:solidFill>
                <a:schemeClr val="accent3">
                  <a:lumMod val="50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425" name="Rectangle 424"/>
            <p:cNvSpPr/>
            <p:nvPr/>
          </p:nvSpPr>
          <p:spPr bwMode="gray">
            <a:xfrm>
              <a:off x="4806004" y="4567153"/>
              <a:ext cx="1651000" cy="20786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Memory Protected</a:t>
              </a:r>
            </a:p>
          </p:txBody>
        </p:sp>
        <p:cxnSp>
          <p:nvCxnSpPr>
            <p:cNvPr id="5" name="Straight Connector 4"/>
            <p:cNvCxnSpPr/>
            <p:nvPr/>
          </p:nvCxnSpPr>
          <p:spPr>
            <a:xfrm>
              <a:off x="424504" y="4413240"/>
              <a:ext cx="827722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 name="Group 3"/>
          <p:cNvGrpSpPr>
            <a:grpSpLocks/>
          </p:cNvGrpSpPr>
          <p:nvPr/>
        </p:nvGrpSpPr>
        <p:grpSpPr bwMode="auto">
          <a:xfrm>
            <a:off x="269875" y="5065713"/>
            <a:ext cx="8496300" cy="1284287"/>
            <a:chOff x="269888" y="5066034"/>
            <a:chExt cx="8496300" cy="1283660"/>
          </a:xfrm>
        </p:grpSpPr>
        <p:sp>
          <p:nvSpPr>
            <p:cNvPr id="357" name="Rounded Rectangle 356"/>
            <p:cNvSpPr/>
            <p:nvPr/>
          </p:nvSpPr>
          <p:spPr>
            <a:xfrm>
              <a:off x="269888" y="5066034"/>
              <a:ext cx="8496300" cy="1283660"/>
            </a:xfrm>
            <a:prstGeom prst="roundRect">
              <a:avLst>
                <a:gd name="adj" fmla="val 14673"/>
              </a:avLst>
            </a:prstGeom>
            <a:gradFill flip="none" rotWithShape="1">
              <a:gsLst>
                <a:gs pos="0">
                  <a:schemeClr val="bg1">
                    <a:lumMod val="75000"/>
                  </a:schemeClr>
                </a:gs>
                <a:gs pos="100000">
                  <a:schemeClr val="bg1"/>
                </a:gs>
                <a:gs pos="24000">
                  <a:schemeClr val="bg1">
                    <a:lumMod val="75000"/>
                  </a:schemeClr>
                </a:gs>
              </a:gsLst>
              <a:lin ang="16200000" scaled="0"/>
              <a:tileRect/>
            </a:gradFill>
            <a:ln w="9525">
              <a:noFill/>
            </a:ln>
            <a:effectLst>
              <a:outerShdw blurRad="50800" dist="38100" dir="2700000">
                <a:srgbClr val="000000">
                  <a:alpha val="43000"/>
                </a:srgbClr>
              </a:outerShdw>
            </a:effectLst>
            <a:scene3d>
              <a:camera prst="orthographicFront"/>
              <a:lightRig rig="threePt" dir="t"/>
            </a:scene3d>
            <a:sp3d>
              <a:bevelT w="889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7514" name="TextBox 357"/>
            <p:cNvSpPr txBox="1">
              <a:spLocks noChangeArrowheads="1"/>
            </p:cNvSpPr>
            <p:nvPr/>
          </p:nvSpPr>
          <p:spPr bwMode="auto">
            <a:xfrm>
              <a:off x="422325" y="5071170"/>
              <a:ext cx="4333238" cy="338554"/>
            </a:xfrm>
            <a:prstGeom prst="rect">
              <a:avLst/>
            </a:prstGeom>
            <a:noFill/>
            <a:ln w="9525">
              <a:noFill/>
              <a:miter lim="800000"/>
              <a:headEnd/>
              <a:tailEnd/>
            </a:ln>
          </p:spPr>
          <p:txBody>
            <a:bodyPr wrap="none">
              <a:spAutoFit/>
            </a:bodyPr>
            <a:lstStyle/>
            <a:p>
              <a:r>
                <a:rPr lang="en-US" sz="1600" b="1">
                  <a:solidFill>
                    <a:schemeClr val="tx2"/>
                  </a:solidFill>
                </a:rPr>
                <a:t>High Performance Converged Open Fabric</a:t>
              </a:r>
            </a:p>
          </p:txBody>
        </p:sp>
        <p:grpSp>
          <p:nvGrpSpPr>
            <p:cNvPr id="277515" name="Group 93"/>
            <p:cNvGrpSpPr>
              <a:grpSpLocks/>
            </p:cNvGrpSpPr>
            <p:nvPr/>
          </p:nvGrpSpPr>
          <p:grpSpPr bwMode="auto">
            <a:xfrm>
              <a:off x="3458402" y="5570339"/>
              <a:ext cx="1236019" cy="571005"/>
              <a:chOff x="2054113" y="1883711"/>
              <a:chExt cx="2273678" cy="706181"/>
            </a:xfrm>
          </p:grpSpPr>
          <p:sp>
            <p:nvSpPr>
              <p:cNvPr id="95" name="Rounded Rectangle 94"/>
              <p:cNvSpPr/>
              <p:nvPr/>
            </p:nvSpPr>
            <p:spPr>
              <a:xfrm>
                <a:off x="2054113" y="1883711"/>
                <a:ext cx="2273678" cy="706181"/>
              </a:xfrm>
              <a:prstGeom prst="roundRect">
                <a:avLst>
                  <a:gd name="adj" fmla="val 5667"/>
                </a:avLst>
              </a:prstGeom>
              <a:gradFill flip="none" rotWithShape="1">
                <a:gsLst>
                  <a:gs pos="0">
                    <a:schemeClr val="accent2">
                      <a:lumMod val="50000"/>
                    </a:schemeClr>
                  </a:gs>
                  <a:gs pos="100000">
                    <a:schemeClr val="accent2">
                      <a:lumMod val="40000"/>
                      <a:lumOff val="60000"/>
                    </a:schemeClr>
                  </a:gs>
                  <a:gs pos="35000">
                    <a:schemeClr val="accent2">
                      <a:lumMod val="75000"/>
                    </a:schemeClr>
                  </a:gs>
                </a:gsLst>
                <a:lin ang="16200000" scaled="0"/>
                <a:tileRect/>
              </a:gradFill>
              <a:ln w="38100" cap="flat" cmpd="sng" algn="ctr">
                <a:solidFill>
                  <a:schemeClr val="accent2">
                    <a:lumMod val="75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96" name="Rectangle 95"/>
              <p:cNvSpPr/>
              <p:nvPr/>
            </p:nvSpPr>
            <p:spPr bwMode="gray">
              <a:xfrm>
                <a:off x="2330039" y="1990017"/>
                <a:ext cx="1737538" cy="461153"/>
              </a:xfrm>
              <a:prstGeom prst="rect">
                <a:avLst/>
              </a:prstGeom>
            </p:spPr>
            <p:txBody>
              <a:bodyPr lIns="0" tIns="0" rIns="0" bIns="0" anchor="ctr"/>
              <a:lstStyle/>
              <a:p>
                <a:r>
                  <a:rPr lang="ru-RU" sz="1000" b="1">
                    <a:solidFill>
                      <a:schemeClr val="bg1"/>
                    </a:solidFill>
                    <a:latin typeface="Arial (Body)"/>
                    <a:ea typeface="Arial (Body)"/>
                    <a:cs typeface="Arial (Body)"/>
                  </a:rPr>
                  <a:t>Высокая плотность</a:t>
                </a:r>
                <a:endParaRPr lang="en-US" sz="1000" b="1">
                  <a:solidFill>
                    <a:schemeClr val="bg1"/>
                  </a:solidFill>
                  <a:latin typeface="Arial (Body)"/>
                  <a:ea typeface="Arial (Body)"/>
                  <a:cs typeface="Arial (Body)"/>
                </a:endParaRPr>
              </a:p>
            </p:txBody>
          </p:sp>
        </p:grpSp>
        <p:grpSp>
          <p:nvGrpSpPr>
            <p:cNvPr id="277516" name="Group 96"/>
            <p:cNvGrpSpPr>
              <a:grpSpLocks/>
            </p:cNvGrpSpPr>
            <p:nvPr/>
          </p:nvGrpSpPr>
          <p:grpSpPr bwMode="auto">
            <a:xfrm>
              <a:off x="2067565" y="5570341"/>
              <a:ext cx="1236019" cy="571004"/>
              <a:chOff x="2054113" y="1883711"/>
              <a:chExt cx="2273678" cy="706181"/>
            </a:xfrm>
          </p:grpSpPr>
          <p:sp>
            <p:nvSpPr>
              <p:cNvPr id="98" name="Rounded Rectangle 97"/>
              <p:cNvSpPr/>
              <p:nvPr/>
            </p:nvSpPr>
            <p:spPr>
              <a:xfrm>
                <a:off x="2054113" y="1883711"/>
                <a:ext cx="2273678" cy="706181"/>
              </a:xfrm>
              <a:prstGeom prst="roundRect">
                <a:avLst>
                  <a:gd name="adj" fmla="val 5667"/>
                </a:avLst>
              </a:prstGeom>
              <a:gradFill flip="none" rotWithShape="1">
                <a:gsLst>
                  <a:gs pos="0">
                    <a:schemeClr val="accent2">
                      <a:lumMod val="50000"/>
                    </a:schemeClr>
                  </a:gs>
                  <a:gs pos="100000">
                    <a:schemeClr val="accent2">
                      <a:lumMod val="40000"/>
                      <a:lumOff val="60000"/>
                    </a:schemeClr>
                  </a:gs>
                  <a:gs pos="35000">
                    <a:schemeClr val="accent2">
                      <a:lumMod val="75000"/>
                    </a:schemeClr>
                  </a:gs>
                </a:gsLst>
                <a:lin ang="16200000" scaled="0"/>
                <a:tileRect/>
              </a:gradFill>
              <a:ln w="38100" cap="flat" cmpd="sng" algn="ctr">
                <a:solidFill>
                  <a:schemeClr val="accent2">
                    <a:lumMod val="75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99" name="Rectangle 98"/>
              <p:cNvSpPr/>
              <p:nvPr/>
            </p:nvSpPr>
            <p:spPr bwMode="gray">
              <a:xfrm>
                <a:off x="2327462" y="1990015"/>
                <a:ext cx="1740459" cy="461154"/>
              </a:xfrm>
              <a:prstGeom prst="rect">
                <a:avLst/>
              </a:prstGeom>
            </p:spPr>
            <p:txBody>
              <a:bodyPr lIns="0" tIns="0" rIns="0" bIns="0" anchor="ctr"/>
              <a:lstStyle/>
              <a:p>
                <a:r>
                  <a:rPr lang="ru-RU" sz="1000" b="1">
                    <a:solidFill>
                      <a:schemeClr val="bg1"/>
                    </a:solidFill>
                    <a:latin typeface="Arial (Body)"/>
                    <a:ea typeface="Arial (Body)"/>
                    <a:cs typeface="Arial (Body)"/>
                  </a:rPr>
                  <a:t>Низкая задержка</a:t>
                </a:r>
                <a:endParaRPr lang="en-US" sz="1000" b="1">
                  <a:solidFill>
                    <a:schemeClr val="bg1"/>
                  </a:solidFill>
                  <a:latin typeface="Arial (Body)"/>
                  <a:ea typeface="Arial (Body)"/>
                  <a:cs typeface="Arial (Body)"/>
                </a:endParaRPr>
              </a:p>
            </p:txBody>
          </p:sp>
        </p:grpSp>
        <p:grpSp>
          <p:nvGrpSpPr>
            <p:cNvPr id="277517" name="Group 99"/>
            <p:cNvGrpSpPr>
              <a:grpSpLocks/>
            </p:cNvGrpSpPr>
            <p:nvPr/>
          </p:nvGrpSpPr>
          <p:grpSpPr bwMode="auto">
            <a:xfrm>
              <a:off x="4869743" y="5570339"/>
              <a:ext cx="1236019" cy="571005"/>
              <a:chOff x="2054113" y="1883711"/>
              <a:chExt cx="2273678" cy="706181"/>
            </a:xfrm>
          </p:grpSpPr>
          <p:sp>
            <p:nvSpPr>
              <p:cNvPr id="101" name="Rounded Rectangle 100"/>
              <p:cNvSpPr/>
              <p:nvPr/>
            </p:nvSpPr>
            <p:spPr>
              <a:xfrm>
                <a:off x="2054113" y="1883711"/>
                <a:ext cx="2273678" cy="706181"/>
              </a:xfrm>
              <a:prstGeom prst="roundRect">
                <a:avLst>
                  <a:gd name="adj" fmla="val 5667"/>
                </a:avLst>
              </a:prstGeom>
              <a:gradFill flip="none" rotWithShape="1">
                <a:gsLst>
                  <a:gs pos="0">
                    <a:schemeClr val="accent2">
                      <a:lumMod val="50000"/>
                    </a:schemeClr>
                  </a:gs>
                  <a:gs pos="100000">
                    <a:schemeClr val="accent2">
                      <a:lumMod val="40000"/>
                      <a:lumOff val="60000"/>
                    </a:schemeClr>
                  </a:gs>
                  <a:gs pos="35000">
                    <a:schemeClr val="accent2">
                      <a:lumMod val="75000"/>
                    </a:schemeClr>
                  </a:gs>
                </a:gsLst>
                <a:lin ang="16200000" scaled="0"/>
                <a:tileRect/>
              </a:gradFill>
              <a:ln w="38100" cap="flat" cmpd="sng" algn="ctr">
                <a:solidFill>
                  <a:schemeClr val="accent2">
                    <a:lumMod val="75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102" name="Rectangle 101"/>
              <p:cNvSpPr/>
              <p:nvPr/>
            </p:nvSpPr>
            <p:spPr bwMode="gray">
              <a:xfrm>
                <a:off x="2329939" y="1990017"/>
                <a:ext cx="1737540" cy="461153"/>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MLAG</a:t>
                </a:r>
              </a:p>
            </p:txBody>
          </p:sp>
        </p:grpSp>
        <p:grpSp>
          <p:nvGrpSpPr>
            <p:cNvPr id="277518" name="Group 102"/>
            <p:cNvGrpSpPr>
              <a:grpSpLocks/>
            </p:cNvGrpSpPr>
            <p:nvPr/>
          </p:nvGrpSpPr>
          <p:grpSpPr bwMode="auto">
            <a:xfrm>
              <a:off x="6280672" y="5570339"/>
              <a:ext cx="1236019" cy="571005"/>
              <a:chOff x="2054113" y="1883711"/>
              <a:chExt cx="2273678" cy="706181"/>
            </a:xfrm>
          </p:grpSpPr>
          <p:sp>
            <p:nvSpPr>
              <p:cNvPr id="104" name="Rounded Rectangle 103"/>
              <p:cNvSpPr/>
              <p:nvPr/>
            </p:nvSpPr>
            <p:spPr>
              <a:xfrm>
                <a:off x="2054113" y="1883711"/>
                <a:ext cx="2273678" cy="706181"/>
              </a:xfrm>
              <a:prstGeom prst="roundRect">
                <a:avLst>
                  <a:gd name="adj" fmla="val 5667"/>
                </a:avLst>
              </a:prstGeom>
              <a:gradFill flip="none" rotWithShape="1">
                <a:gsLst>
                  <a:gs pos="0">
                    <a:schemeClr val="accent2">
                      <a:lumMod val="50000"/>
                    </a:schemeClr>
                  </a:gs>
                  <a:gs pos="100000">
                    <a:schemeClr val="accent2">
                      <a:lumMod val="40000"/>
                      <a:lumOff val="60000"/>
                    </a:schemeClr>
                  </a:gs>
                  <a:gs pos="35000">
                    <a:schemeClr val="accent2">
                      <a:lumMod val="75000"/>
                    </a:schemeClr>
                  </a:gs>
                </a:gsLst>
                <a:lin ang="16200000" scaled="0"/>
                <a:tileRect/>
              </a:gradFill>
              <a:ln w="38100" cap="flat" cmpd="sng" algn="ctr">
                <a:solidFill>
                  <a:schemeClr val="accent2">
                    <a:lumMod val="75000"/>
                  </a:schemeClr>
                </a:solidFill>
                <a:prstDash val="solid"/>
                <a:round/>
                <a:headEnd type="none" w="med" len="med"/>
                <a:tailEnd type="none" w="med" len="med"/>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latin typeface="Arial (Body)"/>
                  <a:cs typeface="Arial (Body)"/>
                </a:endParaRPr>
              </a:p>
            </p:txBody>
          </p:sp>
          <p:sp>
            <p:nvSpPr>
              <p:cNvPr id="105" name="Rectangle 104"/>
              <p:cNvSpPr/>
              <p:nvPr/>
            </p:nvSpPr>
            <p:spPr bwMode="gray">
              <a:xfrm>
                <a:off x="2327679" y="1990017"/>
                <a:ext cx="1740459" cy="461153"/>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sz="1050" b="1" dirty="0" smtClean="0">
                    <a:solidFill>
                      <a:schemeClr val="bg1"/>
                    </a:solidFill>
                    <a:latin typeface="Arial (Body)"/>
                    <a:cs typeface="Arial (Body)"/>
                  </a:rPr>
                  <a:t>DCB</a:t>
                </a:r>
              </a:p>
            </p:txBody>
          </p:sp>
        </p:grpSp>
        <p:pic>
          <p:nvPicPr>
            <p:cNvPr id="106" name="Picture 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535876" y="5072381"/>
              <a:ext cx="1155700" cy="1223364"/>
            </a:xfrm>
            <a:prstGeom prst="rect">
              <a:avLst/>
            </a:prstGeom>
            <a:ln>
              <a:noFill/>
            </a:ln>
            <a:effectLst>
              <a:outerShdw blurRad="292100" dist="139700" dir="2700000" algn="tl" rotWithShape="0">
                <a:srgbClr val="333333">
                  <a:alpha val="65000"/>
                </a:srgbClr>
              </a:outerShdw>
            </a:effectLst>
          </p:spPr>
        </p:pic>
        <p:pic>
          <p:nvPicPr>
            <p:cNvPr id="277520" name="Picture 107" descr="Summit X460s_24xTopdown.png"/>
            <p:cNvPicPr>
              <a:picLocks noChangeAspect="1"/>
            </p:cNvPicPr>
            <p:nvPr/>
          </p:nvPicPr>
          <p:blipFill>
            <a:blip r:embed="rId7"/>
            <a:srcRect/>
            <a:stretch>
              <a:fillRect/>
            </a:stretch>
          </p:blipFill>
          <p:spPr bwMode="auto">
            <a:xfrm>
              <a:off x="625003" y="6026008"/>
              <a:ext cx="1219200" cy="230674"/>
            </a:xfrm>
            <a:prstGeom prst="rect">
              <a:avLst/>
            </a:prstGeom>
            <a:noFill/>
            <a:ln w="9525">
              <a:noFill/>
              <a:miter lim="800000"/>
              <a:headEnd/>
              <a:tailEnd/>
            </a:ln>
          </p:spPr>
        </p:pic>
        <p:pic>
          <p:nvPicPr>
            <p:cNvPr id="277521" name="Picture 108" descr="Summit X460s_24xTopdown.png"/>
            <p:cNvPicPr>
              <a:picLocks noChangeAspect="1"/>
            </p:cNvPicPr>
            <p:nvPr/>
          </p:nvPicPr>
          <p:blipFill>
            <a:blip r:embed="rId7"/>
            <a:srcRect/>
            <a:stretch>
              <a:fillRect/>
            </a:stretch>
          </p:blipFill>
          <p:spPr bwMode="auto">
            <a:xfrm>
              <a:off x="616499" y="5843793"/>
              <a:ext cx="1219200" cy="230674"/>
            </a:xfrm>
            <a:prstGeom prst="rect">
              <a:avLst/>
            </a:prstGeom>
            <a:noFill/>
            <a:ln w="9525">
              <a:noFill/>
              <a:miter lim="800000"/>
              <a:headEnd/>
              <a:tailEnd/>
            </a:ln>
          </p:spPr>
        </p:pic>
        <p:pic>
          <p:nvPicPr>
            <p:cNvPr id="107" name="Picture 106" descr="Summit X460s_48xTopdown.png"/>
            <p:cNvPicPr>
              <a:picLocks noChangeAspect="1"/>
            </p:cNvPicPr>
            <p:nvPr/>
          </p:nvPicPr>
          <p:blipFill>
            <a:blip r:embed="rId8"/>
            <a:stretch>
              <a:fillRect/>
            </a:stretch>
          </p:blipFill>
          <p:spPr>
            <a:xfrm>
              <a:off x="625488" y="5664229"/>
              <a:ext cx="1219200" cy="230076"/>
            </a:xfrm>
            <a:prstGeom prst="rect">
              <a:avLst/>
            </a:prstGeom>
            <a:ln>
              <a:noFill/>
            </a:ln>
            <a:effectLst>
              <a:outerShdw blurRad="292100" dist="139700" dir="2700000" algn="tl" rotWithShape="0">
                <a:srgbClr val="333333">
                  <a:alpha val="65000"/>
                </a:srgbClr>
              </a:outerShdw>
            </a:effectLst>
          </p:spPr>
        </p:pic>
        <p:pic>
          <p:nvPicPr>
            <p:cNvPr id="110" name="Picture 23" descr="CX_SummitX650_24t_Top_Front"/>
            <p:cNvPicPr>
              <a:picLocks noChangeAspect="1" noChangeArrowheads="1"/>
            </p:cNvPicPr>
            <p:nvPr/>
          </p:nvPicPr>
          <p:blipFill>
            <a:blip r:embed="rId9"/>
            <a:srcRect/>
            <a:stretch>
              <a:fillRect/>
            </a:stretch>
          </p:blipFill>
          <p:spPr bwMode="auto">
            <a:xfrm>
              <a:off x="636601" y="5457955"/>
              <a:ext cx="1219200" cy="225315"/>
            </a:xfrm>
            <a:prstGeom prst="rect">
              <a:avLst/>
            </a:prstGeom>
            <a:ln>
              <a:noFill/>
            </a:ln>
            <a:effectLst>
              <a:outerShdw blurRad="292100" dist="139700" dir="2700000" algn="tl" rotWithShape="0">
                <a:srgbClr val="333333">
                  <a:alpha val="65000"/>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Title 4"/>
          <p:cNvSpPr>
            <a:spLocks noGrp="1"/>
          </p:cNvSpPr>
          <p:nvPr>
            <p:ph type="title"/>
          </p:nvPr>
        </p:nvSpPr>
        <p:spPr/>
        <p:txBody>
          <a:bodyPr/>
          <a:lstStyle/>
          <a:p>
            <a:r>
              <a:rPr lang="ru-RU" smtClean="0">
                <a:cs typeface="Arial" charset="0"/>
              </a:rPr>
              <a:t>Новый Открытый Интерфейс для </a:t>
            </a:r>
            <a:r>
              <a:rPr smtClean="0">
                <a:cs typeface="Arial" charset="0"/>
              </a:rPr>
              <a:t>SDN</a:t>
            </a:r>
          </a:p>
        </p:txBody>
      </p:sp>
      <p:sp>
        <p:nvSpPr>
          <p:cNvPr id="23" name="Slide Number Placeholder 2"/>
          <p:cNvSpPr>
            <a:spLocks noGrp="1"/>
          </p:cNvSpPr>
          <p:nvPr>
            <p:ph type="sldNum" sz="quarter" idx="14"/>
          </p:nvPr>
        </p:nvSpPr>
        <p:spPr>
          <a:xfrm>
            <a:off x="6934200" y="6553200"/>
            <a:ext cx="2133600" cy="365125"/>
          </a:xfrm>
        </p:spPr>
        <p:txBody>
          <a:bodyPr/>
          <a:lstStyle/>
          <a:p>
            <a:pPr algn="r">
              <a:defRPr/>
            </a:pPr>
            <a:r>
              <a:rPr lang="en-US" sz="900">
                <a:solidFill>
                  <a:schemeClr val="bg1"/>
                </a:solidFill>
              </a:rPr>
              <a:t>Page </a:t>
            </a:r>
            <a:fld id="{445645CE-F313-4813-A4FD-48DECE418F51}" type="slidenum">
              <a:rPr lang="en-US" sz="900">
                <a:solidFill>
                  <a:schemeClr val="bg1"/>
                </a:solidFill>
              </a:rPr>
              <a:pPr algn="r">
                <a:defRPr/>
              </a:pPr>
              <a:t>121</a:t>
            </a:fld>
            <a:endParaRPr lang="en-US" sz="900">
              <a:solidFill>
                <a:schemeClr val="bg1"/>
              </a:solidFill>
            </a:endParaRPr>
          </a:p>
        </p:txBody>
      </p:sp>
      <p:sp>
        <p:nvSpPr>
          <p:cNvPr id="20" name="Slide Number Placeholder 22"/>
          <p:cNvSpPr txBox="1">
            <a:spLocks noGrp="1"/>
          </p:cNvSpPr>
          <p:nvPr/>
        </p:nvSpPr>
        <p:spPr>
          <a:xfrm>
            <a:off x="225425" y="6492875"/>
            <a:ext cx="536575" cy="252413"/>
          </a:xfrm>
          <a:prstGeom prst="rect">
            <a:avLst/>
          </a:prstGeom>
          <a:noFill/>
        </p:spPr>
        <p:txBody>
          <a:bodyPr anchor="ctr"/>
          <a:lstStyle/>
          <a:p>
            <a:pPr fontAlgn="auto">
              <a:spcBef>
                <a:spcPts val="0"/>
              </a:spcBef>
              <a:spcAft>
                <a:spcPts val="0"/>
              </a:spcAft>
              <a:defRPr/>
            </a:pPr>
            <a:fld id="{E5A4FE7B-85D7-4719-865C-F102200AA7CB}" type="slidenum">
              <a:rPr lang="en-US" sz="900">
                <a:solidFill>
                  <a:schemeClr val="accent1"/>
                </a:solidFill>
                <a:latin typeface="+mj-lt"/>
                <a:cs typeface="+mn-cs"/>
              </a:rPr>
              <a:pPr fontAlgn="auto">
                <a:spcBef>
                  <a:spcPts val="0"/>
                </a:spcBef>
                <a:spcAft>
                  <a:spcPts val="0"/>
                </a:spcAft>
                <a:defRPr/>
              </a:pPr>
              <a:t>121</a:t>
            </a:fld>
            <a:endParaRPr lang="en-US" sz="900" dirty="0">
              <a:solidFill>
                <a:schemeClr val="accent1"/>
              </a:solidFill>
              <a:latin typeface="+mj-lt"/>
              <a:cs typeface="+mn-cs"/>
            </a:endParaRPr>
          </a:p>
        </p:txBody>
      </p:sp>
      <p:grpSp>
        <p:nvGrpSpPr>
          <p:cNvPr id="21" name="Group 20"/>
          <p:cNvGrpSpPr>
            <a:grpSpLocks/>
          </p:cNvGrpSpPr>
          <p:nvPr/>
        </p:nvGrpSpPr>
        <p:grpSpPr bwMode="auto">
          <a:xfrm>
            <a:off x="4570413" y="1023938"/>
            <a:ext cx="4346575" cy="1476375"/>
            <a:chOff x="4571206" y="1023487"/>
            <a:chExt cx="4344988" cy="1477328"/>
          </a:xfrm>
        </p:grpSpPr>
        <p:sp>
          <p:nvSpPr>
            <p:cNvPr id="22" name="Rectangle 21"/>
            <p:cNvSpPr/>
            <p:nvPr/>
          </p:nvSpPr>
          <p:spPr>
            <a:xfrm>
              <a:off x="4571206" y="1023487"/>
              <a:ext cx="4344988" cy="1477328"/>
            </a:xfrm>
            <a:prstGeom prst="rect">
              <a:avLst/>
            </a:prstGeom>
          </p:spPr>
          <p:txBody>
            <a:bodyPr anchor="ctr">
              <a:spAutoFit/>
            </a:bodyPr>
            <a:lstStyle/>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Поддержка </a:t>
              </a:r>
              <a:r>
                <a:rPr lang="en-US" dirty="0" err="1">
                  <a:solidFill>
                    <a:schemeClr val="tx1">
                      <a:lumMod val="75000"/>
                      <a:lumOff val="25000"/>
                    </a:schemeClr>
                  </a:solidFill>
                  <a:latin typeface="+mn-lt"/>
                  <a:cs typeface="+mn-cs"/>
                </a:rPr>
                <a:t>OpenFlow</a:t>
              </a:r>
              <a:r>
                <a:rPr lang="en-US" dirty="0">
                  <a:solidFill>
                    <a:schemeClr val="tx1">
                      <a:lumMod val="75000"/>
                      <a:lumOff val="25000"/>
                    </a:schemeClr>
                  </a:solidFill>
                  <a:latin typeface="+mn-lt"/>
                  <a:cs typeface="+mn-cs"/>
                </a:rPr>
                <a:t> </a:t>
              </a:r>
              <a:r>
                <a:rPr lang="ru-RU" dirty="0">
                  <a:solidFill>
                    <a:schemeClr val="tx1">
                      <a:lumMod val="75000"/>
                      <a:lumOff val="25000"/>
                    </a:schemeClr>
                  </a:solidFill>
                  <a:latin typeface="+mn-lt"/>
                  <a:cs typeface="+mn-cs"/>
                </a:rPr>
                <a:t>на всех коммутаторах</a:t>
              </a:r>
              <a:endParaRPr lang="en-US" dirty="0">
                <a:solidFill>
                  <a:schemeClr val="tx1">
                    <a:lumMod val="75000"/>
                    <a:lumOff val="25000"/>
                  </a:schemeClr>
                </a:solidFill>
                <a:latin typeface="+mn-lt"/>
                <a:cs typeface="+mn-cs"/>
              </a:endParaRPr>
            </a:p>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На основе </a:t>
              </a:r>
              <a:r>
                <a:rPr lang="en-US" dirty="0" err="1">
                  <a:solidFill>
                    <a:schemeClr val="tx1">
                      <a:lumMod val="75000"/>
                      <a:lumOff val="25000"/>
                    </a:schemeClr>
                  </a:solidFill>
                  <a:latin typeface="+mn-lt"/>
                  <a:cs typeface="+mn-cs"/>
                </a:rPr>
                <a:t>ExtremeXOS</a:t>
              </a:r>
              <a:endParaRPr lang="en-US" dirty="0">
                <a:solidFill>
                  <a:schemeClr val="tx1">
                    <a:lumMod val="75000"/>
                    <a:lumOff val="25000"/>
                  </a:schemeClr>
                </a:solidFill>
                <a:latin typeface="+mn-lt"/>
                <a:cs typeface="+mn-cs"/>
              </a:endParaRPr>
            </a:p>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Загружаемый модуль</a:t>
              </a:r>
              <a:endParaRPr lang="en-US" dirty="0">
                <a:solidFill>
                  <a:schemeClr val="tx1">
                    <a:lumMod val="75000"/>
                    <a:lumOff val="25000"/>
                  </a:schemeClr>
                </a:solidFill>
                <a:latin typeface="+mn-lt"/>
                <a:cs typeface="+mn-cs"/>
              </a:endParaRPr>
            </a:p>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Гибридный режим работы</a:t>
              </a:r>
              <a:endParaRPr lang="en-US" dirty="0">
                <a:solidFill>
                  <a:schemeClr val="tx1">
                    <a:lumMod val="75000"/>
                    <a:lumOff val="25000"/>
                  </a:schemeClr>
                </a:solidFill>
                <a:latin typeface="+mn-lt"/>
                <a:cs typeface="+mn-cs"/>
              </a:endParaRPr>
            </a:p>
          </p:txBody>
        </p:sp>
        <p:pic>
          <p:nvPicPr>
            <p:cNvPr id="278556" name="Picture 6" descr="http://www.openflow.org/img/newlogo7.png">
              <a:hlinkClick r:id="rId3"/>
            </p:cNvPr>
            <p:cNvPicPr>
              <a:picLocks noChangeAspect="1" noChangeArrowheads="1"/>
            </p:cNvPicPr>
            <p:nvPr/>
          </p:nvPicPr>
          <p:blipFill>
            <a:blip r:embed="rId4"/>
            <a:srcRect/>
            <a:stretch>
              <a:fillRect/>
            </a:stretch>
          </p:blipFill>
          <p:spPr bwMode="auto">
            <a:xfrm>
              <a:off x="7314509" y="1891936"/>
              <a:ext cx="1270949" cy="352372"/>
            </a:xfrm>
            <a:prstGeom prst="rect">
              <a:avLst/>
            </a:prstGeom>
            <a:noFill/>
            <a:ln w="9525">
              <a:noFill/>
              <a:miter lim="800000"/>
              <a:headEnd/>
              <a:tailEnd/>
            </a:ln>
          </p:spPr>
        </p:pic>
      </p:grpSp>
      <p:grpSp>
        <p:nvGrpSpPr>
          <p:cNvPr id="25" name="Group 24"/>
          <p:cNvGrpSpPr>
            <a:grpSpLocks/>
          </p:cNvGrpSpPr>
          <p:nvPr/>
        </p:nvGrpSpPr>
        <p:grpSpPr bwMode="auto">
          <a:xfrm>
            <a:off x="4570413" y="4041775"/>
            <a:ext cx="4346575" cy="792163"/>
            <a:chOff x="4571206" y="4047154"/>
            <a:chExt cx="4344988" cy="790806"/>
          </a:xfrm>
        </p:grpSpPr>
        <p:sp>
          <p:nvSpPr>
            <p:cNvPr id="26" name="Rectangle 25"/>
            <p:cNvSpPr/>
            <p:nvPr/>
          </p:nvSpPr>
          <p:spPr>
            <a:xfrm>
              <a:off x="4571206" y="4047154"/>
              <a:ext cx="4344988" cy="646590"/>
            </a:xfrm>
            <a:prstGeom prst="rect">
              <a:avLst/>
            </a:prstGeom>
          </p:spPr>
          <p:txBody>
            <a:bodyPr anchor="ctr">
              <a:spAutoFit/>
            </a:bodyPr>
            <a:lstStyle/>
            <a:p>
              <a:pPr marL="285750" indent="-285750" fontAlgn="auto">
                <a:spcBef>
                  <a:spcPts val="0"/>
                </a:spcBef>
                <a:spcAft>
                  <a:spcPts val="0"/>
                </a:spcAft>
                <a:buFont typeface="Arial" pitchFamily="34" charset="0"/>
                <a:buChar char="•"/>
                <a:defRPr/>
              </a:pPr>
              <a:r>
                <a:rPr lang="en-US" dirty="0">
                  <a:solidFill>
                    <a:schemeClr val="tx1">
                      <a:lumMod val="75000"/>
                      <a:lumOff val="25000"/>
                    </a:schemeClr>
                  </a:solidFill>
                  <a:latin typeface="+mn-lt"/>
                  <a:cs typeface="+mn-cs"/>
                </a:rPr>
                <a:t>Plug-In </a:t>
              </a:r>
              <a:r>
                <a:rPr lang="ru-RU" dirty="0">
                  <a:solidFill>
                    <a:schemeClr val="tx1">
                      <a:lumMod val="75000"/>
                      <a:lumOff val="25000"/>
                    </a:schemeClr>
                  </a:solidFill>
                  <a:latin typeface="+mn-lt"/>
                  <a:cs typeface="+mn-cs"/>
                </a:rPr>
                <a:t>с поддержкой </a:t>
              </a:r>
              <a:r>
                <a:rPr lang="en-US" dirty="0" err="1">
                  <a:solidFill>
                    <a:schemeClr val="tx1">
                      <a:lumMod val="75000"/>
                      <a:lumOff val="25000"/>
                    </a:schemeClr>
                  </a:solidFill>
                  <a:latin typeface="+mn-lt"/>
                  <a:cs typeface="+mn-cs"/>
                </a:rPr>
                <a:t>OpenStack</a:t>
              </a:r>
              <a:r>
                <a:rPr lang="en-US" dirty="0">
                  <a:solidFill>
                    <a:schemeClr val="tx1">
                      <a:lumMod val="75000"/>
                      <a:lumOff val="25000"/>
                    </a:schemeClr>
                  </a:solidFill>
                  <a:latin typeface="+mn-lt"/>
                  <a:cs typeface="+mn-cs"/>
                </a:rPr>
                <a:t> Quantum</a:t>
              </a:r>
            </a:p>
          </p:txBody>
        </p:sp>
        <p:pic>
          <p:nvPicPr>
            <p:cNvPr id="278554" name="Picture 26" descr="OpenStackLogo.png"/>
            <p:cNvPicPr>
              <a:picLocks noChangeAspect="1"/>
            </p:cNvPicPr>
            <p:nvPr/>
          </p:nvPicPr>
          <p:blipFill>
            <a:blip r:embed="rId5"/>
            <a:srcRect/>
            <a:stretch>
              <a:fillRect/>
            </a:stretch>
          </p:blipFill>
          <p:spPr bwMode="auto">
            <a:xfrm>
              <a:off x="7503068" y="4441913"/>
              <a:ext cx="1392767" cy="396047"/>
            </a:xfrm>
            <a:prstGeom prst="rect">
              <a:avLst/>
            </a:prstGeom>
            <a:noFill/>
            <a:ln w="9525">
              <a:noFill/>
              <a:miter lim="800000"/>
              <a:headEnd/>
              <a:tailEnd/>
            </a:ln>
          </p:spPr>
        </p:pic>
      </p:grpSp>
      <p:grpSp>
        <p:nvGrpSpPr>
          <p:cNvPr id="28" name="Group 27"/>
          <p:cNvGrpSpPr>
            <a:grpSpLocks/>
          </p:cNvGrpSpPr>
          <p:nvPr/>
        </p:nvGrpSpPr>
        <p:grpSpPr bwMode="auto">
          <a:xfrm>
            <a:off x="4570413" y="5095875"/>
            <a:ext cx="4014787" cy="1031875"/>
            <a:chOff x="4571205" y="5095611"/>
            <a:chExt cx="4014253" cy="1032553"/>
          </a:xfrm>
        </p:grpSpPr>
        <p:sp>
          <p:nvSpPr>
            <p:cNvPr id="31" name="Rectangle 30"/>
            <p:cNvSpPr/>
            <p:nvPr/>
          </p:nvSpPr>
          <p:spPr>
            <a:xfrm>
              <a:off x="4571205" y="5095611"/>
              <a:ext cx="3819017" cy="922944"/>
            </a:xfrm>
            <a:prstGeom prst="rect">
              <a:avLst/>
            </a:prstGeom>
          </p:spPr>
          <p:txBody>
            <a:bodyPr anchor="ctr">
              <a:spAutoFit/>
            </a:bodyPr>
            <a:lstStyle/>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Сайт </a:t>
              </a:r>
              <a:r>
                <a:rPr lang="en-US" dirty="0" err="1">
                  <a:solidFill>
                    <a:schemeClr val="tx1">
                      <a:lumMod val="75000"/>
                      <a:lumOff val="25000"/>
                    </a:schemeClr>
                  </a:solidFill>
                  <a:latin typeface="+mn-lt"/>
                  <a:cs typeface="+mn-cs"/>
                </a:rPr>
                <a:t>Xkit</a:t>
              </a:r>
              <a:r>
                <a:rPr lang="en-US" dirty="0">
                  <a:solidFill>
                    <a:schemeClr val="tx1">
                      <a:lumMod val="75000"/>
                      <a:lumOff val="25000"/>
                    </a:schemeClr>
                  </a:solidFill>
                  <a:latin typeface="+mn-lt"/>
                  <a:cs typeface="+mn-cs"/>
                </a:rPr>
                <a:t> </a:t>
              </a:r>
              <a:r>
                <a:rPr lang="ru-RU" dirty="0">
                  <a:solidFill>
                    <a:schemeClr val="tx1">
                      <a:lumMod val="75000"/>
                      <a:lumOff val="25000"/>
                    </a:schemeClr>
                  </a:solidFill>
                  <a:latin typeface="+mn-lt"/>
                  <a:cs typeface="+mn-cs"/>
                </a:rPr>
                <a:t>для обмена опытом и </a:t>
              </a:r>
              <a:endParaRPr lang="en-US" dirty="0">
                <a:solidFill>
                  <a:schemeClr val="tx1">
                    <a:lumMod val="75000"/>
                    <a:lumOff val="25000"/>
                  </a:schemeClr>
                </a:solidFill>
                <a:latin typeface="+mn-lt"/>
                <a:cs typeface="+mn-cs"/>
              </a:endParaRPr>
            </a:p>
            <a:p>
              <a:pPr marL="285750" indent="-285750" fontAlgn="auto">
                <a:spcBef>
                  <a:spcPts val="0"/>
                </a:spcBef>
                <a:spcAft>
                  <a:spcPts val="0"/>
                </a:spcAft>
                <a:buFont typeface="Arial" pitchFamily="34" charset="0"/>
                <a:buChar char="•"/>
                <a:defRPr/>
              </a:pPr>
              <a:r>
                <a:rPr lang="en-US" dirty="0">
                  <a:solidFill>
                    <a:schemeClr val="tx1">
                      <a:lumMod val="75000"/>
                      <a:lumOff val="25000"/>
                    </a:schemeClr>
                  </a:solidFill>
                  <a:latin typeface="+mn-lt"/>
                  <a:cs typeface="+mn-cs"/>
                </a:rPr>
                <a:t>Programmable Network Applications</a:t>
              </a:r>
            </a:p>
          </p:txBody>
        </p:sp>
        <p:pic>
          <p:nvPicPr>
            <p:cNvPr id="278552" name="Picture 2"/>
            <p:cNvPicPr>
              <a:picLocks noChangeAspect="1" noChangeArrowheads="1"/>
            </p:cNvPicPr>
            <p:nvPr/>
          </p:nvPicPr>
          <p:blipFill>
            <a:blip r:embed="rId6"/>
            <a:srcRect/>
            <a:stretch>
              <a:fillRect/>
            </a:stretch>
          </p:blipFill>
          <p:spPr bwMode="auto">
            <a:xfrm>
              <a:off x="7528138" y="5664980"/>
              <a:ext cx="1057320" cy="463184"/>
            </a:xfrm>
            <a:prstGeom prst="rect">
              <a:avLst/>
            </a:prstGeom>
            <a:noFill/>
            <a:ln w="9525">
              <a:noFill/>
              <a:miter lim="800000"/>
              <a:headEnd/>
              <a:tailEnd/>
            </a:ln>
          </p:spPr>
        </p:pic>
      </p:grpSp>
      <p:grpSp>
        <p:nvGrpSpPr>
          <p:cNvPr id="33" name="Group 32"/>
          <p:cNvGrpSpPr>
            <a:grpSpLocks/>
          </p:cNvGrpSpPr>
          <p:nvPr/>
        </p:nvGrpSpPr>
        <p:grpSpPr bwMode="auto">
          <a:xfrm>
            <a:off x="301625" y="1397000"/>
            <a:ext cx="4071938" cy="938213"/>
            <a:chOff x="409652" y="1433169"/>
            <a:chExt cx="2793188" cy="643738"/>
          </a:xfrm>
        </p:grpSpPr>
        <p:grpSp>
          <p:nvGrpSpPr>
            <p:cNvPr id="34" name="Group 33"/>
            <p:cNvGrpSpPr/>
            <p:nvPr/>
          </p:nvGrpSpPr>
          <p:grpSpPr>
            <a:xfrm>
              <a:off x="409652" y="1433169"/>
              <a:ext cx="2793188" cy="643738"/>
              <a:chOff x="409652" y="1433169"/>
              <a:chExt cx="2793188" cy="643738"/>
            </a:xfrm>
            <a:effectLst>
              <a:outerShdw blurRad="50800" dist="38100" dir="2700000" algn="tl" rotWithShape="0">
                <a:prstClr val="black">
                  <a:alpha val="20000"/>
                </a:prstClr>
              </a:outerShdw>
            </a:effectLst>
          </p:grpSpPr>
          <p:sp>
            <p:nvSpPr>
              <p:cNvPr id="36" name="Freeform 35"/>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solidFill>
                <a:schemeClr val="accent2"/>
              </a:solidFill>
              <a:ln w="25400" algn="ctr">
                <a:solidFill>
                  <a:schemeClr val="accent2"/>
                </a:soli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sp>
            <p:nvSpPr>
              <p:cNvPr id="37" name="Pentagon 36"/>
              <p:cNvSpPr/>
              <p:nvPr/>
            </p:nvSpPr>
            <p:spPr bwMode="auto">
              <a:xfrm>
                <a:off x="722987" y="1433169"/>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grpSp>
        <p:sp>
          <p:nvSpPr>
            <p:cNvPr id="278550" name="Text Box 9"/>
            <p:cNvSpPr txBox="1">
              <a:spLocks noChangeArrowheads="1"/>
            </p:cNvSpPr>
            <p:nvPr/>
          </p:nvSpPr>
          <p:spPr bwMode="gray">
            <a:xfrm>
              <a:off x="428383" y="1512266"/>
              <a:ext cx="2483067" cy="485544"/>
            </a:xfrm>
            <a:prstGeom prst="rect">
              <a:avLst/>
            </a:prstGeom>
            <a:noFill/>
            <a:ln w="19050">
              <a:noFill/>
              <a:miter lim="800000"/>
              <a:headEnd/>
              <a:tailEnd/>
            </a:ln>
          </p:spPr>
          <p:txBody>
            <a:bodyPr anchor="ctr">
              <a:spAutoFit/>
            </a:bodyPr>
            <a:lstStyle/>
            <a:p>
              <a:pPr marL="114300"/>
              <a:r>
                <a:rPr lang="en-US" sz="2000" b="1">
                  <a:solidFill>
                    <a:schemeClr val="bg1"/>
                  </a:solidFill>
                </a:rPr>
                <a:t>Extending SDN Strategy with OpenFlow</a:t>
              </a:r>
            </a:p>
          </p:txBody>
        </p:sp>
      </p:grpSp>
      <p:grpSp>
        <p:nvGrpSpPr>
          <p:cNvPr id="38" name="Group 37"/>
          <p:cNvGrpSpPr>
            <a:grpSpLocks/>
          </p:cNvGrpSpPr>
          <p:nvPr/>
        </p:nvGrpSpPr>
        <p:grpSpPr bwMode="auto">
          <a:xfrm>
            <a:off x="300038" y="2751138"/>
            <a:ext cx="4071937" cy="938212"/>
            <a:chOff x="409652" y="1433169"/>
            <a:chExt cx="2793188" cy="643738"/>
          </a:xfrm>
        </p:grpSpPr>
        <p:grpSp>
          <p:nvGrpSpPr>
            <p:cNvPr id="39" name="Group 38"/>
            <p:cNvGrpSpPr/>
            <p:nvPr/>
          </p:nvGrpSpPr>
          <p:grpSpPr>
            <a:xfrm>
              <a:off x="409652" y="1433169"/>
              <a:ext cx="2793188" cy="643738"/>
              <a:chOff x="409652" y="1433169"/>
              <a:chExt cx="2793188" cy="643738"/>
            </a:xfrm>
            <a:effectLst>
              <a:outerShdw blurRad="50800" dist="38100" dir="2700000" algn="tl" rotWithShape="0">
                <a:prstClr val="black">
                  <a:alpha val="20000"/>
                </a:prstClr>
              </a:outerShdw>
            </a:effectLst>
          </p:grpSpPr>
          <p:sp>
            <p:nvSpPr>
              <p:cNvPr id="42" name="Freeform 41"/>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solidFill>
                <a:schemeClr val="accent2"/>
              </a:solidFill>
              <a:ln w="25400" algn="ctr">
                <a:solidFill>
                  <a:schemeClr val="accent2"/>
                </a:soli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sp>
            <p:nvSpPr>
              <p:cNvPr id="48" name="Pentagon 47"/>
              <p:cNvSpPr/>
              <p:nvPr/>
            </p:nvSpPr>
            <p:spPr bwMode="auto">
              <a:xfrm>
                <a:off x="722987" y="1433169"/>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grpSp>
        <p:sp>
          <p:nvSpPr>
            <p:cNvPr id="278548" name="Text Box 9"/>
            <p:cNvSpPr txBox="1">
              <a:spLocks noChangeArrowheads="1"/>
            </p:cNvSpPr>
            <p:nvPr/>
          </p:nvSpPr>
          <p:spPr bwMode="gray">
            <a:xfrm>
              <a:off x="428383" y="1512266"/>
              <a:ext cx="2483067" cy="485544"/>
            </a:xfrm>
            <a:prstGeom prst="rect">
              <a:avLst/>
            </a:prstGeom>
            <a:noFill/>
            <a:ln w="19050">
              <a:noFill/>
              <a:miter lim="800000"/>
              <a:headEnd/>
              <a:tailEnd/>
            </a:ln>
          </p:spPr>
          <p:txBody>
            <a:bodyPr anchor="ctr">
              <a:spAutoFit/>
            </a:bodyPr>
            <a:lstStyle/>
            <a:p>
              <a:pPr marL="114300"/>
              <a:r>
                <a:rPr lang="en-US" sz="2000" b="1">
                  <a:solidFill>
                    <a:schemeClr val="bg1"/>
                  </a:solidFill>
                </a:rPr>
                <a:t>Open Multi-Vendor Approach to SDN</a:t>
              </a:r>
            </a:p>
          </p:txBody>
        </p:sp>
      </p:grpSp>
      <p:grpSp>
        <p:nvGrpSpPr>
          <p:cNvPr id="49" name="Group 48"/>
          <p:cNvGrpSpPr>
            <a:grpSpLocks/>
          </p:cNvGrpSpPr>
          <p:nvPr/>
        </p:nvGrpSpPr>
        <p:grpSpPr bwMode="auto">
          <a:xfrm>
            <a:off x="300038" y="4057650"/>
            <a:ext cx="4071937" cy="938213"/>
            <a:chOff x="409652" y="1433169"/>
            <a:chExt cx="2793188" cy="643738"/>
          </a:xfrm>
        </p:grpSpPr>
        <p:grpSp>
          <p:nvGrpSpPr>
            <p:cNvPr id="50" name="Group 49"/>
            <p:cNvGrpSpPr/>
            <p:nvPr/>
          </p:nvGrpSpPr>
          <p:grpSpPr>
            <a:xfrm>
              <a:off x="409652" y="1433169"/>
              <a:ext cx="2793188" cy="643738"/>
              <a:chOff x="409652" y="1433169"/>
              <a:chExt cx="2793188" cy="643738"/>
            </a:xfrm>
            <a:effectLst>
              <a:outerShdw blurRad="50800" dist="38100" dir="2700000" algn="tl" rotWithShape="0">
                <a:prstClr val="black">
                  <a:alpha val="20000"/>
                </a:prstClr>
              </a:outerShdw>
            </a:effectLst>
          </p:grpSpPr>
          <p:sp>
            <p:nvSpPr>
              <p:cNvPr id="52" name="Freeform 51"/>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solidFill>
                <a:schemeClr val="accent2"/>
              </a:solidFill>
              <a:ln w="25400" algn="ctr">
                <a:solidFill>
                  <a:schemeClr val="accent2"/>
                </a:soli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sp>
            <p:nvSpPr>
              <p:cNvPr id="53" name="Pentagon 52"/>
              <p:cNvSpPr/>
              <p:nvPr/>
            </p:nvSpPr>
            <p:spPr bwMode="auto">
              <a:xfrm>
                <a:off x="722987" y="1433169"/>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grpSp>
        <p:sp>
          <p:nvSpPr>
            <p:cNvPr id="278546" name="Text Box 9"/>
            <p:cNvSpPr txBox="1">
              <a:spLocks noChangeArrowheads="1"/>
            </p:cNvSpPr>
            <p:nvPr/>
          </p:nvSpPr>
          <p:spPr bwMode="gray">
            <a:xfrm>
              <a:off x="428383" y="1512266"/>
              <a:ext cx="2483067" cy="485544"/>
            </a:xfrm>
            <a:prstGeom prst="rect">
              <a:avLst/>
            </a:prstGeom>
            <a:noFill/>
            <a:ln w="19050">
              <a:noFill/>
              <a:miter lim="800000"/>
              <a:headEnd/>
              <a:tailEnd/>
            </a:ln>
          </p:spPr>
          <p:txBody>
            <a:bodyPr anchor="ctr">
              <a:spAutoFit/>
            </a:bodyPr>
            <a:lstStyle/>
            <a:p>
              <a:pPr marL="114300"/>
              <a:r>
                <a:rPr lang="en-US" sz="2000" b="1">
                  <a:solidFill>
                    <a:schemeClr val="bg1"/>
                  </a:solidFill>
                </a:rPr>
                <a:t>Extending SDN Strategy with Openstack</a:t>
              </a:r>
            </a:p>
          </p:txBody>
        </p:sp>
      </p:grpSp>
      <p:grpSp>
        <p:nvGrpSpPr>
          <p:cNvPr id="54" name="Group 53"/>
          <p:cNvGrpSpPr>
            <a:grpSpLocks/>
          </p:cNvGrpSpPr>
          <p:nvPr/>
        </p:nvGrpSpPr>
        <p:grpSpPr bwMode="auto">
          <a:xfrm>
            <a:off x="300038" y="5308600"/>
            <a:ext cx="4071937" cy="938213"/>
            <a:chOff x="409652" y="1433169"/>
            <a:chExt cx="2793188" cy="643738"/>
          </a:xfrm>
        </p:grpSpPr>
        <p:grpSp>
          <p:nvGrpSpPr>
            <p:cNvPr id="55" name="Group 54"/>
            <p:cNvGrpSpPr/>
            <p:nvPr/>
          </p:nvGrpSpPr>
          <p:grpSpPr>
            <a:xfrm>
              <a:off x="409652" y="1433169"/>
              <a:ext cx="2793188" cy="643738"/>
              <a:chOff x="409652" y="1433169"/>
              <a:chExt cx="2793188" cy="643738"/>
            </a:xfrm>
            <a:effectLst>
              <a:outerShdw blurRad="50800" dist="38100" dir="2700000" algn="tl" rotWithShape="0">
                <a:prstClr val="black">
                  <a:alpha val="20000"/>
                </a:prstClr>
              </a:outerShdw>
            </a:effectLst>
          </p:grpSpPr>
          <p:sp>
            <p:nvSpPr>
              <p:cNvPr id="58" name="Freeform 57"/>
              <p:cNvSpPr/>
              <p:nvPr/>
            </p:nvSpPr>
            <p:spPr bwMode="auto">
              <a:xfrm>
                <a:off x="409652" y="1433169"/>
                <a:ext cx="2479853" cy="643738"/>
              </a:xfrm>
              <a:custGeom>
                <a:avLst/>
                <a:gdLst>
                  <a:gd name="connsiteX0" fmla="*/ 0 w 2479853"/>
                  <a:gd name="connsiteY0" fmla="*/ 107292 h 643738"/>
                  <a:gd name="connsiteX1" fmla="*/ 31425 w 2479853"/>
                  <a:gd name="connsiteY1" fmla="*/ 31425 h 643738"/>
                  <a:gd name="connsiteX2" fmla="*/ 107292 w 2479853"/>
                  <a:gd name="connsiteY2" fmla="*/ 0 h 643738"/>
                  <a:gd name="connsiteX3" fmla="*/ 2372561 w 2479853"/>
                  <a:gd name="connsiteY3" fmla="*/ 0 h 643738"/>
                  <a:gd name="connsiteX4" fmla="*/ 2448428 w 2479853"/>
                  <a:gd name="connsiteY4" fmla="*/ 31425 h 643738"/>
                  <a:gd name="connsiteX5" fmla="*/ 2479853 w 2479853"/>
                  <a:gd name="connsiteY5" fmla="*/ 107292 h 643738"/>
                  <a:gd name="connsiteX6" fmla="*/ 2479853 w 2479853"/>
                  <a:gd name="connsiteY6" fmla="*/ 536446 h 643738"/>
                  <a:gd name="connsiteX7" fmla="*/ 2448428 w 2479853"/>
                  <a:gd name="connsiteY7" fmla="*/ 612313 h 643738"/>
                  <a:gd name="connsiteX8" fmla="*/ 2372561 w 2479853"/>
                  <a:gd name="connsiteY8" fmla="*/ 643738 h 643738"/>
                  <a:gd name="connsiteX9" fmla="*/ 107292 w 2479853"/>
                  <a:gd name="connsiteY9" fmla="*/ 643738 h 643738"/>
                  <a:gd name="connsiteX10" fmla="*/ 31425 w 2479853"/>
                  <a:gd name="connsiteY10" fmla="*/ 612313 h 643738"/>
                  <a:gd name="connsiteX11" fmla="*/ 0 w 2479853"/>
                  <a:gd name="connsiteY11" fmla="*/ 536446 h 643738"/>
                  <a:gd name="connsiteX12" fmla="*/ 0 w 2479853"/>
                  <a:gd name="connsiteY12" fmla="*/ 107292 h 64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9853" h="643738">
                    <a:moveTo>
                      <a:pt x="0" y="107292"/>
                    </a:moveTo>
                    <a:cubicBezTo>
                      <a:pt x="0" y="78836"/>
                      <a:pt x="11304" y="51546"/>
                      <a:pt x="31425" y="31425"/>
                    </a:cubicBezTo>
                    <a:cubicBezTo>
                      <a:pt x="51546" y="11304"/>
                      <a:pt x="78836" y="0"/>
                      <a:pt x="107292" y="0"/>
                    </a:cubicBezTo>
                    <a:lnTo>
                      <a:pt x="2372561" y="0"/>
                    </a:lnTo>
                    <a:cubicBezTo>
                      <a:pt x="2401017" y="0"/>
                      <a:pt x="2428307" y="11304"/>
                      <a:pt x="2448428" y="31425"/>
                    </a:cubicBezTo>
                    <a:cubicBezTo>
                      <a:pt x="2468549" y="51546"/>
                      <a:pt x="2479853" y="78836"/>
                      <a:pt x="2479853" y="107292"/>
                    </a:cubicBezTo>
                    <a:lnTo>
                      <a:pt x="2479853" y="536446"/>
                    </a:lnTo>
                    <a:cubicBezTo>
                      <a:pt x="2479853" y="564902"/>
                      <a:pt x="2468549" y="592192"/>
                      <a:pt x="2448428" y="612313"/>
                    </a:cubicBezTo>
                    <a:cubicBezTo>
                      <a:pt x="2428307" y="632434"/>
                      <a:pt x="2401017" y="643738"/>
                      <a:pt x="2372561" y="643738"/>
                    </a:cubicBezTo>
                    <a:lnTo>
                      <a:pt x="107292" y="643738"/>
                    </a:lnTo>
                    <a:cubicBezTo>
                      <a:pt x="78836" y="643738"/>
                      <a:pt x="51546" y="632434"/>
                      <a:pt x="31425" y="612313"/>
                    </a:cubicBezTo>
                    <a:cubicBezTo>
                      <a:pt x="11304" y="592192"/>
                      <a:pt x="0" y="564902"/>
                      <a:pt x="0" y="536446"/>
                    </a:cubicBezTo>
                    <a:lnTo>
                      <a:pt x="0" y="107292"/>
                    </a:lnTo>
                    <a:close/>
                  </a:path>
                </a:pathLst>
              </a:custGeom>
              <a:solidFill>
                <a:schemeClr val="accent2"/>
              </a:solidFill>
              <a:ln w="25400" algn="ctr">
                <a:solidFill>
                  <a:schemeClr val="accent2"/>
                </a:soli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sp>
            <p:nvSpPr>
              <p:cNvPr id="60" name="Pentagon 59"/>
              <p:cNvSpPr/>
              <p:nvPr/>
            </p:nvSpPr>
            <p:spPr bwMode="auto">
              <a:xfrm>
                <a:off x="722987" y="1433169"/>
                <a:ext cx="2479853" cy="643738"/>
              </a:xfrm>
              <a:prstGeom prst="homePlate">
                <a:avLst/>
              </a:prstGeom>
              <a:gradFill>
                <a:gsLst>
                  <a:gs pos="0">
                    <a:schemeClr val="accent2"/>
                  </a:gs>
                  <a:gs pos="100000">
                    <a:schemeClr val="accent2">
                      <a:lumMod val="75000"/>
                    </a:schemeClr>
                  </a:gs>
                </a:gsLst>
                <a:lin ang="0" scaled="0"/>
              </a:gradFill>
              <a:ln w="25400" algn="ctr">
                <a:gradFill>
                  <a:gsLst>
                    <a:gs pos="0">
                      <a:schemeClr val="accent2"/>
                    </a:gs>
                    <a:gs pos="100000">
                      <a:schemeClr val="bg1"/>
                    </a:gs>
                  </a:gsLst>
                  <a:lin ang="0" scaled="0"/>
                </a:gradFill>
                <a:round/>
                <a:headEnd/>
                <a:tailEnd/>
              </a:ln>
              <a:effec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en-US" dirty="0">
                  <a:solidFill>
                    <a:schemeClr val="lt1"/>
                  </a:solidFill>
                </a:endParaRPr>
              </a:p>
            </p:txBody>
          </p:sp>
        </p:grpSp>
        <p:sp>
          <p:nvSpPr>
            <p:cNvPr id="278544" name="Text Box 9"/>
            <p:cNvSpPr txBox="1">
              <a:spLocks noChangeArrowheads="1"/>
            </p:cNvSpPr>
            <p:nvPr/>
          </p:nvSpPr>
          <p:spPr bwMode="gray">
            <a:xfrm>
              <a:off x="428383" y="1512266"/>
              <a:ext cx="2483067" cy="485544"/>
            </a:xfrm>
            <a:prstGeom prst="rect">
              <a:avLst/>
            </a:prstGeom>
            <a:noFill/>
            <a:ln w="19050">
              <a:noFill/>
              <a:miter lim="800000"/>
              <a:headEnd/>
              <a:tailEnd/>
            </a:ln>
          </p:spPr>
          <p:txBody>
            <a:bodyPr anchor="ctr">
              <a:spAutoFit/>
            </a:bodyPr>
            <a:lstStyle/>
            <a:p>
              <a:pPr marL="114300"/>
              <a:r>
                <a:rPr lang="en-US" sz="2000" b="1">
                  <a:solidFill>
                    <a:schemeClr val="bg1"/>
                  </a:solidFill>
                </a:rPr>
                <a:t>SDN Developer Community Portal with XKit</a:t>
              </a:r>
            </a:p>
          </p:txBody>
        </p:sp>
      </p:grpSp>
      <p:grpSp>
        <p:nvGrpSpPr>
          <p:cNvPr id="61" name="Group 60"/>
          <p:cNvGrpSpPr>
            <a:grpSpLocks/>
          </p:cNvGrpSpPr>
          <p:nvPr/>
        </p:nvGrpSpPr>
        <p:grpSpPr bwMode="auto">
          <a:xfrm>
            <a:off x="4570413" y="2782888"/>
            <a:ext cx="4433887" cy="1193800"/>
            <a:chOff x="4571206" y="2782669"/>
            <a:chExt cx="4433094" cy="1194475"/>
          </a:xfrm>
        </p:grpSpPr>
        <p:pic>
          <p:nvPicPr>
            <p:cNvPr id="278540" name="Picture 61" descr="BSN logo transp background.png"/>
            <p:cNvPicPr>
              <a:picLocks noChangeAspect="1"/>
            </p:cNvPicPr>
            <p:nvPr/>
          </p:nvPicPr>
          <p:blipFill>
            <a:blip r:embed="rId7"/>
            <a:srcRect/>
            <a:stretch>
              <a:fillRect/>
            </a:stretch>
          </p:blipFill>
          <p:spPr bwMode="auto">
            <a:xfrm>
              <a:off x="7099300" y="3356992"/>
              <a:ext cx="1905000" cy="620152"/>
            </a:xfrm>
            <a:prstGeom prst="rect">
              <a:avLst/>
            </a:prstGeom>
            <a:solidFill>
              <a:srgbClr val="FFFFFF"/>
            </a:solidFill>
            <a:ln w="9525">
              <a:noFill/>
              <a:miter lim="800000"/>
              <a:headEnd/>
              <a:tailEnd/>
            </a:ln>
          </p:spPr>
        </p:pic>
        <p:sp>
          <p:nvSpPr>
            <p:cNvPr id="63" name="Rectangle 62"/>
            <p:cNvSpPr/>
            <p:nvPr/>
          </p:nvSpPr>
          <p:spPr>
            <a:xfrm>
              <a:off x="4571206" y="2782669"/>
              <a:ext cx="4344210" cy="646477"/>
            </a:xfrm>
            <a:prstGeom prst="rect">
              <a:avLst/>
            </a:prstGeom>
          </p:spPr>
          <p:txBody>
            <a:bodyPr anchor="ctr">
              <a:spAutoFit/>
            </a:bodyPr>
            <a:lstStyle/>
            <a:p>
              <a:pPr marL="285750" indent="-285750" fontAlgn="auto">
                <a:spcBef>
                  <a:spcPts val="0"/>
                </a:spcBef>
                <a:spcAft>
                  <a:spcPts val="0"/>
                </a:spcAft>
                <a:buFont typeface="Arial" pitchFamily="34" charset="0"/>
                <a:buChar char="•"/>
                <a:defRPr/>
              </a:pPr>
              <a:r>
                <a:rPr lang="ru-RU" dirty="0">
                  <a:solidFill>
                    <a:schemeClr val="tx1">
                      <a:lumMod val="75000"/>
                      <a:lumOff val="25000"/>
                    </a:schemeClr>
                  </a:solidFill>
                  <a:latin typeface="+mn-lt"/>
                  <a:cs typeface="+mn-cs"/>
                </a:rPr>
                <a:t>Поддержка множества контроллеров </a:t>
              </a:r>
              <a:r>
                <a:rPr lang="en-US" dirty="0" err="1">
                  <a:solidFill>
                    <a:schemeClr val="tx1">
                      <a:lumMod val="75000"/>
                      <a:lumOff val="25000"/>
                    </a:schemeClr>
                  </a:solidFill>
                  <a:latin typeface="+mn-lt"/>
                  <a:cs typeface="+mn-cs"/>
                </a:rPr>
                <a:t>OpenFlow</a:t>
              </a:r>
              <a:endParaRPr lang="en-US" dirty="0">
                <a:solidFill>
                  <a:schemeClr val="tx1">
                    <a:lumMod val="75000"/>
                    <a:lumOff val="25000"/>
                  </a:schemeClr>
                </a:solidFill>
                <a:latin typeface="+mn-lt"/>
                <a:cs typeface="+mn-cs"/>
              </a:endParaRPr>
            </a:p>
          </p:txBody>
        </p:sp>
        <p:pic>
          <p:nvPicPr>
            <p:cNvPr id="278542" name="Picture 4" descr="http://www.teleco4.com/nec_logo_blue_large.jpg"/>
            <p:cNvPicPr>
              <a:picLocks noChangeAspect="1" noChangeArrowheads="1"/>
            </p:cNvPicPr>
            <p:nvPr/>
          </p:nvPicPr>
          <p:blipFill>
            <a:blip r:embed="rId8"/>
            <a:srcRect/>
            <a:stretch>
              <a:fillRect/>
            </a:stretch>
          </p:blipFill>
          <p:spPr bwMode="auto">
            <a:xfrm>
              <a:off x="6286500" y="3488432"/>
              <a:ext cx="753626" cy="228600"/>
            </a:xfrm>
            <a:prstGeom prst="rect">
              <a:avLst/>
            </a:prstGeom>
            <a:solidFill>
              <a:srgbClr val="FFC000"/>
            </a:solidFill>
            <a:ln w="9525">
              <a:noFill/>
              <a:miter lim="800000"/>
              <a:headEnd/>
              <a:tailEnd/>
            </a:ln>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Text Box 1"/>
          <p:cNvSpPr txBox="1">
            <a:spLocks noChangeArrowheads="1"/>
          </p:cNvSpPr>
          <p:nvPr/>
        </p:nvSpPr>
        <p:spPr bwMode="auto">
          <a:xfrm>
            <a:off x="225425" y="104775"/>
            <a:ext cx="7089775" cy="515938"/>
          </a:xfrm>
          <a:prstGeom prst="rect">
            <a:avLst/>
          </a:prstGeom>
          <a:noFill/>
          <a:ln w="9525">
            <a:noFill/>
            <a:round/>
            <a:headEnd/>
            <a:tailEnd/>
          </a:ln>
        </p:spPr>
        <p:txBody>
          <a:bodyPr anchor="ct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z="2600" b="1">
                <a:solidFill>
                  <a:schemeClr val="bg1"/>
                </a:solidFill>
              </a:rPr>
              <a:t>Что такое </a:t>
            </a:r>
            <a:r>
              <a:rPr lang="en-US" sz="2600" b="1">
                <a:solidFill>
                  <a:schemeClr val="bg1"/>
                </a:solidFill>
              </a:rPr>
              <a:t>OpenFlow?</a:t>
            </a:r>
          </a:p>
        </p:txBody>
      </p:sp>
      <p:sp>
        <p:nvSpPr>
          <p:cNvPr id="13315" name="Text Box 2"/>
          <p:cNvSpPr txBox="1">
            <a:spLocks noChangeArrowheads="1"/>
          </p:cNvSpPr>
          <p:nvPr/>
        </p:nvSpPr>
        <p:spPr bwMode="auto">
          <a:xfrm>
            <a:off x="739775" y="838200"/>
            <a:ext cx="7861300" cy="4514850"/>
          </a:xfrm>
          <a:prstGeom prst="rect">
            <a:avLst/>
          </a:prstGeom>
          <a:noFill/>
          <a:ln w="9525">
            <a:noFill/>
            <a:round/>
            <a:headEnd/>
            <a:tailEnd/>
          </a:ln>
        </p:spPr>
        <p:txBody>
          <a:bodyPr/>
          <a:lstStyle/>
          <a:p>
            <a:pPr marL="223838" lvl="1" indent="-223838" fontAlgn="auto">
              <a:spcBef>
                <a:spcPts val="600"/>
              </a:spcBef>
              <a:spcAft>
                <a:spcPts val="0"/>
              </a:spcAft>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US" sz="2000" dirty="0">
              <a:solidFill>
                <a:srgbClr val="000000"/>
              </a:solidFill>
              <a:latin typeface="+mn-lt"/>
              <a:cs typeface="+mn-cs"/>
            </a:endParaRPr>
          </a:p>
          <a:p>
            <a:pPr marL="223838" lvl="1" indent="-223838" fontAlgn="auto">
              <a:spcBef>
                <a:spcPts val="600"/>
              </a:spcBef>
              <a:spcAft>
                <a:spcPts val="0"/>
              </a:spcAft>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US" sz="2000" dirty="0">
              <a:solidFill>
                <a:srgbClr val="000000"/>
              </a:solidFill>
              <a:latin typeface="+mn-lt"/>
              <a:cs typeface="+mn-cs"/>
            </a:endParaRPr>
          </a:p>
          <a:p>
            <a:pPr marL="0" lvl="1" fontAlgn="auto">
              <a:spcBef>
                <a:spcPts val="600"/>
              </a:spcBef>
              <a:spcAft>
                <a:spcPts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lang="en-US" sz="2000" dirty="0">
              <a:solidFill>
                <a:srgbClr val="000000"/>
              </a:solidFill>
              <a:latin typeface="+mn-lt"/>
              <a:cs typeface="+mn-cs"/>
            </a:endParaRPr>
          </a:p>
          <a:p>
            <a:pPr marL="223838" lvl="1" indent="-223838" fontAlgn="auto">
              <a:spcBef>
                <a:spcPts val="600"/>
              </a:spcBef>
              <a:spcAft>
                <a:spcPts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US" sz="3200" dirty="0">
                <a:latin typeface="+mn-lt"/>
                <a:cs typeface="+mn-cs"/>
              </a:rPr>
              <a:t>	</a:t>
            </a:r>
            <a:r>
              <a:rPr lang="en-US" sz="3200" dirty="0" err="1">
                <a:latin typeface="+mn-lt"/>
                <a:cs typeface="+mn-cs"/>
              </a:rPr>
              <a:t>OpenFlow</a:t>
            </a:r>
            <a:r>
              <a:rPr lang="en-US" sz="3200" dirty="0">
                <a:latin typeface="+mn-lt"/>
                <a:cs typeface="+mn-cs"/>
              </a:rPr>
              <a:t> </a:t>
            </a:r>
            <a:r>
              <a:rPr lang="ru-RU" sz="3200" dirty="0">
                <a:latin typeface="+mn-lt"/>
                <a:cs typeface="+mn-cs"/>
              </a:rPr>
              <a:t> это протокол, позволяющий внешнему устройству </a:t>
            </a:r>
            <a:r>
              <a:rPr lang="ru-RU" sz="3200" dirty="0">
                <a:latin typeface="+mn-lt"/>
                <a:cs typeface="+mn-cs"/>
              </a:rPr>
              <a:t>управлять </a:t>
            </a:r>
            <a:r>
              <a:rPr lang="en-US" sz="3200" dirty="0">
                <a:latin typeface="+mn-lt"/>
                <a:cs typeface="+mn-cs"/>
              </a:rPr>
              <a:t>forwarding </a:t>
            </a:r>
            <a:r>
              <a:rPr lang="en-US" sz="3200" dirty="0">
                <a:latin typeface="+mn-lt"/>
                <a:cs typeface="+mn-cs"/>
              </a:rPr>
              <a:t>tables </a:t>
            </a:r>
            <a:r>
              <a:rPr lang="ru-RU" sz="3200" dirty="0">
                <a:latin typeface="+mn-lt"/>
                <a:cs typeface="+mn-cs"/>
              </a:rPr>
              <a:t>коммутатора</a:t>
            </a:r>
            <a:r>
              <a:rPr lang="en-US" sz="3200" dirty="0">
                <a:latin typeface="+mn-lt"/>
                <a:cs typeface="+mn-cs"/>
              </a:rPr>
              <a:t>.</a:t>
            </a:r>
          </a:p>
        </p:txBody>
      </p:sp>
      <p:sp>
        <p:nvSpPr>
          <p:cNvPr id="280579" name="Text Box 3"/>
          <p:cNvSpPr txBox="1">
            <a:spLocks noChangeArrowheads="1"/>
          </p:cNvSpPr>
          <p:nvPr/>
        </p:nvSpPr>
        <p:spPr bwMode="auto">
          <a:xfrm>
            <a:off x="8380413" y="6518275"/>
            <a:ext cx="536575" cy="365125"/>
          </a:xfrm>
          <a:prstGeom prst="rect">
            <a:avLst/>
          </a:prstGeom>
          <a:noFill/>
          <a:ln w="9525">
            <a:noFill/>
            <a:round/>
            <a:headEnd/>
            <a:tailEnd/>
          </a:ln>
        </p:spPr>
        <p:txBody>
          <a:bodyPr lIns="90000" tIns="46800" rIns="90000" bIns="46800" anchor="ct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B303739-A0E2-42F8-8735-AFE3A1C578A1}" type="slidenum">
              <a:rPr lang="en-US" sz="800">
                <a:solidFill>
                  <a:srgbClr val="FFFFFF"/>
                </a:solidFill>
              </a:rPr>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122</a:t>
            </a:fld>
            <a:endParaRPr lang="en-US" sz="800">
              <a:solidFill>
                <a:srgbClr val="FFFFFF"/>
              </a:solidFill>
            </a:endParaRPr>
          </a:p>
        </p:txBody>
      </p:sp>
      <p:sp>
        <p:nvSpPr>
          <p:cNvPr id="280580" name="Text Box 4"/>
          <p:cNvSpPr txBox="1">
            <a:spLocks noChangeArrowheads="1"/>
          </p:cNvSpPr>
          <p:nvPr/>
        </p:nvSpPr>
        <p:spPr bwMode="auto">
          <a:xfrm>
            <a:off x="225425" y="682625"/>
            <a:ext cx="8691563" cy="1519238"/>
          </a:xfrm>
          <a:prstGeom prst="rect">
            <a:avLst/>
          </a:prstGeom>
          <a:noFill/>
          <a:ln w="9525">
            <a:noFill/>
            <a:round/>
            <a:headEnd/>
            <a:tailEnd/>
          </a:ln>
        </p:spPr>
        <p:txBody>
          <a:bodyPr/>
          <a:lstStyle/>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Title 1"/>
          <p:cNvSpPr>
            <a:spLocks noGrp="1"/>
          </p:cNvSpPr>
          <p:nvPr>
            <p:ph type="title"/>
          </p:nvPr>
        </p:nvSpPr>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u-RU" smtClean="0">
                <a:solidFill>
                  <a:schemeClr val="bg1"/>
                </a:solidFill>
                <a:cs typeface="Arial" charset="0"/>
              </a:rPr>
              <a:t>Что такое </a:t>
            </a:r>
            <a:r>
              <a:rPr smtClean="0">
                <a:solidFill>
                  <a:schemeClr val="bg1"/>
                </a:solidFill>
                <a:cs typeface="Arial" charset="0"/>
              </a:rPr>
              <a:t>OpenFlow?</a:t>
            </a:r>
          </a:p>
        </p:txBody>
      </p:sp>
      <p:sp>
        <p:nvSpPr>
          <p:cNvPr id="3" name="Text Placeholder 2"/>
          <p:cNvSpPr>
            <a:spLocks noGrp="1"/>
          </p:cNvSpPr>
          <p:nvPr>
            <p:ph type="body" sz="quarter" idx="11"/>
          </p:nvPr>
        </p:nvSpPr>
        <p:spPr>
          <a:xfrm>
            <a:off x="225425" y="749300"/>
            <a:ext cx="8691563" cy="5751513"/>
          </a:xfrm>
        </p:spPr>
        <p:txBody>
          <a:bodyPr rtlCol="0">
            <a:normAutofit/>
          </a:bodyPr>
          <a:lstStyle/>
          <a:p>
            <a:pPr fontAlgn="auto">
              <a:spcAft>
                <a:spcPts val="0"/>
              </a:spcAft>
              <a:buFont typeface="Arial" pitchFamily="34" charset="0"/>
              <a:buChar char="•"/>
              <a:defRPr/>
            </a:pPr>
            <a:endParaRPr lang="de-DE" dirty="0" smtClean="0">
              <a:solidFill>
                <a:schemeClr val="accent1">
                  <a:lumMod val="75000"/>
                </a:schemeClr>
              </a:solidFill>
            </a:endParaRPr>
          </a:p>
          <a:p>
            <a:pPr fontAlgn="auto">
              <a:spcAft>
                <a:spcPts val="0"/>
              </a:spcAft>
              <a:buFont typeface="Arial" pitchFamily="34" charset="0"/>
              <a:buChar char="•"/>
              <a:defRPr/>
            </a:pPr>
            <a:r>
              <a:rPr lang="ru-RU" dirty="0" smtClean="0">
                <a:solidFill>
                  <a:schemeClr val="accent1">
                    <a:lumMod val="75000"/>
                  </a:schemeClr>
                </a:solidFill>
              </a:rPr>
              <a:t>Протокол </a:t>
            </a:r>
            <a:r>
              <a:rPr lang="de-DE" dirty="0" err="1" smtClean="0">
                <a:solidFill>
                  <a:schemeClr val="accent1">
                    <a:lumMod val="75000"/>
                  </a:schemeClr>
                </a:solidFill>
              </a:rPr>
              <a:t>OpenFlow</a:t>
            </a:r>
            <a:r>
              <a:rPr lang="de-DE" dirty="0" smtClean="0">
                <a:solidFill>
                  <a:schemeClr val="accent1">
                    <a:lumMod val="75000"/>
                  </a:schemeClr>
                </a:solidFill>
              </a:rPr>
              <a:t> </a:t>
            </a:r>
            <a:r>
              <a:rPr lang="ru-RU" dirty="0" smtClean="0">
                <a:solidFill>
                  <a:schemeClr val="accent1">
                    <a:lumMod val="75000"/>
                  </a:schemeClr>
                </a:solidFill>
              </a:rPr>
              <a:t>описывает</a:t>
            </a:r>
            <a:r>
              <a:rPr lang="de-DE" dirty="0" smtClean="0">
                <a:solidFill>
                  <a:schemeClr val="accent1">
                    <a:lumMod val="75000"/>
                  </a:schemeClr>
                </a:solidFill>
              </a:rPr>
              <a:t> API </a:t>
            </a:r>
            <a:r>
              <a:rPr lang="ru-RU" dirty="0">
                <a:solidFill>
                  <a:schemeClr val="accent1">
                    <a:lumMod val="75000"/>
                  </a:schemeClr>
                </a:solidFill>
              </a:rPr>
              <a:t>к</a:t>
            </a:r>
            <a:r>
              <a:rPr lang="de-DE" dirty="0" smtClean="0">
                <a:solidFill>
                  <a:schemeClr val="accent1">
                    <a:lumMod val="75000"/>
                  </a:schemeClr>
                </a:solidFill>
              </a:rPr>
              <a:t> forwarding plane </a:t>
            </a:r>
            <a:r>
              <a:rPr lang="ru-RU" dirty="0" smtClean="0">
                <a:solidFill>
                  <a:schemeClr val="accent1">
                    <a:lumMod val="75000"/>
                  </a:schemeClr>
                </a:solidFill>
              </a:rPr>
              <a:t>сетевого устройства</a:t>
            </a:r>
            <a:endParaRPr lang="de-DE" dirty="0" smtClean="0">
              <a:solidFill>
                <a:schemeClr val="accent1">
                  <a:lumMod val="75000"/>
                </a:schemeClr>
              </a:solidFill>
            </a:endParaRPr>
          </a:p>
          <a:p>
            <a:pPr fontAlgn="auto">
              <a:spcAft>
                <a:spcPts val="0"/>
              </a:spcAft>
              <a:buFont typeface="Arial" pitchFamily="34" charset="0"/>
              <a:buChar char="•"/>
              <a:defRPr/>
            </a:pPr>
            <a:r>
              <a:rPr lang="ru-RU" dirty="0" smtClean="0">
                <a:solidFill>
                  <a:schemeClr val="accent1">
                    <a:lumMod val="75000"/>
                  </a:schemeClr>
                </a:solidFill>
              </a:rPr>
              <a:t>Центральный контроллер </a:t>
            </a:r>
            <a:r>
              <a:rPr lang="de-DE" dirty="0" err="1" smtClean="0">
                <a:solidFill>
                  <a:schemeClr val="accent1">
                    <a:lumMod val="75000"/>
                  </a:schemeClr>
                </a:solidFill>
              </a:rPr>
              <a:t>OpenFlow</a:t>
            </a:r>
            <a:r>
              <a:rPr lang="de-DE" dirty="0" smtClean="0">
                <a:solidFill>
                  <a:schemeClr val="accent1">
                    <a:lumMod val="75000"/>
                  </a:schemeClr>
                </a:solidFill>
              </a:rPr>
              <a:t> </a:t>
            </a:r>
            <a:r>
              <a:rPr lang="ru-RU" dirty="0" smtClean="0">
                <a:solidFill>
                  <a:schemeClr val="accent1">
                    <a:lumMod val="75000"/>
                  </a:schemeClr>
                </a:solidFill>
              </a:rPr>
              <a:t>может использовать это </a:t>
            </a:r>
            <a:r>
              <a:rPr lang="de-DE" dirty="0" smtClean="0">
                <a:solidFill>
                  <a:schemeClr val="accent1">
                    <a:lumMod val="75000"/>
                  </a:schemeClr>
                </a:solidFill>
              </a:rPr>
              <a:t>API </a:t>
            </a:r>
            <a:r>
              <a:rPr lang="ru-RU" dirty="0" smtClean="0">
                <a:solidFill>
                  <a:schemeClr val="accent1">
                    <a:lumMod val="75000"/>
                  </a:schemeClr>
                </a:solidFill>
              </a:rPr>
              <a:t> для управления коммутацией сетевого устройства</a:t>
            </a:r>
            <a:endParaRPr lang="de-DE" dirty="0" smtClean="0">
              <a:solidFill>
                <a:schemeClr val="accent1">
                  <a:lumMod val="75000"/>
                </a:schemeClr>
              </a:solidFill>
            </a:endParaRPr>
          </a:p>
          <a:p>
            <a:pPr fontAlgn="auto">
              <a:spcAft>
                <a:spcPts val="0"/>
              </a:spcAft>
              <a:buFont typeface="Arial" pitchFamily="34" charset="0"/>
              <a:buChar char="•"/>
              <a:defRPr/>
            </a:pPr>
            <a:r>
              <a:rPr lang="ru-RU" dirty="0" smtClean="0">
                <a:solidFill>
                  <a:schemeClr val="accent1">
                    <a:lumMod val="75000"/>
                  </a:schemeClr>
                </a:solidFill>
              </a:rPr>
              <a:t>Контроллер </a:t>
            </a:r>
            <a:r>
              <a:rPr lang="de-DE" dirty="0" err="1" smtClean="0">
                <a:solidFill>
                  <a:schemeClr val="accent1">
                    <a:lumMod val="75000"/>
                  </a:schemeClr>
                </a:solidFill>
              </a:rPr>
              <a:t>OpenFlow</a:t>
            </a:r>
            <a:r>
              <a:rPr lang="de-DE" dirty="0" smtClean="0">
                <a:solidFill>
                  <a:schemeClr val="accent1">
                    <a:lumMod val="75000"/>
                  </a:schemeClr>
                </a:solidFill>
              </a:rPr>
              <a:t> </a:t>
            </a:r>
            <a:r>
              <a:rPr lang="ru-RU" dirty="0" err="1" smtClean="0">
                <a:solidFill>
                  <a:schemeClr val="accent1">
                    <a:lumMod val="75000"/>
                  </a:schemeClr>
                </a:solidFill>
              </a:rPr>
              <a:t>виртуализирует</a:t>
            </a:r>
            <a:r>
              <a:rPr lang="ru-RU" dirty="0" smtClean="0">
                <a:solidFill>
                  <a:schemeClr val="accent1">
                    <a:lumMod val="75000"/>
                  </a:schemeClr>
                </a:solidFill>
              </a:rPr>
              <a:t> сеть </a:t>
            </a:r>
            <a:r>
              <a:rPr lang="de-DE" dirty="0" smtClean="0">
                <a:solidFill>
                  <a:schemeClr val="accent1">
                    <a:lumMod val="75000"/>
                  </a:schemeClr>
                </a:solidFill>
              </a:rPr>
              <a:t>(</a:t>
            </a:r>
            <a:r>
              <a:rPr lang="de-DE" dirty="0" err="1" smtClean="0">
                <a:solidFill>
                  <a:schemeClr val="accent1">
                    <a:lumMod val="75000"/>
                  </a:schemeClr>
                </a:solidFill>
              </a:rPr>
              <a:t>network</a:t>
            </a:r>
            <a:r>
              <a:rPr lang="de-DE" dirty="0" smtClean="0">
                <a:solidFill>
                  <a:schemeClr val="accent1">
                    <a:lumMod val="75000"/>
                  </a:schemeClr>
                </a:solidFill>
              </a:rPr>
              <a:t> </a:t>
            </a:r>
            <a:r>
              <a:rPr lang="de-DE" dirty="0" err="1" smtClean="0">
                <a:solidFill>
                  <a:schemeClr val="accent1">
                    <a:lumMod val="75000"/>
                  </a:schemeClr>
                </a:solidFill>
              </a:rPr>
              <a:t>hypervisor</a:t>
            </a:r>
            <a:r>
              <a:rPr lang="de-DE" dirty="0" smtClean="0">
                <a:solidFill>
                  <a:schemeClr val="accent1">
                    <a:lumMod val="75000"/>
                  </a:schemeClr>
                </a:solidFill>
              </a:rPr>
              <a:t>)</a:t>
            </a:r>
            <a:endParaRPr lang="en-US" dirty="0">
              <a:solidFill>
                <a:schemeClr val="accent1">
                  <a:lumMod val="75000"/>
                </a:schemeClr>
              </a:solidFill>
            </a:endParaRPr>
          </a:p>
        </p:txBody>
      </p:sp>
      <p:sp>
        <p:nvSpPr>
          <p:cNvPr id="4" name="Slide Number Placeholder 3"/>
          <p:cNvSpPr>
            <a:spLocks noGrp="1"/>
          </p:cNvSpPr>
          <p:nvPr>
            <p:ph type="sldNum" sz="quarter" idx="12"/>
          </p:nvPr>
        </p:nvSpPr>
        <p:spPr/>
        <p:txBody>
          <a:bodyPr/>
          <a:lstStyle/>
          <a:p>
            <a:pPr>
              <a:defRPr/>
            </a:pPr>
            <a:fld id="{7C95D08C-D813-4C89-94A0-C17CB161EB0E}" type="slidenum">
              <a:rPr lang="en-US">
                <a:solidFill>
                  <a:schemeClr val="accent1"/>
                </a:solidFill>
                <a:latin typeface="+mj-lt"/>
              </a:rPr>
              <a:pPr>
                <a:defRPr/>
              </a:pPr>
              <a:t>123</a:t>
            </a:fld>
            <a:endParaRPr lang="en-US" dirty="0">
              <a:solidFill>
                <a:schemeClr val="accent1"/>
              </a:solidFill>
              <a:latin typeface="+mj-lt"/>
            </a:endParaRPr>
          </a:p>
        </p:txBody>
      </p:sp>
      <p:pic>
        <p:nvPicPr>
          <p:cNvPr id="282628" name="Picture 2"/>
          <p:cNvPicPr>
            <a:picLocks noChangeAspect="1" noChangeArrowheads="1"/>
          </p:cNvPicPr>
          <p:nvPr/>
        </p:nvPicPr>
        <p:blipFill>
          <a:blip r:embed="rId2"/>
          <a:srcRect/>
          <a:stretch>
            <a:fillRect/>
          </a:stretch>
        </p:blipFill>
        <p:spPr bwMode="auto">
          <a:xfrm>
            <a:off x="3422650" y="2795588"/>
            <a:ext cx="4911725" cy="3684587"/>
          </a:xfrm>
          <a:prstGeom prst="rect">
            <a:avLst/>
          </a:prstGeom>
          <a:noFill/>
          <a:ln w="9525">
            <a:noFill/>
            <a:miter lim="800000"/>
            <a:headEnd/>
            <a:tailEnd/>
          </a:ln>
        </p:spPr>
      </p:pic>
      <p:pic>
        <p:nvPicPr>
          <p:cNvPr id="282629" name="Picture 6"/>
          <p:cNvPicPr>
            <a:picLocks noChangeAspect="1" noChangeArrowheads="1"/>
          </p:cNvPicPr>
          <p:nvPr/>
        </p:nvPicPr>
        <p:blipFill>
          <a:blip r:embed="rId3"/>
          <a:srcRect/>
          <a:stretch>
            <a:fillRect/>
          </a:stretch>
        </p:blipFill>
        <p:spPr bwMode="auto">
          <a:xfrm>
            <a:off x="449263" y="3973513"/>
            <a:ext cx="3421062" cy="7302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Text Box 3"/>
          <p:cNvSpPr txBox="1">
            <a:spLocks noChangeArrowheads="1"/>
          </p:cNvSpPr>
          <p:nvPr/>
        </p:nvSpPr>
        <p:spPr bwMode="auto">
          <a:xfrm>
            <a:off x="8380413" y="6518275"/>
            <a:ext cx="536575" cy="365125"/>
          </a:xfrm>
          <a:prstGeom prst="rect">
            <a:avLst/>
          </a:prstGeom>
          <a:noFill/>
          <a:ln w="9525">
            <a:noFill/>
            <a:round/>
            <a:headEnd/>
            <a:tailEnd/>
          </a:ln>
        </p:spPr>
        <p:txBody>
          <a:bodyPr lIns="90000" tIns="46800" rIns="90000" bIns="46800" anchor="ctr"/>
          <a:lstStyle/>
          <a:p>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3D19DE9E-B476-4D37-9A1D-18199A349301}" type="slidenum">
              <a:rPr lang="en-US" sz="800">
                <a:solidFill>
                  <a:srgbClr val="FFFFFF"/>
                </a:solidFill>
              </a:rPr>
              <a: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124</a:t>
            </a:fld>
            <a:endParaRPr lang="en-US" sz="800">
              <a:solidFill>
                <a:srgbClr val="FFFFFF"/>
              </a:solidFill>
            </a:endParaRPr>
          </a:p>
        </p:txBody>
      </p:sp>
      <p:sp>
        <p:nvSpPr>
          <p:cNvPr id="283650" name="Text Box 4"/>
          <p:cNvSpPr txBox="1">
            <a:spLocks noChangeArrowheads="1"/>
          </p:cNvSpPr>
          <p:nvPr/>
        </p:nvSpPr>
        <p:spPr bwMode="auto">
          <a:xfrm>
            <a:off x="225425" y="682625"/>
            <a:ext cx="8691563" cy="2020888"/>
          </a:xfrm>
          <a:prstGeom prst="rect">
            <a:avLst/>
          </a:prstGeom>
          <a:noFill/>
          <a:ln w="9525">
            <a:noFill/>
            <a:round/>
            <a:headEnd/>
            <a:tailEnd/>
          </a:ln>
        </p:spPr>
        <p:txBody>
          <a:bodyPr/>
          <a:lstStyle/>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a:p>
            <a:pPr>
              <a:lnSpc>
                <a:spcPct val="85000"/>
              </a:lnSpc>
              <a:spcBef>
                <a:spcPts val="1800"/>
              </a:spcBef>
              <a:tabLst>
                <a:tab pos="0" algn="l"/>
                <a:tab pos="569913" algn="l"/>
                <a:tab pos="1484313" algn="l"/>
                <a:tab pos="2398713" algn="l"/>
                <a:tab pos="3313113" algn="l"/>
                <a:tab pos="4227513" algn="l"/>
                <a:tab pos="5141913" algn="l"/>
                <a:tab pos="6056313" algn="l"/>
                <a:tab pos="6970713" algn="l"/>
                <a:tab pos="7885113" algn="l"/>
                <a:tab pos="8799513" algn="l"/>
                <a:tab pos="9713913" algn="l"/>
              </a:tabLst>
            </a:pPr>
            <a:endParaRPr lang="en-US" sz="2400" b="1">
              <a:solidFill>
                <a:srgbClr val="74639B"/>
              </a:solidFill>
            </a:endParaRPr>
          </a:p>
        </p:txBody>
      </p:sp>
      <p:sp>
        <p:nvSpPr>
          <p:cNvPr id="283651" name="Title 1"/>
          <p:cNvSpPr>
            <a:spLocks noGrp="1"/>
          </p:cNvSpPr>
          <p:nvPr>
            <p:ph type="title"/>
          </p:nvPr>
        </p:nvSpPr>
        <p:spPr/>
        <p:txBody>
          <a:bodyPr/>
          <a:lstStyle/>
          <a:p>
            <a:r>
              <a:rPr lang="ru-RU" smtClean="0">
                <a:solidFill>
                  <a:schemeClr val="bg1"/>
                </a:solidFill>
                <a:cs typeface="Arial" charset="0"/>
              </a:rPr>
              <a:t>Что такое </a:t>
            </a:r>
            <a:r>
              <a:rPr smtClean="0">
                <a:solidFill>
                  <a:schemeClr val="bg1"/>
                </a:solidFill>
                <a:cs typeface="Arial" charset="0"/>
              </a:rPr>
              <a:t>OpenFlow?</a:t>
            </a:r>
            <a:endParaRPr smtClean="0">
              <a:cs typeface="Arial" charset="0"/>
            </a:endParaRPr>
          </a:p>
        </p:txBody>
      </p:sp>
      <p:sp>
        <p:nvSpPr>
          <p:cNvPr id="3" name="Text Placeholder 2"/>
          <p:cNvSpPr>
            <a:spLocks noGrp="1"/>
          </p:cNvSpPr>
          <p:nvPr>
            <p:ph type="body" sz="quarter" idx="11"/>
          </p:nvPr>
        </p:nvSpPr>
        <p:spPr>
          <a:xfrm>
            <a:off x="225425" y="1198563"/>
            <a:ext cx="8691563" cy="4721225"/>
          </a:xfrm>
        </p:spPr>
        <p:txBody>
          <a:bodyPr rtlCol="0">
            <a:normAutofit lnSpcReduction="10000"/>
          </a:bodyPr>
          <a:lstStyle/>
          <a:p>
            <a:pPr fontAlgn="auto">
              <a:spcAft>
                <a:spcPts val="0"/>
              </a:spcAft>
              <a:buFont typeface="Arial" pitchFamily="34" charset="0"/>
              <a:buChar char="•"/>
              <a:defRPr/>
            </a:pPr>
            <a:r>
              <a:rPr lang="ru-RU" dirty="0" smtClean="0"/>
              <a:t>Определения</a:t>
            </a:r>
            <a:r>
              <a:rPr lang="en-US" dirty="0" smtClean="0"/>
              <a:t>:</a:t>
            </a:r>
          </a:p>
          <a:p>
            <a:pPr lvl="1" fontAlgn="auto">
              <a:spcAft>
                <a:spcPts val="0"/>
              </a:spcAft>
              <a:defRPr/>
            </a:pPr>
            <a:r>
              <a:rPr lang="en-US" b="1" dirty="0" smtClean="0">
                <a:solidFill>
                  <a:schemeClr val="accent6"/>
                </a:solidFill>
              </a:rPr>
              <a:t>OpenFlow-only switch</a:t>
            </a:r>
            <a:r>
              <a:rPr lang="en-US" dirty="0" smtClean="0">
                <a:solidFill>
                  <a:schemeClr val="accent6"/>
                </a:solidFill>
              </a:rPr>
              <a:t>: supports the mandatory client features of the OpenFlow protocol.</a:t>
            </a:r>
          </a:p>
          <a:p>
            <a:pPr lvl="1" fontAlgn="auto">
              <a:spcAft>
                <a:spcPts val="0"/>
              </a:spcAft>
              <a:defRPr/>
            </a:pPr>
            <a:r>
              <a:rPr lang="en-US" b="1" dirty="0" smtClean="0">
                <a:solidFill>
                  <a:schemeClr val="accent6"/>
                </a:solidFill>
              </a:rPr>
              <a:t>OpenFlow-capable switch</a:t>
            </a:r>
            <a:r>
              <a:rPr lang="en-US" dirty="0" smtClean="0">
                <a:solidFill>
                  <a:schemeClr val="accent6"/>
                </a:solidFill>
              </a:rPr>
              <a:t>: supports the mandatory client features of OpenFlow in addition to normal switch functions (e.g., STP, EAPS).</a:t>
            </a:r>
          </a:p>
          <a:p>
            <a:pPr lvl="1" fontAlgn="auto">
              <a:spcAft>
                <a:spcPts val="0"/>
              </a:spcAft>
              <a:defRPr/>
            </a:pPr>
            <a:r>
              <a:rPr lang="en-US" b="1" dirty="0" smtClean="0">
                <a:solidFill>
                  <a:schemeClr val="accent6"/>
                </a:solidFill>
              </a:rPr>
              <a:t>Controller:</a:t>
            </a:r>
            <a:r>
              <a:rPr lang="en-US" dirty="0" smtClean="0">
                <a:solidFill>
                  <a:schemeClr val="accent6"/>
                </a:solidFill>
              </a:rPr>
              <a:t> supports the server feature of the OpenFlow protocol.  Manages the forwarding behavior of one or more OpenFlow switches.</a:t>
            </a:r>
          </a:p>
          <a:p>
            <a:pPr lvl="1" fontAlgn="auto">
              <a:spcAft>
                <a:spcPts val="0"/>
              </a:spcAft>
              <a:defRPr/>
            </a:pPr>
            <a:r>
              <a:rPr lang="en-US" b="1" dirty="0" smtClean="0">
                <a:solidFill>
                  <a:schemeClr val="accent6"/>
                </a:solidFill>
              </a:rPr>
              <a:t>Flow entry</a:t>
            </a:r>
            <a:r>
              <a:rPr lang="en-US" dirty="0" smtClean="0">
                <a:solidFill>
                  <a:schemeClr val="accent6"/>
                </a:solidFill>
              </a:rPr>
              <a:t>: the basic unit of forwarding management.</a:t>
            </a:r>
          </a:p>
          <a:p>
            <a:pPr lvl="1" fontAlgn="auto">
              <a:spcAft>
                <a:spcPts val="0"/>
              </a:spcAft>
              <a:defRPr/>
            </a:pPr>
            <a:r>
              <a:rPr lang="en-US" b="1" dirty="0" smtClean="0">
                <a:solidFill>
                  <a:schemeClr val="accent6"/>
                </a:solidFill>
              </a:rPr>
              <a:t>Flow table: </a:t>
            </a:r>
            <a:r>
              <a:rPr lang="en-US" dirty="0" smtClean="0">
                <a:solidFill>
                  <a:schemeClr val="accent6"/>
                </a:solidFill>
              </a:rPr>
              <a:t>consists of a set of priority ordered flow entries.  A switch may support more than one flow table.</a:t>
            </a:r>
          </a:p>
          <a:p>
            <a:pPr lvl="1" fontAlgn="auto">
              <a:spcAft>
                <a:spcPts val="0"/>
              </a:spcAft>
              <a:defRPr/>
            </a:pPr>
            <a:r>
              <a:rPr lang="en-US" b="1" dirty="0" smtClean="0">
                <a:solidFill>
                  <a:schemeClr val="accent6"/>
                </a:solidFill>
              </a:rPr>
              <a:t>Emergency flow table</a:t>
            </a:r>
            <a:r>
              <a:rPr lang="en-US" dirty="0" smtClean="0">
                <a:solidFill>
                  <a:schemeClr val="accent6"/>
                </a:solidFill>
              </a:rPr>
              <a:t>: flow table that the switch uses in case connectivity with all configured controllers fails.</a:t>
            </a:r>
          </a:p>
          <a:p>
            <a:pPr fontAlgn="auto">
              <a:spcAft>
                <a:spcPts val="0"/>
              </a:spcAft>
              <a:buFont typeface="Arial" pitchFamily="34" charset="0"/>
              <a:buChar char="•"/>
              <a:defRPr/>
            </a:pPr>
            <a:r>
              <a:rPr lang="ru-RU" dirty="0" smtClean="0"/>
              <a:t>Коммутатор может одновременно подключаться к нескольким контроллерам, но только один контроллер выбирается как </a:t>
            </a:r>
            <a:r>
              <a:rPr lang="en-US" dirty="0" smtClean="0"/>
              <a:t>master.</a:t>
            </a:r>
          </a:p>
          <a:p>
            <a:pPr lvl="1" fontAlgn="auto">
              <a:spcAft>
                <a:spcPts val="0"/>
              </a:spcAft>
              <a:defRPr/>
            </a:pPr>
            <a:r>
              <a:rPr lang="en-US" b="1" dirty="0" err="1" smtClean="0">
                <a:solidFill>
                  <a:schemeClr val="accent6"/>
                </a:solidFill>
              </a:rPr>
              <a:t>Flowvisor</a:t>
            </a:r>
            <a:r>
              <a:rPr lang="en-US" b="1" dirty="0" smtClean="0">
                <a:solidFill>
                  <a:schemeClr val="accent6"/>
                </a:solidFill>
              </a:rPr>
              <a:t>:</a:t>
            </a:r>
            <a:r>
              <a:rPr lang="en-US" dirty="0" smtClean="0">
                <a:solidFill>
                  <a:schemeClr val="accent6"/>
                </a:solidFill>
              </a:rPr>
              <a:t>  can be used to slice a switch into multiple logical switches, each managed by a different Controller.</a:t>
            </a:r>
            <a:endParaRPr lang="en-US" dirty="0">
              <a:solidFill>
                <a:schemeClr val="accent6"/>
              </a:solidFill>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Title 3"/>
          <p:cNvSpPr>
            <a:spLocks noGrp="1"/>
          </p:cNvSpPr>
          <p:nvPr>
            <p:ph type="title"/>
          </p:nvPr>
        </p:nvSpPr>
        <p:spPr>
          <a:xfrm>
            <a:off x="233363" y="139700"/>
            <a:ext cx="8694737" cy="774700"/>
          </a:xfrm>
        </p:spPr>
        <p:txBody>
          <a:bodyPr/>
          <a:lstStyle/>
          <a:p>
            <a:r>
              <a:rPr lang="ru-RU" smtClean="0">
                <a:cs typeface="Arial" charset="0"/>
              </a:rPr>
              <a:t>Согласование </a:t>
            </a:r>
            <a:r>
              <a:rPr smtClean="0">
                <a:cs typeface="Arial" charset="0"/>
              </a:rPr>
              <a:t>OpenFlow</a:t>
            </a:r>
          </a:p>
        </p:txBody>
      </p:sp>
      <p:pic>
        <p:nvPicPr>
          <p:cNvPr id="285698" name="Picture 3" descr="Summitx480_48tAC.png"/>
          <p:cNvPicPr>
            <a:picLocks noChangeAspect="1"/>
          </p:cNvPicPr>
          <p:nvPr/>
        </p:nvPicPr>
        <p:blipFill>
          <a:blip r:embed="rId3"/>
          <a:srcRect/>
          <a:stretch>
            <a:fillRect/>
          </a:stretch>
        </p:blipFill>
        <p:spPr bwMode="auto">
          <a:xfrm>
            <a:off x="3362325" y="4267200"/>
            <a:ext cx="2062163" cy="446088"/>
          </a:xfrm>
          <a:prstGeom prst="rect">
            <a:avLst/>
          </a:prstGeom>
          <a:noFill/>
          <a:ln w="9525">
            <a:noFill/>
            <a:miter lim="800000"/>
            <a:headEnd/>
            <a:tailEnd/>
          </a:ln>
        </p:spPr>
      </p:pic>
      <p:pic>
        <p:nvPicPr>
          <p:cNvPr id="285699" name="Picture 3" descr="Summitx480_48tAC.png"/>
          <p:cNvPicPr>
            <a:picLocks noChangeAspect="1"/>
          </p:cNvPicPr>
          <p:nvPr/>
        </p:nvPicPr>
        <p:blipFill>
          <a:blip r:embed="rId3"/>
          <a:srcRect/>
          <a:stretch>
            <a:fillRect/>
          </a:stretch>
        </p:blipFill>
        <p:spPr bwMode="auto">
          <a:xfrm>
            <a:off x="6340475" y="4267200"/>
            <a:ext cx="2063750" cy="446088"/>
          </a:xfrm>
          <a:prstGeom prst="rect">
            <a:avLst/>
          </a:prstGeom>
          <a:noFill/>
          <a:ln w="9525">
            <a:noFill/>
            <a:miter lim="800000"/>
            <a:headEnd/>
            <a:tailEnd/>
          </a:ln>
        </p:spPr>
      </p:pic>
      <p:pic>
        <p:nvPicPr>
          <p:cNvPr id="285700" name="Picture 3" descr="Summitx480_48tAC.png"/>
          <p:cNvPicPr>
            <a:picLocks noChangeAspect="1"/>
          </p:cNvPicPr>
          <p:nvPr/>
        </p:nvPicPr>
        <p:blipFill>
          <a:blip r:embed="rId3"/>
          <a:srcRect/>
          <a:stretch>
            <a:fillRect/>
          </a:stretch>
        </p:blipFill>
        <p:spPr bwMode="auto">
          <a:xfrm>
            <a:off x="382588" y="4267200"/>
            <a:ext cx="2062162" cy="446088"/>
          </a:xfrm>
          <a:prstGeom prst="rect">
            <a:avLst/>
          </a:prstGeom>
          <a:noFill/>
          <a:ln w="9525">
            <a:noFill/>
            <a:miter lim="800000"/>
            <a:headEnd/>
            <a:tailEnd/>
          </a:ln>
        </p:spPr>
      </p:pic>
      <p:cxnSp>
        <p:nvCxnSpPr>
          <p:cNvPr id="56" name="Straight Arrow Connector 55"/>
          <p:cNvCxnSpPr>
            <a:stCxn id="14" idx="0"/>
            <a:endCxn id="285719" idx="2"/>
          </p:cNvCxnSpPr>
          <p:nvPr/>
        </p:nvCxnSpPr>
        <p:spPr>
          <a:xfrm flipV="1">
            <a:off x="1414463" y="2498725"/>
            <a:ext cx="2970212" cy="1768475"/>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285719" idx="2"/>
            <a:endCxn id="7" idx="0"/>
          </p:cNvCxnSpPr>
          <p:nvPr/>
        </p:nvCxnSpPr>
        <p:spPr>
          <a:xfrm>
            <a:off x="4384675" y="2498725"/>
            <a:ext cx="7938" cy="1768475"/>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285719" idx="2"/>
            <a:endCxn id="8" idx="0"/>
          </p:cNvCxnSpPr>
          <p:nvPr/>
        </p:nvCxnSpPr>
        <p:spPr>
          <a:xfrm>
            <a:off x="4384675" y="2498725"/>
            <a:ext cx="2987675" cy="1768475"/>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5704"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85705" name="Group 81"/>
          <p:cNvGrpSpPr>
            <a:grpSpLocks/>
          </p:cNvGrpSpPr>
          <p:nvPr/>
        </p:nvGrpSpPr>
        <p:grpSpPr bwMode="auto">
          <a:xfrm>
            <a:off x="3498850" y="1266825"/>
            <a:ext cx="2024063" cy="1244600"/>
            <a:chOff x="3191261" y="1267481"/>
            <a:chExt cx="2023537" cy="1244214"/>
          </a:xfrm>
        </p:grpSpPr>
        <p:grpSp>
          <p:nvGrpSpPr>
            <p:cNvPr id="285708" name="Group 44"/>
            <p:cNvGrpSpPr>
              <a:grpSpLocks/>
            </p:cNvGrpSpPr>
            <p:nvPr/>
          </p:nvGrpSpPr>
          <p:grpSpPr bwMode="auto">
            <a:xfrm>
              <a:off x="3370262" y="1563957"/>
              <a:ext cx="1627187" cy="947738"/>
              <a:chOff x="3868738" y="1262063"/>
              <a:chExt cx="1627187" cy="1689100"/>
            </a:xfrm>
          </p:grpSpPr>
          <p:sp>
            <p:nvSpPr>
              <p:cNvPr id="285710"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85711"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85713"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85715"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85717" name="Group 14"/>
              <p:cNvGrpSpPr>
                <a:grpSpLocks/>
              </p:cNvGrpSpPr>
              <p:nvPr/>
            </p:nvGrpSpPr>
            <p:grpSpPr bwMode="auto">
              <a:xfrm>
                <a:off x="3879850" y="1857376"/>
                <a:ext cx="1401762" cy="730250"/>
                <a:chOff x="2444" y="1170"/>
                <a:chExt cx="883" cy="460"/>
              </a:xfrm>
            </p:grpSpPr>
            <p:sp>
              <p:nvSpPr>
                <p:cNvPr id="285734"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85735"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85736"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85718" name="Group 18"/>
              <p:cNvGrpSpPr>
                <a:grpSpLocks/>
              </p:cNvGrpSpPr>
              <p:nvPr/>
            </p:nvGrpSpPr>
            <p:grpSpPr bwMode="auto">
              <a:xfrm>
                <a:off x="3879850" y="1844676"/>
                <a:ext cx="1401762" cy="731838"/>
                <a:chOff x="2444" y="1162"/>
                <a:chExt cx="883" cy="461"/>
              </a:xfrm>
            </p:grpSpPr>
            <p:sp>
              <p:nvSpPr>
                <p:cNvPr id="285731"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85732"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85733"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85719"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85720" name="Group 30"/>
              <p:cNvGrpSpPr>
                <a:grpSpLocks/>
              </p:cNvGrpSpPr>
              <p:nvPr/>
            </p:nvGrpSpPr>
            <p:grpSpPr bwMode="auto">
              <a:xfrm>
                <a:off x="4819650" y="1663701"/>
                <a:ext cx="344487" cy="1106488"/>
                <a:chOff x="3036" y="1048"/>
                <a:chExt cx="217" cy="697"/>
              </a:xfrm>
            </p:grpSpPr>
            <p:grpSp>
              <p:nvGrpSpPr>
                <p:cNvPr id="285721" name="Group 24"/>
                <p:cNvGrpSpPr>
                  <a:grpSpLocks/>
                </p:cNvGrpSpPr>
                <p:nvPr/>
              </p:nvGrpSpPr>
              <p:grpSpPr bwMode="auto">
                <a:xfrm>
                  <a:off x="3043" y="1055"/>
                  <a:ext cx="210" cy="690"/>
                  <a:chOff x="3043" y="1055"/>
                  <a:chExt cx="210" cy="690"/>
                </a:xfrm>
              </p:grpSpPr>
              <p:sp>
                <p:nvSpPr>
                  <p:cNvPr id="285727"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85728"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85729"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85730"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85722" name="Group 29"/>
                <p:cNvGrpSpPr>
                  <a:grpSpLocks/>
                </p:cNvGrpSpPr>
                <p:nvPr/>
              </p:nvGrpSpPr>
              <p:grpSpPr bwMode="auto">
                <a:xfrm>
                  <a:off x="3036" y="1048"/>
                  <a:ext cx="209" cy="690"/>
                  <a:chOff x="3036" y="1048"/>
                  <a:chExt cx="209" cy="690"/>
                </a:xfrm>
              </p:grpSpPr>
              <p:sp>
                <p:nvSpPr>
                  <p:cNvPr id="285723"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85724"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85725"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85726"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sp>
        <p:nvSpPr>
          <p:cNvPr id="285706" name="TextBox 90"/>
          <p:cNvSpPr txBox="1">
            <a:spLocks noChangeArrowheads="1"/>
          </p:cNvSpPr>
          <p:nvPr/>
        </p:nvSpPr>
        <p:spPr bwMode="auto">
          <a:xfrm>
            <a:off x="2243138" y="4941888"/>
            <a:ext cx="4795837" cy="1512887"/>
          </a:xfrm>
          <a:prstGeom prst="rect">
            <a:avLst/>
          </a:prstGeom>
          <a:noFill/>
          <a:ln w="9525">
            <a:noFill/>
            <a:miter lim="800000"/>
            <a:headEnd/>
            <a:tailEnd/>
          </a:ln>
        </p:spPr>
        <p:txBody>
          <a:bodyPr/>
          <a:lstStyle/>
          <a:p>
            <a:pPr marL="228600" indent="-228600" defTabSz="914400">
              <a:lnSpc>
                <a:spcPct val="85000"/>
              </a:lnSpc>
              <a:spcBef>
                <a:spcPts val="600"/>
              </a:spcBef>
              <a:buFont typeface="Arial" charset="0"/>
              <a:buChar char="•"/>
            </a:pPr>
            <a:r>
              <a:rPr lang="ru-RU" sz="1400">
                <a:latin typeface="Arial Narrow" pitchFamily="34" charset="0"/>
              </a:rPr>
              <a:t>Коммутатор подключается к контроллеру</a:t>
            </a:r>
            <a:r>
              <a:rPr lang="en-US" sz="1400">
                <a:latin typeface="Arial Narrow" pitchFamily="34" charset="0"/>
              </a:rPr>
              <a:t>. </a:t>
            </a:r>
            <a:r>
              <a:rPr lang="ru-RU" sz="1400">
                <a:latin typeface="Arial Narrow" pitchFamily="34" charset="0"/>
              </a:rPr>
              <a:t>Устройства обмениваются</a:t>
            </a:r>
            <a:r>
              <a:rPr lang="en-US" sz="1400">
                <a:latin typeface="Arial Narrow" pitchFamily="34" charset="0"/>
              </a:rPr>
              <a:t> Hello</a:t>
            </a:r>
            <a:r>
              <a:rPr lang="ru-RU" sz="1400">
                <a:latin typeface="Arial Narrow" pitchFamily="34" charset="0"/>
              </a:rPr>
              <a:t> пакетами</a:t>
            </a:r>
            <a:r>
              <a:rPr lang="en-US" sz="1400">
                <a:latin typeface="Arial Narrow" pitchFamily="34" charset="0"/>
              </a:rPr>
              <a:t>. </a:t>
            </a:r>
            <a:r>
              <a:rPr lang="ru-RU" sz="1400">
                <a:latin typeface="Arial Narrow" pitchFamily="34" charset="0"/>
              </a:rPr>
              <a:t>Согласуется версия протокола</a:t>
            </a:r>
            <a:r>
              <a:rPr lang="en-US" sz="1400">
                <a:latin typeface="Arial Narrow" pitchFamily="34" charset="0"/>
              </a:rPr>
              <a:t>.</a:t>
            </a:r>
          </a:p>
          <a:p>
            <a:pPr marL="228600" indent="-228600" defTabSz="914400">
              <a:lnSpc>
                <a:spcPct val="85000"/>
              </a:lnSpc>
              <a:spcBef>
                <a:spcPts val="600"/>
              </a:spcBef>
              <a:buFont typeface="Arial" charset="0"/>
              <a:buChar char="•"/>
            </a:pPr>
            <a:r>
              <a:rPr lang="ru-RU" sz="1400">
                <a:latin typeface="Arial Narrow" pitchFamily="34" charset="0"/>
              </a:rPr>
              <a:t>Контроллер запрашивает коммутатор список поддерживаемых функций сообщением </a:t>
            </a:r>
            <a:r>
              <a:rPr lang="en-US" sz="1400">
                <a:latin typeface="Arial Narrow" pitchFamily="34" charset="0"/>
              </a:rPr>
              <a:t>Features-Request.</a:t>
            </a:r>
          </a:p>
          <a:p>
            <a:pPr marL="228600" indent="-228600" defTabSz="914400">
              <a:lnSpc>
                <a:spcPct val="85000"/>
              </a:lnSpc>
              <a:spcBef>
                <a:spcPts val="600"/>
              </a:spcBef>
              <a:buFont typeface="Arial" charset="0"/>
              <a:buChar char="•"/>
            </a:pPr>
            <a:r>
              <a:rPr lang="ru-RU" sz="1400">
                <a:latin typeface="Arial Narrow" pitchFamily="34" charset="0"/>
              </a:rPr>
              <a:t>Коммутатор отвечает сообщением </a:t>
            </a:r>
            <a:r>
              <a:rPr lang="en-US" sz="1400">
                <a:latin typeface="Arial Narrow" pitchFamily="34" charset="0"/>
              </a:rPr>
              <a:t>Features-Reply </a:t>
            </a:r>
            <a:r>
              <a:rPr lang="ru-RU" sz="1400">
                <a:latin typeface="Arial Narrow" pitchFamily="34" charset="0"/>
              </a:rPr>
              <a:t>список поддерживаемых функций и список </a:t>
            </a:r>
            <a:r>
              <a:rPr lang="en-US" sz="1400">
                <a:latin typeface="Arial Narrow" pitchFamily="34" charset="0"/>
              </a:rPr>
              <a:t>OpenFlow-enabled </a:t>
            </a:r>
            <a:r>
              <a:rPr lang="ru-RU" sz="1400">
                <a:latin typeface="Arial Narrow" pitchFamily="34" charset="0"/>
              </a:rPr>
              <a:t>портов</a:t>
            </a:r>
            <a:r>
              <a:rPr lang="en-US" sz="1400">
                <a:latin typeface="Arial Narrow" pitchFamily="34" charset="0"/>
              </a:rPr>
              <a:t>.</a:t>
            </a:r>
          </a:p>
          <a:p>
            <a:pPr marL="228600" indent="-228600" defTabSz="914400">
              <a:lnSpc>
                <a:spcPct val="85000"/>
              </a:lnSpc>
              <a:spcBef>
                <a:spcPts val="600"/>
              </a:spcBef>
              <a:buFont typeface="Arial" charset="0"/>
              <a:buChar char="•"/>
            </a:pPr>
            <a:endParaRPr lang="en-US" sz="1400">
              <a:latin typeface="Arial Narrow" pitchFamily="34" charset="0"/>
            </a:endParaRPr>
          </a:p>
          <a:p>
            <a:pPr marL="228600" indent="-228600" defTabSz="914400">
              <a:lnSpc>
                <a:spcPct val="85000"/>
              </a:lnSpc>
              <a:spcBef>
                <a:spcPts val="1200"/>
              </a:spcBef>
              <a:buFont typeface="Arial" charset="0"/>
              <a:buChar char="•"/>
            </a:pPr>
            <a:endParaRPr lang="en-US" sz="1400">
              <a:latin typeface="Arial Narrow" pitchFamily="34" charset="0"/>
            </a:endParaRPr>
          </a:p>
        </p:txBody>
      </p:sp>
      <p:sp>
        <p:nvSpPr>
          <p:cNvPr id="285707" name="TextBox 1"/>
          <p:cNvSpPr txBox="1">
            <a:spLocks noChangeArrowheads="1"/>
          </p:cNvSpPr>
          <p:nvPr/>
        </p:nvSpPr>
        <p:spPr bwMode="auto">
          <a:xfrm>
            <a:off x="2832100" y="749300"/>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Tree>
  </p:cSld>
  <p:clrMapOvr>
    <a:masterClrMapping/>
  </p:clrMapOvr>
  <p:transition spd="med">
    <p:wipe dir="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Title 3"/>
          <p:cNvSpPr>
            <a:spLocks noGrp="1"/>
          </p:cNvSpPr>
          <p:nvPr>
            <p:ph type="title"/>
          </p:nvPr>
        </p:nvSpPr>
        <p:spPr>
          <a:xfrm>
            <a:off x="233363" y="139700"/>
            <a:ext cx="8694737" cy="774700"/>
          </a:xfrm>
        </p:spPr>
        <p:txBody>
          <a:bodyPr/>
          <a:lstStyle/>
          <a:p>
            <a:r>
              <a:rPr lang="ru-RU" smtClean="0">
                <a:cs typeface="Arial" charset="0"/>
              </a:rPr>
              <a:t>Изучение Топологии</a:t>
            </a:r>
            <a:endParaRPr smtClean="0">
              <a:cs typeface="Arial" charset="0"/>
            </a:endParaRPr>
          </a:p>
        </p:txBody>
      </p:sp>
      <p:pic>
        <p:nvPicPr>
          <p:cNvPr id="287746" name="Picture 3" descr="Summitx480_48tAC.png"/>
          <p:cNvPicPr>
            <a:picLocks noChangeAspect="1"/>
          </p:cNvPicPr>
          <p:nvPr/>
        </p:nvPicPr>
        <p:blipFill>
          <a:blip r:embed="rId3"/>
          <a:srcRect/>
          <a:stretch>
            <a:fillRect/>
          </a:stretch>
        </p:blipFill>
        <p:spPr bwMode="auto">
          <a:xfrm>
            <a:off x="3362325" y="4267200"/>
            <a:ext cx="2062163" cy="446088"/>
          </a:xfrm>
          <a:prstGeom prst="rect">
            <a:avLst/>
          </a:prstGeom>
          <a:noFill/>
          <a:ln w="9525">
            <a:noFill/>
            <a:miter lim="800000"/>
            <a:headEnd/>
            <a:tailEnd/>
          </a:ln>
        </p:spPr>
      </p:pic>
      <p:pic>
        <p:nvPicPr>
          <p:cNvPr id="287747" name="Picture 3" descr="Summitx480_48tAC.png"/>
          <p:cNvPicPr>
            <a:picLocks noChangeAspect="1"/>
          </p:cNvPicPr>
          <p:nvPr/>
        </p:nvPicPr>
        <p:blipFill>
          <a:blip r:embed="rId3"/>
          <a:srcRect/>
          <a:stretch>
            <a:fillRect/>
          </a:stretch>
        </p:blipFill>
        <p:spPr bwMode="auto">
          <a:xfrm>
            <a:off x="6340475" y="4267200"/>
            <a:ext cx="2063750" cy="446088"/>
          </a:xfrm>
          <a:prstGeom prst="rect">
            <a:avLst/>
          </a:prstGeom>
          <a:noFill/>
          <a:ln w="9525">
            <a:noFill/>
            <a:miter lim="800000"/>
            <a:headEnd/>
            <a:tailEnd/>
          </a:ln>
        </p:spPr>
      </p:pic>
      <p:pic>
        <p:nvPicPr>
          <p:cNvPr id="287748" name="Picture 3" descr="Summitx480_48tAC.png"/>
          <p:cNvPicPr>
            <a:picLocks noChangeAspect="1"/>
          </p:cNvPicPr>
          <p:nvPr/>
        </p:nvPicPr>
        <p:blipFill>
          <a:blip r:embed="rId3"/>
          <a:srcRect/>
          <a:stretch>
            <a:fillRect/>
          </a:stretch>
        </p:blipFill>
        <p:spPr bwMode="auto">
          <a:xfrm>
            <a:off x="382588" y="4267200"/>
            <a:ext cx="2062162" cy="446088"/>
          </a:xfrm>
          <a:prstGeom prst="rect">
            <a:avLst/>
          </a:prstGeom>
          <a:noFill/>
          <a:ln w="9525">
            <a:noFill/>
            <a:miter lim="800000"/>
            <a:headEnd/>
            <a:tailEnd/>
          </a:ln>
        </p:spPr>
      </p:pic>
      <p:cxnSp>
        <p:nvCxnSpPr>
          <p:cNvPr id="56" name="Straight Arrow Connector 55"/>
          <p:cNvCxnSpPr>
            <a:stCxn id="14" idx="0"/>
            <a:endCxn id="287776" idx="2"/>
          </p:cNvCxnSpPr>
          <p:nvPr/>
        </p:nvCxnSpPr>
        <p:spPr>
          <a:xfrm flipV="1">
            <a:off x="1414463" y="2498725"/>
            <a:ext cx="2970212" cy="1768475"/>
          </a:xfrm>
          <a:prstGeom prst="straightConnector1">
            <a:avLst/>
          </a:prstGeom>
          <a:ln w="38100">
            <a:solidFill>
              <a:srgbClr val="FF000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327150" y="3184525"/>
            <a:ext cx="1208088"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LLDP Request</a:t>
            </a:r>
          </a:p>
        </p:txBody>
      </p:sp>
      <p:cxnSp>
        <p:nvCxnSpPr>
          <p:cNvPr id="59" name="Straight Arrow Connector 58"/>
          <p:cNvCxnSpPr>
            <a:stCxn id="287776" idx="2"/>
            <a:endCxn id="7" idx="0"/>
          </p:cNvCxnSpPr>
          <p:nvPr/>
        </p:nvCxnSpPr>
        <p:spPr>
          <a:xfrm>
            <a:off x="4384675" y="2498725"/>
            <a:ext cx="7938" cy="17684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287776" idx="2"/>
            <a:endCxn id="8" idx="0"/>
          </p:cNvCxnSpPr>
          <p:nvPr/>
        </p:nvCxnSpPr>
        <p:spPr>
          <a:xfrm>
            <a:off x="4384675" y="2498725"/>
            <a:ext cx="2987675" cy="176847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7753"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87754" name="Group 81"/>
          <p:cNvGrpSpPr>
            <a:grpSpLocks/>
          </p:cNvGrpSpPr>
          <p:nvPr/>
        </p:nvGrpSpPr>
        <p:grpSpPr bwMode="auto">
          <a:xfrm>
            <a:off x="3498850" y="1266825"/>
            <a:ext cx="2024063" cy="1244600"/>
            <a:chOff x="3191261" y="1267481"/>
            <a:chExt cx="2023537" cy="1244214"/>
          </a:xfrm>
        </p:grpSpPr>
        <p:grpSp>
          <p:nvGrpSpPr>
            <p:cNvPr id="287765" name="Group 44"/>
            <p:cNvGrpSpPr>
              <a:grpSpLocks/>
            </p:cNvGrpSpPr>
            <p:nvPr/>
          </p:nvGrpSpPr>
          <p:grpSpPr bwMode="auto">
            <a:xfrm>
              <a:off x="3370262" y="1563957"/>
              <a:ext cx="1627187" cy="947738"/>
              <a:chOff x="3868738" y="1262063"/>
              <a:chExt cx="1627187" cy="1689100"/>
            </a:xfrm>
          </p:grpSpPr>
          <p:sp>
            <p:nvSpPr>
              <p:cNvPr id="287767"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87768"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87770"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87772"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87774" name="Group 14"/>
              <p:cNvGrpSpPr>
                <a:grpSpLocks/>
              </p:cNvGrpSpPr>
              <p:nvPr/>
            </p:nvGrpSpPr>
            <p:grpSpPr bwMode="auto">
              <a:xfrm>
                <a:off x="3879850" y="1857376"/>
                <a:ext cx="1401762" cy="730250"/>
                <a:chOff x="2444" y="1170"/>
                <a:chExt cx="883" cy="460"/>
              </a:xfrm>
            </p:grpSpPr>
            <p:sp>
              <p:nvSpPr>
                <p:cNvPr id="287791"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87792"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87793"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87775" name="Group 18"/>
              <p:cNvGrpSpPr>
                <a:grpSpLocks/>
              </p:cNvGrpSpPr>
              <p:nvPr/>
            </p:nvGrpSpPr>
            <p:grpSpPr bwMode="auto">
              <a:xfrm>
                <a:off x="3879850" y="1844676"/>
                <a:ext cx="1401762" cy="731838"/>
                <a:chOff x="2444" y="1162"/>
                <a:chExt cx="883" cy="461"/>
              </a:xfrm>
            </p:grpSpPr>
            <p:sp>
              <p:nvSpPr>
                <p:cNvPr id="287788"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87789"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87790"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87776"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87777" name="Group 30"/>
              <p:cNvGrpSpPr>
                <a:grpSpLocks/>
              </p:cNvGrpSpPr>
              <p:nvPr/>
            </p:nvGrpSpPr>
            <p:grpSpPr bwMode="auto">
              <a:xfrm>
                <a:off x="4819650" y="1663701"/>
                <a:ext cx="344487" cy="1106488"/>
                <a:chOff x="3036" y="1048"/>
                <a:chExt cx="217" cy="697"/>
              </a:xfrm>
            </p:grpSpPr>
            <p:grpSp>
              <p:nvGrpSpPr>
                <p:cNvPr id="287778" name="Group 24"/>
                <p:cNvGrpSpPr>
                  <a:grpSpLocks/>
                </p:cNvGrpSpPr>
                <p:nvPr/>
              </p:nvGrpSpPr>
              <p:grpSpPr bwMode="auto">
                <a:xfrm>
                  <a:off x="3043" y="1055"/>
                  <a:ext cx="210" cy="690"/>
                  <a:chOff x="3043" y="1055"/>
                  <a:chExt cx="210" cy="690"/>
                </a:xfrm>
              </p:grpSpPr>
              <p:sp>
                <p:nvSpPr>
                  <p:cNvPr id="287784"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87785"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87786"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87787"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87779" name="Group 29"/>
                <p:cNvGrpSpPr>
                  <a:grpSpLocks/>
                </p:cNvGrpSpPr>
                <p:nvPr/>
              </p:nvGrpSpPr>
              <p:grpSpPr bwMode="auto">
                <a:xfrm>
                  <a:off x="3036" y="1048"/>
                  <a:ext cx="209" cy="690"/>
                  <a:chOff x="3036" y="1048"/>
                  <a:chExt cx="209" cy="690"/>
                </a:xfrm>
              </p:grpSpPr>
              <p:sp>
                <p:nvSpPr>
                  <p:cNvPr id="287780"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87781"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87782"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87783"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grpSp>
        <p:nvGrpSpPr>
          <p:cNvPr id="287755" name="Group 87"/>
          <p:cNvGrpSpPr>
            <a:grpSpLocks/>
          </p:cNvGrpSpPr>
          <p:nvPr/>
        </p:nvGrpSpPr>
        <p:grpSpPr bwMode="auto">
          <a:xfrm>
            <a:off x="912813" y="5437188"/>
            <a:ext cx="990600" cy="1306512"/>
            <a:chOff x="912177" y="5437749"/>
            <a:chExt cx="990669" cy="1305547"/>
          </a:xfrm>
        </p:grpSpPr>
        <p:pic>
          <p:nvPicPr>
            <p:cNvPr id="287763" name="Picture 14"/>
            <p:cNvPicPr>
              <a:picLocks noChangeArrowheads="1"/>
            </p:cNvPicPr>
            <p:nvPr/>
          </p:nvPicPr>
          <p:blipFill>
            <a:blip r:embed="rId4"/>
            <a:srcRect/>
            <a:stretch>
              <a:fillRect/>
            </a:stretch>
          </p:blipFill>
          <p:spPr bwMode="auto">
            <a:xfrm>
              <a:off x="924946" y="5437749"/>
              <a:ext cx="977900" cy="868363"/>
            </a:xfrm>
            <a:prstGeom prst="rect">
              <a:avLst/>
            </a:prstGeom>
            <a:noFill/>
            <a:ln w="9525">
              <a:noFill/>
              <a:miter lim="800000"/>
              <a:headEnd/>
              <a:tailEnd/>
            </a:ln>
          </p:spPr>
        </p:pic>
        <p:sp>
          <p:nvSpPr>
            <p:cNvPr id="83" name="TextBox 82"/>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87756" name="Group 88"/>
          <p:cNvGrpSpPr>
            <a:grpSpLocks/>
          </p:cNvGrpSpPr>
          <p:nvPr/>
        </p:nvGrpSpPr>
        <p:grpSpPr bwMode="auto">
          <a:xfrm>
            <a:off x="6883400" y="5437188"/>
            <a:ext cx="977900" cy="1306512"/>
            <a:chOff x="6883321" y="5437749"/>
            <a:chExt cx="977900" cy="1305547"/>
          </a:xfrm>
        </p:grpSpPr>
        <p:pic>
          <p:nvPicPr>
            <p:cNvPr id="287761" name="Picture 9"/>
            <p:cNvPicPr>
              <a:picLocks noChangeArrowheads="1"/>
            </p:cNvPicPr>
            <p:nvPr/>
          </p:nvPicPr>
          <p:blipFill>
            <a:blip r:embed="rId4"/>
            <a:srcRect/>
            <a:stretch>
              <a:fillRect/>
            </a:stretch>
          </p:blipFill>
          <p:spPr bwMode="auto">
            <a:xfrm>
              <a:off x="6883321" y="5437749"/>
              <a:ext cx="977900" cy="868363"/>
            </a:xfrm>
            <a:prstGeom prst="rect">
              <a:avLst/>
            </a:prstGeom>
            <a:noFill/>
            <a:ln w="9525">
              <a:noFill/>
              <a:miter lim="800000"/>
              <a:headEnd/>
              <a:tailEnd/>
            </a:ln>
          </p:spPr>
        </p:pic>
        <p:sp>
          <p:nvSpPr>
            <p:cNvPr id="87" name="TextBox 86"/>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sp>
        <p:nvSpPr>
          <p:cNvPr id="287757" name="TextBox 90"/>
          <p:cNvSpPr txBox="1">
            <a:spLocks noChangeArrowheads="1"/>
          </p:cNvSpPr>
          <p:nvPr/>
        </p:nvSpPr>
        <p:spPr bwMode="auto">
          <a:xfrm>
            <a:off x="2513013" y="5446713"/>
            <a:ext cx="3968750" cy="1008062"/>
          </a:xfrm>
          <a:prstGeom prst="rect">
            <a:avLst/>
          </a:prstGeom>
          <a:noFill/>
          <a:ln w="9525">
            <a:noFill/>
            <a:miter lim="800000"/>
            <a:headEnd/>
            <a:tailEnd/>
          </a:ln>
        </p:spPr>
        <p:txBody>
          <a:bodyPr/>
          <a:lstStyle/>
          <a:p>
            <a:pPr defTabSz="914400">
              <a:lnSpc>
                <a:spcPct val="85000"/>
              </a:lnSpc>
              <a:spcBef>
                <a:spcPts val="600"/>
              </a:spcBef>
            </a:pPr>
            <a:r>
              <a:rPr lang="ru-RU" sz="1400">
                <a:latin typeface="Arial Narrow" pitchFamily="34" charset="0"/>
              </a:rPr>
              <a:t>Контроллер изучает топологию сети отправляя</a:t>
            </a:r>
            <a:r>
              <a:rPr lang="en-US" sz="1400">
                <a:latin typeface="Arial Narrow" pitchFamily="34" charset="0"/>
              </a:rPr>
              <a:t> LLDP</a:t>
            </a:r>
            <a:r>
              <a:rPr lang="ru-RU" sz="1400">
                <a:latin typeface="Arial Narrow" pitchFamily="34" charset="0"/>
              </a:rPr>
              <a:t> пакеты с коммутаторов и изучая ответы</a:t>
            </a:r>
            <a:r>
              <a:rPr lang="en-US" sz="1400">
                <a:latin typeface="Arial Narrow" pitchFamily="34" charset="0"/>
              </a:rPr>
              <a:t>.</a:t>
            </a:r>
          </a:p>
        </p:txBody>
      </p:sp>
      <p:sp>
        <p:nvSpPr>
          <p:cNvPr id="287758" name="TextBox 61"/>
          <p:cNvSpPr txBox="1">
            <a:spLocks noChangeArrowheads="1"/>
          </p:cNvSpPr>
          <p:nvPr/>
        </p:nvSpPr>
        <p:spPr bwMode="auto">
          <a:xfrm>
            <a:off x="414338" y="1387475"/>
            <a:ext cx="3084512" cy="511175"/>
          </a:xfrm>
          <a:prstGeom prst="rect">
            <a:avLst/>
          </a:prstGeom>
          <a:noFill/>
          <a:ln w="9525">
            <a:noFill/>
            <a:miter lim="800000"/>
            <a:headEnd/>
            <a:tailEnd/>
          </a:ln>
        </p:spPr>
        <p:txBody>
          <a:bodyPr/>
          <a:lstStyle/>
          <a:p>
            <a:pPr defTabSz="914400">
              <a:lnSpc>
                <a:spcPct val="85000"/>
              </a:lnSpc>
              <a:spcBef>
                <a:spcPts val="1200"/>
              </a:spcBef>
            </a:pPr>
            <a:r>
              <a:rPr lang="ru-RU" sz="1400">
                <a:latin typeface="Arial Narrow" pitchFamily="34" charset="0"/>
              </a:rPr>
              <a:t>Процесс согласования контроллера и коммутатора уже пройден.</a:t>
            </a:r>
            <a:endParaRPr lang="en-US" sz="1400">
              <a:latin typeface="Arial Narrow" pitchFamily="34" charset="0"/>
            </a:endParaRPr>
          </a:p>
        </p:txBody>
      </p:sp>
      <p:sp>
        <p:nvSpPr>
          <p:cNvPr id="65" name="TextBox 64"/>
          <p:cNvSpPr txBox="1"/>
          <p:nvPr/>
        </p:nvSpPr>
        <p:spPr>
          <a:xfrm>
            <a:off x="3124200" y="3298825"/>
            <a:ext cx="1206500"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LLDP Request</a:t>
            </a:r>
          </a:p>
        </p:txBody>
      </p:sp>
      <p:sp>
        <p:nvSpPr>
          <p:cNvPr id="68" name="TextBox 67"/>
          <p:cNvSpPr txBox="1"/>
          <p:nvPr/>
        </p:nvSpPr>
        <p:spPr>
          <a:xfrm>
            <a:off x="4640263" y="3184525"/>
            <a:ext cx="1206500"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LLDP Request</a:t>
            </a:r>
          </a:p>
        </p:txBody>
      </p:sp>
    </p:spTree>
  </p:cSld>
  <p:clrMapOvr>
    <a:masterClrMapping/>
  </p:clrMapOvr>
  <p:transition spd="med">
    <p:wipe dir="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3"/>
          <p:cNvSpPr>
            <a:spLocks noGrp="1"/>
          </p:cNvSpPr>
          <p:nvPr>
            <p:ph type="title"/>
          </p:nvPr>
        </p:nvSpPr>
        <p:spPr>
          <a:xfrm>
            <a:off x="233363" y="139700"/>
            <a:ext cx="8694737" cy="774700"/>
          </a:xfrm>
        </p:spPr>
        <p:txBody>
          <a:bodyPr/>
          <a:lstStyle/>
          <a:p>
            <a:r>
              <a:rPr lang="ru-RU" smtClean="0">
                <a:cs typeface="Arial" charset="0"/>
              </a:rPr>
              <a:t>Изучение Топологии</a:t>
            </a:r>
            <a:endParaRPr smtClean="0">
              <a:cs typeface="Arial" charset="0"/>
            </a:endParaRPr>
          </a:p>
        </p:txBody>
      </p:sp>
      <p:pic>
        <p:nvPicPr>
          <p:cNvPr id="289794" name="Picture 3" descr="Summitx480_48tAC.png"/>
          <p:cNvPicPr>
            <a:picLocks noChangeAspect="1"/>
          </p:cNvPicPr>
          <p:nvPr/>
        </p:nvPicPr>
        <p:blipFill>
          <a:blip r:embed="rId3"/>
          <a:srcRect/>
          <a:stretch>
            <a:fillRect/>
          </a:stretch>
        </p:blipFill>
        <p:spPr bwMode="auto">
          <a:xfrm>
            <a:off x="3362325" y="4267200"/>
            <a:ext cx="2062163" cy="446088"/>
          </a:xfrm>
          <a:prstGeom prst="rect">
            <a:avLst/>
          </a:prstGeom>
          <a:noFill/>
          <a:ln w="9525">
            <a:noFill/>
            <a:miter lim="800000"/>
            <a:headEnd/>
            <a:tailEnd/>
          </a:ln>
        </p:spPr>
      </p:pic>
      <p:pic>
        <p:nvPicPr>
          <p:cNvPr id="289795" name="Picture 3" descr="Summitx480_48tAC.png"/>
          <p:cNvPicPr>
            <a:picLocks noChangeAspect="1"/>
          </p:cNvPicPr>
          <p:nvPr/>
        </p:nvPicPr>
        <p:blipFill>
          <a:blip r:embed="rId3"/>
          <a:srcRect/>
          <a:stretch>
            <a:fillRect/>
          </a:stretch>
        </p:blipFill>
        <p:spPr bwMode="auto">
          <a:xfrm>
            <a:off x="6340475" y="4267200"/>
            <a:ext cx="2063750" cy="446088"/>
          </a:xfrm>
          <a:prstGeom prst="rect">
            <a:avLst/>
          </a:prstGeom>
          <a:noFill/>
          <a:ln w="9525">
            <a:noFill/>
            <a:miter lim="800000"/>
            <a:headEnd/>
            <a:tailEnd/>
          </a:ln>
        </p:spPr>
      </p:pic>
      <p:pic>
        <p:nvPicPr>
          <p:cNvPr id="289796" name="Picture 3" descr="Summitx480_48tAC.png"/>
          <p:cNvPicPr>
            <a:picLocks noChangeAspect="1"/>
          </p:cNvPicPr>
          <p:nvPr/>
        </p:nvPicPr>
        <p:blipFill>
          <a:blip r:embed="rId3"/>
          <a:srcRect/>
          <a:stretch>
            <a:fillRect/>
          </a:stretch>
        </p:blipFill>
        <p:spPr bwMode="auto">
          <a:xfrm>
            <a:off x="382588" y="4267200"/>
            <a:ext cx="2062162" cy="446088"/>
          </a:xfrm>
          <a:prstGeom prst="rect">
            <a:avLst/>
          </a:prstGeom>
          <a:noFill/>
          <a:ln w="9525">
            <a:noFill/>
            <a:miter lim="800000"/>
            <a:headEnd/>
            <a:tailEnd/>
          </a:ln>
        </p:spPr>
      </p:pic>
      <p:cxnSp>
        <p:nvCxnSpPr>
          <p:cNvPr id="56" name="Straight Arrow Connector 55"/>
          <p:cNvCxnSpPr>
            <a:stCxn id="14" idx="0"/>
            <a:endCxn id="289827" idx="2"/>
          </p:cNvCxnSpPr>
          <p:nvPr/>
        </p:nvCxnSpPr>
        <p:spPr>
          <a:xfrm flipV="1">
            <a:off x="1414463" y="2498725"/>
            <a:ext cx="2970212" cy="1768475"/>
          </a:xfrm>
          <a:prstGeom prst="straightConnector1">
            <a:avLst/>
          </a:prstGeom>
          <a:ln w="38100">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327150" y="3184525"/>
            <a:ext cx="1208088"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Packet-In LLDP Request</a:t>
            </a:r>
          </a:p>
        </p:txBody>
      </p:sp>
      <p:cxnSp>
        <p:nvCxnSpPr>
          <p:cNvPr id="59" name="Straight Arrow Connector 58"/>
          <p:cNvCxnSpPr>
            <a:stCxn id="289827" idx="2"/>
            <a:endCxn id="7" idx="0"/>
          </p:cNvCxnSpPr>
          <p:nvPr/>
        </p:nvCxnSpPr>
        <p:spPr>
          <a:xfrm>
            <a:off x="4384675" y="2498725"/>
            <a:ext cx="7938" cy="1768475"/>
          </a:xfrm>
          <a:prstGeom prst="straightConnector1">
            <a:avLst/>
          </a:prstGeom>
          <a:ln w="38100">
            <a:solidFill>
              <a:srgbClr val="FF0000"/>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289827" idx="2"/>
            <a:endCxn id="8" idx="0"/>
          </p:cNvCxnSpPr>
          <p:nvPr/>
        </p:nvCxnSpPr>
        <p:spPr>
          <a:xfrm>
            <a:off x="4384675" y="2498725"/>
            <a:ext cx="2987675" cy="1768475"/>
          </a:xfrm>
          <a:prstGeom prst="straightConnector1">
            <a:avLst/>
          </a:prstGeom>
          <a:ln w="38100">
            <a:solidFill>
              <a:srgbClr val="FF0000"/>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289801"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89802" name="Group 81"/>
          <p:cNvGrpSpPr>
            <a:grpSpLocks/>
          </p:cNvGrpSpPr>
          <p:nvPr/>
        </p:nvGrpSpPr>
        <p:grpSpPr bwMode="auto">
          <a:xfrm>
            <a:off x="3498850" y="1266825"/>
            <a:ext cx="2024063" cy="1244600"/>
            <a:chOff x="3191261" y="1267481"/>
            <a:chExt cx="2023537" cy="1244214"/>
          </a:xfrm>
        </p:grpSpPr>
        <p:grpSp>
          <p:nvGrpSpPr>
            <p:cNvPr id="289816" name="Group 44"/>
            <p:cNvGrpSpPr>
              <a:grpSpLocks/>
            </p:cNvGrpSpPr>
            <p:nvPr/>
          </p:nvGrpSpPr>
          <p:grpSpPr bwMode="auto">
            <a:xfrm>
              <a:off x="3370262" y="1563957"/>
              <a:ext cx="1627187" cy="947738"/>
              <a:chOff x="3868738" y="1262063"/>
              <a:chExt cx="1627187" cy="1689100"/>
            </a:xfrm>
          </p:grpSpPr>
          <p:sp>
            <p:nvSpPr>
              <p:cNvPr id="289818"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89819"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89821"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89823"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89825" name="Group 14"/>
              <p:cNvGrpSpPr>
                <a:grpSpLocks/>
              </p:cNvGrpSpPr>
              <p:nvPr/>
            </p:nvGrpSpPr>
            <p:grpSpPr bwMode="auto">
              <a:xfrm>
                <a:off x="3879850" y="1857376"/>
                <a:ext cx="1401762" cy="730250"/>
                <a:chOff x="2444" y="1170"/>
                <a:chExt cx="883" cy="460"/>
              </a:xfrm>
            </p:grpSpPr>
            <p:sp>
              <p:nvSpPr>
                <p:cNvPr id="289842"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89843"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89844"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89826" name="Group 18"/>
              <p:cNvGrpSpPr>
                <a:grpSpLocks/>
              </p:cNvGrpSpPr>
              <p:nvPr/>
            </p:nvGrpSpPr>
            <p:grpSpPr bwMode="auto">
              <a:xfrm>
                <a:off x="3879850" y="1844676"/>
                <a:ext cx="1401762" cy="731838"/>
                <a:chOff x="2444" y="1162"/>
                <a:chExt cx="883" cy="461"/>
              </a:xfrm>
            </p:grpSpPr>
            <p:sp>
              <p:nvSpPr>
                <p:cNvPr id="289839"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89840"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89841"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89827"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89828" name="Group 30"/>
              <p:cNvGrpSpPr>
                <a:grpSpLocks/>
              </p:cNvGrpSpPr>
              <p:nvPr/>
            </p:nvGrpSpPr>
            <p:grpSpPr bwMode="auto">
              <a:xfrm>
                <a:off x="4819650" y="1663701"/>
                <a:ext cx="344487" cy="1106488"/>
                <a:chOff x="3036" y="1048"/>
                <a:chExt cx="217" cy="697"/>
              </a:xfrm>
            </p:grpSpPr>
            <p:grpSp>
              <p:nvGrpSpPr>
                <p:cNvPr id="289829" name="Group 24"/>
                <p:cNvGrpSpPr>
                  <a:grpSpLocks/>
                </p:cNvGrpSpPr>
                <p:nvPr/>
              </p:nvGrpSpPr>
              <p:grpSpPr bwMode="auto">
                <a:xfrm>
                  <a:off x="3043" y="1055"/>
                  <a:ext cx="210" cy="690"/>
                  <a:chOff x="3043" y="1055"/>
                  <a:chExt cx="210" cy="690"/>
                </a:xfrm>
              </p:grpSpPr>
              <p:sp>
                <p:nvSpPr>
                  <p:cNvPr id="289835"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89836"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89837"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89838"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89830" name="Group 29"/>
                <p:cNvGrpSpPr>
                  <a:grpSpLocks/>
                </p:cNvGrpSpPr>
                <p:nvPr/>
              </p:nvGrpSpPr>
              <p:grpSpPr bwMode="auto">
                <a:xfrm>
                  <a:off x="3036" y="1048"/>
                  <a:ext cx="209" cy="690"/>
                  <a:chOff x="3036" y="1048"/>
                  <a:chExt cx="209" cy="690"/>
                </a:xfrm>
              </p:grpSpPr>
              <p:sp>
                <p:nvSpPr>
                  <p:cNvPr id="289831"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89832"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89833"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89834"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grpSp>
        <p:nvGrpSpPr>
          <p:cNvPr id="289803" name="Group 87"/>
          <p:cNvGrpSpPr>
            <a:grpSpLocks/>
          </p:cNvGrpSpPr>
          <p:nvPr/>
        </p:nvGrpSpPr>
        <p:grpSpPr bwMode="auto">
          <a:xfrm>
            <a:off x="912813" y="5437188"/>
            <a:ext cx="990600" cy="1306512"/>
            <a:chOff x="912177" y="5437749"/>
            <a:chExt cx="990669" cy="1305547"/>
          </a:xfrm>
        </p:grpSpPr>
        <p:pic>
          <p:nvPicPr>
            <p:cNvPr id="289814" name="Picture 14"/>
            <p:cNvPicPr>
              <a:picLocks noChangeArrowheads="1"/>
            </p:cNvPicPr>
            <p:nvPr/>
          </p:nvPicPr>
          <p:blipFill>
            <a:blip r:embed="rId4"/>
            <a:srcRect/>
            <a:stretch>
              <a:fillRect/>
            </a:stretch>
          </p:blipFill>
          <p:spPr bwMode="auto">
            <a:xfrm>
              <a:off x="924946" y="5437749"/>
              <a:ext cx="977900" cy="868363"/>
            </a:xfrm>
            <a:prstGeom prst="rect">
              <a:avLst/>
            </a:prstGeom>
            <a:noFill/>
            <a:ln w="9525">
              <a:noFill/>
              <a:miter lim="800000"/>
              <a:headEnd/>
              <a:tailEnd/>
            </a:ln>
          </p:spPr>
        </p:pic>
        <p:sp>
          <p:nvSpPr>
            <p:cNvPr id="83" name="TextBox 82"/>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89804" name="Group 88"/>
          <p:cNvGrpSpPr>
            <a:grpSpLocks/>
          </p:cNvGrpSpPr>
          <p:nvPr/>
        </p:nvGrpSpPr>
        <p:grpSpPr bwMode="auto">
          <a:xfrm>
            <a:off x="6883400" y="5437188"/>
            <a:ext cx="977900" cy="1306512"/>
            <a:chOff x="6883321" y="5437749"/>
            <a:chExt cx="977900" cy="1305547"/>
          </a:xfrm>
        </p:grpSpPr>
        <p:pic>
          <p:nvPicPr>
            <p:cNvPr id="289812" name="Picture 9"/>
            <p:cNvPicPr>
              <a:picLocks noChangeArrowheads="1"/>
            </p:cNvPicPr>
            <p:nvPr/>
          </p:nvPicPr>
          <p:blipFill>
            <a:blip r:embed="rId4"/>
            <a:srcRect/>
            <a:stretch>
              <a:fillRect/>
            </a:stretch>
          </p:blipFill>
          <p:spPr bwMode="auto">
            <a:xfrm>
              <a:off x="6883321" y="5437749"/>
              <a:ext cx="977900" cy="868363"/>
            </a:xfrm>
            <a:prstGeom prst="rect">
              <a:avLst/>
            </a:prstGeom>
            <a:noFill/>
            <a:ln w="9525">
              <a:noFill/>
              <a:miter lim="800000"/>
              <a:headEnd/>
              <a:tailEnd/>
            </a:ln>
          </p:spPr>
        </p:pic>
        <p:sp>
          <p:nvSpPr>
            <p:cNvPr id="87" name="TextBox 86"/>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sp>
        <p:nvSpPr>
          <p:cNvPr id="91" name="TextBox 90"/>
          <p:cNvSpPr txBox="1"/>
          <p:nvPr/>
        </p:nvSpPr>
        <p:spPr>
          <a:xfrm>
            <a:off x="2513013" y="5446713"/>
            <a:ext cx="3968750" cy="1008062"/>
          </a:xfrm>
          <a:prstGeom prst="rect">
            <a:avLst/>
          </a:prstGeom>
        </p:spPr>
        <p:txBody>
          <a:bodyPr>
            <a:normAutofit fontScale="85000" lnSpcReduction="20000"/>
          </a:bodyPr>
          <a:lstStyle/>
          <a:p>
            <a:pPr marL="228600" indent="-228600" defTabSz="914400" fontAlgn="auto">
              <a:lnSpc>
                <a:spcPct val="85000"/>
              </a:lnSpc>
              <a:spcBef>
                <a:spcPts val="1200"/>
              </a:spcBef>
              <a:spcAft>
                <a:spcPts val="0"/>
              </a:spcAft>
              <a:buFont typeface="Arial" pitchFamily="34" charset="0"/>
              <a:buChar char="•"/>
              <a:defRPr/>
            </a:pPr>
            <a:r>
              <a:rPr lang="ru-RU" sz="1400" dirty="0">
                <a:latin typeface="Arial Narrow" pitchFamily="34" charset="0"/>
                <a:cs typeface="Arial" pitchFamily="34" charset="0"/>
              </a:rPr>
              <a:t>Каждый коммутатор отправляет </a:t>
            </a:r>
            <a:r>
              <a:rPr lang="en-US" sz="1400" dirty="0">
                <a:latin typeface="Arial Narrow" pitchFamily="34" charset="0"/>
                <a:cs typeface="Arial" pitchFamily="34" charset="0"/>
              </a:rPr>
              <a:t>LLDP</a:t>
            </a:r>
            <a:r>
              <a:rPr lang="ru-RU" sz="1400" dirty="0">
                <a:latin typeface="Arial Narrow" pitchFamily="34" charset="0"/>
                <a:cs typeface="Arial" pitchFamily="34" charset="0"/>
              </a:rPr>
              <a:t> пакеты в указанные контроллером порты</a:t>
            </a:r>
            <a:r>
              <a:rPr lang="en-US" sz="1400" dirty="0">
                <a:latin typeface="Arial Narrow" pitchFamily="34" charset="0"/>
                <a:cs typeface="Arial" pitchFamily="34" charset="0"/>
              </a:rPr>
              <a:t>.</a:t>
            </a:r>
          </a:p>
          <a:p>
            <a:pPr marL="228600" indent="-228600" defTabSz="914400" fontAlgn="auto">
              <a:lnSpc>
                <a:spcPct val="85000"/>
              </a:lnSpc>
              <a:spcBef>
                <a:spcPts val="1200"/>
              </a:spcBef>
              <a:spcAft>
                <a:spcPts val="0"/>
              </a:spcAft>
              <a:buFont typeface="Arial" pitchFamily="34" charset="0"/>
              <a:buChar char="•"/>
              <a:defRPr/>
            </a:pPr>
            <a:r>
              <a:rPr lang="ru-RU" sz="1400" dirty="0">
                <a:latin typeface="Arial Narrow" pitchFamily="34" charset="0"/>
                <a:cs typeface="Arial" pitchFamily="34" charset="0"/>
              </a:rPr>
              <a:t>Каждый коммутатор отправляет  </a:t>
            </a:r>
            <a:r>
              <a:rPr lang="en-US" sz="1400" dirty="0">
                <a:latin typeface="Arial Narrow" pitchFamily="34" charset="0"/>
                <a:cs typeface="Arial" pitchFamily="34" charset="0"/>
              </a:rPr>
              <a:t>LLDP </a:t>
            </a:r>
            <a:r>
              <a:rPr lang="ru-RU" sz="1400" dirty="0">
                <a:latin typeface="Arial Narrow" pitchFamily="34" charset="0"/>
                <a:cs typeface="Arial" pitchFamily="34" charset="0"/>
              </a:rPr>
              <a:t>пакеты на контроллер</a:t>
            </a:r>
            <a:r>
              <a:rPr lang="en-US" sz="1400" dirty="0">
                <a:latin typeface="Arial Narrow" pitchFamily="34" charset="0"/>
                <a:cs typeface="Arial" pitchFamily="34" charset="0"/>
              </a:rPr>
              <a:t>.</a:t>
            </a:r>
          </a:p>
          <a:p>
            <a:pPr marL="228600" indent="-228600" defTabSz="914400" fontAlgn="auto">
              <a:lnSpc>
                <a:spcPct val="85000"/>
              </a:lnSpc>
              <a:spcBef>
                <a:spcPts val="1200"/>
              </a:spcBef>
              <a:spcAft>
                <a:spcPts val="0"/>
              </a:spcAft>
              <a:buFont typeface="Arial" pitchFamily="34" charset="0"/>
              <a:buChar char="•"/>
              <a:defRPr/>
            </a:pPr>
            <a:r>
              <a:rPr lang="ru-RU" sz="1400" dirty="0">
                <a:latin typeface="Arial Narrow" pitchFamily="34" charset="0"/>
                <a:cs typeface="Arial" pitchFamily="34" charset="0"/>
              </a:rPr>
              <a:t>Контроллер изучает топологию.</a:t>
            </a:r>
            <a:endParaRPr lang="en-US" sz="1400" dirty="0">
              <a:latin typeface="Arial Narrow" pitchFamily="34" charset="0"/>
              <a:cs typeface="Arial" pitchFamily="34" charset="0"/>
            </a:endParaRPr>
          </a:p>
        </p:txBody>
      </p:sp>
      <p:sp>
        <p:nvSpPr>
          <p:cNvPr id="65" name="TextBox 64"/>
          <p:cNvSpPr txBox="1"/>
          <p:nvPr/>
        </p:nvSpPr>
        <p:spPr>
          <a:xfrm>
            <a:off x="3124200" y="3298825"/>
            <a:ext cx="1206500"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Packet-In LLDP Request</a:t>
            </a:r>
          </a:p>
        </p:txBody>
      </p:sp>
      <p:sp>
        <p:nvSpPr>
          <p:cNvPr id="68" name="TextBox 67"/>
          <p:cNvSpPr txBox="1"/>
          <p:nvPr/>
        </p:nvSpPr>
        <p:spPr>
          <a:xfrm>
            <a:off x="4640263" y="3184525"/>
            <a:ext cx="1206500" cy="461963"/>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Packet-In LLDP Request</a:t>
            </a:r>
          </a:p>
        </p:txBody>
      </p:sp>
      <p:cxnSp>
        <p:nvCxnSpPr>
          <p:cNvPr id="55" name="Straight Connector 54"/>
          <p:cNvCxnSpPr/>
          <p:nvPr/>
        </p:nvCxnSpPr>
        <p:spPr>
          <a:xfrm>
            <a:off x="2425700" y="4479925"/>
            <a:ext cx="917575"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433638" y="4632325"/>
            <a:ext cx="915987"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424488" y="4491038"/>
            <a:ext cx="915987"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432425" y="4643438"/>
            <a:ext cx="915988"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wipe dir="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Title 3"/>
          <p:cNvSpPr>
            <a:spLocks noGrp="1"/>
          </p:cNvSpPr>
          <p:nvPr>
            <p:ph type="title"/>
          </p:nvPr>
        </p:nvSpPr>
        <p:spPr>
          <a:xfrm>
            <a:off x="233363" y="139700"/>
            <a:ext cx="8694737" cy="774700"/>
          </a:xfrm>
        </p:spPr>
        <p:txBody>
          <a:bodyPr/>
          <a:lstStyle/>
          <a:p>
            <a:r>
              <a:rPr lang="ru-RU" smtClean="0">
                <a:cs typeface="Arial" charset="0"/>
              </a:rPr>
              <a:t>Работа протокола </a:t>
            </a:r>
            <a:r>
              <a:rPr smtClean="0">
                <a:cs typeface="Arial" charset="0"/>
              </a:rPr>
              <a:t>OpenFlow</a:t>
            </a:r>
          </a:p>
        </p:txBody>
      </p:sp>
      <p:pic>
        <p:nvPicPr>
          <p:cNvPr id="291842" name="Picture 3" descr="Summitx480_48tAC.png"/>
          <p:cNvPicPr>
            <a:picLocks noChangeAspect="1"/>
          </p:cNvPicPr>
          <p:nvPr/>
        </p:nvPicPr>
        <p:blipFill>
          <a:blip r:embed="rId3"/>
          <a:srcRect/>
          <a:stretch>
            <a:fillRect/>
          </a:stretch>
        </p:blipFill>
        <p:spPr bwMode="auto">
          <a:xfrm>
            <a:off x="3362325" y="4267200"/>
            <a:ext cx="2062163" cy="446088"/>
          </a:xfrm>
          <a:prstGeom prst="rect">
            <a:avLst/>
          </a:prstGeom>
          <a:noFill/>
          <a:ln w="9525">
            <a:noFill/>
            <a:miter lim="800000"/>
            <a:headEnd/>
            <a:tailEnd/>
          </a:ln>
        </p:spPr>
      </p:pic>
      <p:pic>
        <p:nvPicPr>
          <p:cNvPr id="291843" name="Picture 3" descr="Summitx480_48tAC.png"/>
          <p:cNvPicPr>
            <a:picLocks noChangeAspect="1"/>
          </p:cNvPicPr>
          <p:nvPr/>
        </p:nvPicPr>
        <p:blipFill>
          <a:blip r:embed="rId3"/>
          <a:srcRect/>
          <a:stretch>
            <a:fillRect/>
          </a:stretch>
        </p:blipFill>
        <p:spPr bwMode="auto">
          <a:xfrm>
            <a:off x="6340475" y="4267200"/>
            <a:ext cx="2063750" cy="446088"/>
          </a:xfrm>
          <a:prstGeom prst="rect">
            <a:avLst/>
          </a:prstGeom>
          <a:noFill/>
          <a:ln w="9525">
            <a:noFill/>
            <a:miter lim="800000"/>
            <a:headEnd/>
            <a:tailEnd/>
          </a:ln>
        </p:spPr>
      </p:pic>
      <p:pic>
        <p:nvPicPr>
          <p:cNvPr id="291844" name="Picture 3" descr="Summitx480_48tAC.png"/>
          <p:cNvPicPr>
            <a:picLocks noChangeAspect="1"/>
          </p:cNvPicPr>
          <p:nvPr/>
        </p:nvPicPr>
        <p:blipFill>
          <a:blip r:embed="rId3"/>
          <a:srcRect/>
          <a:stretch>
            <a:fillRect/>
          </a:stretch>
        </p:blipFill>
        <p:spPr bwMode="auto">
          <a:xfrm>
            <a:off x="382588" y="4267200"/>
            <a:ext cx="2062162" cy="446088"/>
          </a:xfrm>
          <a:prstGeom prst="rect">
            <a:avLst/>
          </a:prstGeom>
          <a:noFill/>
          <a:ln w="9525">
            <a:noFill/>
            <a:miter lim="800000"/>
            <a:headEnd/>
            <a:tailEnd/>
          </a:ln>
        </p:spPr>
      </p:pic>
      <p:grpSp>
        <p:nvGrpSpPr>
          <p:cNvPr id="72" name="Group 71"/>
          <p:cNvGrpSpPr>
            <a:grpSpLocks/>
          </p:cNvGrpSpPr>
          <p:nvPr/>
        </p:nvGrpSpPr>
        <p:grpSpPr bwMode="auto">
          <a:xfrm>
            <a:off x="1414463" y="4722813"/>
            <a:ext cx="1203325" cy="723900"/>
            <a:chOff x="1413896" y="4441960"/>
            <a:chExt cx="1204659" cy="724199"/>
          </a:xfrm>
        </p:grpSpPr>
        <p:sp>
          <p:nvSpPr>
            <p:cNvPr id="52" name="TextBox 51"/>
            <p:cNvSpPr txBox="1"/>
            <p:nvPr/>
          </p:nvSpPr>
          <p:spPr>
            <a:xfrm>
              <a:off x="1483823" y="4662713"/>
              <a:ext cx="1134732" cy="316043"/>
            </a:xfrm>
            <a:prstGeom prst="rect">
              <a:avLst/>
            </a:prstGeom>
            <a:solidFill>
              <a:schemeClr val="accent2">
                <a:lumMod val="40000"/>
                <a:lumOff val="60000"/>
              </a:schemeClr>
            </a:solidFill>
            <a:ln>
              <a:solidFill>
                <a:schemeClr val="tx1"/>
              </a:solidFill>
            </a:ln>
          </p:spPr>
          <p:txBody>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ARP Request</a:t>
              </a:r>
            </a:p>
          </p:txBody>
        </p:sp>
        <p:cxnSp>
          <p:nvCxnSpPr>
            <p:cNvPr id="54" name="Straight Arrow Connector 53"/>
            <p:cNvCxnSpPr>
              <a:stCxn id="15" idx="0"/>
              <a:endCxn id="14" idx="2"/>
            </p:cNvCxnSpPr>
            <p:nvPr/>
          </p:nvCxnSpPr>
          <p:spPr>
            <a:xfrm flipV="1">
              <a:off x="1413896" y="4441960"/>
              <a:ext cx="0" cy="72419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74" name="Group 73"/>
          <p:cNvGrpSpPr>
            <a:grpSpLocks/>
          </p:cNvGrpSpPr>
          <p:nvPr/>
        </p:nvGrpSpPr>
        <p:grpSpPr bwMode="auto">
          <a:xfrm>
            <a:off x="1414463" y="2498725"/>
            <a:ext cx="2970212" cy="1768475"/>
            <a:chOff x="1413896" y="2217691"/>
            <a:chExt cx="2970605" cy="1768804"/>
          </a:xfrm>
        </p:grpSpPr>
        <p:cxnSp>
          <p:nvCxnSpPr>
            <p:cNvPr id="56" name="Straight Arrow Connector 55"/>
            <p:cNvCxnSpPr>
              <a:stCxn id="14" idx="0"/>
              <a:endCxn id="291870" idx="2"/>
            </p:cNvCxnSpPr>
            <p:nvPr/>
          </p:nvCxnSpPr>
          <p:spPr>
            <a:xfrm flipV="1">
              <a:off x="1413896" y="2217691"/>
              <a:ext cx="2970605"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21834" y="2905207"/>
              <a:ext cx="1112985" cy="460461"/>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Packet-In ARP </a:t>
              </a:r>
              <a:r>
                <a:rPr lang="en-US" sz="1400" dirty="0">
                  <a:latin typeface="Arial Narrow" pitchFamily="34" charset="0"/>
                  <a:cs typeface="Arial" pitchFamily="34" charset="0"/>
                </a:rPr>
                <a:t>Request</a:t>
              </a:r>
            </a:p>
          </p:txBody>
        </p:sp>
      </p:grpSp>
      <p:grpSp>
        <p:nvGrpSpPr>
          <p:cNvPr id="75" name="Group 74"/>
          <p:cNvGrpSpPr>
            <a:grpSpLocks/>
          </p:cNvGrpSpPr>
          <p:nvPr/>
        </p:nvGrpSpPr>
        <p:grpSpPr bwMode="auto">
          <a:xfrm>
            <a:off x="3213100" y="2498725"/>
            <a:ext cx="4159250" cy="1768475"/>
            <a:chOff x="3212453" y="2217691"/>
            <a:chExt cx="4159818" cy="1768804"/>
          </a:xfrm>
        </p:grpSpPr>
        <p:cxnSp>
          <p:nvCxnSpPr>
            <p:cNvPr id="59" name="Straight Arrow Connector 58"/>
            <p:cNvCxnSpPr>
              <a:stCxn id="291870" idx="2"/>
              <a:endCxn id="7" idx="0"/>
            </p:cNvCxnSpPr>
            <p:nvPr/>
          </p:nvCxnSpPr>
          <p:spPr>
            <a:xfrm>
              <a:off x="4384188" y="2217691"/>
              <a:ext cx="9526"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291870" idx="2"/>
              <a:endCxn id="8" idx="0"/>
            </p:cNvCxnSpPr>
            <p:nvPr/>
          </p:nvCxnSpPr>
          <p:spPr>
            <a:xfrm>
              <a:off x="4384188" y="2217691"/>
              <a:ext cx="2988083"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3212453" y="2905207"/>
              <a:ext cx="1108226" cy="460461"/>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a:t>
              </a:r>
              <a:r>
                <a:rPr lang="en-US" sz="1400" dirty="0">
                  <a:latin typeface="Arial Narrow" pitchFamily="34" charset="0"/>
                  <a:cs typeface="Arial" pitchFamily="34" charset="0"/>
                </a:rPr>
                <a:t>ARP </a:t>
              </a:r>
              <a:r>
                <a:rPr lang="en-US" sz="1400" dirty="0">
                  <a:latin typeface="Arial Narrow" pitchFamily="34" charset="0"/>
                  <a:cs typeface="Arial" pitchFamily="34" charset="0"/>
                </a:rPr>
                <a:t>Request</a:t>
              </a:r>
            </a:p>
          </p:txBody>
        </p:sp>
        <p:sp>
          <p:nvSpPr>
            <p:cNvPr id="67" name="TextBox 66"/>
            <p:cNvSpPr txBox="1"/>
            <p:nvPr/>
          </p:nvSpPr>
          <p:spPr>
            <a:xfrm>
              <a:off x="4541372" y="2905207"/>
              <a:ext cx="1098700" cy="460461"/>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a:t>
              </a:r>
              <a:r>
                <a:rPr lang="en-US" sz="1400" dirty="0">
                  <a:latin typeface="Arial Narrow" pitchFamily="34" charset="0"/>
                  <a:cs typeface="Arial" pitchFamily="34" charset="0"/>
                </a:rPr>
                <a:t>ARP </a:t>
              </a:r>
              <a:r>
                <a:rPr lang="en-US" sz="1400" dirty="0">
                  <a:latin typeface="Arial Narrow" pitchFamily="34" charset="0"/>
                  <a:cs typeface="Arial" pitchFamily="34" charset="0"/>
                </a:rPr>
                <a:t>Request</a:t>
              </a:r>
            </a:p>
          </p:txBody>
        </p:sp>
      </p:grpSp>
      <p:grpSp>
        <p:nvGrpSpPr>
          <p:cNvPr id="73" name="Group 72"/>
          <p:cNvGrpSpPr>
            <a:grpSpLocks/>
          </p:cNvGrpSpPr>
          <p:nvPr/>
        </p:nvGrpSpPr>
        <p:grpSpPr bwMode="auto">
          <a:xfrm>
            <a:off x="7372350" y="4722813"/>
            <a:ext cx="1176338" cy="723900"/>
            <a:chOff x="7372271" y="4441960"/>
            <a:chExt cx="1175760" cy="724199"/>
          </a:xfrm>
        </p:grpSpPr>
        <p:cxnSp>
          <p:nvCxnSpPr>
            <p:cNvPr id="69" name="Straight Arrow Connector 68"/>
            <p:cNvCxnSpPr>
              <a:stCxn id="8" idx="2"/>
              <a:endCxn id="10" idx="0"/>
            </p:cNvCxnSpPr>
            <p:nvPr/>
          </p:nvCxnSpPr>
          <p:spPr>
            <a:xfrm>
              <a:off x="7372271" y="4441960"/>
              <a:ext cx="0" cy="72419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478582" y="4650008"/>
              <a:ext cx="1069449" cy="317631"/>
            </a:xfrm>
            <a:prstGeom prst="rect">
              <a:avLst/>
            </a:prstGeom>
            <a:solidFill>
              <a:schemeClr val="accent2">
                <a:lumMod val="40000"/>
                <a:lumOff val="60000"/>
              </a:schemeClr>
            </a:solidFill>
            <a:ln>
              <a:solidFill>
                <a:schemeClr val="tx1"/>
              </a:solidFill>
            </a:ln>
          </p:spPr>
          <p:txBody>
            <a:bodyPr>
              <a:normAutofit/>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ARP Request</a:t>
              </a:r>
            </a:p>
          </p:txBody>
        </p:sp>
      </p:grpSp>
      <p:grpSp>
        <p:nvGrpSpPr>
          <p:cNvPr id="77" name="Group 76"/>
          <p:cNvGrpSpPr>
            <a:grpSpLocks/>
          </p:cNvGrpSpPr>
          <p:nvPr/>
        </p:nvGrpSpPr>
        <p:grpSpPr bwMode="auto">
          <a:xfrm>
            <a:off x="4383088" y="4711700"/>
            <a:ext cx="1176337" cy="723900"/>
            <a:chOff x="7372271" y="4432907"/>
            <a:chExt cx="1175760" cy="724199"/>
          </a:xfrm>
        </p:grpSpPr>
        <p:cxnSp>
          <p:nvCxnSpPr>
            <p:cNvPr id="78" name="Straight Arrow Connector 77"/>
            <p:cNvCxnSpPr/>
            <p:nvPr/>
          </p:nvCxnSpPr>
          <p:spPr>
            <a:xfrm>
              <a:off x="7372271" y="4432907"/>
              <a:ext cx="0" cy="724199"/>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7478581" y="4650485"/>
              <a:ext cx="1069450" cy="316042"/>
            </a:xfrm>
            <a:prstGeom prst="rect">
              <a:avLst/>
            </a:prstGeom>
            <a:solidFill>
              <a:schemeClr val="accent2">
                <a:lumMod val="40000"/>
                <a:lumOff val="60000"/>
              </a:schemeClr>
            </a:solidFill>
            <a:ln>
              <a:solidFill>
                <a:schemeClr val="tx1"/>
              </a:solidFill>
            </a:ln>
          </p:spPr>
          <p:txBody>
            <a:bodyPr>
              <a:normAutofit/>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ARP Request</a:t>
              </a:r>
            </a:p>
          </p:txBody>
        </p:sp>
      </p:grpSp>
      <p:sp>
        <p:nvSpPr>
          <p:cNvPr id="291850"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91851" name="Group 81"/>
          <p:cNvGrpSpPr>
            <a:grpSpLocks/>
          </p:cNvGrpSpPr>
          <p:nvPr/>
        </p:nvGrpSpPr>
        <p:grpSpPr bwMode="auto">
          <a:xfrm>
            <a:off x="3498850" y="1266825"/>
            <a:ext cx="2024063" cy="1244600"/>
            <a:chOff x="3191261" y="1267481"/>
            <a:chExt cx="2023537" cy="1244214"/>
          </a:xfrm>
        </p:grpSpPr>
        <p:grpSp>
          <p:nvGrpSpPr>
            <p:cNvPr id="291859" name="Group 44"/>
            <p:cNvGrpSpPr>
              <a:grpSpLocks/>
            </p:cNvGrpSpPr>
            <p:nvPr/>
          </p:nvGrpSpPr>
          <p:grpSpPr bwMode="auto">
            <a:xfrm>
              <a:off x="3370262" y="1563957"/>
              <a:ext cx="1627187" cy="947738"/>
              <a:chOff x="3868738" y="1262063"/>
              <a:chExt cx="1627187" cy="1689100"/>
            </a:xfrm>
          </p:grpSpPr>
          <p:sp>
            <p:nvSpPr>
              <p:cNvPr id="291861"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91862"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91864"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91866"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91868" name="Group 14"/>
              <p:cNvGrpSpPr>
                <a:grpSpLocks/>
              </p:cNvGrpSpPr>
              <p:nvPr/>
            </p:nvGrpSpPr>
            <p:grpSpPr bwMode="auto">
              <a:xfrm>
                <a:off x="3879850" y="1857376"/>
                <a:ext cx="1401762" cy="730250"/>
                <a:chOff x="2444" y="1170"/>
                <a:chExt cx="883" cy="460"/>
              </a:xfrm>
            </p:grpSpPr>
            <p:sp>
              <p:nvSpPr>
                <p:cNvPr id="291885"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91886"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91887"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91869" name="Group 18"/>
              <p:cNvGrpSpPr>
                <a:grpSpLocks/>
              </p:cNvGrpSpPr>
              <p:nvPr/>
            </p:nvGrpSpPr>
            <p:grpSpPr bwMode="auto">
              <a:xfrm>
                <a:off x="3879850" y="1844676"/>
                <a:ext cx="1401762" cy="731838"/>
                <a:chOff x="2444" y="1162"/>
                <a:chExt cx="883" cy="461"/>
              </a:xfrm>
            </p:grpSpPr>
            <p:sp>
              <p:nvSpPr>
                <p:cNvPr id="291882"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91883"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91884"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91870"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91871" name="Group 30"/>
              <p:cNvGrpSpPr>
                <a:grpSpLocks/>
              </p:cNvGrpSpPr>
              <p:nvPr/>
            </p:nvGrpSpPr>
            <p:grpSpPr bwMode="auto">
              <a:xfrm>
                <a:off x="4819650" y="1663701"/>
                <a:ext cx="344487" cy="1106488"/>
                <a:chOff x="3036" y="1048"/>
                <a:chExt cx="217" cy="697"/>
              </a:xfrm>
            </p:grpSpPr>
            <p:grpSp>
              <p:nvGrpSpPr>
                <p:cNvPr id="291872" name="Group 24"/>
                <p:cNvGrpSpPr>
                  <a:grpSpLocks/>
                </p:cNvGrpSpPr>
                <p:nvPr/>
              </p:nvGrpSpPr>
              <p:grpSpPr bwMode="auto">
                <a:xfrm>
                  <a:off x="3043" y="1055"/>
                  <a:ext cx="210" cy="690"/>
                  <a:chOff x="3043" y="1055"/>
                  <a:chExt cx="210" cy="690"/>
                </a:xfrm>
              </p:grpSpPr>
              <p:sp>
                <p:nvSpPr>
                  <p:cNvPr id="291878"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91879"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91880"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91881"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91873" name="Group 29"/>
                <p:cNvGrpSpPr>
                  <a:grpSpLocks/>
                </p:cNvGrpSpPr>
                <p:nvPr/>
              </p:nvGrpSpPr>
              <p:grpSpPr bwMode="auto">
                <a:xfrm>
                  <a:off x="3036" y="1048"/>
                  <a:ext cx="209" cy="690"/>
                  <a:chOff x="3036" y="1048"/>
                  <a:chExt cx="209" cy="690"/>
                </a:xfrm>
              </p:grpSpPr>
              <p:sp>
                <p:nvSpPr>
                  <p:cNvPr id="291874"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91875"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91876"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91877"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grpSp>
        <p:nvGrpSpPr>
          <p:cNvPr id="291852" name="Group 87"/>
          <p:cNvGrpSpPr>
            <a:grpSpLocks/>
          </p:cNvGrpSpPr>
          <p:nvPr/>
        </p:nvGrpSpPr>
        <p:grpSpPr bwMode="auto">
          <a:xfrm>
            <a:off x="912813" y="5437188"/>
            <a:ext cx="990600" cy="1306512"/>
            <a:chOff x="912177" y="5437749"/>
            <a:chExt cx="990669" cy="1305547"/>
          </a:xfrm>
        </p:grpSpPr>
        <p:pic>
          <p:nvPicPr>
            <p:cNvPr id="291857" name="Picture 14"/>
            <p:cNvPicPr>
              <a:picLocks noChangeArrowheads="1"/>
            </p:cNvPicPr>
            <p:nvPr/>
          </p:nvPicPr>
          <p:blipFill>
            <a:blip r:embed="rId4"/>
            <a:srcRect/>
            <a:stretch>
              <a:fillRect/>
            </a:stretch>
          </p:blipFill>
          <p:spPr bwMode="auto">
            <a:xfrm>
              <a:off x="924946" y="5437749"/>
              <a:ext cx="977900" cy="868363"/>
            </a:xfrm>
            <a:prstGeom prst="rect">
              <a:avLst/>
            </a:prstGeom>
            <a:noFill/>
            <a:ln w="9525">
              <a:noFill/>
              <a:miter lim="800000"/>
              <a:headEnd/>
              <a:tailEnd/>
            </a:ln>
          </p:spPr>
        </p:pic>
        <p:sp>
          <p:nvSpPr>
            <p:cNvPr id="83" name="TextBox 82"/>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91853" name="Group 88"/>
          <p:cNvGrpSpPr>
            <a:grpSpLocks/>
          </p:cNvGrpSpPr>
          <p:nvPr/>
        </p:nvGrpSpPr>
        <p:grpSpPr bwMode="auto">
          <a:xfrm>
            <a:off x="6883400" y="5437188"/>
            <a:ext cx="977900" cy="1306512"/>
            <a:chOff x="6883321" y="5437749"/>
            <a:chExt cx="977900" cy="1305547"/>
          </a:xfrm>
        </p:grpSpPr>
        <p:pic>
          <p:nvPicPr>
            <p:cNvPr id="291855" name="Picture 9"/>
            <p:cNvPicPr>
              <a:picLocks noChangeArrowheads="1"/>
            </p:cNvPicPr>
            <p:nvPr/>
          </p:nvPicPr>
          <p:blipFill>
            <a:blip r:embed="rId4"/>
            <a:srcRect/>
            <a:stretch>
              <a:fillRect/>
            </a:stretch>
          </p:blipFill>
          <p:spPr bwMode="auto">
            <a:xfrm>
              <a:off x="6883321" y="5437749"/>
              <a:ext cx="977900" cy="868363"/>
            </a:xfrm>
            <a:prstGeom prst="rect">
              <a:avLst/>
            </a:prstGeom>
            <a:noFill/>
            <a:ln w="9525">
              <a:noFill/>
              <a:miter lim="800000"/>
              <a:headEnd/>
              <a:tailEnd/>
            </a:ln>
          </p:spPr>
        </p:pic>
        <p:sp>
          <p:nvSpPr>
            <p:cNvPr id="87" name="TextBox 86"/>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sp>
        <p:nvSpPr>
          <p:cNvPr id="91" name="TextBox 90"/>
          <p:cNvSpPr txBox="1"/>
          <p:nvPr/>
        </p:nvSpPr>
        <p:spPr>
          <a:xfrm>
            <a:off x="2513013" y="5446713"/>
            <a:ext cx="4219575" cy="1008062"/>
          </a:xfrm>
          <a:prstGeom prst="rect">
            <a:avLst/>
          </a:prstGeom>
        </p:spPr>
        <p:txBody>
          <a:bodyPr>
            <a:normAutofit fontScale="92500"/>
          </a:bodyPr>
          <a:lstStyle/>
          <a:p>
            <a:pPr marL="228600" indent="-228600" defTabSz="914400" fontAlgn="auto">
              <a:lnSpc>
                <a:spcPct val="85000"/>
              </a:lnSpc>
              <a:spcBef>
                <a:spcPts val="600"/>
              </a:spcBef>
              <a:spcAft>
                <a:spcPts val="0"/>
              </a:spcAft>
              <a:buFont typeface="Arial" pitchFamily="34" charset="0"/>
              <a:buChar char="•"/>
              <a:defRPr/>
            </a:pPr>
            <a:r>
              <a:rPr lang="ru-RU" sz="1400" dirty="0">
                <a:latin typeface="Arial Narrow" pitchFamily="34" charset="0"/>
                <a:cs typeface="Arial" pitchFamily="34" charset="0"/>
              </a:rPr>
              <a:t>Серверу </a:t>
            </a:r>
            <a:r>
              <a:rPr lang="en-US" sz="1400" dirty="0">
                <a:latin typeface="Arial Narrow" pitchFamily="34" charset="0"/>
                <a:cs typeface="Arial" pitchFamily="34" charset="0"/>
              </a:rPr>
              <a:t>A</a:t>
            </a:r>
            <a:r>
              <a:rPr lang="ru-RU" sz="1400" dirty="0">
                <a:latin typeface="Arial Narrow" pitchFamily="34" charset="0"/>
                <a:cs typeface="Arial" pitchFamily="34" charset="0"/>
              </a:rPr>
              <a:t> необходимо взаимодействовать с сервером </a:t>
            </a:r>
            <a:r>
              <a:rPr lang="en-US" sz="1400" dirty="0">
                <a:latin typeface="Arial Narrow" pitchFamily="34" charset="0"/>
                <a:cs typeface="Arial" pitchFamily="34" charset="0"/>
              </a:rPr>
              <a:t> B.</a:t>
            </a:r>
          </a:p>
          <a:p>
            <a:pPr marL="228600" indent="-228600" defTabSz="914400" fontAlgn="auto">
              <a:lnSpc>
                <a:spcPct val="85000"/>
              </a:lnSpc>
              <a:spcBef>
                <a:spcPts val="600"/>
              </a:spcBef>
              <a:spcAft>
                <a:spcPts val="0"/>
              </a:spcAft>
              <a:buFont typeface="Arial" pitchFamily="34" charset="0"/>
              <a:buChar char="•"/>
              <a:defRPr/>
            </a:pPr>
            <a:r>
              <a:rPr lang="ru-RU" sz="1400" dirty="0">
                <a:latin typeface="Arial Narrow" pitchFamily="34" charset="0"/>
                <a:cs typeface="Arial" pitchFamily="34" charset="0"/>
              </a:rPr>
              <a:t>Пути не существует</a:t>
            </a:r>
            <a:r>
              <a:rPr lang="en-US" sz="1400" dirty="0">
                <a:latin typeface="Arial Narrow" pitchFamily="34" charset="0"/>
                <a:cs typeface="Arial" pitchFamily="34" charset="0"/>
              </a:rPr>
              <a:t>.</a:t>
            </a:r>
          </a:p>
          <a:p>
            <a:pPr marL="228600" indent="-228600" defTabSz="914400" fontAlgn="auto">
              <a:lnSpc>
                <a:spcPct val="85000"/>
              </a:lnSpc>
              <a:spcBef>
                <a:spcPts val="600"/>
              </a:spcBef>
              <a:spcAft>
                <a:spcPts val="0"/>
              </a:spcAft>
              <a:buFont typeface="Arial" pitchFamily="34" charset="0"/>
              <a:buChar char="•"/>
              <a:defRPr/>
            </a:pPr>
            <a:r>
              <a:rPr lang="ru-RU" sz="1400" dirty="0">
                <a:latin typeface="Arial Narrow" pitchFamily="34" charset="0"/>
                <a:cs typeface="Arial" pitchFamily="34" charset="0"/>
              </a:rPr>
              <a:t>Контроллер </a:t>
            </a:r>
            <a:r>
              <a:rPr lang="en-US" sz="1400" dirty="0" err="1">
                <a:latin typeface="Arial Narrow" pitchFamily="34" charset="0"/>
                <a:cs typeface="Arial" pitchFamily="34" charset="0"/>
              </a:rPr>
              <a:t>OpenFlow</a:t>
            </a:r>
            <a:r>
              <a:rPr lang="en-US" sz="1400" dirty="0">
                <a:latin typeface="Arial Narrow" pitchFamily="34" charset="0"/>
                <a:cs typeface="Arial" pitchFamily="34" charset="0"/>
              </a:rPr>
              <a:t> </a:t>
            </a:r>
            <a:r>
              <a:rPr lang="ru-RU" sz="1400" dirty="0">
                <a:latin typeface="Arial Narrow" pitchFamily="34" charset="0"/>
                <a:cs typeface="Arial" pitchFamily="34" charset="0"/>
              </a:rPr>
              <a:t>устанавливает путь через коммутируемую сеть</a:t>
            </a:r>
            <a:r>
              <a:rPr lang="en-US" sz="1400" dirty="0">
                <a:latin typeface="Arial Narrow" pitchFamily="34" charset="0"/>
                <a:cs typeface="Arial" pitchFamily="34" charset="0"/>
              </a:rPr>
              <a:t>.</a:t>
            </a:r>
          </a:p>
          <a:p>
            <a:pPr marL="228600" indent="-228600" defTabSz="914400" fontAlgn="auto">
              <a:lnSpc>
                <a:spcPct val="85000"/>
              </a:lnSpc>
              <a:spcBef>
                <a:spcPts val="1200"/>
              </a:spcBef>
              <a:spcAft>
                <a:spcPts val="0"/>
              </a:spcAft>
              <a:buFont typeface="Arial" pitchFamily="34" charset="0"/>
              <a:buChar char="•"/>
              <a:defRPr/>
            </a:pPr>
            <a:endParaRPr lang="en-US" sz="1400" dirty="0">
              <a:latin typeface="Arial Narrow" pitchFamily="34" charset="0"/>
              <a:cs typeface="Arial" pitchFamily="34"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1" presetClass="exit"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4"/>
                                        </p:tgtEl>
                                        <p:attrNameLst>
                                          <p:attrName>style.visibility</p:attrName>
                                        </p:attrNameLst>
                                      </p:cBhvr>
                                      <p:to>
                                        <p:strVal val="visible"/>
                                      </p:to>
                                    </p:set>
                                  </p:childTnLst>
                                </p:cTn>
                              </p:par>
                              <p:par>
                                <p:cTn id="14" presetID="1" presetClass="exit" presetSubtype="0" fill="hold" nodeType="withEffect">
                                  <p:stCondLst>
                                    <p:cond delay="0"/>
                                  </p:stCondLst>
                                  <p:childTnLst>
                                    <p:set>
                                      <p:cBhvr>
                                        <p:cTn id="15" dur="1" fill="hold">
                                          <p:stCondLst>
                                            <p:cond delay="0"/>
                                          </p:stCondLst>
                                        </p:cTn>
                                        <p:tgtEl>
                                          <p:spTgt spid="7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5"/>
                                        </p:tgtEl>
                                        <p:attrNameLst>
                                          <p:attrName>style.visibility</p:attrName>
                                        </p:attrNameLst>
                                      </p:cBhvr>
                                      <p:to>
                                        <p:strVal val="visible"/>
                                      </p:to>
                                    </p:set>
                                  </p:childTnLst>
                                </p:cTn>
                              </p:par>
                              <p:par>
                                <p:cTn id="20" presetID="1" presetClass="exit" presetSubtype="0" fill="hold" nodeType="withEffect">
                                  <p:stCondLst>
                                    <p:cond delay="0"/>
                                  </p:stCondLst>
                                  <p:childTnLst>
                                    <p:set>
                                      <p:cBhvr>
                                        <p:cTn id="21" dur="1" fill="hold">
                                          <p:stCondLst>
                                            <p:cond delay="0"/>
                                          </p:stCondLst>
                                        </p:cTn>
                                        <p:tgtEl>
                                          <p:spTgt spid="7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7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77"/>
                                        </p:tgtEl>
                                        <p:attrNameLst>
                                          <p:attrName>style.visibility</p:attrName>
                                        </p:attrNameLst>
                                      </p:cBhvr>
                                      <p:to>
                                        <p:strVal val="visible"/>
                                      </p:to>
                                    </p:set>
                                  </p:childTnLst>
                                </p:cTn>
                              </p:par>
                              <p:par>
                                <p:cTn id="28" presetID="1" presetClass="exit" presetSubtype="0" fill="hold" nodeType="withEffect">
                                  <p:stCondLst>
                                    <p:cond delay="0"/>
                                  </p:stCondLst>
                                  <p:childTnLst>
                                    <p:set>
                                      <p:cBhvr>
                                        <p:cTn id="29" dur="1" fill="hold">
                                          <p:stCondLst>
                                            <p:cond delay="0"/>
                                          </p:stCondLst>
                                        </p:cTn>
                                        <p:tgtEl>
                                          <p:spTgt spid="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Title 3"/>
          <p:cNvSpPr>
            <a:spLocks noGrp="1"/>
          </p:cNvSpPr>
          <p:nvPr>
            <p:ph type="title"/>
          </p:nvPr>
        </p:nvSpPr>
        <p:spPr>
          <a:xfrm>
            <a:off x="233363" y="139700"/>
            <a:ext cx="8694737" cy="774700"/>
          </a:xfrm>
        </p:spPr>
        <p:txBody>
          <a:bodyPr/>
          <a:lstStyle/>
          <a:p>
            <a:r>
              <a:rPr lang="ru-RU" smtClean="0">
                <a:cs typeface="Arial" charset="0"/>
              </a:rPr>
              <a:t>Работа протокола </a:t>
            </a:r>
            <a:r>
              <a:rPr smtClean="0">
                <a:cs typeface="Arial" charset="0"/>
              </a:rPr>
              <a:t>OpenFlow</a:t>
            </a:r>
          </a:p>
        </p:txBody>
      </p:sp>
      <p:pic>
        <p:nvPicPr>
          <p:cNvPr id="293890" name="Picture 3" descr="Summitx480_48tAC.png"/>
          <p:cNvPicPr>
            <a:picLocks noChangeAspect="1"/>
          </p:cNvPicPr>
          <p:nvPr/>
        </p:nvPicPr>
        <p:blipFill>
          <a:blip r:embed="rId2"/>
          <a:srcRect/>
          <a:stretch>
            <a:fillRect/>
          </a:stretch>
        </p:blipFill>
        <p:spPr bwMode="auto">
          <a:xfrm>
            <a:off x="3362325" y="4267200"/>
            <a:ext cx="2062163" cy="446088"/>
          </a:xfrm>
          <a:prstGeom prst="rect">
            <a:avLst/>
          </a:prstGeom>
          <a:noFill/>
          <a:ln w="9525">
            <a:noFill/>
            <a:miter lim="800000"/>
            <a:headEnd/>
            <a:tailEnd/>
          </a:ln>
        </p:spPr>
      </p:pic>
      <p:pic>
        <p:nvPicPr>
          <p:cNvPr id="293891" name="Picture 3" descr="Summitx480_48tAC.png"/>
          <p:cNvPicPr>
            <a:picLocks noChangeAspect="1"/>
          </p:cNvPicPr>
          <p:nvPr/>
        </p:nvPicPr>
        <p:blipFill>
          <a:blip r:embed="rId2"/>
          <a:srcRect/>
          <a:stretch>
            <a:fillRect/>
          </a:stretch>
        </p:blipFill>
        <p:spPr bwMode="auto">
          <a:xfrm>
            <a:off x="6340475" y="4267200"/>
            <a:ext cx="2063750" cy="446088"/>
          </a:xfrm>
          <a:prstGeom prst="rect">
            <a:avLst/>
          </a:prstGeom>
          <a:noFill/>
          <a:ln w="9525">
            <a:noFill/>
            <a:miter lim="800000"/>
            <a:headEnd/>
            <a:tailEnd/>
          </a:ln>
        </p:spPr>
      </p:pic>
      <p:pic>
        <p:nvPicPr>
          <p:cNvPr id="293892" name="Picture 3" descr="Summitx480_48tAC.png"/>
          <p:cNvPicPr>
            <a:picLocks noChangeAspect="1"/>
          </p:cNvPicPr>
          <p:nvPr/>
        </p:nvPicPr>
        <p:blipFill>
          <a:blip r:embed="rId2"/>
          <a:srcRect/>
          <a:stretch>
            <a:fillRect/>
          </a:stretch>
        </p:blipFill>
        <p:spPr bwMode="auto">
          <a:xfrm>
            <a:off x="382588" y="4267200"/>
            <a:ext cx="2062162" cy="446088"/>
          </a:xfrm>
          <a:prstGeom prst="rect">
            <a:avLst/>
          </a:prstGeom>
          <a:noFill/>
          <a:ln w="9525">
            <a:noFill/>
            <a:miter lim="800000"/>
            <a:headEnd/>
            <a:tailEnd/>
          </a:ln>
        </p:spPr>
      </p:pic>
      <p:grpSp>
        <p:nvGrpSpPr>
          <p:cNvPr id="75" name="Group 74"/>
          <p:cNvGrpSpPr>
            <a:grpSpLocks/>
          </p:cNvGrpSpPr>
          <p:nvPr/>
        </p:nvGrpSpPr>
        <p:grpSpPr bwMode="auto">
          <a:xfrm>
            <a:off x="4384675" y="2498725"/>
            <a:ext cx="2987675" cy="1768475"/>
            <a:chOff x="4384501" y="2217691"/>
            <a:chExt cx="2987770" cy="1768804"/>
          </a:xfrm>
        </p:grpSpPr>
        <p:cxnSp>
          <p:nvCxnSpPr>
            <p:cNvPr id="61" name="Straight Arrow Connector 60"/>
            <p:cNvCxnSpPr>
              <a:stCxn id="293914" idx="2"/>
              <a:endCxn id="8" idx="0"/>
            </p:cNvCxnSpPr>
            <p:nvPr/>
          </p:nvCxnSpPr>
          <p:spPr>
            <a:xfrm>
              <a:off x="4384501" y="2217691"/>
              <a:ext cx="2987770" cy="1768804"/>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628984" y="2905207"/>
              <a:ext cx="981106" cy="460461"/>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Packet-In ARP Reply</a:t>
              </a:r>
            </a:p>
          </p:txBody>
        </p:sp>
      </p:grpSp>
      <p:grpSp>
        <p:nvGrpSpPr>
          <p:cNvPr id="73" name="Group 72"/>
          <p:cNvGrpSpPr>
            <a:grpSpLocks/>
          </p:cNvGrpSpPr>
          <p:nvPr/>
        </p:nvGrpSpPr>
        <p:grpSpPr bwMode="auto">
          <a:xfrm>
            <a:off x="7372350" y="4722813"/>
            <a:ext cx="1176338" cy="723900"/>
            <a:chOff x="7372271" y="4441960"/>
            <a:chExt cx="1175760" cy="724199"/>
          </a:xfrm>
        </p:grpSpPr>
        <p:cxnSp>
          <p:nvCxnSpPr>
            <p:cNvPr id="69" name="Straight Arrow Connector 68"/>
            <p:cNvCxnSpPr>
              <a:stCxn id="8" idx="2"/>
            </p:cNvCxnSpPr>
            <p:nvPr/>
          </p:nvCxnSpPr>
          <p:spPr>
            <a:xfrm>
              <a:off x="7372271" y="4441960"/>
              <a:ext cx="0" cy="724199"/>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7478582" y="4650008"/>
              <a:ext cx="1069449" cy="317631"/>
            </a:xfrm>
            <a:prstGeom prst="rect">
              <a:avLst/>
            </a:prstGeom>
            <a:solidFill>
              <a:schemeClr val="accent2">
                <a:lumMod val="40000"/>
                <a:lumOff val="60000"/>
              </a:schemeClr>
            </a:solidFill>
            <a:ln>
              <a:solidFill>
                <a:schemeClr val="tx1"/>
              </a:solidFill>
            </a:ln>
          </p:spPr>
          <p:txBody>
            <a:bodyPr>
              <a:normAutofit/>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ARP Reply</a:t>
              </a:r>
            </a:p>
          </p:txBody>
        </p:sp>
      </p:grpSp>
      <p:sp>
        <p:nvSpPr>
          <p:cNvPr id="293895"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93896" name="Group 81"/>
          <p:cNvGrpSpPr>
            <a:grpSpLocks/>
          </p:cNvGrpSpPr>
          <p:nvPr/>
        </p:nvGrpSpPr>
        <p:grpSpPr bwMode="auto">
          <a:xfrm>
            <a:off x="3498850" y="1266825"/>
            <a:ext cx="2024063" cy="1244600"/>
            <a:chOff x="3191261" y="1267481"/>
            <a:chExt cx="2023537" cy="1244214"/>
          </a:xfrm>
        </p:grpSpPr>
        <p:grpSp>
          <p:nvGrpSpPr>
            <p:cNvPr id="293903" name="Group 44"/>
            <p:cNvGrpSpPr>
              <a:grpSpLocks/>
            </p:cNvGrpSpPr>
            <p:nvPr/>
          </p:nvGrpSpPr>
          <p:grpSpPr bwMode="auto">
            <a:xfrm>
              <a:off x="3370262" y="1563957"/>
              <a:ext cx="1627187" cy="947738"/>
              <a:chOff x="3868738" y="1262063"/>
              <a:chExt cx="1627187" cy="1689100"/>
            </a:xfrm>
          </p:grpSpPr>
          <p:sp>
            <p:nvSpPr>
              <p:cNvPr id="293905"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93906"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93908"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93910"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93912" name="Group 14"/>
              <p:cNvGrpSpPr>
                <a:grpSpLocks/>
              </p:cNvGrpSpPr>
              <p:nvPr/>
            </p:nvGrpSpPr>
            <p:grpSpPr bwMode="auto">
              <a:xfrm>
                <a:off x="3879850" y="1857376"/>
                <a:ext cx="1401762" cy="730250"/>
                <a:chOff x="2444" y="1170"/>
                <a:chExt cx="883" cy="460"/>
              </a:xfrm>
            </p:grpSpPr>
            <p:sp>
              <p:nvSpPr>
                <p:cNvPr id="293929"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93930"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93931"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93913" name="Group 18"/>
              <p:cNvGrpSpPr>
                <a:grpSpLocks/>
              </p:cNvGrpSpPr>
              <p:nvPr/>
            </p:nvGrpSpPr>
            <p:grpSpPr bwMode="auto">
              <a:xfrm>
                <a:off x="3879850" y="1844676"/>
                <a:ext cx="1401762" cy="731838"/>
                <a:chOff x="2444" y="1162"/>
                <a:chExt cx="883" cy="461"/>
              </a:xfrm>
            </p:grpSpPr>
            <p:sp>
              <p:nvSpPr>
                <p:cNvPr id="293926"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93927"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93928"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93914"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93915" name="Group 30"/>
              <p:cNvGrpSpPr>
                <a:grpSpLocks/>
              </p:cNvGrpSpPr>
              <p:nvPr/>
            </p:nvGrpSpPr>
            <p:grpSpPr bwMode="auto">
              <a:xfrm>
                <a:off x="4819650" y="1663701"/>
                <a:ext cx="344487" cy="1106488"/>
                <a:chOff x="3036" y="1048"/>
                <a:chExt cx="217" cy="697"/>
              </a:xfrm>
            </p:grpSpPr>
            <p:grpSp>
              <p:nvGrpSpPr>
                <p:cNvPr id="293916" name="Group 24"/>
                <p:cNvGrpSpPr>
                  <a:grpSpLocks/>
                </p:cNvGrpSpPr>
                <p:nvPr/>
              </p:nvGrpSpPr>
              <p:grpSpPr bwMode="auto">
                <a:xfrm>
                  <a:off x="3043" y="1055"/>
                  <a:ext cx="210" cy="690"/>
                  <a:chOff x="3043" y="1055"/>
                  <a:chExt cx="210" cy="690"/>
                </a:xfrm>
              </p:grpSpPr>
              <p:sp>
                <p:nvSpPr>
                  <p:cNvPr id="293922"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93923"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93924"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93925"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93917" name="Group 29"/>
                <p:cNvGrpSpPr>
                  <a:grpSpLocks/>
                </p:cNvGrpSpPr>
                <p:nvPr/>
              </p:nvGrpSpPr>
              <p:grpSpPr bwMode="auto">
                <a:xfrm>
                  <a:off x="3036" y="1048"/>
                  <a:ext cx="209" cy="690"/>
                  <a:chOff x="3036" y="1048"/>
                  <a:chExt cx="209" cy="690"/>
                </a:xfrm>
              </p:grpSpPr>
              <p:sp>
                <p:nvSpPr>
                  <p:cNvPr id="293918"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93919"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93920"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93921"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grpSp>
        <p:nvGrpSpPr>
          <p:cNvPr id="293897" name="Group 57"/>
          <p:cNvGrpSpPr>
            <a:grpSpLocks/>
          </p:cNvGrpSpPr>
          <p:nvPr/>
        </p:nvGrpSpPr>
        <p:grpSpPr bwMode="auto">
          <a:xfrm>
            <a:off x="912813" y="5437188"/>
            <a:ext cx="990600" cy="1306512"/>
            <a:chOff x="912177" y="5437749"/>
            <a:chExt cx="990669" cy="1305547"/>
          </a:xfrm>
        </p:grpSpPr>
        <p:pic>
          <p:nvPicPr>
            <p:cNvPr id="293901" name="Picture 59"/>
            <p:cNvPicPr>
              <a:picLocks noChangeArrowheads="1"/>
            </p:cNvPicPr>
            <p:nvPr/>
          </p:nvPicPr>
          <p:blipFill>
            <a:blip r:embed="rId3"/>
            <a:srcRect/>
            <a:stretch>
              <a:fillRect/>
            </a:stretch>
          </p:blipFill>
          <p:spPr bwMode="auto">
            <a:xfrm>
              <a:off x="924946" y="5437749"/>
              <a:ext cx="977900" cy="868363"/>
            </a:xfrm>
            <a:prstGeom prst="rect">
              <a:avLst/>
            </a:prstGeom>
            <a:noFill/>
            <a:ln w="9525">
              <a:noFill/>
              <a:miter lim="800000"/>
              <a:headEnd/>
              <a:tailEnd/>
            </a:ln>
          </p:spPr>
        </p:pic>
        <p:sp>
          <p:nvSpPr>
            <p:cNvPr id="62" name="TextBox 61"/>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93898" name="Group 63"/>
          <p:cNvGrpSpPr>
            <a:grpSpLocks/>
          </p:cNvGrpSpPr>
          <p:nvPr/>
        </p:nvGrpSpPr>
        <p:grpSpPr bwMode="auto">
          <a:xfrm>
            <a:off x="6883400" y="5437188"/>
            <a:ext cx="977900" cy="1306512"/>
            <a:chOff x="6883321" y="5437749"/>
            <a:chExt cx="977900" cy="1305547"/>
          </a:xfrm>
        </p:grpSpPr>
        <p:pic>
          <p:nvPicPr>
            <p:cNvPr id="293899" name="Picture 64"/>
            <p:cNvPicPr>
              <a:picLocks noChangeArrowheads="1"/>
            </p:cNvPicPr>
            <p:nvPr/>
          </p:nvPicPr>
          <p:blipFill>
            <a:blip r:embed="rId3"/>
            <a:srcRect/>
            <a:stretch>
              <a:fillRect/>
            </a:stretch>
          </p:blipFill>
          <p:spPr bwMode="auto">
            <a:xfrm>
              <a:off x="6883321" y="5437749"/>
              <a:ext cx="977900" cy="868363"/>
            </a:xfrm>
            <a:prstGeom prst="rect">
              <a:avLst/>
            </a:prstGeom>
            <a:noFill/>
            <a:ln w="9525">
              <a:noFill/>
              <a:miter lim="800000"/>
              <a:headEnd/>
              <a:tailEnd/>
            </a:ln>
          </p:spPr>
        </p:pic>
        <p:sp>
          <p:nvSpPr>
            <p:cNvPr id="68" name="TextBox 67"/>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a:xfrm>
            <a:off x="225425" y="44450"/>
            <a:ext cx="8694738" cy="774700"/>
          </a:xfrm>
        </p:spPr>
        <p:txBody>
          <a:bodyPr/>
          <a:lstStyle/>
          <a:p>
            <a:r>
              <a:rPr lang="ru-RU" smtClean="0">
                <a:cs typeface="Arial" charset="0"/>
              </a:rPr>
              <a:t>Резервирование питания с </a:t>
            </a:r>
            <a:r>
              <a:rPr smtClean="0">
                <a:cs typeface="Arial" charset="0"/>
              </a:rPr>
              <a:t>EPS-C2</a:t>
            </a:r>
          </a:p>
        </p:txBody>
      </p:sp>
      <p:sp>
        <p:nvSpPr>
          <p:cNvPr id="3" name="Slide Number Placeholder 2"/>
          <p:cNvSpPr>
            <a:spLocks noGrp="1"/>
          </p:cNvSpPr>
          <p:nvPr>
            <p:ph type="sldNum" sz="quarter" idx="10"/>
          </p:nvPr>
        </p:nvSpPr>
        <p:spPr/>
        <p:txBody>
          <a:bodyPr/>
          <a:lstStyle/>
          <a:p>
            <a:pPr>
              <a:defRPr/>
            </a:pPr>
            <a:fld id="{5AC93221-9601-46CC-99EF-E7D963F0D435}" type="slidenum">
              <a:rPr lang="en-US">
                <a:solidFill>
                  <a:schemeClr val="accent1"/>
                </a:solidFill>
                <a:latin typeface="+mj-lt"/>
              </a:rPr>
              <a:pPr>
                <a:defRPr/>
              </a:pPr>
              <a:t>13</a:t>
            </a:fld>
            <a:endParaRPr lang="en-US" dirty="0">
              <a:solidFill>
                <a:schemeClr val="accent1"/>
              </a:solidFill>
              <a:latin typeface="+mj-lt"/>
            </a:endParaRPr>
          </a:p>
        </p:txBody>
      </p:sp>
      <p:sp>
        <p:nvSpPr>
          <p:cNvPr id="118787" name="Text Placeholder 2"/>
          <p:cNvSpPr txBox="1">
            <a:spLocks/>
          </p:cNvSpPr>
          <p:nvPr/>
        </p:nvSpPr>
        <p:spPr bwMode="auto">
          <a:xfrm>
            <a:off x="150813" y="887413"/>
            <a:ext cx="8691562" cy="1462087"/>
          </a:xfrm>
          <a:prstGeom prst="rect">
            <a:avLst/>
          </a:prstGeom>
          <a:noFill/>
          <a:ln w="9525">
            <a:noFill/>
            <a:miter lim="800000"/>
            <a:headEnd/>
            <a:tailEnd/>
          </a:ln>
        </p:spPr>
        <p:txBody>
          <a:bodyPr/>
          <a:lstStyle/>
          <a:p>
            <a:pPr marL="228600" indent="-228600" defTabSz="914400">
              <a:lnSpc>
                <a:spcPct val="85000"/>
              </a:lnSpc>
              <a:spcBef>
                <a:spcPts val="1200"/>
              </a:spcBef>
              <a:buFont typeface="Arial" charset="0"/>
              <a:buChar char="•"/>
            </a:pPr>
            <a:r>
              <a:rPr lang="ru-RU" sz="2400">
                <a:solidFill>
                  <a:srgbClr val="584A83"/>
                </a:solidFill>
              </a:rPr>
              <a:t>Подключение до</a:t>
            </a:r>
            <a:r>
              <a:rPr lang="en-US" sz="2400">
                <a:solidFill>
                  <a:srgbClr val="584A83"/>
                </a:solidFill>
              </a:rPr>
              <a:t> 5 </a:t>
            </a:r>
            <a:r>
              <a:rPr lang="ru-RU" sz="2400">
                <a:solidFill>
                  <a:srgbClr val="584A83"/>
                </a:solidFill>
              </a:rPr>
              <a:t>коммутаторов </a:t>
            </a:r>
            <a:r>
              <a:rPr lang="en-US" sz="2400">
                <a:solidFill>
                  <a:srgbClr val="584A83"/>
                </a:solidFill>
              </a:rPr>
              <a:t>Summit</a:t>
            </a:r>
            <a:r>
              <a:rPr lang="en-US" sz="2400" baseline="30000">
                <a:solidFill>
                  <a:srgbClr val="584A83"/>
                </a:solidFill>
              </a:rPr>
              <a:t>®</a:t>
            </a:r>
            <a:r>
              <a:rPr lang="en-US" sz="2400">
                <a:solidFill>
                  <a:srgbClr val="584A83"/>
                </a:solidFill>
              </a:rPr>
              <a:t> X440</a:t>
            </a:r>
          </a:p>
          <a:p>
            <a:pPr marL="228600" indent="-228600" defTabSz="914400">
              <a:lnSpc>
                <a:spcPct val="85000"/>
              </a:lnSpc>
              <a:spcBef>
                <a:spcPts val="1200"/>
              </a:spcBef>
              <a:buFont typeface="Arial" charset="0"/>
              <a:buChar char="•"/>
            </a:pPr>
            <a:r>
              <a:rPr lang="ru-RU" sz="2400">
                <a:solidFill>
                  <a:srgbClr val="584A83"/>
                </a:solidFill>
              </a:rPr>
              <a:t>Резервирование питания, не добавление</a:t>
            </a:r>
            <a:endParaRPr lang="en-US" sz="2400">
              <a:solidFill>
                <a:srgbClr val="584A83"/>
              </a:solidFill>
            </a:endParaRPr>
          </a:p>
          <a:p>
            <a:pPr marL="228600" indent="-228600" defTabSz="914400">
              <a:lnSpc>
                <a:spcPct val="85000"/>
              </a:lnSpc>
              <a:spcBef>
                <a:spcPts val="1200"/>
              </a:spcBef>
              <a:buFont typeface="Arial" charset="0"/>
              <a:buChar char="•"/>
            </a:pPr>
            <a:r>
              <a:rPr lang="ru-RU" sz="2400">
                <a:solidFill>
                  <a:srgbClr val="584A83"/>
                </a:solidFill>
              </a:rPr>
              <a:t>Установка до</a:t>
            </a:r>
            <a:r>
              <a:rPr lang="en-US" sz="2400">
                <a:solidFill>
                  <a:srgbClr val="584A83"/>
                </a:solidFill>
              </a:rPr>
              <a:t> </a:t>
            </a:r>
            <a:r>
              <a:rPr lang="ru-RU" sz="2400">
                <a:solidFill>
                  <a:srgbClr val="584A83"/>
                </a:solidFill>
              </a:rPr>
              <a:t>трех</a:t>
            </a:r>
            <a:r>
              <a:rPr lang="en-US" sz="2400">
                <a:solidFill>
                  <a:srgbClr val="584A83"/>
                </a:solidFill>
              </a:rPr>
              <a:t> 750W </a:t>
            </a:r>
            <a:r>
              <a:rPr lang="ru-RU" sz="2400">
                <a:solidFill>
                  <a:srgbClr val="584A83"/>
                </a:solidFill>
              </a:rPr>
              <a:t>БП</a:t>
            </a:r>
            <a:endParaRPr lang="en-US" sz="2400">
              <a:solidFill>
                <a:srgbClr val="584A83"/>
              </a:solidFill>
            </a:endParaRPr>
          </a:p>
          <a:p>
            <a:pPr marL="228600" indent="-228600" defTabSz="914400">
              <a:lnSpc>
                <a:spcPct val="85000"/>
              </a:lnSpc>
              <a:spcBef>
                <a:spcPts val="1200"/>
              </a:spcBef>
              <a:buFont typeface="Arial" charset="0"/>
              <a:buChar char="•"/>
            </a:pPr>
            <a:endParaRPr lang="en-US" sz="2400">
              <a:solidFill>
                <a:srgbClr val="584A83"/>
              </a:solidFill>
            </a:endParaRPr>
          </a:p>
        </p:txBody>
      </p:sp>
      <p:pic>
        <p:nvPicPr>
          <p:cNvPr id="118788" name="Picture 2" descr="C:\temp\wzbfc8\20111214_Extreme__2773.png"/>
          <p:cNvPicPr>
            <a:picLocks noChangeAspect="1" noChangeArrowheads="1"/>
          </p:cNvPicPr>
          <p:nvPr/>
        </p:nvPicPr>
        <p:blipFill>
          <a:blip r:embed="rId2"/>
          <a:srcRect/>
          <a:stretch>
            <a:fillRect/>
          </a:stretch>
        </p:blipFill>
        <p:spPr bwMode="auto">
          <a:xfrm>
            <a:off x="79375" y="3048000"/>
            <a:ext cx="5995988" cy="3829050"/>
          </a:xfrm>
          <a:prstGeom prst="rect">
            <a:avLst/>
          </a:prstGeom>
          <a:noFill/>
          <a:ln w="9525">
            <a:noFill/>
            <a:miter lim="800000"/>
            <a:headEnd/>
            <a:tailEnd/>
          </a:ln>
        </p:spPr>
      </p:pic>
      <p:pic>
        <p:nvPicPr>
          <p:cNvPr id="118789" name="Picture 3" descr="d:\users\tacree\AppData\Local\Microsoft\Windows\Temporary Internet Files\Content.Outlook\TIRWSPXT\20111214_Extreme__2761.png"/>
          <p:cNvPicPr>
            <a:picLocks noChangeAspect="1" noChangeArrowheads="1"/>
          </p:cNvPicPr>
          <p:nvPr/>
        </p:nvPicPr>
        <p:blipFill>
          <a:blip r:embed="rId3"/>
          <a:srcRect/>
          <a:stretch>
            <a:fillRect/>
          </a:stretch>
        </p:blipFill>
        <p:spPr bwMode="auto">
          <a:xfrm>
            <a:off x="2859088" y="1563688"/>
            <a:ext cx="6434137" cy="222567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Title 3"/>
          <p:cNvSpPr>
            <a:spLocks noGrp="1"/>
          </p:cNvSpPr>
          <p:nvPr>
            <p:ph type="title"/>
          </p:nvPr>
        </p:nvSpPr>
        <p:spPr>
          <a:xfrm>
            <a:off x="233363" y="139700"/>
            <a:ext cx="8694737" cy="774700"/>
          </a:xfrm>
        </p:spPr>
        <p:txBody>
          <a:bodyPr/>
          <a:lstStyle/>
          <a:p>
            <a:r>
              <a:rPr lang="ru-RU" smtClean="0">
                <a:cs typeface="Arial" charset="0"/>
              </a:rPr>
              <a:t>Работа протокола </a:t>
            </a:r>
            <a:r>
              <a:rPr smtClean="0">
                <a:cs typeface="Arial" charset="0"/>
              </a:rPr>
              <a:t>OpenFlow</a:t>
            </a:r>
          </a:p>
        </p:txBody>
      </p:sp>
      <p:pic>
        <p:nvPicPr>
          <p:cNvPr id="294914" name="Picture 3" descr="Summitx480_48tAC.png"/>
          <p:cNvPicPr>
            <a:picLocks noChangeAspect="1"/>
          </p:cNvPicPr>
          <p:nvPr/>
        </p:nvPicPr>
        <p:blipFill>
          <a:blip r:embed="rId2"/>
          <a:srcRect/>
          <a:stretch>
            <a:fillRect/>
          </a:stretch>
        </p:blipFill>
        <p:spPr bwMode="auto">
          <a:xfrm>
            <a:off x="3362325" y="4267200"/>
            <a:ext cx="2062163" cy="446088"/>
          </a:xfrm>
          <a:prstGeom prst="rect">
            <a:avLst/>
          </a:prstGeom>
          <a:noFill/>
          <a:ln w="9525">
            <a:noFill/>
            <a:miter lim="800000"/>
            <a:headEnd/>
            <a:tailEnd/>
          </a:ln>
        </p:spPr>
      </p:pic>
      <p:pic>
        <p:nvPicPr>
          <p:cNvPr id="294915" name="Picture 3" descr="Summitx480_48tAC.png"/>
          <p:cNvPicPr>
            <a:picLocks noChangeAspect="1"/>
          </p:cNvPicPr>
          <p:nvPr/>
        </p:nvPicPr>
        <p:blipFill>
          <a:blip r:embed="rId2"/>
          <a:srcRect/>
          <a:stretch>
            <a:fillRect/>
          </a:stretch>
        </p:blipFill>
        <p:spPr bwMode="auto">
          <a:xfrm>
            <a:off x="6340475" y="4267200"/>
            <a:ext cx="2063750" cy="446088"/>
          </a:xfrm>
          <a:prstGeom prst="rect">
            <a:avLst/>
          </a:prstGeom>
          <a:noFill/>
          <a:ln w="9525">
            <a:noFill/>
            <a:miter lim="800000"/>
            <a:headEnd/>
            <a:tailEnd/>
          </a:ln>
        </p:spPr>
      </p:pic>
      <p:pic>
        <p:nvPicPr>
          <p:cNvPr id="294916" name="Picture 3" descr="Summitx480_48tAC.png"/>
          <p:cNvPicPr>
            <a:picLocks noChangeAspect="1"/>
          </p:cNvPicPr>
          <p:nvPr/>
        </p:nvPicPr>
        <p:blipFill>
          <a:blip r:embed="rId2"/>
          <a:srcRect/>
          <a:stretch>
            <a:fillRect/>
          </a:stretch>
        </p:blipFill>
        <p:spPr bwMode="auto">
          <a:xfrm>
            <a:off x="382588" y="4267200"/>
            <a:ext cx="2062162" cy="446088"/>
          </a:xfrm>
          <a:prstGeom prst="rect">
            <a:avLst/>
          </a:prstGeom>
          <a:noFill/>
          <a:ln w="9525">
            <a:noFill/>
            <a:miter lim="800000"/>
            <a:headEnd/>
            <a:tailEnd/>
          </a:ln>
        </p:spPr>
      </p:pic>
      <p:grpSp>
        <p:nvGrpSpPr>
          <p:cNvPr id="49" name="Group 48"/>
          <p:cNvGrpSpPr>
            <a:grpSpLocks/>
          </p:cNvGrpSpPr>
          <p:nvPr/>
        </p:nvGrpSpPr>
        <p:grpSpPr bwMode="auto">
          <a:xfrm>
            <a:off x="1414463" y="2498725"/>
            <a:ext cx="2970212" cy="1768475"/>
            <a:chOff x="1413896" y="2498334"/>
            <a:chExt cx="2970605" cy="1768804"/>
          </a:xfrm>
        </p:grpSpPr>
        <p:cxnSp>
          <p:nvCxnSpPr>
            <p:cNvPr id="56" name="Straight Arrow Connector 55"/>
            <p:cNvCxnSpPr>
              <a:stCxn id="14" idx="0"/>
              <a:endCxn id="294949" idx="2"/>
            </p:cNvCxnSpPr>
            <p:nvPr/>
          </p:nvCxnSpPr>
          <p:spPr>
            <a:xfrm flipV="1">
              <a:off x="1413896" y="2498334"/>
              <a:ext cx="2970605" cy="1768804"/>
            </a:xfrm>
            <a:prstGeom prst="straightConnector1">
              <a:avLst/>
            </a:prstGeom>
            <a:ln w="381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21834" y="3185850"/>
              <a:ext cx="1112985" cy="460461"/>
            </a:xfrm>
            <a:prstGeom prst="rect">
              <a:avLst/>
            </a:prstGeom>
            <a:solidFill>
              <a:schemeClr val="accent4">
                <a:lumMod val="60000"/>
                <a:lumOff val="40000"/>
              </a:schemeClr>
            </a:solidFill>
            <a:ln>
              <a:solidFill>
                <a:schemeClr val="tx1"/>
              </a:solidFill>
            </a:ln>
          </p:spPr>
          <p:txBody>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Flow-Mod Add</a:t>
              </a:r>
            </a:p>
          </p:txBody>
        </p:sp>
      </p:grpSp>
      <p:grpSp>
        <p:nvGrpSpPr>
          <p:cNvPr id="48" name="Group 47"/>
          <p:cNvGrpSpPr>
            <a:grpSpLocks/>
          </p:cNvGrpSpPr>
          <p:nvPr/>
        </p:nvGrpSpPr>
        <p:grpSpPr bwMode="auto">
          <a:xfrm>
            <a:off x="3362325" y="2498725"/>
            <a:ext cx="1030288" cy="1768475"/>
            <a:chOff x="3361717" y="2498334"/>
            <a:chExt cx="1031366" cy="1768804"/>
          </a:xfrm>
        </p:grpSpPr>
        <p:cxnSp>
          <p:nvCxnSpPr>
            <p:cNvPr id="59" name="Straight Arrow Connector 58"/>
            <p:cNvCxnSpPr>
              <a:stCxn id="294949" idx="2"/>
              <a:endCxn id="7" idx="0"/>
            </p:cNvCxnSpPr>
            <p:nvPr/>
          </p:nvCxnSpPr>
          <p:spPr>
            <a:xfrm>
              <a:off x="4385137" y="2498334"/>
              <a:ext cx="7946"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3361717" y="3185850"/>
              <a:ext cx="959853" cy="460461"/>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Flow-Mod Add</a:t>
              </a:r>
            </a:p>
          </p:txBody>
        </p:sp>
      </p:grpSp>
      <p:grpSp>
        <p:nvGrpSpPr>
          <p:cNvPr id="47" name="Group 46"/>
          <p:cNvGrpSpPr>
            <a:grpSpLocks/>
          </p:cNvGrpSpPr>
          <p:nvPr/>
        </p:nvGrpSpPr>
        <p:grpSpPr bwMode="auto">
          <a:xfrm>
            <a:off x="4384675" y="2498725"/>
            <a:ext cx="2987675" cy="1768475"/>
            <a:chOff x="4384501" y="2498334"/>
            <a:chExt cx="2987770" cy="1768804"/>
          </a:xfrm>
        </p:grpSpPr>
        <p:cxnSp>
          <p:nvCxnSpPr>
            <p:cNvPr id="61" name="Straight Arrow Connector 60"/>
            <p:cNvCxnSpPr>
              <a:stCxn id="294949" idx="2"/>
              <a:endCxn id="8" idx="0"/>
            </p:cNvCxnSpPr>
            <p:nvPr/>
          </p:nvCxnSpPr>
          <p:spPr>
            <a:xfrm>
              <a:off x="4384501" y="2498334"/>
              <a:ext cx="2987770"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4806789" y="3185850"/>
              <a:ext cx="833465" cy="460461"/>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Flow-Mod Add</a:t>
              </a:r>
            </a:p>
          </p:txBody>
        </p:sp>
      </p:grpSp>
      <p:sp>
        <p:nvSpPr>
          <p:cNvPr id="294920"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94921" name="Group 81"/>
          <p:cNvGrpSpPr>
            <a:grpSpLocks/>
          </p:cNvGrpSpPr>
          <p:nvPr/>
        </p:nvGrpSpPr>
        <p:grpSpPr bwMode="auto">
          <a:xfrm>
            <a:off x="3498850" y="1266825"/>
            <a:ext cx="2024063" cy="1244600"/>
            <a:chOff x="3191261" y="1267481"/>
            <a:chExt cx="2023537" cy="1244214"/>
          </a:xfrm>
        </p:grpSpPr>
        <p:grpSp>
          <p:nvGrpSpPr>
            <p:cNvPr id="294938" name="Group 44"/>
            <p:cNvGrpSpPr>
              <a:grpSpLocks/>
            </p:cNvGrpSpPr>
            <p:nvPr/>
          </p:nvGrpSpPr>
          <p:grpSpPr bwMode="auto">
            <a:xfrm>
              <a:off x="3370262" y="1563957"/>
              <a:ext cx="1627187" cy="947738"/>
              <a:chOff x="3868738" y="1262063"/>
              <a:chExt cx="1627187" cy="1689100"/>
            </a:xfrm>
          </p:grpSpPr>
          <p:sp>
            <p:nvSpPr>
              <p:cNvPr id="294940"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94941"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94943"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94945"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94947" name="Group 14"/>
              <p:cNvGrpSpPr>
                <a:grpSpLocks/>
              </p:cNvGrpSpPr>
              <p:nvPr/>
            </p:nvGrpSpPr>
            <p:grpSpPr bwMode="auto">
              <a:xfrm>
                <a:off x="3879850" y="1857376"/>
                <a:ext cx="1401762" cy="730250"/>
                <a:chOff x="2444" y="1170"/>
                <a:chExt cx="883" cy="460"/>
              </a:xfrm>
            </p:grpSpPr>
            <p:sp>
              <p:nvSpPr>
                <p:cNvPr id="294964"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94965"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94966"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94948" name="Group 18"/>
              <p:cNvGrpSpPr>
                <a:grpSpLocks/>
              </p:cNvGrpSpPr>
              <p:nvPr/>
            </p:nvGrpSpPr>
            <p:grpSpPr bwMode="auto">
              <a:xfrm>
                <a:off x="3879850" y="1844676"/>
                <a:ext cx="1401762" cy="731838"/>
                <a:chOff x="2444" y="1162"/>
                <a:chExt cx="883" cy="461"/>
              </a:xfrm>
            </p:grpSpPr>
            <p:sp>
              <p:nvSpPr>
                <p:cNvPr id="294961"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94962"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94963"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94949"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94950" name="Group 30"/>
              <p:cNvGrpSpPr>
                <a:grpSpLocks/>
              </p:cNvGrpSpPr>
              <p:nvPr/>
            </p:nvGrpSpPr>
            <p:grpSpPr bwMode="auto">
              <a:xfrm>
                <a:off x="4819650" y="1663701"/>
                <a:ext cx="344487" cy="1106488"/>
                <a:chOff x="3036" y="1048"/>
                <a:chExt cx="217" cy="697"/>
              </a:xfrm>
            </p:grpSpPr>
            <p:grpSp>
              <p:nvGrpSpPr>
                <p:cNvPr id="294951" name="Group 24"/>
                <p:cNvGrpSpPr>
                  <a:grpSpLocks/>
                </p:cNvGrpSpPr>
                <p:nvPr/>
              </p:nvGrpSpPr>
              <p:grpSpPr bwMode="auto">
                <a:xfrm>
                  <a:off x="3043" y="1055"/>
                  <a:ext cx="210" cy="690"/>
                  <a:chOff x="3043" y="1055"/>
                  <a:chExt cx="210" cy="690"/>
                </a:xfrm>
              </p:grpSpPr>
              <p:sp>
                <p:nvSpPr>
                  <p:cNvPr id="294957"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94958"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94959"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94960"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94952" name="Group 29"/>
                <p:cNvGrpSpPr>
                  <a:grpSpLocks/>
                </p:cNvGrpSpPr>
                <p:nvPr/>
              </p:nvGrpSpPr>
              <p:grpSpPr bwMode="auto">
                <a:xfrm>
                  <a:off x="3036" y="1048"/>
                  <a:ext cx="209" cy="690"/>
                  <a:chOff x="3036" y="1048"/>
                  <a:chExt cx="209" cy="690"/>
                </a:xfrm>
              </p:grpSpPr>
              <p:sp>
                <p:nvSpPr>
                  <p:cNvPr id="294953"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94954"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94955"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94956"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cxnSp>
        <p:nvCxnSpPr>
          <p:cNvPr id="3" name="Straight Connector 2"/>
          <p:cNvCxnSpPr>
            <a:stCxn id="7" idx="3"/>
            <a:endCxn id="8" idx="1"/>
          </p:cNvCxnSpPr>
          <p:nvPr/>
        </p:nvCxnSpPr>
        <p:spPr>
          <a:xfrm>
            <a:off x="5424488" y="4491038"/>
            <a:ext cx="915987"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432425" y="4643438"/>
            <a:ext cx="915988"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425700" y="4479925"/>
            <a:ext cx="917575"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433638" y="4632325"/>
            <a:ext cx="915987"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6" name="Group 45"/>
          <p:cNvGrpSpPr>
            <a:grpSpLocks/>
          </p:cNvGrpSpPr>
          <p:nvPr/>
        </p:nvGrpSpPr>
        <p:grpSpPr bwMode="auto">
          <a:xfrm>
            <a:off x="1309688" y="4781550"/>
            <a:ext cx="207962" cy="587375"/>
            <a:chOff x="5898691" y="4782014"/>
            <a:chExt cx="143938" cy="916456"/>
          </a:xfrm>
        </p:grpSpPr>
        <p:cxnSp>
          <p:nvCxnSpPr>
            <p:cNvPr id="71" name="Straight Connector 70"/>
            <p:cNvCxnSpPr/>
            <p:nvPr/>
          </p:nvCxnSpPr>
          <p:spPr>
            <a:xfrm rot="5400000">
              <a:off x="5440463" y="5240243"/>
              <a:ext cx="916456"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5584401" y="5240243"/>
              <a:ext cx="916456"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83" name="Group 82"/>
          <p:cNvGrpSpPr>
            <a:grpSpLocks/>
          </p:cNvGrpSpPr>
          <p:nvPr/>
        </p:nvGrpSpPr>
        <p:grpSpPr bwMode="auto">
          <a:xfrm>
            <a:off x="7250113" y="4781550"/>
            <a:ext cx="207962" cy="587375"/>
            <a:chOff x="5898691" y="4782014"/>
            <a:chExt cx="143938" cy="916456"/>
          </a:xfrm>
        </p:grpSpPr>
        <p:cxnSp>
          <p:nvCxnSpPr>
            <p:cNvPr id="84" name="Straight Connector 83"/>
            <p:cNvCxnSpPr/>
            <p:nvPr/>
          </p:nvCxnSpPr>
          <p:spPr>
            <a:xfrm rot="5400000">
              <a:off x="5440463" y="5240243"/>
              <a:ext cx="916456"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a:off x="5584401" y="5240243"/>
              <a:ext cx="916456"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94928" name="Group 85"/>
          <p:cNvGrpSpPr>
            <a:grpSpLocks/>
          </p:cNvGrpSpPr>
          <p:nvPr/>
        </p:nvGrpSpPr>
        <p:grpSpPr bwMode="auto">
          <a:xfrm>
            <a:off x="912813" y="5437188"/>
            <a:ext cx="990600" cy="1306512"/>
            <a:chOff x="912177" y="5437749"/>
            <a:chExt cx="990669" cy="1305547"/>
          </a:xfrm>
        </p:grpSpPr>
        <p:pic>
          <p:nvPicPr>
            <p:cNvPr id="294932" name="Picture 86"/>
            <p:cNvPicPr>
              <a:picLocks noChangeArrowheads="1"/>
            </p:cNvPicPr>
            <p:nvPr/>
          </p:nvPicPr>
          <p:blipFill>
            <a:blip r:embed="rId3"/>
            <a:srcRect/>
            <a:stretch>
              <a:fillRect/>
            </a:stretch>
          </p:blipFill>
          <p:spPr bwMode="auto">
            <a:xfrm>
              <a:off x="924946" y="5437749"/>
              <a:ext cx="977900" cy="868363"/>
            </a:xfrm>
            <a:prstGeom prst="rect">
              <a:avLst/>
            </a:prstGeom>
            <a:noFill/>
            <a:ln w="9525">
              <a:noFill/>
              <a:miter lim="800000"/>
              <a:headEnd/>
              <a:tailEnd/>
            </a:ln>
          </p:spPr>
        </p:pic>
        <p:sp>
          <p:nvSpPr>
            <p:cNvPr id="88" name="TextBox 87"/>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94929" name="Group 88"/>
          <p:cNvGrpSpPr>
            <a:grpSpLocks/>
          </p:cNvGrpSpPr>
          <p:nvPr/>
        </p:nvGrpSpPr>
        <p:grpSpPr bwMode="auto">
          <a:xfrm>
            <a:off x="6883400" y="5437188"/>
            <a:ext cx="977900" cy="1306512"/>
            <a:chOff x="6883321" y="5437749"/>
            <a:chExt cx="977900" cy="1305547"/>
          </a:xfrm>
        </p:grpSpPr>
        <p:pic>
          <p:nvPicPr>
            <p:cNvPr id="294930" name="Picture 89"/>
            <p:cNvPicPr>
              <a:picLocks noChangeArrowheads="1"/>
            </p:cNvPicPr>
            <p:nvPr/>
          </p:nvPicPr>
          <p:blipFill>
            <a:blip r:embed="rId3"/>
            <a:srcRect/>
            <a:stretch>
              <a:fillRect/>
            </a:stretch>
          </p:blipFill>
          <p:spPr bwMode="auto">
            <a:xfrm>
              <a:off x="6883321" y="5437749"/>
              <a:ext cx="977900" cy="868363"/>
            </a:xfrm>
            <a:prstGeom prst="rect">
              <a:avLst/>
            </a:prstGeom>
            <a:noFill/>
            <a:ln w="9525">
              <a:noFill/>
              <a:miter lim="800000"/>
              <a:headEnd/>
              <a:tailEnd/>
            </a:ln>
          </p:spPr>
        </p:pic>
        <p:sp>
          <p:nvSpPr>
            <p:cNvPr id="91" name="TextBox 90"/>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4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4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itle 3"/>
          <p:cNvSpPr>
            <a:spLocks noGrp="1"/>
          </p:cNvSpPr>
          <p:nvPr>
            <p:ph type="title"/>
          </p:nvPr>
        </p:nvSpPr>
        <p:spPr>
          <a:xfrm>
            <a:off x="233363" y="139700"/>
            <a:ext cx="8694737" cy="774700"/>
          </a:xfrm>
        </p:spPr>
        <p:txBody>
          <a:bodyPr/>
          <a:lstStyle/>
          <a:p>
            <a:r>
              <a:rPr lang="ru-RU" smtClean="0">
                <a:cs typeface="Arial" charset="0"/>
              </a:rPr>
              <a:t>Работа протокола </a:t>
            </a:r>
            <a:r>
              <a:rPr smtClean="0">
                <a:cs typeface="Arial" charset="0"/>
              </a:rPr>
              <a:t>OpenFlow</a:t>
            </a:r>
          </a:p>
        </p:txBody>
      </p:sp>
      <p:pic>
        <p:nvPicPr>
          <p:cNvPr id="295938" name="Picture 3" descr="Summitx480_48tAC.png"/>
          <p:cNvPicPr>
            <a:picLocks noChangeAspect="1"/>
          </p:cNvPicPr>
          <p:nvPr/>
        </p:nvPicPr>
        <p:blipFill>
          <a:blip r:embed="rId2"/>
          <a:srcRect/>
          <a:stretch>
            <a:fillRect/>
          </a:stretch>
        </p:blipFill>
        <p:spPr bwMode="auto">
          <a:xfrm>
            <a:off x="3362325" y="4267200"/>
            <a:ext cx="2062163" cy="446088"/>
          </a:xfrm>
          <a:prstGeom prst="rect">
            <a:avLst/>
          </a:prstGeom>
          <a:noFill/>
          <a:ln w="9525">
            <a:noFill/>
            <a:miter lim="800000"/>
            <a:headEnd/>
            <a:tailEnd/>
          </a:ln>
        </p:spPr>
      </p:pic>
      <p:pic>
        <p:nvPicPr>
          <p:cNvPr id="295939" name="Picture 3" descr="Summitx480_48tAC.png"/>
          <p:cNvPicPr>
            <a:picLocks noChangeAspect="1"/>
          </p:cNvPicPr>
          <p:nvPr/>
        </p:nvPicPr>
        <p:blipFill>
          <a:blip r:embed="rId2"/>
          <a:srcRect/>
          <a:stretch>
            <a:fillRect/>
          </a:stretch>
        </p:blipFill>
        <p:spPr bwMode="auto">
          <a:xfrm>
            <a:off x="6340475" y="4267200"/>
            <a:ext cx="2063750" cy="446088"/>
          </a:xfrm>
          <a:prstGeom prst="rect">
            <a:avLst/>
          </a:prstGeom>
          <a:noFill/>
          <a:ln w="9525">
            <a:noFill/>
            <a:miter lim="800000"/>
            <a:headEnd/>
            <a:tailEnd/>
          </a:ln>
        </p:spPr>
      </p:pic>
      <p:pic>
        <p:nvPicPr>
          <p:cNvPr id="295940" name="Picture 3" descr="Summitx480_48tAC.png"/>
          <p:cNvPicPr>
            <a:picLocks noChangeAspect="1"/>
          </p:cNvPicPr>
          <p:nvPr/>
        </p:nvPicPr>
        <p:blipFill>
          <a:blip r:embed="rId2"/>
          <a:srcRect/>
          <a:stretch>
            <a:fillRect/>
          </a:stretch>
        </p:blipFill>
        <p:spPr bwMode="auto">
          <a:xfrm>
            <a:off x="382588" y="4267200"/>
            <a:ext cx="2062162" cy="446088"/>
          </a:xfrm>
          <a:prstGeom prst="rect">
            <a:avLst/>
          </a:prstGeom>
          <a:noFill/>
          <a:ln w="9525">
            <a:noFill/>
            <a:miter lim="800000"/>
            <a:headEnd/>
            <a:tailEnd/>
          </a:ln>
        </p:spPr>
      </p:pic>
      <p:sp>
        <p:nvSpPr>
          <p:cNvPr id="295941" name="TextBox 79"/>
          <p:cNvSpPr txBox="1">
            <a:spLocks noChangeArrowheads="1"/>
          </p:cNvSpPr>
          <p:nvPr/>
        </p:nvSpPr>
        <p:spPr bwMode="auto">
          <a:xfrm>
            <a:off x="2209800" y="50641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295942" name="Group 81"/>
          <p:cNvGrpSpPr>
            <a:grpSpLocks/>
          </p:cNvGrpSpPr>
          <p:nvPr/>
        </p:nvGrpSpPr>
        <p:grpSpPr bwMode="auto">
          <a:xfrm>
            <a:off x="3498850" y="1266825"/>
            <a:ext cx="2024063" cy="1244600"/>
            <a:chOff x="3191261" y="1267481"/>
            <a:chExt cx="2023537" cy="1244214"/>
          </a:xfrm>
        </p:grpSpPr>
        <p:grpSp>
          <p:nvGrpSpPr>
            <p:cNvPr id="295964" name="Group 44"/>
            <p:cNvGrpSpPr>
              <a:grpSpLocks/>
            </p:cNvGrpSpPr>
            <p:nvPr/>
          </p:nvGrpSpPr>
          <p:grpSpPr bwMode="auto">
            <a:xfrm>
              <a:off x="3370262" y="1563957"/>
              <a:ext cx="1627187" cy="947738"/>
              <a:chOff x="3868738" y="1262063"/>
              <a:chExt cx="1627187" cy="1689100"/>
            </a:xfrm>
          </p:grpSpPr>
          <p:sp>
            <p:nvSpPr>
              <p:cNvPr id="295966" name="AutoShape 3"/>
              <p:cNvSpPr>
                <a:spLocks noChangeAspect="1" noChangeArrowheads="1" noTextEdit="1"/>
              </p:cNvSpPr>
              <p:nvPr/>
            </p:nvSpPr>
            <p:spPr bwMode="auto">
              <a:xfrm>
                <a:off x="3868738" y="1262063"/>
                <a:ext cx="1627187" cy="1689100"/>
              </a:xfrm>
              <a:prstGeom prst="rect">
                <a:avLst/>
              </a:prstGeom>
              <a:noFill/>
              <a:ln w="9525">
                <a:noFill/>
                <a:miter lim="800000"/>
                <a:headEnd/>
                <a:tailEnd/>
              </a:ln>
            </p:spPr>
            <p:txBody>
              <a:bodyPr/>
              <a:lstStyle/>
              <a:p>
                <a:endParaRPr lang="ru-RU"/>
              </a:p>
            </p:txBody>
          </p:sp>
          <p:sp>
            <p:nvSpPr>
              <p:cNvPr id="295967" name="Freeform 5"/>
              <p:cNvSpPr>
                <a:spLocks/>
              </p:cNvSpPr>
              <p:nvPr/>
            </p:nvSpPr>
            <p:spPr bwMode="auto">
              <a:xfrm>
                <a:off x="3879850" y="1274763"/>
                <a:ext cx="1592262" cy="193675"/>
              </a:xfrm>
              <a:custGeom>
                <a:avLst/>
                <a:gdLst>
                  <a:gd name="T0" fmla="*/ 0 w 1003"/>
                  <a:gd name="T1" fmla="*/ 193675 h 122"/>
                  <a:gd name="T2" fmla="*/ 203200 w 1003"/>
                  <a:gd name="T3" fmla="*/ 0 h 122"/>
                  <a:gd name="T4" fmla="*/ 1592262 w 1003"/>
                  <a:gd name="T5" fmla="*/ 0 h 122"/>
                  <a:gd name="T6" fmla="*/ 1390650 w 1003"/>
                  <a:gd name="T7" fmla="*/ 193675 h 122"/>
                  <a:gd name="T8" fmla="*/ 0 w 1003"/>
                  <a:gd name="T9" fmla="*/ 193675 h 122"/>
                  <a:gd name="T10" fmla="*/ 0 60000 65536"/>
                  <a:gd name="T11" fmla="*/ 0 60000 65536"/>
                  <a:gd name="T12" fmla="*/ 0 60000 65536"/>
                  <a:gd name="T13" fmla="*/ 0 60000 65536"/>
                  <a:gd name="T14" fmla="*/ 0 60000 65536"/>
                  <a:gd name="T15" fmla="*/ 0 w 1003"/>
                  <a:gd name="T16" fmla="*/ 0 h 122"/>
                  <a:gd name="T17" fmla="*/ 1003 w 1003"/>
                  <a:gd name="T18" fmla="*/ 122 h 122"/>
                </a:gdLst>
                <a:ahLst/>
                <a:cxnLst>
                  <a:cxn ang="T10">
                    <a:pos x="T0" y="T1"/>
                  </a:cxn>
                  <a:cxn ang="T11">
                    <a:pos x="T2" y="T3"/>
                  </a:cxn>
                  <a:cxn ang="T12">
                    <a:pos x="T4" y="T5"/>
                  </a:cxn>
                  <a:cxn ang="T13">
                    <a:pos x="T6" y="T7"/>
                  </a:cxn>
                  <a:cxn ang="T14">
                    <a:pos x="T8" y="T9"/>
                  </a:cxn>
                </a:cxnLst>
                <a:rect l="T15" t="T16" r="T17" b="T18"/>
                <a:pathLst>
                  <a:path w="1003" h="122">
                    <a:moveTo>
                      <a:pt x="0" y="122"/>
                    </a:moveTo>
                    <a:lnTo>
                      <a:pt x="128" y="0"/>
                    </a:lnTo>
                    <a:lnTo>
                      <a:pt x="1003" y="0"/>
                    </a:lnTo>
                    <a:lnTo>
                      <a:pt x="876" y="122"/>
                    </a:lnTo>
                    <a:lnTo>
                      <a:pt x="0" y="122"/>
                    </a:lnTo>
                    <a:close/>
                  </a:path>
                </a:pathLst>
              </a:custGeom>
              <a:solidFill>
                <a:srgbClr val="C9C9B6"/>
              </a:solidFill>
              <a:ln w="9525">
                <a:noFill/>
                <a:round/>
                <a:headEnd/>
                <a:tailEnd/>
              </a:ln>
            </p:spPr>
            <p:txBody>
              <a:bodyPr/>
              <a:lstStyle/>
              <a:p>
                <a:endParaRPr lang="ru-RU"/>
              </a:p>
            </p:txBody>
          </p:sp>
          <p:sp>
            <p:nvSpPr>
              <p:cNvPr id="20" name="Freeform 6"/>
              <p:cNvSpPr>
                <a:spLocks/>
              </p:cNvSpPr>
              <p:nvPr/>
            </p:nvSpPr>
            <p:spPr bwMode="auto">
              <a:xfrm>
                <a:off x="3880187" y="1273902"/>
                <a:ext cx="1591849" cy="195161"/>
              </a:xfrm>
              <a:custGeom>
                <a:avLst/>
                <a:gdLst>
                  <a:gd name="T0" fmla="*/ 0 w 1003"/>
                  <a:gd name="T1" fmla="*/ 122 h 122"/>
                  <a:gd name="T2" fmla="*/ 128 w 1003"/>
                  <a:gd name="T3" fmla="*/ 0 h 122"/>
                  <a:gd name="T4" fmla="*/ 1003 w 1003"/>
                  <a:gd name="T5" fmla="*/ 0 h 122"/>
                  <a:gd name="T6" fmla="*/ 876 w 1003"/>
                  <a:gd name="T7" fmla="*/ 122 h 122"/>
                  <a:gd name="T8" fmla="*/ 0 w 1003"/>
                  <a:gd name="T9" fmla="*/ 122 h 122"/>
                </a:gdLst>
                <a:ahLst/>
                <a:cxnLst>
                  <a:cxn ang="0">
                    <a:pos x="T0" y="T1"/>
                  </a:cxn>
                  <a:cxn ang="0">
                    <a:pos x="T2" y="T3"/>
                  </a:cxn>
                  <a:cxn ang="0">
                    <a:pos x="T4" y="T5"/>
                  </a:cxn>
                  <a:cxn ang="0">
                    <a:pos x="T6" y="T7"/>
                  </a:cxn>
                  <a:cxn ang="0">
                    <a:pos x="T8" y="T9"/>
                  </a:cxn>
                </a:cxnLst>
                <a:rect l="0" t="0" r="r" b="b"/>
                <a:pathLst>
                  <a:path w="1003" h="122">
                    <a:moveTo>
                      <a:pt x="0" y="122"/>
                    </a:moveTo>
                    <a:lnTo>
                      <a:pt x="128" y="0"/>
                    </a:lnTo>
                    <a:lnTo>
                      <a:pt x="1003" y="0"/>
                    </a:lnTo>
                    <a:lnTo>
                      <a:pt x="876" y="122"/>
                    </a:lnTo>
                    <a:lnTo>
                      <a:pt x="0" y="122"/>
                    </a:lnTo>
                    <a:close/>
                  </a:path>
                </a:pathLst>
              </a:custGeom>
              <a:solidFill>
                <a:schemeClr val="accent3">
                  <a:lumMod val="40000"/>
                  <a:lumOff val="60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sp>
            <p:nvSpPr>
              <p:cNvPr id="295969" name="Rectangle 7"/>
              <p:cNvSpPr>
                <a:spLocks noChangeArrowheads="1"/>
              </p:cNvSpPr>
              <p:nvPr/>
            </p:nvSpPr>
            <p:spPr bwMode="auto">
              <a:xfrm>
                <a:off x="3879850" y="1468438"/>
                <a:ext cx="1390650" cy="1458913"/>
              </a:xfrm>
              <a:prstGeom prst="rect">
                <a:avLst/>
              </a:prstGeom>
              <a:solidFill>
                <a:srgbClr val="B7B79D"/>
              </a:solidFill>
              <a:ln w="9525">
                <a:noFill/>
                <a:miter lim="800000"/>
                <a:headEnd/>
                <a:tailEnd/>
              </a:ln>
            </p:spPr>
            <p:txBody>
              <a:bodyPr/>
              <a:lstStyle/>
              <a:p>
                <a:endParaRPr lang="ru-RU"/>
              </a:p>
            </p:txBody>
          </p:sp>
          <p:sp>
            <p:nvSpPr>
              <p:cNvPr id="22" name="Rectangle 8"/>
              <p:cNvSpPr>
                <a:spLocks noChangeArrowheads="1"/>
              </p:cNvSpPr>
              <p:nvPr/>
            </p:nvSpPr>
            <p:spPr bwMode="auto">
              <a:xfrm>
                <a:off x="3880187" y="1469063"/>
                <a:ext cx="1390289" cy="1459472"/>
              </a:xfrm>
              <a:prstGeom prst="rect">
                <a:avLst/>
              </a:prstGeom>
              <a:solidFill>
                <a:schemeClr val="accent3">
                  <a:lumMod val="60000"/>
                  <a:lumOff val="40000"/>
                </a:schemeClr>
              </a:solidFill>
              <a:ln w="7">
                <a:solidFill>
                  <a:srgbClr val="494936"/>
                </a:solidFill>
                <a:prstDash val="solid"/>
                <a:miter lim="800000"/>
                <a:headEnd/>
                <a:tailEnd/>
              </a:ln>
            </p:spPr>
            <p:txBody>
              <a:bodyPr/>
              <a:lstStyle/>
              <a:p>
                <a:pPr fontAlgn="auto">
                  <a:spcBef>
                    <a:spcPts val="0"/>
                  </a:spcBef>
                  <a:spcAft>
                    <a:spcPts val="0"/>
                  </a:spcAft>
                  <a:defRPr/>
                </a:pPr>
                <a:endParaRPr lang="en-US">
                  <a:latin typeface="+mn-lt"/>
                  <a:cs typeface="+mn-cs"/>
                </a:endParaRPr>
              </a:p>
            </p:txBody>
          </p:sp>
          <p:sp>
            <p:nvSpPr>
              <p:cNvPr id="295971" name="Freeform 9"/>
              <p:cNvSpPr>
                <a:spLocks/>
              </p:cNvSpPr>
              <p:nvPr/>
            </p:nvSpPr>
            <p:spPr bwMode="auto">
              <a:xfrm>
                <a:off x="5270500" y="1274763"/>
                <a:ext cx="201612" cy="1652588"/>
              </a:xfrm>
              <a:custGeom>
                <a:avLst/>
                <a:gdLst>
                  <a:gd name="T0" fmla="*/ 0 w 127"/>
                  <a:gd name="T1" fmla="*/ 1652588 h 1041"/>
                  <a:gd name="T2" fmla="*/ 201612 w 127"/>
                  <a:gd name="T3" fmla="*/ 1446213 h 1041"/>
                  <a:gd name="T4" fmla="*/ 201612 w 127"/>
                  <a:gd name="T5" fmla="*/ 0 h 1041"/>
                  <a:gd name="T6" fmla="*/ 0 w 127"/>
                  <a:gd name="T7" fmla="*/ 193675 h 1041"/>
                  <a:gd name="T8" fmla="*/ 0 w 127"/>
                  <a:gd name="T9" fmla="*/ 1652588 h 1041"/>
                  <a:gd name="T10" fmla="*/ 0 60000 65536"/>
                  <a:gd name="T11" fmla="*/ 0 60000 65536"/>
                  <a:gd name="T12" fmla="*/ 0 60000 65536"/>
                  <a:gd name="T13" fmla="*/ 0 60000 65536"/>
                  <a:gd name="T14" fmla="*/ 0 60000 65536"/>
                  <a:gd name="T15" fmla="*/ 0 w 127"/>
                  <a:gd name="T16" fmla="*/ 0 h 1041"/>
                  <a:gd name="T17" fmla="*/ 127 w 127"/>
                  <a:gd name="T18" fmla="*/ 1041 h 1041"/>
                </a:gdLst>
                <a:ahLst/>
                <a:cxnLst>
                  <a:cxn ang="T10">
                    <a:pos x="T0" y="T1"/>
                  </a:cxn>
                  <a:cxn ang="T11">
                    <a:pos x="T2" y="T3"/>
                  </a:cxn>
                  <a:cxn ang="T12">
                    <a:pos x="T4" y="T5"/>
                  </a:cxn>
                  <a:cxn ang="T13">
                    <a:pos x="T6" y="T7"/>
                  </a:cxn>
                  <a:cxn ang="T14">
                    <a:pos x="T8" y="T9"/>
                  </a:cxn>
                </a:cxnLst>
                <a:rect l="T15" t="T16" r="T17" b="T18"/>
                <a:pathLst>
                  <a:path w="127" h="1041">
                    <a:moveTo>
                      <a:pt x="0" y="1041"/>
                    </a:moveTo>
                    <a:lnTo>
                      <a:pt x="127" y="911"/>
                    </a:lnTo>
                    <a:lnTo>
                      <a:pt x="127" y="0"/>
                    </a:lnTo>
                    <a:lnTo>
                      <a:pt x="0" y="122"/>
                    </a:lnTo>
                    <a:lnTo>
                      <a:pt x="0" y="1041"/>
                    </a:lnTo>
                    <a:close/>
                  </a:path>
                </a:pathLst>
              </a:custGeom>
              <a:solidFill>
                <a:srgbClr val="7A7A5A"/>
              </a:solidFill>
              <a:ln w="9525">
                <a:noFill/>
                <a:round/>
                <a:headEnd/>
                <a:tailEnd/>
              </a:ln>
            </p:spPr>
            <p:txBody>
              <a:bodyPr/>
              <a:lstStyle/>
              <a:p>
                <a:endParaRPr lang="ru-RU"/>
              </a:p>
            </p:txBody>
          </p:sp>
          <p:sp>
            <p:nvSpPr>
              <p:cNvPr id="24" name="Freeform 10"/>
              <p:cNvSpPr>
                <a:spLocks/>
              </p:cNvSpPr>
              <p:nvPr/>
            </p:nvSpPr>
            <p:spPr bwMode="auto">
              <a:xfrm>
                <a:off x="5270476" y="1273902"/>
                <a:ext cx="201561" cy="1654633"/>
              </a:xfrm>
              <a:custGeom>
                <a:avLst/>
                <a:gdLst>
                  <a:gd name="T0" fmla="*/ 0 w 127"/>
                  <a:gd name="T1" fmla="*/ 1041 h 1041"/>
                  <a:gd name="T2" fmla="*/ 127 w 127"/>
                  <a:gd name="T3" fmla="*/ 911 h 1041"/>
                  <a:gd name="T4" fmla="*/ 127 w 127"/>
                  <a:gd name="T5" fmla="*/ 0 h 1041"/>
                  <a:gd name="T6" fmla="*/ 0 w 127"/>
                  <a:gd name="T7" fmla="*/ 122 h 1041"/>
                  <a:gd name="T8" fmla="*/ 0 w 127"/>
                  <a:gd name="T9" fmla="*/ 1041 h 1041"/>
                </a:gdLst>
                <a:ahLst/>
                <a:cxnLst>
                  <a:cxn ang="0">
                    <a:pos x="T0" y="T1"/>
                  </a:cxn>
                  <a:cxn ang="0">
                    <a:pos x="T2" y="T3"/>
                  </a:cxn>
                  <a:cxn ang="0">
                    <a:pos x="T4" y="T5"/>
                  </a:cxn>
                  <a:cxn ang="0">
                    <a:pos x="T6" y="T7"/>
                  </a:cxn>
                  <a:cxn ang="0">
                    <a:pos x="T8" y="T9"/>
                  </a:cxn>
                </a:cxnLst>
                <a:rect l="0" t="0" r="r" b="b"/>
                <a:pathLst>
                  <a:path w="127" h="1041">
                    <a:moveTo>
                      <a:pt x="0" y="1041"/>
                    </a:moveTo>
                    <a:lnTo>
                      <a:pt x="127" y="911"/>
                    </a:lnTo>
                    <a:lnTo>
                      <a:pt x="127" y="0"/>
                    </a:lnTo>
                    <a:lnTo>
                      <a:pt x="0" y="122"/>
                    </a:lnTo>
                    <a:lnTo>
                      <a:pt x="0" y="1041"/>
                    </a:lnTo>
                    <a:close/>
                  </a:path>
                </a:pathLst>
              </a:custGeom>
              <a:solidFill>
                <a:schemeClr val="accent3">
                  <a:lumMod val="75000"/>
                </a:schemeClr>
              </a:solidFill>
              <a:ln w="7">
                <a:solidFill>
                  <a:srgbClr val="494936"/>
                </a:solidFill>
                <a:prstDash val="solid"/>
                <a:round/>
                <a:headEnd/>
                <a:tailEnd/>
              </a:ln>
            </p:spPr>
            <p:txBody>
              <a:bodyPr/>
              <a:lstStyle/>
              <a:p>
                <a:pPr fontAlgn="auto">
                  <a:spcBef>
                    <a:spcPts val="0"/>
                  </a:spcBef>
                  <a:spcAft>
                    <a:spcPts val="0"/>
                  </a:spcAft>
                  <a:defRPr/>
                </a:pPr>
                <a:endParaRPr lang="en-US">
                  <a:latin typeface="+mn-lt"/>
                  <a:cs typeface="+mn-cs"/>
                </a:endParaRPr>
              </a:p>
            </p:txBody>
          </p:sp>
          <p:grpSp>
            <p:nvGrpSpPr>
              <p:cNvPr id="295973" name="Group 14"/>
              <p:cNvGrpSpPr>
                <a:grpSpLocks/>
              </p:cNvGrpSpPr>
              <p:nvPr/>
            </p:nvGrpSpPr>
            <p:grpSpPr bwMode="auto">
              <a:xfrm>
                <a:off x="3879850" y="1857376"/>
                <a:ext cx="1401762" cy="730250"/>
                <a:chOff x="2444" y="1170"/>
                <a:chExt cx="883" cy="460"/>
              </a:xfrm>
            </p:grpSpPr>
            <p:sp>
              <p:nvSpPr>
                <p:cNvPr id="295990" name="Line 11"/>
                <p:cNvSpPr>
                  <a:spLocks noChangeShapeType="1"/>
                </p:cNvSpPr>
                <p:nvPr/>
              </p:nvSpPr>
              <p:spPr bwMode="auto">
                <a:xfrm>
                  <a:off x="2444" y="1170"/>
                  <a:ext cx="883" cy="1"/>
                </a:xfrm>
                <a:prstGeom prst="line">
                  <a:avLst/>
                </a:prstGeom>
                <a:noFill/>
                <a:ln w="15">
                  <a:solidFill>
                    <a:srgbClr val="DBDBCE"/>
                  </a:solidFill>
                  <a:round/>
                  <a:headEnd/>
                  <a:tailEnd/>
                </a:ln>
              </p:spPr>
              <p:txBody>
                <a:bodyPr/>
                <a:lstStyle/>
                <a:p>
                  <a:endParaRPr lang="ru-RU"/>
                </a:p>
              </p:txBody>
            </p:sp>
            <p:sp>
              <p:nvSpPr>
                <p:cNvPr id="295991" name="Line 12"/>
                <p:cNvSpPr>
                  <a:spLocks noChangeShapeType="1"/>
                </p:cNvSpPr>
                <p:nvPr/>
              </p:nvSpPr>
              <p:spPr bwMode="auto">
                <a:xfrm>
                  <a:off x="2444" y="1400"/>
                  <a:ext cx="883" cy="1"/>
                </a:xfrm>
                <a:prstGeom prst="line">
                  <a:avLst/>
                </a:prstGeom>
                <a:noFill/>
                <a:ln w="15">
                  <a:solidFill>
                    <a:srgbClr val="DBDBCE"/>
                  </a:solidFill>
                  <a:round/>
                  <a:headEnd/>
                  <a:tailEnd/>
                </a:ln>
              </p:spPr>
              <p:txBody>
                <a:bodyPr/>
                <a:lstStyle/>
                <a:p>
                  <a:endParaRPr lang="ru-RU"/>
                </a:p>
              </p:txBody>
            </p:sp>
            <p:sp>
              <p:nvSpPr>
                <p:cNvPr id="295992" name="Line 13"/>
                <p:cNvSpPr>
                  <a:spLocks noChangeShapeType="1"/>
                </p:cNvSpPr>
                <p:nvPr/>
              </p:nvSpPr>
              <p:spPr bwMode="auto">
                <a:xfrm>
                  <a:off x="2444" y="1629"/>
                  <a:ext cx="883" cy="1"/>
                </a:xfrm>
                <a:prstGeom prst="line">
                  <a:avLst/>
                </a:prstGeom>
                <a:noFill/>
                <a:ln w="15">
                  <a:solidFill>
                    <a:srgbClr val="DBDBCE"/>
                  </a:solidFill>
                  <a:round/>
                  <a:headEnd/>
                  <a:tailEnd/>
                </a:ln>
              </p:spPr>
              <p:txBody>
                <a:bodyPr/>
                <a:lstStyle/>
                <a:p>
                  <a:endParaRPr lang="ru-RU"/>
                </a:p>
              </p:txBody>
            </p:sp>
          </p:grpSp>
          <p:grpSp>
            <p:nvGrpSpPr>
              <p:cNvPr id="295974" name="Group 18"/>
              <p:cNvGrpSpPr>
                <a:grpSpLocks/>
              </p:cNvGrpSpPr>
              <p:nvPr/>
            </p:nvGrpSpPr>
            <p:grpSpPr bwMode="auto">
              <a:xfrm>
                <a:off x="3879850" y="1844676"/>
                <a:ext cx="1401762" cy="731838"/>
                <a:chOff x="2444" y="1162"/>
                <a:chExt cx="883" cy="461"/>
              </a:xfrm>
            </p:grpSpPr>
            <p:sp>
              <p:nvSpPr>
                <p:cNvPr id="295987" name="Line 15"/>
                <p:cNvSpPr>
                  <a:spLocks noChangeShapeType="1"/>
                </p:cNvSpPr>
                <p:nvPr/>
              </p:nvSpPr>
              <p:spPr bwMode="auto">
                <a:xfrm>
                  <a:off x="2444" y="1162"/>
                  <a:ext cx="883" cy="1"/>
                </a:xfrm>
                <a:prstGeom prst="line">
                  <a:avLst/>
                </a:prstGeom>
                <a:noFill/>
                <a:ln w="15">
                  <a:solidFill>
                    <a:srgbClr val="494936"/>
                  </a:solidFill>
                  <a:round/>
                  <a:headEnd/>
                  <a:tailEnd/>
                </a:ln>
              </p:spPr>
              <p:txBody>
                <a:bodyPr/>
                <a:lstStyle/>
                <a:p>
                  <a:endParaRPr lang="ru-RU"/>
                </a:p>
              </p:txBody>
            </p:sp>
            <p:sp>
              <p:nvSpPr>
                <p:cNvPr id="295988" name="Line 16"/>
                <p:cNvSpPr>
                  <a:spLocks noChangeShapeType="1"/>
                </p:cNvSpPr>
                <p:nvPr/>
              </p:nvSpPr>
              <p:spPr bwMode="auto">
                <a:xfrm>
                  <a:off x="2444" y="1392"/>
                  <a:ext cx="883" cy="1"/>
                </a:xfrm>
                <a:prstGeom prst="line">
                  <a:avLst/>
                </a:prstGeom>
                <a:noFill/>
                <a:ln w="15">
                  <a:solidFill>
                    <a:srgbClr val="494936"/>
                  </a:solidFill>
                  <a:round/>
                  <a:headEnd/>
                  <a:tailEnd/>
                </a:ln>
              </p:spPr>
              <p:txBody>
                <a:bodyPr/>
                <a:lstStyle/>
                <a:p>
                  <a:endParaRPr lang="ru-RU"/>
                </a:p>
              </p:txBody>
            </p:sp>
            <p:sp>
              <p:nvSpPr>
                <p:cNvPr id="295989" name="Line 17"/>
                <p:cNvSpPr>
                  <a:spLocks noChangeShapeType="1"/>
                </p:cNvSpPr>
                <p:nvPr/>
              </p:nvSpPr>
              <p:spPr bwMode="auto">
                <a:xfrm>
                  <a:off x="2444" y="1622"/>
                  <a:ext cx="883" cy="1"/>
                </a:xfrm>
                <a:prstGeom prst="line">
                  <a:avLst/>
                </a:prstGeom>
                <a:noFill/>
                <a:ln w="15">
                  <a:solidFill>
                    <a:srgbClr val="494936"/>
                  </a:solidFill>
                  <a:round/>
                  <a:headEnd/>
                  <a:tailEnd/>
                </a:ln>
              </p:spPr>
              <p:txBody>
                <a:bodyPr/>
                <a:lstStyle/>
                <a:p>
                  <a:endParaRPr lang="ru-RU"/>
                </a:p>
              </p:txBody>
            </p:sp>
          </p:grpSp>
          <p:sp>
            <p:nvSpPr>
              <p:cNvPr id="295975" name="Rectangle 19"/>
              <p:cNvSpPr>
                <a:spLocks noChangeArrowheads="1"/>
              </p:cNvSpPr>
              <p:nvPr/>
            </p:nvSpPr>
            <p:spPr bwMode="auto">
              <a:xfrm>
                <a:off x="3879850" y="1468438"/>
                <a:ext cx="1390650" cy="1458913"/>
              </a:xfrm>
              <a:prstGeom prst="rect">
                <a:avLst/>
              </a:prstGeom>
              <a:noFill/>
              <a:ln w="7">
                <a:solidFill>
                  <a:srgbClr val="494936"/>
                </a:solidFill>
                <a:miter lim="800000"/>
                <a:headEnd/>
                <a:tailEnd/>
              </a:ln>
            </p:spPr>
            <p:txBody>
              <a:bodyPr/>
              <a:lstStyle/>
              <a:p>
                <a:endParaRPr lang="ru-RU"/>
              </a:p>
            </p:txBody>
          </p:sp>
          <p:grpSp>
            <p:nvGrpSpPr>
              <p:cNvPr id="295976" name="Group 30"/>
              <p:cNvGrpSpPr>
                <a:grpSpLocks/>
              </p:cNvGrpSpPr>
              <p:nvPr/>
            </p:nvGrpSpPr>
            <p:grpSpPr bwMode="auto">
              <a:xfrm>
                <a:off x="4819650" y="1663701"/>
                <a:ext cx="344487" cy="1106488"/>
                <a:chOff x="3036" y="1048"/>
                <a:chExt cx="217" cy="697"/>
              </a:xfrm>
            </p:grpSpPr>
            <p:grpSp>
              <p:nvGrpSpPr>
                <p:cNvPr id="295977" name="Group 24"/>
                <p:cNvGrpSpPr>
                  <a:grpSpLocks/>
                </p:cNvGrpSpPr>
                <p:nvPr/>
              </p:nvGrpSpPr>
              <p:grpSpPr bwMode="auto">
                <a:xfrm>
                  <a:off x="3043" y="1055"/>
                  <a:ext cx="210" cy="690"/>
                  <a:chOff x="3043" y="1055"/>
                  <a:chExt cx="210" cy="690"/>
                </a:xfrm>
              </p:grpSpPr>
              <p:sp>
                <p:nvSpPr>
                  <p:cNvPr id="295983" name="Line 20"/>
                  <p:cNvSpPr>
                    <a:spLocks noChangeShapeType="1"/>
                  </p:cNvSpPr>
                  <p:nvPr/>
                </p:nvSpPr>
                <p:spPr bwMode="auto">
                  <a:xfrm>
                    <a:off x="3043" y="1055"/>
                    <a:ext cx="210" cy="1"/>
                  </a:xfrm>
                  <a:prstGeom prst="line">
                    <a:avLst/>
                  </a:prstGeom>
                  <a:noFill/>
                  <a:ln w="22">
                    <a:solidFill>
                      <a:srgbClr val="EDEDE7"/>
                    </a:solidFill>
                    <a:round/>
                    <a:headEnd/>
                    <a:tailEnd/>
                  </a:ln>
                </p:spPr>
                <p:txBody>
                  <a:bodyPr/>
                  <a:lstStyle/>
                  <a:p>
                    <a:endParaRPr lang="ru-RU"/>
                  </a:p>
                </p:txBody>
              </p:sp>
              <p:sp>
                <p:nvSpPr>
                  <p:cNvPr id="295984" name="Line 21"/>
                  <p:cNvSpPr>
                    <a:spLocks noChangeShapeType="1"/>
                  </p:cNvSpPr>
                  <p:nvPr/>
                </p:nvSpPr>
                <p:spPr bwMode="auto">
                  <a:xfrm>
                    <a:off x="3043" y="1285"/>
                    <a:ext cx="210" cy="1"/>
                  </a:xfrm>
                  <a:prstGeom prst="line">
                    <a:avLst/>
                  </a:prstGeom>
                  <a:noFill/>
                  <a:ln w="22">
                    <a:solidFill>
                      <a:srgbClr val="EDEDE7"/>
                    </a:solidFill>
                    <a:round/>
                    <a:headEnd/>
                    <a:tailEnd/>
                  </a:ln>
                </p:spPr>
                <p:txBody>
                  <a:bodyPr/>
                  <a:lstStyle/>
                  <a:p>
                    <a:endParaRPr lang="ru-RU"/>
                  </a:p>
                </p:txBody>
              </p:sp>
              <p:sp>
                <p:nvSpPr>
                  <p:cNvPr id="295985" name="Line 22"/>
                  <p:cNvSpPr>
                    <a:spLocks noChangeShapeType="1"/>
                  </p:cNvSpPr>
                  <p:nvPr/>
                </p:nvSpPr>
                <p:spPr bwMode="auto">
                  <a:xfrm>
                    <a:off x="3043" y="1515"/>
                    <a:ext cx="210" cy="1"/>
                  </a:xfrm>
                  <a:prstGeom prst="line">
                    <a:avLst/>
                  </a:prstGeom>
                  <a:noFill/>
                  <a:ln w="22">
                    <a:solidFill>
                      <a:srgbClr val="EDEDE7"/>
                    </a:solidFill>
                    <a:round/>
                    <a:headEnd/>
                    <a:tailEnd/>
                  </a:ln>
                </p:spPr>
                <p:txBody>
                  <a:bodyPr/>
                  <a:lstStyle/>
                  <a:p>
                    <a:endParaRPr lang="ru-RU"/>
                  </a:p>
                </p:txBody>
              </p:sp>
              <p:sp>
                <p:nvSpPr>
                  <p:cNvPr id="295986" name="Line 23"/>
                  <p:cNvSpPr>
                    <a:spLocks noChangeShapeType="1"/>
                  </p:cNvSpPr>
                  <p:nvPr/>
                </p:nvSpPr>
                <p:spPr bwMode="auto">
                  <a:xfrm>
                    <a:off x="3043" y="1744"/>
                    <a:ext cx="210" cy="1"/>
                  </a:xfrm>
                  <a:prstGeom prst="line">
                    <a:avLst/>
                  </a:prstGeom>
                  <a:noFill/>
                  <a:ln w="22">
                    <a:solidFill>
                      <a:srgbClr val="EDEDE7"/>
                    </a:solidFill>
                    <a:round/>
                    <a:headEnd/>
                    <a:tailEnd/>
                  </a:ln>
                </p:spPr>
                <p:txBody>
                  <a:bodyPr/>
                  <a:lstStyle/>
                  <a:p>
                    <a:endParaRPr lang="ru-RU"/>
                  </a:p>
                </p:txBody>
              </p:sp>
            </p:grpSp>
            <p:grpSp>
              <p:nvGrpSpPr>
                <p:cNvPr id="295978" name="Group 29"/>
                <p:cNvGrpSpPr>
                  <a:grpSpLocks/>
                </p:cNvGrpSpPr>
                <p:nvPr/>
              </p:nvGrpSpPr>
              <p:grpSpPr bwMode="auto">
                <a:xfrm>
                  <a:off x="3036" y="1048"/>
                  <a:ext cx="209" cy="690"/>
                  <a:chOff x="3036" y="1048"/>
                  <a:chExt cx="209" cy="690"/>
                </a:xfrm>
              </p:grpSpPr>
              <p:sp>
                <p:nvSpPr>
                  <p:cNvPr id="295979" name="Line 25"/>
                  <p:cNvSpPr>
                    <a:spLocks noChangeShapeType="1"/>
                  </p:cNvSpPr>
                  <p:nvPr/>
                </p:nvSpPr>
                <p:spPr bwMode="auto">
                  <a:xfrm>
                    <a:off x="3036" y="1048"/>
                    <a:ext cx="209" cy="1"/>
                  </a:xfrm>
                  <a:prstGeom prst="line">
                    <a:avLst/>
                  </a:prstGeom>
                  <a:noFill/>
                  <a:ln w="22">
                    <a:solidFill>
                      <a:srgbClr val="000000"/>
                    </a:solidFill>
                    <a:round/>
                    <a:headEnd/>
                    <a:tailEnd/>
                  </a:ln>
                </p:spPr>
                <p:txBody>
                  <a:bodyPr/>
                  <a:lstStyle/>
                  <a:p>
                    <a:endParaRPr lang="ru-RU"/>
                  </a:p>
                </p:txBody>
              </p:sp>
              <p:sp>
                <p:nvSpPr>
                  <p:cNvPr id="295980" name="Line 26"/>
                  <p:cNvSpPr>
                    <a:spLocks noChangeShapeType="1"/>
                  </p:cNvSpPr>
                  <p:nvPr/>
                </p:nvSpPr>
                <p:spPr bwMode="auto">
                  <a:xfrm>
                    <a:off x="3036" y="1277"/>
                    <a:ext cx="209" cy="1"/>
                  </a:xfrm>
                  <a:prstGeom prst="line">
                    <a:avLst/>
                  </a:prstGeom>
                  <a:noFill/>
                  <a:ln w="22">
                    <a:solidFill>
                      <a:srgbClr val="000000"/>
                    </a:solidFill>
                    <a:round/>
                    <a:headEnd/>
                    <a:tailEnd/>
                  </a:ln>
                </p:spPr>
                <p:txBody>
                  <a:bodyPr/>
                  <a:lstStyle/>
                  <a:p>
                    <a:endParaRPr lang="ru-RU"/>
                  </a:p>
                </p:txBody>
              </p:sp>
              <p:sp>
                <p:nvSpPr>
                  <p:cNvPr id="295981" name="Line 27"/>
                  <p:cNvSpPr>
                    <a:spLocks noChangeShapeType="1"/>
                  </p:cNvSpPr>
                  <p:nvPr/>
                </p:nvSpPr>
                <p:spPr bwMode="auto">
                  <a:xfrm>
                    <a:off x="3036" y="1507"/>
                    <a:ext cx="209" cy="1"/>
                  </a:xfrm>
                  <a:prstGeom prst="line">
                    <a:avLst/>
                  </a:prstGeom>
                  <a:noFill/>
                  <a:ln w="22">
                    <a:solidFill>
                      <a:srgbClr val="000000"/>
                    </a:solidFill>
                    <a:round/>
                    <a:headEnd/>
                    <a:tailEnd/>
                  </a:ln>
                </p:spPr>
                <p:txBody>
                  <a:bodyPr/>
                  <a:lstStyle/>
                  <a:p>
                    <a:endParaRPr lang="ru-RU"/>
                  </a:p>
                </p:txBody>
              </p:sp>
              <p:sp>
                <p:nvSpPr>
                  <p:cNvPr id="295982" name="Line 28"/>
                  <p:cNvSpPr>
                    <a:spLocks noChangeShapeType="1"/>
                  </p:cNvSpPr>
                  <p:nvPr/>
                </p:nvSpPr>
                <p:spPr bwMode="auto">
                  <a:xfrm>
                    <a:off x="3036" y="1737"/>
                    <a:ext cx="209" cy="1"/>
                  </a:xfrm>
                  <a:prstGeom prst="line">
                    <a:avLst/>
                  </a:prstGeom>
                  <a:noFill/>
                  <a:ln w="22">
                    <a:solidFill>
                      <a:srgbClr val="000000"/>
                    </a:solidFill>
                    <a:round/>
                    <a:headEnd/>
                    <a:tailEnd/>
                  </a:ln>
                </p:spPr>
                <p:txBody>
                  <a:bodyPr/>
                  <a:lstStyle/>
                  <a:p>
                    <a:endParaRPr lang="ru-RU"/>
                  </a:p>
                </p:txBody>
              </p:sp>
            </p:grpSp>
          </p:grpSp>
        </p:grpSp>
        <p:sp>
          <p:nvSpPr>
            <p:cNvPr id="81" name="TextBox 80"/>
            <p:cNvSpPr txBox="1"/>
            <p:nvPr/>
          </p:nvSpPr>
          <p:spPr>
            <a:xfrm>
              <a:off x="3191261" y="1267481"/>
              <a:ext cx="2023537" cy="415796"/>
            </a:xfrm>
            <a:prstGeom prst="rect">
              <a:avLst/>
            </a:prstGeom>
          </p:spPr>
          <p:txBody>
            <a:bodyPr>
              <a:normAutofit fontScale="62500" lnSpcReduction="2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OpenFlow Controller</a:t>
              </a:r>
            </a:p>
          </p:txBody>
        </p:sp>
      </p:grpSp>
      <p:cxnSp>
        <p:nvCxnSpPr>
          <p:cNvPr id="3" name="Straight Connector 2"/>
          <p:cNvCxnSpPr>
            <a:stCxn id="7" idx="3"/>
            <a:endCxn id="8" idx="1"/>
          </p:cNvCxnSpPr>
          <p:nvPr/>
        </p:nvCxnSpPr>
        <p:spPr>
          <a:xfrm>
            <a:off x="5424488" y="4491038"/>
            <a:ext cx="915987"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432425" y="4643438"/>
            <a:ext cx="915988"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2425700" y="4479925"/>
            <a:ext cx="917575"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2433638" y="4632325"/>
            <a:ext cx="915987"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295947" name="Group 45"/>
          <p:cNvGrpSpPr>
            <a:grpSpLocks/>
          </p:cNvGrpSpPr>
          <p:nvPr/>
        </p:nvGrpSpPr>
        <p:grpSpPr bwMode="auto">
          <a:xfrm>
            <a:off x="1309688" y="4781550"/>
            <a:ext cx="207962" cy="587375"/>
            <a:chOff x="5898691" y="4782014"/>
            <a:chExt cx="143938" cy="916456"/>
          </a:xfrm>
        </p:grpSpPr>
        <p:cxnSp>
          <p:nvCxnSpPr>
            <p:cNvPr id="71" name="Straight Connector 70"/>
            <p:cNvCxnSpPr/>
            <p:nvPr/>
          </p:nvCxnSpPr>
          <p:spPr>
            <a:xfrm rot="5400000">
              <a:off x="5440463" y="5240243"/>
              <a:ext cx="916456"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5584401" y="5240243"/>
              <a:ext cx="916456"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95948" name="Group 82"/>
          <p:cNvGrpSpPr>
            <a:grpSpLocks/>
          </p:cNvGrpSpPr>
          <p:nvPr/>
        </p:nvGrpSpPr>
        <p:grpSpPr bwMode="auto">
          <a:xfrm>
            <a:off x="7250113" y="4781550"/>
            <a:ext cx="207962" cy="587375"/>
            <a:chOff x="5898691" y="4782014"/>
            <a:chExt cx="143938" cy="916456"/>
          </a:xfrm>
        </p:grpSpPr>
        <p:cxnSp>
          <p:nvCxnSpPr>
            <p:cNvPr id="84" name="Straight Connector 83"/>
            <p:cNvCxnSpPr/>
            <p:nvPr/>
          </p:nvCxnSpPr>
          <p:spPr>
            <a:xfrm rot="5400000">
              <a:off x="5440463" y="5240243"/>
              <a:ext cx="916456" cy="0"/>
            </a:xfrm>
            <a:prstGeom prst="line">
              <a:avLst/>
            </a:prstGeom>
            <a:ln w="38100">
              <a:solidFill>
                <a:srgbClr val="00B0F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a:off x="5584401" y="5240243"/>
              <a:ext cx="916456" cy="0"/>
            </a:xfrm>
            <a:prstGeom prst="line">
              <a:avLst/>
            </a:prstGeom>
            <a:ln w="38100">
              <a:solidFill>
                <a:srgbClr val="00B0F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95949" name="Group 57"/>
          <p:cNvGrpSpPr>
            <a:grpSpLocks/>
          </p:cNvGrpSpPr>
          <p:nvPr/>
        </p:nvGrpSpPr>
        <p:grpSpPr bwMode="auto">
          <a:xfrm>
            <a:off x="912813" y="5437188"/>
            <a:ext cx="990600" cy="1306512"/>
            <a:chOff x="912177" y="5437749"/>
            <a:chExt cx="990669" cy="1305547"/>
          </a:xfrm>
        </p:grpSpPr>
        <p:pic>
          <p:nvPicPr>
            <p:cNvPr id="295958" name="Picture 63"/>
            <p:cNvPicPr>
              <a:picLocks noChangeArrowheads="1"/>
            </p:cNvPicPr>
            <p:nvPr/>
          </p:nvPicPr>
          <p:blipFill>
            <a:blip r:embed="rId3"/>
            <a:srcRect/>
            <a:stretch>
              <a:fillRect/>
            </a:stretch>
          </p:blipFill>
          <p:spPr bwMode="auto">
            <a:xfrm>
              <a:off x="924946" y="5437749"/>
              <a:ext cx="977900" cy="868363"/>
            </a:xfrm>
            <a:prstGeom prst="rect">
              <a:avLst/>
            </a:prstGeom>
            <a:noFill/>
            <a:ln w="9525">
              <a:noFill/>
              <a:miter lim="800000"/>
              <a:headEnd/>
              <a:tailEnd/>
            </a:ln>
          </p:spPr>
        </p:pic>
        <p:sp>
          <p:nvSpPr>
            <p:cNvPr id="65" name="TextBox 64"/>
            <p:cNvSpPr txBox="1"/>
            <p:nvPr/>
          </p:nvSpPr>
          <p:spPr>
            <a:xfrm>
              <a:off x="912177" y="6318160"/>
              <a:ext cx="692198"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A</a:t>
              </a:r>
            </a:p>
          </p:txBody>
        </p:sp>
      </p:grpSp>
      <p:grpSp>
        <p:nvGrpSpPr>
          <p:cNvPr id="295950" name="Group 67"/>
          <p:cNvGrpSpPr>
            <a:grpSpLocks/>
          </p:cNvGrpSpPr>
          <p:nvPr/>
        </p:nvGrpSpPr>
        <p:grpSpPr bwMode="auto">
          <a:xfrm>
            <a:off x="6883400" y="5437188"/>
            <a:ext cx="977900" cy="1306512"/>
            <a:chOff x="6883321" y="5437749"/>
            <a:chExt cx="977900" cy="1305547"/>
          </a:xfrm>
        </p:grpSpPr>
        <p:pic>
          <p:nvPicPr>
            <p:cNvPr id="295956" name="Picture 68"/>
            <p:cNvPicPr>
              <a:picLocks noChangeArrowheads="1"/>
            </p:cNvPicPr>
            <p:nvPr/>
          </p:nvPicPr>
          <p:blipFill>
            <a:blip r:embed="rId3"/>
            <a:srcRect/>
            <a:stretch>
              <a:fillRect/>
            </a:stretch>
          </p:blipFill>
          <p:spPr bwMode="auto">
            <a:xfrm>
              <a:off x="6883321" y="5437749"/>
              <a:ext cx="977900" cy="868363"/>
            </a:xfrm>
            <a:prstGeom prst="rect">
              <a:avLst/>
            </a:prstGeom>
            <a:noFill/>
            <a:ln w="9525">
              <a:noFill/>
              <a:miter lim="800000"/>
              <a:headEnd/>
              <a:tailEnd/>
            </a:ln>
          </p:spPr>
        </p:pic>
        <p:sp>
          <p:nvSpPr>
            <p:cNvPr id="70" name="TextBox 69"/>
            <p:cNvSpPr txBox="1"/>
            <p:nvPr/>
          </p:nvSpPr>
          <p:spPr>
            <a:xfrm>
              <a:off x="6903959" y="6318160"/>
              <a:ext cx="692150" cy="425136"/>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2800" dirty="0">
                  <a:latin typeface="Arial Narrow" pitchFamily="34" charset="0"/>
                  <a:cs typeface="Arial" pitchFamily="34" charset="0"/>
                </a:rPr>
                <a:t>B</a:t>
              </a:r>
              <a:endParaRPr lang="en-US" sz="2800" dirty="0">
                <a:latin typeface="Arial Narrow" pitchFamily="34" charset="0"/>
                <a:cs typeface="Arial" pitchFamily="34" charset="0"/>
              </a:endParaRPr>
            </a:p>
          </p:txBody>
        </p:sp>
      </p:grpSp>
      <p:grpSp>
        <p:nvGrpSpPr>
          <p:cNvPr id="5" name="Group 4"/>
          <p:cNvGrpSpPr>
            <a:grpSpLocks/>
          </p:cNvGrpSpPr>
          <p:nvPr/>
        </p:nvGrpSpPr>
        <p:grpSpPr bwMode="auto">
          <a:xfrm>
            <a:off x="1414463" y="2498725"/>
            <a:ext cx="2970212" cy="1768475"/>
            <a:chOff x="1413896" y="2498334"/>
            <a:chExt cx="2970605" cy="1768804"/>
          </a:xfrm>
        </p:grpSpPr>
        <p:cxnSp>
          <p:nvCxnSpPr>
            <p:cNvPr id="74" name="Straight Arrow Connector 73"/>
            <p:cNvCxnSpPr>
              <a:endCxn id="14" idx="0"/>
            </p:cNvCxnSpPr>
            <p:nvPr/>
          </p:nvCxnSpPr>
          <p:spPr>
            <a:xfrm flipH="1">
              <a:off x="1413896" y="2498334"/>
              <a:ext cx="2970605" cy="17688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1586956" y="2965146"/>
              <a:ext cx="1108222" cy="462049"/>
            </a:xfrm>
            <a:prstGeom prst="rect">
              <a:avLst/>
            </a:prstGeom>
            <a:solidFill>
              <a:schemeClr val="accent4">
                <a:lumMod val="60000"/>
                <a:lumOff val="40000"/>
              </a:schemeClr>
            </a:solidFill>
            <a:ln>
              <a:solidFill>
                <a:schemeClr val="tx1"/>
              </a:solidFill>
            </a:ln>
          </p:spPr>
          <p:txBody>
            <a:bodyPr>
              <a:normAutofit/>
            </a:bodyPr>
            <a:lstStyle/>
            <a:p>
              <a:pPr defTabSz="914400" fontAlgn="auto">
                <a:lnSpc>
                  <a:spcPct val="85000"/>
                </a:lnSpc>
                <a:spcBef>
                  <a:spcPts val="1200"/>
                </a:spcBef>
                <a:spcAft>
                  <a:spcPts val="0"/>
                </a:spcAft>
                <a:defRPr/>
              </a:pPr>
              <a:r>
                <a:rPr lang="en-US" sz="1400" dirty="0">
                  <a:latin typeface="Arial Narrow" pitchFamily="34" charset="0"/>
                  <a:cs typeface="Arial" pitchFamily="34" charset="0"/>
                </a:rPr>
                <a:t>Packet-Out </a:t>
              </a:r>
              <a:r>
                <a:rPr lang="en-US" sz="1400" dirty="0">
                  <a:latin typeface="Arial Narrow" pitchFamily="34" charset="0"/>
                  <a:cs typeface="Arial" pitchFamily="34" charset="0"/>
                </a:rPr>
                <a:t>ARP </a:t>
              </a:r>
              <a:r>
                <a:rPr lang="en-US" sz="1400" dirty="0">
                  <a:latin typeface="Arial Narrow" pitchFamily="34" charset="0"/>
                  <a:cs typeface="Arial" pitchFamily="34" charset="0"/>
                </a:rPr>
                <a:t>Reply</a:t>
              </a:r>
            </a:p>
          </p:txBody>
        </p:sp>
      </p:grpSp>
      <p:sp>
        <p:nvSpPr>
          <p:cNvPr id="86" name="TextBox 85"/>
          <p:cNvSpPr txBox="1"/>
          <p:nvPr/>
        </p:nvSpPr>
        <p:spPr>
          <a:xfrm>
            <a:off x="1687513" y="4943475"/>
            <a:ext cx="1133475" cy="315913"/>
          </a:xfrm>
          <a:prstGeom prst="rect">
            <a:avLst/>
          </a:prstGeom>
          <a:solidFill>
            <a:schemeClr val="accent2">
              <a:lumMod val="40000"/>
              <a:lumOff val="60000"/>
            </a:schemeClr>
          </a:solidFill>
          <a:ln>
            <a:solidFill>
              <a:schemeClr val="tx1"/>
            </a:solidFill>
          </a:ln>
        </p:spPr>
        <p:txBody>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IP Packet</a:t>
            </a:r>
          </a:p>
        </p:txBody>
      </p:sp>
      <p:sp>
        <p:nvSpPr>
          <p:cNvPr id="88" name="TextBox 87"/>
          <p:cNvSpPr txBox="1"/>
          <p:nvPr/>
        </p:nvSpPr>
        <p:spPr>
          <a:xfrm>
            <a:off x="95250" y="4959350"/>
            <a:ext cx="1135063" cy="317500"/>
          </a:xfrm>
          <a:prstGeom prst="rect">
            <a:avLst/>
          </a:prstGeom>
          <a:solidFill>
            <a:schemeClr val="accent2">
              <a:lumMod val="40000"/>
              <a:lumOff val="60000"/>
            </a:schemeClr>
          </a:solidFill>
          <a:ln>
            <a:solidFill>
              <a:schemeClr val="tx1"/>
            </a:solidFill>
          </a:ln>
        </p:spPr>
        <p:txBody>
          <a:bodyPr/>
          <a:lstStyle/>
          <a:p>
            <a:pPr algn="ctr" defTabSz="914400" fontAlgn="auto">
              <a:lnSpc>
                <a:spcPct val="85000"/>
              </a:lnSpc>
              <a:spcBef>
                <a:spcPts val="1200"/>
              </a:spcBef>
              <a:spcAft>
                <a:spcPts val="0"/>
              </a:spcAft>
              <a:defRPr/>
            </a:pPr>
            <a:r>
              <a:rPr lang="en-US" sz="1400" dirty="0">
                <a:latin typeface="Arial Narrow" pitchFamily="34" charset="0"/>
                <a:cs typeface="Arial" pitchFamily="34" charset="0"/>
              </a:rPr>
              <a:t>ARP Reply</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88"/>
                                        </p:tgtEl>
                                        <p:attrNameLst>
                                          <p:attrName>style.visibility</p:attrName>
                                        </p:attrNameLst>
                                      </p:cBhvr>
                                      <p:to>
                                        <p:strVal val="hidden"/>
                                      </p:to>
                                    </p:set>
                                  </p:childTnLst>
                                </p:cTn>
                              </p:par>
                              <p:par>
                                <p:cTn id="19" presetID="1" presetClass="entr" presetSubtype="0" fill="hold" grpId="3" nodeType="withEffect">
                                  <p:stCondLst>
                                    <p:cond delay="0"/>
                                  </p:stCondLst>
                                  <p:childTnLst>
                                    <p:set>
                                      <p:cBhvr>
                                        <p:cTn id="20" dur="1" fill="hold">
                                          <p:stCondLst>
                                            <p:cond delay="0"/>
                                          </p:stCondLst>
                                        </p:cTn>
                                        <p:tgtEl>
                                          <p:spTgt spid="8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0" presetClass="path" presetSubtype="0" accel="50000" decel="50000" fill="hold" grpId="0" nodeType="clickEffect">
                                  <p:stCondLst>
                                    <p:cond delay="0"/>
                                  </p:stCondLst>
                                  <p:childTnLst>
                                    <p:animMotion origin="layout" path="M 2.22222E-6 1.11022E-16 L 0.00225 1.11022E-16 C 0.0033 1.11022E-16 0.00469 -0.02454 0.00469 -0.04421 L 0.00469 -0.08819 " pathEditMode="relative" rAng="0" ptsTypes="FfFF">
                                      <p:cBhvr>
                                        <p:cTn id="24" dur="2000" fill="hold"/>
                                        <p:tgtEl>
                                          <p:spTgt spid="86"/>
                                        </p:tgtEl>
                                        <p:attrNameLst>
                                          <p:attrName>ppt_x</p:attrName>
                                          <p:attrName>ppt_y</p:attrName>
                                        </p:attrNameLst>
                                      </p:cBhvr>
                                      <p:rCtr x="226" y="-4421"/>
                                    </p:animMotion>
                                  </p:childTnLst>
                                </p:cTn>
                              </p:par>
                            </p:childTnLst>
                          </p:cTn>
                        </p:par>
                        <p:par>
                          <p:cTn id="25" fill="hold">
                            <p:stCondLst>
                              <p:cond delay="2000"/>
                            </p:stCondLst>
                            <p:childTnLst>
                              <p:par>
                                <p:cTn id="26" presetID="50" presetClass="path" presetSubtype="0" accel="50000" decel="50000" fill="hold" grpId="1" nodeType="afterEffect">
                                  <p:stCondLst>
                                    <p:cond delay="0"/>
                                  </p:stCondLst>
                                  <p:childTnLst>
                                    <p:animMotion origin="layout" path="M 0.00469 -0.08819 L 0.28142 -0.08819 C 0.40555 -0.08819 0.55833 -0.0537 0.55833 -0.02569 L 0.55833 0.03681 " pathEditMode="relative" rAng="0" ptsTypes="FfFF">
                                      <p:cBhvr>
                                        <p:cTn id="27" dur="2000" fill="hold"/>
                                        <p:tgtEl>
                                          <p:spTgt spid="86"/>
                                        </p:tgtEl>
                                        <p:attrNameLst>
                                          <p:attrName>ppt_x</p:attrName>
                                          <p:attrName>ppt_y</p:attrName>
                                        </p:attrNameLst>
                                      </p:cBhvr>
                                      <p:rCtr x="27674" y="6250"/>
                                    </p:animMotion>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2" nodeType="clickEffect">
                                  <p:stCondLst>
                                    <p:cond delay="0"/>
                                  </p:stCondLst>
                                  <p:childTnLst>
                                    <p:set>
                                      <p:cBhvr>
                                        <p:cTn id="31"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6" grpId="2" animBg="1"/>
      <p:bldP spid="86" grpId="3" animBg="1"/>
      <p:bldP spid="88" grpId="0" animBg="1"/>
      <p:bldP spid="88" grpId="1"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itle 1"/>
          <p:cNvSpPr>
            <a:spLocks noGrp="1"/>
          </p:cNvSpPr>
          <p:nvPr>
            <p:ph type="title"/>
          </p:nvPr>
        </p:nvSpPr>
        <p:spPr/>
        <p:txBody>
          <a:bodyPr/>
          <a:lstStyle/>
          <a:p>
            <a:r>
              <a:rPr smtClean="0">
                <a:cs typeface="Arial" charset="0"/>
              </a:rPr>
              <a:t>SDN </a:t>
            </a:r>
            <a:r>
              <a:rPr lang="ru-RU" smtClean="0">
                <a:cs typeface="Arial" charset="0"/>
              </a:rPr>
              <a:t>с облаком </a:t>
            </a:r>
            <a:r>
              <a:rPr smtClean="0">
                <a:cs typeface="Arial" charset="0"/>
              </a:rPr>
              <a:t>OpenFlow…..</a:t>
            </a:r>
          </a:p>
        </p:txBody>
      </p:sp>
      <p:sp>
        <p:nvSpPr>
          <p:cNvPr id="3" name="Slide Number Placeholder 2"/>
          <p:cNvSpPr>
            <a:spLocks noGrp="1"/>
          </p:cNvSpPr>
          <p:nvPr>
            <p:ph type="sldNum" sz="quarter" idx="12"/>
          </p:nvPr>
        </p:nvSpPr>
        <p:spPr/>
        <p:txBody>
          <a:bodyPr/>
          <a:lstStyle/>
          <a:p>
            <a:pPr>
              <a:defRPr/>
            </a:pPr>
            <a:fld id="{7975427E-FDD7-4A6A-932D-0A02201EF687}" type="slidenum">
              <a:rPr lang="en-US"/>
              <a:pPr>
                <a:defRPr/>
              </a:pPr>
              <a:t>132</a:t>
            </a:fld>
            <a:endParaRPr lang="en-US" dirty="0"/>
          </a:p>
        </p:txBody>
      </p:sp>
      <p:sp>
        <p:nvSpPr>
          <p:cNvPr id="4" name="Text Placeholder 3"/>
          <p:cNvSpPr>
            <a:spLocks noGrp="1"/>
          </p:cNvSpPr>
          <p:nvPr>
            <p:ph type="body" sz="quarter" idx="11"/>
          </p:nvPr>
        </p:nvSpPr>
        <p:spPr>
          <a:xfrm>
            <a:off x="225425" y="1198563"/>
            <a:ext cx="8691563" cy="4721225"/>
          </a:xfrm>
        </p:spPr>
        <p:txBody>
          <a:bodyPr rtlCol="0">
            <a:normAutofit lnSpcReduction="10000"/>
          </a:bodyPr>
          <a:lstStyle/>
          <a:p>
            <a:pPr fontAlgn="auto">
              <a:spcAft>
                <a:spcPts val="0"/>
              </a:spcAft>
              <a:buFont typeface="Arial" pitchFamily="34" charset="0"/>
              <a:buChar char="•"/>
              <a:defRPr/>
            </a:pPr>
            <a:r>
              <a:rPr lang="ru-RU" sz="2400" dirty="0" smtClean="0"/>
              <a:t>Используется любая сетевая топология</a:t>
            </a:r>
            <a:endParaRPr lang="en-US" sz="2400" dirty="0" smtClean="0"/>
          </a:p>
          <a:p>
            <a:pPr lvl="1" fontAlgn="auto">
              <a:spcAft>
                <a:spcPts val="0"/>
              </a:spcAft>
              <a:defRPr/>
            </a:pPr>
            <a:r>
              <a:rPr lang="ru-RU" sz="2000" dirty="0" smtClean="0">
                <a:solidFill>
                  <a:schemeClr val="accent6"/>
                </a:solidFill>
              </a:rPr>
              <a:t>Не заботясь о традиционных методах построения </a:t>
            </a:r>
            <a:r>
              <a:rPr lang="ru-RU" sz="2000" dirty="0" err="1" smtClean="0">
                <a:solidFill>
                  <a:schemeClr val="accent6"/>
                </a:solidFill>
              </a:rPr>
              <a:t>сетех</a:t>
            </a:r>
            <a:endParaRPr lang="en-US" sz="2000" dirty="0" smtClean="0">
              <a:solidFill>
                <a:schemeClr val="accent6"/>
              </a:solidFill>
            </a:endParaRPr>
          </a:p>
          <a:p>
            <a:pPr fontAlgn="auto">
              <a:spcAft>
                <a:spcPts val="0"/>
              </a:spcAft>
              <a:buFont typeface="Arial" pitchFamily="34" charset="0"/>
              <a:buChar char="•"/>
              <a:defRPr/>
            </a:pPr>
            <a:r>
              <a:rPr lang="ru-RU" sz="2400" dirty="0" smtClean="0"/>
              <a:t>Нет ограничений </a:t>
            </a:r>
            <a:r>
              <a:rPr lang="en-US" sz="2400" dirty="0" smtClean="0"/>
              <a:t>VLAN</a:t>
            </a:r>
          </a:p>
          <a:p>
            <a:pPr fontAlgn="auto">
              <a:spcAft>
                <a:spcPts val="0"/>
              </a:spcAft>
              <a:buFont typeface="Arial" pitchFamily="34" charset="0"/>
              <a:buChar char="•"/>
              <a:defRPr/>
            </a:pPr>
            <a:r>
              <a:rPr lang="ru-RU" sz="2400" dirty="0" smtClean="0"/>
              <a:t>Возможен </a:t>
            </a:r>
            <a:r>
              <a:rPr lang="en-US" sz="2400" dirty="0" err="1" smtClean="0"/>
              <a:t>multipathing</a:t>
            </a:r>
            <a:endParaRPr lang="en-US" sz="2400" dirty="0" smtClean="0"/>
          </a:p>
          <a:p>
            <a:pPr lvl="1" fontAlgn="auto">
              <a:spcAft>
                <a:spcPts val="0"/>
              </a:spcAft>
              <a:defRPr/>
            </a:pPr>
            <a:r>
              <a:rPr lang="ru-RU" sz="2000" dirty="0" smtClean="0">
                <a:solidFill>
                  <a:schemeClr val="accent6"/>
                </a:solidFill>
              </a:rPr>
              <a:t>Используя аппаратное </a:t>
            </a:r>
            <a:r>
              <a:rPr lang="ru-RU" sz="2000" dirty="0" err="1" smtClean="0">
                <a:solidFill>
                  <a:schemeClr val="accent6"/>
                </a:solidFill>
              </a:rPr>
              <a:t>хэширование</a:t>
            </a:r>
            <a:r>
              <a:rPr lang="ru-RU" sz="2000" dirty="0" smtClean="0">
                <a:solidFill>
                  <a:schemeClr val="accent6"/>
                </a:solidFill>
              </a:rPr>
              <a:t> в коммутаторах</a:t>
            </a:r>
            <a:endParaRPr lang="en-US" sz="2000" dirty="0" smtClean="0">
              <a:solidFill>
                <a:schemeClr val="accent6"/>
              </a:solidFill>
            </a:endParaRPr>
          </a:p>
          <a:p>
            <a:pPr fontAlgn="auto">
              <a:spcAft>
                <a:spcPts val="0"/>
              </a:spcAft>
              <a:buFont typeface="Arial" pitchFamily="34" charset="0"/>
              <a:buChar char="•"/>
              <a:defRPr/>
            </a:pPr>
            <a:r>
              <a:rPr lang="ru-RU" sz="2400" dirty="0" smtClean="0"/>
              <a:t>Динамические </a:t>
            </a:r>
            <a:r>
              <a:rPr lang="en-US" sz="2400" dirty="0" smtClean="0"/>
              <a:t>“</a:t>
            </a:r>
            <a:r>
              <a:rPr lang="ru-RU" sz="2400" dirty="0" smtClean="0"/>
              <a:t>прокладывание</a:t>
            </a:r>
            <a:r>
              <a:rPr lang="en-US" sz="2400" dirty="0" smtClean="0"/>
              <a:t>”</a:t>
            </a:r>
            <a:r>
              <a:rPr lang="ru-RU" sz="2400" dirty="0" smtClean="0"/>
              <a:t> сервисов для </a:t>
            </a:r>
            <a:r>
              <a:rPr lang="en-US" sz="2400" dirty="0" smtClean="0"/>
              <a:t>VM</a:t>
            </a:r>
          </a:p>
          <a:p>
            <a:pPr fontAlgn="auto">
              <a:spcAft>
                <a:spcPts val="0"/>
              </a:spcAft>
              <a:buFont typeface="Arial" pitchFamily="34" charset="0"/>
              <a:buChar char="•"/>
              <a:defRPr/>
            </a:pPr>
            <a:r>
              <a:rPr lang="ru-RU" sz="2400" dirty="0" smtClean="0"/>
              <a:t>Размеры </a:t>
            </a:r>
            <a:r>
              <a:rPr lang="en-US" sz="2400" dirty="0" smtClean="0"/>
              <a:t>MAC </a:t>
            </a:r>
            <a:r>
              <a:rPr lang="ru-RU" sz="2400" dirty="0" smtClean="0"/>
              <a:t>и </a:t>
            </a:r>
            <a:r>
              <a:rPr lang="en-US" sz="2400" dirty="0" smtClean="0"/>
              <a:t>IP </a:t>
            </a:r>
            <a:r>
              <a:rPr lang="ru-RU" sz="2400" dirty="0" smtClean="0"/>
              <a:t>таблиц далеко за рамками текущего размера</a:t>
            </a:r>
            <a:r>
              <a:rPr lang="en-US" sz="2400" dirty="0" smtClean="0"/>
              <a:t> TCAM</a:t>
            </a:r>
            <a:endParaRPr lang="en-US" sz="2400" dirty="0"/>
          </a:p>
          <a:p>
            <a:pPr fontAlgn="auto">
              <a:spcAft>
                <a:spcPts val="0"/>
              </a:spcAft>
              <a:buFont typeface="Arial" pitchFamily="34" charset="0"/>
              <a:buChar char="•"/>
              <a:defRPr/>
            </a:pPr>
            <a:endParaRPr lang="en-US" sz="2400" dirty="0" smtClean="0"/>
          </a:p>
          <a:p>
            <a:pPr marL="0" indent="0" algn="ctr" fontAlgn="auto">
              <a:spcAft>
                <a:spcPts val="0"/>
              </a:spcAft>
              <a:buFont typeface="Arial" pitchFamily="34" charset="0"/>
              <a:buNone/>
              <a:defRPr/>
            </a:pPr>
            <a:r>
              <a:rPr lang="ru-RU" sz="2800" b="1" dirty="0" smtClean="0"/>
              <a:t>SDN </a:t>
            </a:r>
            <a:r>
              <a:rPr lang="ru-RU" sz="2800" b="1" dirty="0"/>
              <a:t>становится жизнеспособной альтернативой</a:t>
            </a:r>
            <a:endParaRPr lang="en-US" sz="2400"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 calcmode="lin" valueType="num">
                                      <p:cBhvr additive="base">
                                        <p:cTn id="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Content Placeholder 2"/>
          <p:cNvSpPr>
            <a:spLocks noGrp="1" noChangeAspect="1"/>
          </p:cNvSpPr>
          <p:nvPr>
            <p:ph sz="quarter" idx="13"/>
          </p:nvPr>
        </p:nvSpPr>
        <p:spPr>
          <a:xfrm>
            <a:off x="285750" y="1219200"/>
            <a:ext cx="4114800" cy="5105400"/>
          </a:xfrm>
        </p:spPr>
        <p:txBody>
          <a:bodyPr rtlCol="0">
            <a:normAutofit fontScale="92500" lnSpcReduction="10000"/>
          </a:bodyPr>
          <a:lstStyle/>
          <a:p>
            <a:pPr fontAlgn="auto">
              <a:buFont typeface="Arial" pitchFamily="34" charset="0"/>
              <a:buNone/>
              <a:defRPr/>
            </a:pPr>
            <a:r>
              <a:rPr lang="en-US" b="1" dirty="0" smtClean="0">
                <a:solidFill>
                  <a:schemeClr val="accent1"/>
                </a:solidFill>
              </a:rPr>
              <a:t>“SDN </a:t>
            </a:r>
            <a:r>
              <a:rPr lang="ru-RU" b="1" dirty="0" smtClean="0">
                <a:solidFill>
                  <a:schemeClr val="accent1"/>
                </a:solidFill>
              </a:rPr>
              <a:t>это только тема для исследований</a:t>
            </a:r>
            <a:r>
              <a:rPr lang="en-US" b="1" dirty="0" smtClean="0">
                <a:solidFill>
                  <a:schemeClr val="accent1"/>
                </a:solidFill>
              </a:rPr>
              <a:t>”</a:t>
            </a:r>
          </a:p>
          <a:p>
            <a:pPr lvl="1" fontAlgn="auto">
              <a:buFont typeface="Symbol" pitchFamily="-84" charset="2"/>
              <a:buChar char=""/>
              <a:defRPr/>
            </a:pPr>
            <a:r>
              <a:rPr lang="en-US" dirty="0" smtClean="0">
                <a:solidFill>
                  <a:schemeClr val="accent1"/>
                </a:solidFill>
              </a:rPr>
              <a:t>Seeing real production deployments for early adopters, moving to early majority</a:t>
            </a:r>
          </a:p>
          <a:p>
            <a:pPr marL="117475" indent="-117475" fontAlgn="auto">
              <a:buFont typeface="Arial" pitchFamily="34" charset="0"/>
              <a:buNone/>
              <a:defRPr/>
            </a:pPr>
            <a:r>
              <a:rPr lang="en-US" b="1" dirty="0" smtClean="0">
                <a:solidFill>
                  <a:schemeClr val="accent1"/>
                </a:solidFill>
              </a:rPr>
              <a:t>“</a:t>
            </a:r>
            <a:r>
              <a:rPr lang="en-US" b="1" dirty="0" err="1" smtClean="0">
                <a:solidFill>
                  <a:schemeClr val="accent1"/>
                </a:solidFill>
              </a:rPr>
              <a:t>OpenFlow</a:t>
            </a:r>
            <a:r>
              <a:rPr lang="en-US" b="1" dirty="0" smtClean="0">
                <a:solidFill>
                  <a:schemeClr val="accent1"/>
                </a:solidFill>
              </a:rPr>
              <a:t> </a:t>
            </a:r>
            <a:r>
              <a:rPr lang="ru-RU" b="1" dirty="0" smtClean="0">
                <a:solidFill>
                  <a:schemeClr val="accent1"/>
                </a:solidFill>
              </a:rPr>
              <a:t>может </a:t>
            </a:r>
            <a:r>
              <a:rPr lang="en-US" b="1" dirty="0" smtClean="0">
                <a:solidFill>
                  <a:schemeClr val="accent1"/>
                </a:solidFill>
              </a:rPr>
              <a:t>(</a:t>
            </a:r>
            <a:r>
              <a:rPr lang="ru-RU" b="1" dirty="0" smtClean="0">
                <a:solidFill>
                  <a:schemeClr val="accent1"/>
                </a:solidFill>
              </a:rPr>
              <a:t>не может</a:t>
            </a:r>
            <a:r>
              <a:rPr lang="en-US" b="1" dirty="0" smtClean="0">
                <a:solidFill>
                  <a:schemeClr val="accent1"/>
                </a:solidFill>
              </a:rPr>
              <a:t>) </a:t>
            </a:r>
            <a:r>
              <a:rPr lang="ru-RU" b="1" dirty="0" smtClean="0">
                <a:solidFill>
                  <a:schemeClr val="accent1"/>
                </a:solidFill>
              </a:rPr>
              <a:t>решить любую «реальную» задачу</a:t>
            </a:r>
            <a:r>
              <a:rPr lang="en-US" b="1" dirty="0" smtClean="0">
                <a:solidFill>
                  <a:schemeClr val="accent1"/>
                </a:solidFill>
              </a:rPr>
              <a:t>”</a:t>
            </a:r>
          </a:p>
          <a:p>
            <a:pPr lvl="1" fontAlgn="auto">
              <a:buFont typeface="Symbol" pitchFamily="-84" charset="2"/>
              <a:buChar char=""/>
              <a:defRPr/>
            </a:pPr>
            <a:r>
              <a:rPr lang="en-US" dirty="0" smtClean="0">
                <a:solidFill>
                  <a:schemeClr val="accent1"/>
                </a:solidFill>
              </a:rPr>
              <a:t>OpenFlow is at version 1.0 and can solve a few problems well, but is expanding</a:t>
            </a:r>
          </a:p>
          <a:p>
            <a:pPr lvl="1" fontAlgn="auto">
              <a:buFont typeface="Symbol" pitchFamily="-84" charset="2"/>
              <a:buChar char=""/>
              <a:defRPr/>
            </a:pPr>
            <a:r>
              <a:rPr lang="en-US" dirty="0" smtClean="0">
                <a:solidFill>
                  <a:schemeClr val="accent1"/>
                </a:solidFill>
              </a:rPr>
              <a:t>Key point: it is a *control* (not a data) protocol</a:t>
            </a:r>
          </a:p>
          <a:p>
            <a:pPr fontAlgn="auto">
              <a:buFont typeface="Arial" pitchFamily="34" charset="0"/>
              <a:buNone/>
              <a:defRPr/>
            </a:pPr>
            <a:r>
              <a:rPr lang="en-US" b="1" dirty="0" smtClean="0">
                <a:solidFill>
                  <a:schemeClr val="accent1"/>
                </a:solidFill>
              </a:rPr>
              <a:t>“SDN == OpenFlow”</a:t>
            </a:r>
          </a:p>
          <a:p>
            <a:pPr lvl="1" fontAlgn="auto">
              <a:buFont typeface="Symbol" pitchFamily="-84" charset="2"/>
              <a:buChar char=""/>
              <a:defRPr/>
            </a:pPr>
            <a:r>
              <a:rPr lang="en-US" dirty="0" smtClean="0">
                <a:solidFill>
                  <a:schemeClr val="accent1"/>
                </a:solidFill>
              </a:rPr>
              <a:t>OpenFlow is an </a:t>
            </a:r>
            <a:r>
              <a:rPr lang="en-US" b="1" i="1" dirty="0" smtClean="0">
                <a:solidFill>
                  <a:schemeClr val="accent1"/>
                </a:solidFill>
              </a:rPr>
              <a:t>open, standard </a:t>
            </a:r>
            <a:r>
              <a:rPr lang="en-US" dirty="0" smtClean="0">
                <a:solidFill>
                  <a:schemeClr val="accent1"/>
                </a:solidFill>
              </a:rPr>
              <a:t>protocol between the control &amp; data planes in an SDN architecture</a:t>
            </a:r>
          </a:p>
          <a:p>
            <a:pPr fontAlgn="auto">
              <a:buFont typeface="Arial" pitchFamily="34" charset="0"/>
              <a:buNone/>
              <a:defRPr/>
            </a:pPr>
            <a:r>
              <a:rPr lang="en-US" b="1" dirty="0" smtClean="0">
                <a:solidFill>
                  <a:schemeClr val="accent1"/>
                </a:solidFill>
              </a:rPr>
              <a:t>“SDN == Network Virtualization”</a:t>
            </a:r>
          </a:p>
          <a:p>
            <a:pPr lvl="1" fontAlgn="auto">
              <a:buFont typeface="Symbol" pitchFamily="-84" charset="2"/>
              <a:buChar char=""/>
              <a:defRPr/>
            </a:pPr>
            <a:r>
              <a:rPr lang="en-US" dirty="0" smtClean="0">
                <a:solidFill>
                  <a:schemeClr val="accent1"/>
                </a:solidFill>
              </a:rPr>
              <a:t>Network Virtualization is an important, key application for SDN, but others are possible</a:t>
            </a:r>
          </a:p>
          <a:p>
            <a:pPr lvl="1" fontAlgn="auto">
              <a:buFont typeface="Symbol" pitchFamily="-84" charset="2"/>
              <a:buChar char=""/>
              <a:defRPr/>
            </a:pPr>
            <a:endParaRPr lang="en-US" dirty="0" smtClean="0">
              <a:solidFill>
                <a:schemeClr val="accent1"/>
              </a:solidFill>
            </a:endParaRPr>
          </a:p>
          <a:p>
            <a:pPr fontAlgn="auto">
              <a:buFont typeface="Arial" pitchFamily="34" charset="0"/>
              <a:buNone/>
              <a:defRPr/>
            </a:pPr>
            <a:endParaRPr lang="en-US" dirty="0" smtClean="0">
              <a:solidFill>
                <a:schemeClr val="accent1"/>
              </a:solidFill>
            </a:endParaRPr>
          </a:p>
          <a:p>
            <a:pPr fontAlgn="auto">
              <a:buFont typeface="Arial" pitchFamily="34" charset="0"/>
              <a:buNone/>
              <a:defRPr/>
            </a:pPr>
            <a:endParaRPr lang="en-US" dirty="0">
              <a:solidFill>
                <a:schemeClr val="accent1"/>
              </a:solidFill>
            </a:endParaRPr>
          </a:p>
        </p:txBody>
      </p:sp>
      <p:sp>
        <p:nvSpPr>
          <p:cNvPr id="297986" name="Title 1"/>
          <p:cNvSpPr>
            <a:spLocks noGrp="1" noChangeAspect="1"/>
          </p:cNvSpPr>
          <p:nvPr>
            <p:ph type="title"/>
          </p:nvPr>
        </p:nvSpPr>
        <p:spPr>
          <a:xfrm>
            <a:off x="285750" y="366713"/>
            <a:ext cx="8750300" cy="323850"/>
          </a:xfrm>
        </p:spPr>
        <p:txBody>
          <a:bodyPr/>
          <a:lstStyle/>
          <a:p>
            <a:r>
              <a:rPr smtClean="0">
                <a:cs typeface="Arial" charset="0"/>
              </a:rPr>
              <a:t>Software-Defined Networking: </a:t>
            </a:r>
            <a:r>
              <a:rPr lang="ru-RU" smtClean="0">
                <a:cs typeface="Arial" charset="0"/>
              </a:rPr>
              <a:t>Мифы и реальность</a:t>
            </a:r>
            <a:endParaRPr smtClean="0">
              <a:cs typeface="Arial" charset="0"/>
            </a:endParaRPr>
          </a:p>
        </p:txBody>
      </p:sp>
      <p:sp>
        <p:nvSpPr>
          <p:cNvPr id="7" name="Content Placeholder 2"/>
          <p:cNvSpPr txBox="1">
            <a:spLocks noChangeAspect="1"/>
          </p:cNvSpPr>
          <p:nvPr/>
        </p:nvSpPr>
        <p:spPr>
          <a:xfrm>
            <a:off x="4572000" y="1143000"/>
            <a:ext cx="4114800" cy="5029200"/>
          </a:xfrm>
          <a:prstGeom prst="rect">
            <a:avLst/>
          </a:prstGeom>
        </p:spPr>
        <p:txBody>
          <a:bodyPr lIns="0" tIns="0" rIns="0" bIns="0">
            <a:normAutofit/>
          </a:bodyPr>
          <a:lstStyle/>
          <a:p>
            <a:pPr marL="117475" indent="-117475" defTabSz="914400" fontAlgn="auto">
              <a:lnSpc>
                <a:spcPct val="90000"/>
              </a:lnSpc>
              <a:spcBef>
                <a:spcPts val="1200"/>
              </a:spcBef>
              <a:spcAft>
                <a:spcPts val="0"/>
              </a:spcAft>
              <a:buClr>
                <a:schemeClr val="tx2"/>
              </a:buClr>
              <a:defRPr/>
            </a:pPr>
            <a:r>
              <a:rPr lang="en-US" sz="2000" b="1" dirty="0">
                <a:solidFill>
                  <a:schemeClr val="accent1"/>
                </a:solidFill>
                <a:latin typeface="+mn-lt"/>
                <a:cs typeface="Arial" pitchFamily="34" charset="0"/>
              </a:rPr>
              <a:t>“</a:t>
            </a:r>
            <a:r>
              <a:rPr lang="ru-RU" sz="2000" b="1" dirty="0">
                <a:solidFill>
                  <a:schemeClr val="accent1"/>
                </a:solidFill>
                <a:latin typeface="+mn-lt"/>
                <a:cs typeface="Arial" pitchFamily="34" charset="0"/>
              </a:rPr>
              <a:t>Мы уже долгие годы делаем </a:t>
            </a:r>
            <a:r>
              <a:rPr lang="en-US" sz="2000" b="1" dirty="0">
                <a:solidFill>
                  <a:schemeClr val="accent1"/>
                </a:solidFill>
                <a:latin typeface="+mn-lt"/>
                <a:cs typeface="Arial" pitchFamily="34" charset="0"/>
              </a:rPr>
              <a:t>SDN </a:t>
            </a:r>
            <a:r>
              <a:rPr lang="ru-RU" sz="2000" b="1" dirty="0">
                <a:solidFill>
                  <a:schemeClr val="accent1"/>
                </a:solidFill>
                <a:latin typeface="+mn-lt"/>
                <a:cs typeface="Arial" pitchFamily="34" charset="0"/>
              </a:rPr>
              <a:t>используя скрипты</a:t>
            </a:r>
            <a:r>
              <a:rPr lang="en-US" sz="2000" b="1" dirty="0">
                <a:solidFill>
                  <a:schemeClr val="accent1"/>
                </a:solidFill>
                <a:latin typeface="+mn-lt"/>
                <a:cs typeface="Arial" pitchFamily="34" charset="0"/>
              </a:rPr>
              <a:t>…”</a:t>
            </a:r>
          </a:p>
          <a:p>
            <a:pPr marL="514350" lvl="1" indent="-227013" defTabSz="914400" fontAlgn="auto">
              <a:lnSpc>
                <a:spcPct val="90000"/>
              </a:lnSpc>
              <a:spcBef>
                <a:spcPts val="400"/>
              </a:spcBef>
              <a:spcAft>
                <a:spcPts val="0"/>
              </a:spcAft>
              <a:buClr>
                <a:schemeClr val="tx2"/>
              </a:buClr>
              <a:buFont typeface="Symbol" pitchFamily="-84" charset="2"/>
              <a:buChar char=""/>
              <a:defRPr/>
            </a:pPr>
            <a:r>
              <a:rPr lang="en-US" dirty="0">
                <a:solidFill>
                  <a:schemeClr val="accent1"/>
                </a:solidFill>
                <a:latin typeface="+mn-lt"/>
                <a:cs typeface="Arial" pitchFamily="34" charset="0"/>
              </a:rPr>
              <a:t>There has been a trend toward central controllers, but a programmable dataplane is different from configuration automation</a:t>
            </a:r>
          </a:p>
          <a:p>
            <a:pPr marL="228600" indent="-228600" defTabSz="914400" fontAlgn="auto">
              <a:lnSpc>
                <a:spcPct val="90000"/>
              </a:lnSpc>
              <a:spcBef>
                <a:spcPts val="1200"/>
              </a:spcBef>
              <a:spcAft>
                <a:spcPts val="0"/>
              </a:spcAft>
              <a:buClr>
                <a:schemeClr val="tx2"/>
              </a:buClr>
              <a:defRPr/>
            </a:pPr>
            <a:r>
              <a:rPr lang="en-US" sz="2000" b="1" dirty="0">
                <a:solidFill>
                  <a:schemeClr val="accent1"/>
                </a:solidFill>
                <a:latin typeface="+mn-lt"/>
                <a:cs typeface="Arial" pitchFamily="34" charset="0"/>
              </a:rPr>
              <a:t>“</a:t>
            </a:r>
            <a:r>
              <a:rPr lang="en-US" sz="2000" b="1" dirty="0" err="1">
                <a:solidFill>
                  <a:schemeClr val="accent1"/>
                </a:solidFill>
                <a:latin typeface="+mn-lt"/>
                <a:cs typeface="Arial" pitchFamily="34" charset="0"/>
              </a:rPr>
              <a:t>OpenFlow</a:t>
            </a:r>
            <a:r>
              <a:rPr lang="en-US" sz="2000" b="1" dirty="0">
                <a:solidFill>
                  <a:schemeClr val="accent1"/>
                </a:solidFill>
                <a:latin typeface="+mn-lt"/>
                <a:cs typeface="Arial" pitchFamily="34" charset="0"/>
              </a:rPr>
              <a:t> </a:t>
            </a:r>
            <a:r>
              <a:rPr lang="ru-RU" sz="2000" b="1" dirty="0">
                <a:solidFill>
                  <a:schemeClr val="accent1"/>
                </a:solidFill>
                <a:latin typeface="+mn-lt"/>
                <a:cs typeface="Arial" pitchFamily="34" charset="0"/>
              </a:rPr>
              <a:t>не может масштабироваться</a:t>
            </a:r>
            <a:r>
              <a:rPr lang="en-US" sz="2000" b="1" dirty="0">
                <a:solidFill>
                  <a:schemeClr val="accent1"/>
                </a:solidFill>
                <a:latin typeface="+mn-lt"/>
                <a:cs typeface="Arial" pitchFamily="34" charset="0"/>
              </a:rPr>
              <a:t>”</a:t>
            </a:r>
          </a:p>
          <a:p>
            <a:pPr marL="514350" lvl="1" indent="-227013" defTabSz="914400" fontAlgn="auto">
              <a:lnSpc>
                <a:spcPct val="90000"/>
              </a:lnSpc>
              <a:spcBef>
                <a:spcPts val="400"/>
              </a:spcBef>
              <a:spcAft>
                <a:spcPts val="0"/>
              </a:spcAft>
              <a:buClr>
                <a:schemeClr val="tx2"/>
              </a:buClr>
              <a:buFont typeface="Symbol" pitchFamily="-84" charset="2"/>
              <a:buChar char=""/>
              <a:defRPr/>
            </a:pPr>
            <a:r>
              <a:rPr lang="en-US" dirty="0">
                <a:solidFill>
                  <a:schemeClr val="accent1"/>
                </a:solidFill>
                <a:latin typeface="+mn-lt"/>
                <a:cs typeface="Arial" pitchFamily="34" charset="0"/>
              </a:rPr>
              <a:t>Google’s entire datacenter backbone runs on OpenFlow 1.0</a:t>
            </a:r>
          </a:p>
          <a:p>
            <a:pPr marL="117475" indent="-117475" defTabSz="914400" fontAlgn="auto">
              <a:lnSpc>
                <a:spcPct val="90000"/>
              </a:lnSpc>
              <a:spcBef>
                <a:spcPts val="1200"/>
              </a:spcBef>
              <a:spcAft>
                <a:spcPts val="0"/>
              </a:spcAft>
              <a:buClr>
                <a:schemeClr val="tx2"/>
              </a:buClr>
              <a:defRPr/>
            </a:pPr>
            <a:r>
              <a:rPr lang="en-US" sz="2000" b="1" dirty="0">
                <a:solidFill>
                  <a:schemeClr val="accent1"/>
                </a:solidFill>
                <a:latin typeface="+mn-lt"/>
                <a:cs typeface="Arial" pitchFamily="34" charset="0"/>
              </a:rPr>
              <a:t>“</a:t>
            </a:r>
            <a:r>
              <a:rPr lang="ru-RU" sz="2000" b="1">
                <a:solidFill>
                  <a:schemeClr val="accent1"/>
                </a:solidFill>
                <a:latin typeface="+mn-lt"/>
                <a:cs typeface="Arial" pitchFamily="34" charset="0"/>
              </a:rPr>
              <a:t>Для внедрения </a:t>
            </a:r>
            <a:r>
              <a:rPr lang="en-US" sz="2000" b="1">
                <a:solidFill>
                  <a:schemeClr val="accent1"/>
                </a:solidFill>
                <a:latin typeface="+mn-lt"/>
                <a:cs typeface="Arial" pitchFamily="34" charset="0"/>
              </a:rPr>
              <a:t>SDN</a:t>
            </a:r>
            <a:r>
              <a:rPr lang="ru-RU" sz="2000" b="1" dirty="0">
                <a:solidFill>
                  <a:schemeClr val="accent1"/>
                </a:solidFill>
                <a:latin typeface="+mn-lt"/>
                <a:cs typeface="Arial" pitchFamily="34" charset="0"/>
              </a:rPr>
              <a:t> нужно заменить существующую сеть</a:t>
            </a:r>
            <a:r>
              <a:rPr lang="en-US" sz="2000" b="1" dirty="0">
                <a:solidFill>
                  <a:schemeClr val="accent1"/>
                </a:solidFill>
                <a:latin typeface="+mn-lt"/>
                <a:cs typeface="Arial" pitchFamily="34" charset="0"/>
              </a:rPr>
              <a:t>”</a:t>
            </a:r>
          </a:p>
          <a:p>
            <a:pPr marL="514350" lvl="1" indent="-227013" defTabSz="914400" fontAlgn="auto">
              <a:lnSpc>
                <a:spcPct val="90000"/>
              </a:lnSpc>
              <a:spcBef>
                <a:spcPts val="400"/>
              </a:spcBef>
              <a:spcAft>
                <a:spcPts val="0"/>
              </a:spcAft>
              <a:buClr>
                <a:schemeClr val="tx2"/>
              </a:buClr>
              <a:buFont typeface="Symbol" pitchFamily="-84" charset="2"/>
              <a:buChar char=""/>
              <a:defRPr/>
            </a:pPr>
            <a:r>
              <a:rPr lang="en-US" dirty="0">
                <a:solidFill>
                  <a:schemeClr val="accent1"/>
                </a:solidFill>
                <a:latin typeface="+mn-lt"/>
                <a:cs typeface="Arial" pitchFamily="34" charset="0"/>
              </a:rPr>
              <a:t>All our current deployments have SDN/OpenFlow interoperating with existing networks</a:t>
            </a:r>
          </a:p>
          <a:p>
            <a:pPr marL="57150" indent="-227013" defTabSz="914400" fontAlgn="auto">
              <a:lnSpc>
                <a:spcPct val="90000"/>
              </a:lnSpc>
              <a:spcBef>
                <a:spcPts val="400"/>
              </a:spcBef>
              <a:spcAft>
                <a:spcPts val="0"/>
              </a:spcAft>
              <a:buClr>
                <a:schemeClr val="tx2"/>
              </a:buClr>
              <a:defRPr/>
            </a:pPr>
            <a:endParaRPr lang="en-US" dirty="0">
              <a:solidFill>
                <a:schemeClr val="accent1"/>
              </a:solidFill>
              <a:latin typeface="+mn-lt"/>
              <a:cs typeface="Arial" pitchFamily="34" charset="0"/>
            </a:endParaRPr>
          </a:p>
          <a:p>
            <a:pPr marL="514350" lvl="1" indent="-227013" defTabSz="914400" fontAlgn="auto">
              <a:lnSpc>
                <a:spcPct val="90000"/>
              </a:lnSpc>
              <a:spcBef>
                <a:spcPts val="400"/>
              </a:spcBef>
              <a:spcAft>
                <a:spcPts val="0"/>
              </a:spcAft>
              <a:buClr>
                <a:schemeClr val="tx2"/>
              </a:buClr>
              <a:buFont typeface="Symbol" pitchFamily="-84" charset="2"/>
              <a:buChar char=""/>
              <a:defRPr/>
            </a:pPr>
            <a:endParaRPr lang="en-US" dirty="0">
              <a:solidFill>
                <a:schemeClr val="accent1"/>
              </a:solidFill>
              <a:latin typeface="+mn-lt"/>
              <a:cs typeface="Arial" pitchFamily="34" charset="0"/>
            </a:endParaRPr>
          </a:p>
        </p:txBody>
      </p:sp>
    </p:spTree>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Title 1"/>
          <p:cNvSpPr>
            <a:spLocks noGrp="1"/>
          </p:cNvSpPr>
          <p:nvPr>
            <p:ph type="title"/>
          </p:nvPr>
        </p:nvSpPr>
        <p:spPr/>
        <p:txBody>
          <a:bodyPr/>
          <a:lstStyle/>
          <a:p>
            <a:r>
              <a:rPr lang="ru-RU" smtClean="0">
                <a:cs typeface="Arial" charset="0"/>
              </a:rPr>
              <a:t>Адаптационный Цикл Технологии </a:t>
            </a:r>
            <a:r>
              <a:rPr smtClean="0">
                <a:cs typeface="Arial" charset="0"/>
              </a:rPr>
              <a:t>SDN</a:t>
            </a:r>
          </a:p>
        </p:txBody>
      </p:sp>
      <p:sp>
        <p:nvSpPr>
          <p:cNvPr id="3" name="Slide Number Placeholder 2"/>
          <p:cNvSpPr>
            <a:spLocks noGrp="1"/>
          </p:cNvSpPr>
          <p:nvPr>
            <p:ph type="sldNum" sz="quarter" idx="12"/>
          </p:nvPr>
        </p:nvSpPr>
        <p:spPr/>
        <p:txBody>
          <a:bodyPr/>
          <a:lstStyle/>
          <a:p>
            <a:pPr>
              <a:defRPr/>
            </a:pPr>
            <a:fld id="{DA4A67ED-8E0B-4AC4-B941-AC74F9C741FE}" type="slidenum">
              <a:rPr lang="en-US"/>
              <a:pPr>
                <a:defRPr/>
              </a:pPr>
              <a:t>134</a:t>
            </a:fld>
            <a:endParaRPr lang="en-US" dirty="0"/>
          </a:p>
        </p:txBody>
      </p:sp>
      <p:pic>
        <p:nvPicPr>
          <p:cNvPr id="300035" name="Picture 8" descr="http://rainwillow.com/media/2011/execution/crossing-the-chasm.png"/>
          <p:cNvPicPr>
            <a:picLocks noChangeAspect="1" noChangeArrowheads="1"/>
          </p:cNvPicPr>
          <p:nvPr/>
        </p:nvPicPr>
        <p:blipFill>
          <a:blip r:embed="rId2"/>
          <a:srcRect/>
          <a:stretch>
            <a:fillRect/>
          </a:stretch>
        </p:blipFill>
        <p:spPr bwMode="auto">
          <a:xfrm>
            <a:off x="977900" y="4449763"/>
            <a:ext cx="7235825" cy="1643062"/>
          </a:xfrm>
          <a:prstGeom prst="rect">
            <a:avLst/>
          </a:prstGeom>
          <a:noFill/>
          <a:ln w="9525">
            <a:noFill/>
            <a:miter lim="800000"/>
            <a:headEnd/>
            <a:tailEnd/>
          </a:ln>
        </p:spPr>
      </p:pic>
      <p:sp>
        <p:nvSpPr>
          <p:cNvPr id="9" name="Freeform 8"/>
          <p:cNvSpPr/>
          <p:nvPr/>
        </p:nvSpPr>
        <p:spPr>
          <a:xfrm>
            <a:off x="977900" y="1403350"/>
            <a:ext cx="6453188" cy="2752725"/>
          </a:xfrm>
          <a:custGeom>
            <a:avLst/>
            <a:gdLst>
              <a:gd name="connsiteX0" fmla="*/ 0 w 6215063"/>
              <a:gd name="connsiteY0" fmla="*/ 2852793 h 2852793"/>
              <a:gd name="connsiteX1" fmla="*/ 1328738 w 6215063"/>
              <a:gd name="connsiteY1" fmla="*/ 9580 h 2852793"/>
              <a:gd name="connsiteX2" fmla="*/ 2571750 w 6215063"/>
              <a:gd name="connsiteY2" fmla="*/ 1881243 h 2852793"/>
              <a:gd name="connsiteX3" fmla="*/ 4214813 w 6215063"/>
              <a:gd name="connsiteY3" fmla="*/ 552505 h 2852793"/>
              <a:gd name="connsiteX4" fmla="*/ 6215063 w 6215063"/>
              <a:gd name="connsiteY4" fmla="*/ 138168 h 2852793"/>
              <a:gd name="connsiteX5" fmla="*/ 6215063 w 6215063"/>
              <a:gd name="connsiteY5" fmla="*/ 138168 h 2852793"/>
              <a:gd name="connsiteX0" fmla="*/ 0 w 6215063"/>
              <a:gd name="connsiteY0" fmla="*/ 2803116 h 2803116"/>
              <a:gd name="connsiteX1" fmla="*/ 1806622 w 6215063"/>
              <a:gd name="connsiteY1" fmla="*/ 9779 h 2803116"/>
              <a:gd name="connsiteX2" fmla="*/ 2571750 w 6215063"/>
              <a:gd name="connsiteY2" fmla="*/ 1831566 h 2803116"/>
              <a:gd name="connsiteX3" fmla="*/ 4214813 w 6215063"/>
              <a:gd name="connsiteY3" fmla="*/ 502828 h 2803116"/>
              <a:gd name="connsiteX4" fmla="*/ 6215063 w 6215063"/>
              <a:gd name="connsiteY4" fmla="*/ 88491 h 2803116"/>
              <a:gd name="connsiteX5" fmla="*/ 6215063 w 6215063"/>
              <a:gd name="connsiteY5" fmla="*/ 88491 h 2803116"/>
              <a:gd name="connsiteX0" fmla="*/ 0 w 6215063"/>
              <a:gd name="connsiteY0" fmla="*/ 2753447 h 2753447"/>
              <a:gd name="connsiteX1" fmla="*/ 2004989 w 6215063"/>
              <a:gd name="connsiteY1" fmla="*/ 9986 h 2753447"/>
              <a:gd name="connsiteX2" fmla="*/ 2571750 w 6215063"/>
              <a:gd name="connsiteY2" fmla="*/ 1781897 h 2753447"/>
              <a:gd name="connsiteX3" fmla="*/ 4214813 w 6215063"/>
              <a:gd name="connsiteY3" fmla="*/ 453159 h 2753447"/>
              <a:gd name="connsiteX4" fmla="*/ 6215063 w 6215063"/>
              <a:gd name="connsiteY4" fmla="*/ 38822 h 2753447"/>
              <a:gd name="connsiteX5" fmla="*/ 6215063 w 6215063"/>
              <a:gd name="connsiteY5" fmla="*/ 38822 h 2753447"/>
              <a:gd name="connsiteX0" fmla="*/ 0 w 6215063"/>
              <a:gd name="connsiteY0" fmla="*/ 2753648 h 2753648"/>
              <a:gd name="connsiteX1" fmla="*/ 2004989 w 6215063"/>
              <a:gd name="connsiteY1" fmla="*/ 10187 h 2753648"/>
              <a:gd name="connsiteX2" fmla="*/ 2607817 w 6215063"/>
              <a:gd name="connsiteY2" fmla="*/ 1773785 h 2753648"/>
              <a:gd name="connsiteX3" fmla="*/ 4214813 w 6215063"/>
              <a:gd name="connsiteY3" fmla="*/ 453360 h 2753648"/>
              <a:gd name="connsiteX4" fmla="*/ 6215063 w 6215063"/>
              <a:gd name="connsiteY4" fmla="*/ 39023 h 2753648"/>
              <a:gd name="connsiteX5" fmla="*/ 6215063 w 6215063"/>
              <a:gd name="connsiteY5" fmla="*/ 39023 h 2753648"/>
              <a:gd name="connsiteX0" fmla="*/ 0 w 6215063"/>
              <a:gd name="connsiteY0" fmla="*/ 2753648 h 2753648"/>
              <a:gd name="connsiteX1" fmla="*/ 1932855 w 6215063"/>
              <a:gd name="connsiteY1" fmla="*/ 10187 h 2753648"/>
              <a:gd name="connsiteX2" fmla="*/ 2607817 w 6215063"/>
              <a:gd name="connsiteY2" fmla="*/ 1773785 h 2753648"/>
              <a:gd name="connsiteX3" fmla="*/ 4214813 w 6215063"/>
              <a:gd name="connsiteY3" fmla="*/ 453360 h 2753648"/>
              <a:gd name="connsiteX4" fmla="*/ 6215063 w 6215063"/>
              <a:gd name="connsiteY4" fmla="*/ 39023 h 2753648"/>
              <a:gd name="connsiteX5" fmla="*/ 6215063 w 6215063"/>
              <a:gd name="connsiteY5" fmla="*/ 39023 h 2753648"/>
              <a:gd name="connsiteX0" fmla="*/ 0 w 6215063"/>
              <a:gd name="connsiteY0" fmla="*/ 2753663 h 2753663"/>
              <a:gd name="connsiteX1" fmla="*/ 1932855 w 6215063"/>
              <a:gd name="connsiteY1" fmla="*/ 10202 h 2753663"/>
              <a:gd name="connsiteX2" fmla="*/ 2607817 w 6215063"/>
              <a:gd name="connsiteY2" fmla="*/ 1773800 h 2753663"/>
              <a:gd name="connsiteX3" fmla="*/ 3908245 w 6215063"/>
              <a:gd name="connsiteY3" fmla="*/ 470000 h 2753663"/>
              <a:gd name="connsiteX4" fmla="*/ 6215063 w 6215063"/>
              <a:gd name="connsiteY4" fmla="*/ 39038 h 2753663"/>
              <a:gd name="connsiteX5" fmla="*/ 6215063 w 6215063"/>
              <a:gd name="connsiteY5" fmla="*/ 39038 h 275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5063" h="2753663">
                <a:moveTo>
                  <a:pt x="0" y="2753663"/>
                </a:moveTo>
                <a:cubicBezTo>
                  <a:pt x="450056" y="1413019"/>
                  <a:pt x="1498219" y="173512"/>
                  <a:pt x="1932855" y="10202"/>
                </a:cubicBezTo>
                <a:cubicBezTo>
                  <a:pt x="2367491" y="-153108"/>
                  <a:pt x="2278585" y="1697167"/>
                  <a:pt x="2607817" y="1773800"/>
                </a:cubicBezTo>
                <a:cubicBezTo>
                  <a:pt x="2937049" y="1850433"/>
                  <a:pt x="3307037" y="759127"/>
                  <a:pt x="3908245" y="470000"/>
                </a:cubicBezTo>
                <a:cubicBezTo>
                  <a:pt x="4509453" y="180873"/>
                  <a:pt x="6215063" y="39038"/>
                  <a:pt x="6215063" y="39038"/>
                </a:cubicBezTo>
                <a:lnTo>
                  <a:pt x="6215063" y="39038"/>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0000"/>
              </a:solidFill>
            </a:endParaRPr>
          </a:p>
        </p:txBody>
      </p:sp>
      <p:cxnSp>
        <p:nvCxnSpPr>
          <p:cNvPr id="6" name="Straight Arrow Connector 5"/>
          <p:cNvCxnSpPr/>
          <p:nvPr/>
        </p:nvCxnSpPr>
        <p:spPr>
          <a:xfrm>
            <a:off x="969963" y="4156075"/>
            <a:ext cx="7159625"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977900" y="1114425"/>
            <a:ext cx="0" cy="30511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00039" name="Text Box 49"/>
          <p:cNvSpPr txBox="1">
            <a:spLocks noChangeArrowheads="1"/>
          </p:cNvSpPr>
          <p:nvPr/>
        </p:nvSpPr>
        <p:spPr bwMode="auto">
          <a:xfrm>
            <a:off x="6867525" y="4237038"/>
            <a:ext cx="1004888" cy="261937"/>
          </a:xfrm>
          <a:prstGeom prst="rect">
            <a:avLst/>
          </a:prstGeom>
          <a:noFill/>
          <a:ln w="9525">
            <a:noFill/>
            <a:miter lim="800000"/>
            <a:headEnd/>
            <a:tailEnd/>
          </a:ln>
        </p:spPr>
        <p:txBody>
          <a:bodyPr wrap="none" lIns="82124" tIns="41061" rIns="82124" bIns="41061">
            <a:spAutoFit/>
          </a:bodyPr>
          <a:lstStyle/>
          <a:p>
            <a:pPr marL="236538" indent="-236538" algn="ctr" defTabSz="814388" eaLnBrk="0" hangingPunct="0">
              <a:lnSpc>
                <a:spcPct val="80000"/>
              </a:lnSpc>
              <a:buClr>
                <a:schemeClr val="tx2"/>
              </a:buClr>
              <a:buSzPct val="100000"/>
              <a:buFont typeface="Wingdings" pitchFamily="2" charset="2"/>
              <a:buNone/>
            </a:pPr>
            <a:r>
              <a:rPr lang="ru-RU" sz="1400" b="1"/>
              <a:t>Зрелость</a:t>
            </a:r>
            <a:endParaRPr lang="en-US" sz="1400" b="1"/>
          </a:p>
        </p:txBody>
      </p:sp>
      <p:sp>
        <p:nvSpPr>
          <p:cNvPr id="300040" name="Text Box 49"/>
          <p:cNvSpPr txBox="1">
            <a:spLocks noChangeArrowheads="1"/>
          </p:cNvSpPr>
          <p:nvPr/>
        </p:nvSpPr>
        <p:spPr bwMode="auto">
          <a:xfrm rot="-5400000">
            <a:off x="115888" y="2598738"/>
            <a:ext cx="1165225" cy="263525"/>
          </a:xfrm>
          <a:prstGeom prst="rect">
            <a:avLst/>
          </a:prstGeom>
          <a:noFill/>
          <a:ln w="9525">
            <a:noFill/>
            <a:miter lim="800000"/>
            <a:headEnd/>
            <a:tailEnd/>
          </a:ln>
        </p:spPr>
        <p:txBody>
          <a:bodyPr wrap="none" lIns="82124" tIns="41061" rIns="82124" bIns="41061">
            <a:spAutoFit/>
          </a:bodyPr>
          <a:lstStyle/>
          <a:p>
            <a:pPr marL="236538" indent="-236538" algn="ctr" defTabSz="814388" eaLnBrk="0" hangingPunct="0">
              <a:lnSpc>
                <a:spcPct val="80000"/>
              </a:lnSpc>
              <a:buClr>
                <a:schemeClr val="tx2"/>
              </a:buClr>
              <a:buSzPct val="100000"/>
              <a:buFont typeface="Wingdings" pitchFamily="2" charset="2"/>
              <a:buNone/>
            </a:pPr>
            <a:r>
              <a:rPr lang="ru-RU" sz="1400" b="1"/>
              <a:t>Видимость</a:t>
            </a:r>
            <a:endParaRPr lang="en-US" sz="1400" b="1"/>
          </a:p>
        </p:txBody>
      </p:sp>
      <p:sp>
        <p:nvSpPr>
          <p:cNvPr id="300041" name="TextBox 16"/>
          <p:cNvSpPr txBox="1">
            <a:spLocks noChangeArrowheads="1"/>
          </p:cNvSpPr>
          <p:nvPr/>
        </p:nvSpPr>
        <p:spPr bwMode="auto">
          <a:xfrm>
            <a:off x="2820988" y="1162050"/>
            <a:ext cx="2249487" cy="282575"/>
          </a:xfrm>
          <a:prstGeom prst="rect">
            <a:avLst/>
          </a:prstGeom>
          <a:noFill/>
          <a:ln w="9525">
            <a:noFill/>
            <a:miter lim="800000"/>
            <a:headEnd/>
            <a:tailEnd/>
          </a:ln>
        </p:spPr>
        <p:txBody>
          <a:bodyPr/>
          <a:lstStyle/>
          <a:p>
            <a:pPr defTabSz="914400">
              <a:lnSpc>
                <a:spcPct val="85000"/>
              </a:lnSpc>
              <a:spcBef>
                <a:spcPts val="1200"/>
              </a:spcBef>
            </a:pPr>
            <a:r>
              <a:rPr lang="ru-RU" sz="1200" b="1">
                <a:solidFill>
                  <a:srgbClr val="74639B"/>
                </a:solidFill>
                <a:latin typeface="Arial Narrow" pitchFamily="34" charset="0"/>
              </a:rPr>
              <a:t>Пик завышенных ожиданий</a:t>
            </a:r>
            <a:r>
              <a:rPr lang="en-US" sz="1200" b="1">
                <a:solidFill>
                  <a:srgbClr val="74639B"/>
                </a:solidFill>
                <a:latin typeface="Arial Narrow" pitchFamily="34" charset="0"/>
              </a:rPr>
              <a:t>*</a:t>
            </a:r>
          </a:p>
        </p:txBody>
      </p:sp>
      <p:sp>
        <p:nvSpPr>
          <p:cNvPr id="300042" name="TextBox 17"/>
          <p:cNvSpPr txBox="1">
            <a:spLocks noChangeArrowheads="1"/>
          </p:cNvSpPr>
          <p:nvPr/>
        </p:nvSpPr>
        <p:spPr bwMode="auto">
          <a:xfrm>
            <a:off x="3659188" y="3211513"/>
            <a:ext cx="1849437" cy="217487"/>
          </a:xfrm>
          <a:prstGeom prst="rect">
            <a:avLst/>
          </a:prstGeom>
          <a:noFill/>
          <a:ln w="9525">
            <a:noFill/>
            <a:miter lim="800000"/>
            <a:headEnd/>
            <a:tailEnd/>
          </a:ln>
        </p:spPr>
        <p:txBody>
          <a:bodyPr/>
          <a:lstStyle/>
          <a:p>
            <a:pPr defTabSz="914400">
              <a:lnSpc>
                <a:spcPct val="85000"/>
              </a:lnSpc>
              <a:spcBef>
                <a:spcPts val="1200"/>
              </a:spcBef>
            </a:pPr>
            <a:r>
              <a:rPr lang="ru-RU" sz="1200" b="1">
                <a:solidFill>
                  <a:srgbClr val="74639B"/>
                </a:solidFill>
                <a:latin typeface="Arial Narrow" pitchFamily="34" charset="0"/>
              </a:rPr>
              <a:t>Желоб разочарований</a:t>
            </a:r>
            <a:r>
              <a:rPr lang="en-US" sz="1200" b="1">
                <a:solidFill>
                  <a:srgbClr val="74639B"/>
                </a:solidFill>
                <a:latin typeface="Arial Narrow" pitchFamily="34" charset="0"/>
              </a:rPr>
              <a:t>*</a:t>
            </a:r>
          </a:p>
        </p:txBody>
      </p:sp>
      <p:sp>
        <p:nvSpPr>
          <p:cNvPr id="300043" name="TextBox 18"/>
          <p:cNvSpPr txBox="1">
            <a:spLocks noChangeArrowheads="1"/>
          </p:cNvSpPr>
          <p:nvPr/>
        </p:nvSpPr>
        <p:spPr bwMode="auto">
          <a:xfrm>
            <a:off x="6538913" y="1571625"/>
            <a:ext cx="2249487" cy="282575"/>
          </a:xfrm>
          <a:prstGeom prst="rect">
            <a:avLst/>
          </a:prstGeom>
          <a:noFill/>
          <a:ln w="9525">
            <a:noFill/>
            <a:miter lim="800000"/>
            <a:headEnd/>
            <a:tailEnd/>
          </a:ln>
        </p:spPr>
        <p:txBody>
          <a:bodyPr/>
          <a:lstStyle/>
          <a:p>
            <a:pPr defTabSz="914400">
              <a:lnSpc>
                <a:spcPct val="85000"/>
              </a:lnSpc>
              <a:spcBef>
                <a:spcPts val="1200"/>
              </a:spcBef>
            </a:pPr>
            <a:r>
              <a:rPr lang="ru-RU" sz="1200" b="1">
                <a:solidFill>
                  <a:srgbClr val="74639B"/>
                </a:solidFill>
                <a:latin typeface="Arial Narrow" pitchFamily="34" charset="0"/>
              </a:rPr>
              <a:t>Плато производительности</a:t>
            </a:r>
            <a:r>
              <a:rPr lang="en-US" sz="1200" b="1">
                <a:solidFill>
                  <a:srgbClr val="74639B"/>
                </a:solidFill>
                <a:latin typeface="Arial Narrow" pitchFamily="34" charset="0"/>
              </a:rPr>
              <a:t>*</a:t>
            </a:r>
          </a:p>
        </p:txBody>
      </p:sp>
      <p:sp>
        <p:nvSpPr>
          <p:cNvPr id="300044" name="TextBox 19"/>
          <p:cNvSpPr txBox="1">
            <a:spLocks noChangeArrowheads="1"/>
          </p:cNvSpPr>
          <p:nvPr/>
        </p:nvSpPr>
        <p:spPr bwMode="auto">
          <a:xfrm>
            <a:off x="4689475" y="2439988"/>
            <a:ext cx="2249488" cy="282575"/>
          </a:xfrm>
          <a:prstGeom prst="rect">
            <a:avLst/>
          </a:prstGeom>
          <a:noFill/>
          <a:ln w="9525">
            <a:noFill/>
            <a:miter lim="800000"/>
            <a:headEnd/>
            <a:tailEnd/>
          </a:ln>
        </p:spPr>
        <p:txBody>
          <a:bodyPr/>
          <a:lstStyle/>
          <a:p>
            <a:pPr defTabSz="914400">
              <a:lnSpc>
                <a:spcPct val="85000"/>
              </a:lnSpc>
              <a:spcBef>
                <a:spcPts val="1200"/>
              </a:spcBef>
            </a:pPr>
            <a:r>
              <a:rPr lang="ru-RU" sz="1200" b="1">
                <a:solidFill>
                  <a:srgbClr val="74639B"/>
                </a:solidFill>
                <a:latin typeface="Arial Narrow" pitchFamily="34" charset="0"/>
              </a:rPr>
              <a:t>Склон просвещения</a:t>
            </a:r>
            <a:r>
              <a:rPr lang="en-US" sz="1200" b="1">
                <a:solidFill>
                  <a:srgbClr val="74639B"/>
                </a:solidFill>
                <a:latin typeface="Arial Narrow" pitchFamily="34" charset="0"/>
              </a:rPr>
              <a:t>*</a:t>
            </a:r>
          </a:p>
        </p:txBody>
      </p:sp>
      <p:sp>
        <p:nvSpPr>
          <p:cNvPr id="300045" name="TextBox 20"/>
          <p:cNvSpPr txBox="1">
            <a:spLocks noChangeArrowheads="1"/>
          </p:cNvSpPr>
          <p:nvPr/>
        </p:nvSpPr>
        <p:spPr bwMode="auto">
          <a:xfrm>
            <a:off x="1193800" y="3833813"/>
            <a:ext cx="2249488" cy="282575"/>
          </a:xfrm>
          <a:prstGeom prst="rect">
            <a:avLst/>
          </a:prstGeom>
          <a:noFill/>
          <a:ln w="9525">
            <a:noFill/>
            <a:miter lim="800000"/>
            <a:headEnd/>
            <a:tailEnd/>
          </a:ln>
        </p:spPr>
        <p:txBody>
          <a:bodyPr/>
          <a:lstStyle/>
          <a:p>
            <a:pPr defTabSz="914400">
              <a:lnSpc>
                <a:spcPct val="85000"/>
              </a:lnSpc>
              <a:spcBef>
                <a:spcPts val="1200"/>
              </a:spcBef>
            </a:pPr>
            <a:r>
              <a:rPr lang="ru-RU" sz="1200" b="1">
                <a:solidFill>
                  <a:srgbClr val="74639B"/>
                </a:solidFill>
                <a:latin typeface="Arial Narrow" pitchFamily="34" charset="0"/>
              </a:rPr>
              <a:t>Появление технологии</a:t>
            </a:r>
            <a:r>
              <a:rPr lang="en-US" sz="1200" b="1">
                <a:solidFill>
                  <a:srgbClr val="74639B"/>
                </a:solidFill>
                <a:latin typeface="Arial Narrow" pitchFamily="34" charset="0"/>
              </a:rPr>
              <a:t>*</a:t>
            </a:r>
          </a:p>
        </p:txBody>
      </p:sp>
      <p:cxnSp>
        <p:nvCxnSpPr>
          <p:cNvPr id="22" name="Straight Connector 21"/>
          <p:cNvCxnSpPr/>
          <p:nvPr/>
        </p:nvCxnSpPr>
        <p:spPr>
          <a:xfrm flipH="1">
            <a:off x="3057525" y="1090613"/>
            <a:ext cx="28575" cy="5037137"/>
          </a:xfrm>
          <a:prstGeom prst="line">
            <a:avLst/>
          </a:prstGeom>
          <a:ln w="31750">
            <a:solidFill>
              <a:srgbClr val="7030A0"/>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23"/>
          <p:cNvSpPr txBox="1">
            <a:spLocks noChangeArrowheads="1"/>
          </p:cNvSpPr>
          <p:nvPr/>
        </p:nvSpPr>
        <p:spPr bwMode="auto">
          <a:xfrm>
            <a:off x="1957388" y="1235075"/>
            <a:ext cx="1131887" cy="282575"/>
          </a:xfrm>
          <a:prstGeom prst="rect">
            <a:avLst/>
          </a:prstGeom>
          <a:noFill/>
          <a:ln w="9525">
            <a:noFill/>
            <a:miter lim="800000"/>
            <a:headEnd/>
            <a:tailEnd/>
          </a:ln>
        </p:spPr>
        <p:txBody>
          <a:bodyPr/>
          <a:lstStyle/>
          <a:p>
            <a:pPr defTabSz="914400">
              <a:lnSpc>
                <a:spcPct val="85000"/>
              </a:lnSpc>
              <a:spcBef>
                <a:spcPts val="1200"/>
              </a:spcBef>
            </a:pPr>
            <a:r>
              <a:rPr lang="en-US" sz="1600" b="1">
                <a:solidFill>
                  <a:srgbClr val="00B050"/>
                </a:solidFill>
                <a:latin typeface="Arial Narrow" pitchFamily="34" charset="0"/>
              </a:rPr>
              <a:t>SDN</a:t>
            </a:r>
          </a:p>
        </p:txBody>
      </p:sp>
      <p:sp>
        <p:nvSpPr>
          <p:cNvPr id="26" name="TextBox 25"/>
          <p:cNvSpPr txBox="1"/>
          <p:nvPr/>
        </p:nvSpPr>
        <p:spPr>
          <a:xfrm>
            <a:off x="222250" y="6354763"/>
            <a:ext cx="3373438" cy="128587"/>
          </a:xfrm>
          <a:prstGeom prst="rect">
            <a:avLst/>
          </a:prstGeom>
        </p:spPr>
        <p:txBody>
          <a:bodyPr>
            <a:normAutofit fontScale="25000" lnSpcReduction="20000"/>
          </a:bodyPr>
          <a:lstStyle/>
          <a:p>
            <a:pPr defTabSz="914400" fontAlgn="auto">
              <a:lnSpc>
                <a:spcPct val="85000"/>
              </a:lnSpc>
              <a:spcBef>
                <a:spcPts val="1200"/>
              </a:spcBef>
              <a:spcAft>
                <a:spcPts val="0"/>
              </a:spcAft>
              <a:defRPr/>
            </a:pPr>
            <a:r>
              <a:rPr lang="en-US" sz="2800" dirty="0">
                <a:solidFill>
                  <a:srgbClr val="74639B"/>
                </a:solidFill>
                <a:latin typeface="Arial Narrow" pitchFamily="34" charset="0"/>
                <a:cs typeface="Arial" pitchFamily="34" charset="0"/>
              </a:rPr>
              <a:t>* Terminology From Wikipedia – Gartner Technology Hype Cycle</a:t>
            </a:r>
          </a:p>
        </p:txBody>
      </p:sp>
      <p:sp>
        <p:nvSpPr>
          <p:cNvPr id="29" name="Freeform 28"/>
          <p:cNvSpPr/>
          <p:nvPr/>
        </p:nvSpPr>
        <p:spPr>
          <a:xfrm>
            <a:off x="3413125" y="3038475"/>
            <a:ext cx="3843338" cy="985838"/>
          </a:xfrm>
          <a:custGeom>
            <a:avLst/>
            <a:gdLst>
              <a:gd name="connsiteX0" fmla="*/ 0 w 3843337"/>
              <a:gd name="connsiteY0" fmla="*/ 0 h 1457325"/>
              <a:gd name="connsiteX1" fmla="*/ 571500 w 3843337"/>
              <a:gd name="connsiteY1" fmla="*/ 842963 h 1457325"/>
              <a:gd name="connsiteX2" fmla="*/ 1257300 w 3843337"/>
              <a:gd name="connsiteY2" fmla="*/ 1085850 h 1457325"/>
              <a:gd name="connsiteX3" fmla="*/ 3843337 w 3843337"/>
              <a:gd name="connsiteY3" fmla="*/ 1457325 h 1457325"/>
              <a:gd name="connsiteX4" fmla="*/ 3843337 w 3843337"/>
              <a:gd name="connsiteY4" fmla="*/ 1457325 h 1457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3337" h="1457325">
                <a:moveTo>
                  <a:pt x="0" y="0"/>
                </a:moveTo>
                <a:cubicBezTo>
                  <a:pt x="180975" y="330994"/>
                  <a:pt x="361950" y="661988"/>
                  <a:pt x="571500" y="842963"/>
                </a:cubicBezTo>
                <a:cubicBezTo>
                  <a:pt x="781050" y="1023938"/>
                  <a:pt x="711994" y="983456"/>
                  <a:pt x="1257300" y="1085850"/>
                </a:cubicBezTo>
                <a:cubicBezTo>
                  <a:pt x="1802606" y="1188244"/>
                  <a:pt x="3843337" y="1457325"/>
                  <a:pt x="3843337" y="1457325"/>
                </a:cubicBezTo>
                <a:lnTo>
                  <a:pt x="3843337" y="1457325"/>
                </a:lnTo>
              </a:path>
            </a:pathLst>
          </a:custGeom>
          <a:noFill/>
          <a:ln w="25400">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Up-Down Arrow 3"/>
          <p:cNvSpPr/>
          <p:nvPr/>
        </p:nvSpPr>
        <p:spPr>
          <a:xfrm>
            <a:off x="3245860" y="3417712"/>
            <a:ext cx="242316" cy="983698"/>
          </a:xfrm>
          <a:prstGeom prst="upDownArrow">
            <a:avLst/>
          </a:prstGeom>
          <a:solidFill>
            <a:schemeClr val="bg1">
              <a:lumMod val="50000"/>
            </a:schemeClr>
          </a:solidFill>
          <a:ln>
            <a:headEnd type="arrow"/>
            <a:tailEnd type="arrow"/>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7" name="Picture 22"/>
          <p:cNvPicPr>
            <a:picLocks noChangeAspect="1"/>
          </p:cNvPicPr>
          <p:nvPr/>
        </p:nvPicPr>
        <p:blipFill>
          <a:blip r:embed="rId3"/>
          <a:srcRect/>
          <a:stretch>
            <a:fillRect/>
          </a:stretch>
        </p:blipFill>
        <p:spPr bwMode="auto">
          <a:xfrm>
            <a:off x="4422775" y="1044575"/>
            <a:ext cx="1422400" cy="1065213"/>
          </a:xfrm>
          <a:prstGeom prst="rect">
            <a:avLst/>
          </a:prstGeom>
          <a:noFill/>
          <a:ln w="9525">
            <a:noFill/>
            <a:miter lim="800000"/>
            <a:headEnd/>
            <a:tailEnd/>
          </a:ln>
        </p:spPr>
      </p:pic>
      <p:sp>
        <p:nvSpPr>
          <p:cNvPr id="301058" name="Title 3"/>
          <p:cNvSpPr>
            <a:spLocks noGrp="1"/>
          </p:cNvSpPr>
          <p:nvPr>
            <p:ph type="title"/>
          </p:nvPr>
        </p:nvSpPr>
        <p:spPr>
          <a:xfrm>
            <a:off x="112713" y="11113"/>
            <a:ext cx="6665912" cy="635000"/>
          </a:xfrm>
        </p:spPr>
        <p:txBody>
          <a:bodyPr/>
          <a:lstStyle/>
          <a:p>
            <a:r>
              <a:rPr lang="ru-RU" smtClean="0">
                <a:cs typeface="Arial" charset="0"/>
              </a:rPr>
              <a:t>Архитектурные отличия</a:t>
            </a:r>
            <a:endParaRPr smtClean="0">
              <a:cs typeface="Arial" charset="0"/>
            </a:endParaRPr>
          </a:p>
        </p:txBody>
      </p:sp>
      <p:sp>
        <p:nvSpPr>
          <p:cNvPr id="301059" name="Text Placeholder 25"/>
          <p:cNvSpPr>
            <a:spLocks noGrp="1"/>
          </p:cNvSpPr>
          <p:nvPr>
            <p:ph type="body" sz="quarter" idx="13"/>
          </p:nvPr>
        </p:nvSpPr>
        <p:spPr>
          <a:xfrm>
            <a:off x="112713" y="476250"/>
            <a:ext cx="7747000" cy="442913"/>
          </a:xfrm>
        </p:spPr>
        <p:txBody>
          <a:bodyPr/>
          <a:lstStyle/>
          <a:p>
            <a:r>
              <a:rPr lang="ru-RU" smtClean="0">
                <a:cs typeface="Arial" charset="0"/>
              </a:rPr>
              <a:t>Открытые архитектуры привносят инновации</a:t>
            </a:r>
            <a:endParaRPr lang="en-US" smtClean="0">
              <a:cs typeface="Arial" charset="0"/>
            </a:endParaRPr>
          </a:p>
        </p:txBody>
      </p:sp>
      <p:pic>
        <p:nvPicPr>
          <p:cNvPr id="301060" name="Picture 5"/>
          <p:cNvPicPr>
            <a:picLocks noChangeAspect="1"/>
          </p:cNvPicPr>
          <p:nvPr/>
        </p:nvPicPr>
        <p:blipFill>
          <a:blip r:embed="rId4"/>
          <a:srcRect/>
          <a:stretch>
            <a:fillRect/>
          </a:stretch>
        </p:blipFill>
        <p:spPr bwMode="auto">
          <a:xfrm>
            <a:off x="1493838" y="4067175"/>
            <a:ext cx="1576387" cy="1670050"/>
          </a:xfrm>
          <a:prstGeom prst="rect">
            <a:avLst/>
          </a:prstGeom>
          <a:noFill/>
          <a:ln w="9525">
            <a:noFill/>
            <a:miter lim="800000"/>
            <a:headEnd/>
            <a:tailEnd/>
          </a:ln>
        </p:spPr>
      </p:pic>
      <p:pic>
        <p:nvPicPr>
          <p:cNvPr id="301061" name="Picture 11"/>
          <p:cNvPicPr>
            <a:picLocks noChangeAspect="1"/>
          </p:cNvPicPr>
          <p:nvPr/>
        </p:nvPicPr>
        <p:blipFill>
          <a:blip r:embed="rId5"/>
          <a:srcRect/>
          <a:stretch>
            <a:fillRect/>
          </a:stretch>
        </p:blipFill>
        <p:spPr bwMode="auto">
          <a:xfrm>
            <a:off x="7119938" y="3963988"/>
            <a:ext cx="1041400" cy="1828800"/>
          </a:xfrm>
          <a:prstGeom prst="rect">
            <a:avLst/>
          </a:prstGeom>
          <a:noFill/>
          <a:ln w="9525">
            <a:noFill/>
            <a:miter lim="800000"/>
            <a:headEnd/>
            <a:tailEnd/>
          </a:ln>
        </p:spPr>
      </p:pic>
      <p:cxnSp>
        <p:nvCxnSpPr>
          <p:cNvPr id="3" name="Straight Connector 2"/>
          <p:cNvCxnSpPr/>
          <p:nvPr/>
        </p:nvCxnSpPr>
        <p:spPr>
          <a:xfrm>
            <a:off x="1216025" y="1038225"/>
            <a:ext cx="26988" cy="5038725"/>
          </a:xfrm>
          <a:prstGeom prst="line">
            <a:avLst/>
          </a:prstGeom>
          <a:ln w="190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243013" y="6076950"/>
            <a:ext cx="7689850" cy="0"/>
          </a:xfrm>
          <a:prstGeom prst="line">
            <a:avLst/>
          </a:prstGeom>
          <a:ln w="19050" cmpd="sng">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216025" y="3557588"/>
            <a:ext cx="7837488" cy="0"/>
          </a:xfrm>
          <a:prstGeom prst="line">
            <a:avLst/>
          </a:prstGeom>
          <a:ln w="28575" cmpd="sng">
            <a:solidFill>
              <a:srgbClr val="7C7F82"/>
            </a:solidFill>
            <a:prstDash val="sysDash"/>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6461125" y="1038225"/>
            <a:ext cx="26988" cy="5038725"/>
          </a:xfrm>
          <a:prstGeom prst="line">
            <a:avLst/>
          </a:prstGeom>
          <a:ln w="9525" cmpd="sng">
            <a:solidFill>
              <a:schemeClr val="accent5">
                <a:lumMod val="75000"/>
              </a:schemeClr>
            </a:solidFill>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rot="5400000">
            <a:off x="187559" y="4213039"/>
            <a:ext cx="830997" cy="1279144"/>
          </a:xfrm>
          <a:prstGeom prst="rect">
            <a:avLst/>
          </a:prstGeom>
          <a:noFill/>
        </p:spPr>
        <p:txBody>
          <a:bodyPr vert="vert270">
            <a:spAutoFit/>
          </a:bodyPr>
          <a:lstStyle/>
          <a:p>
            <a:pPr algn="r" fontAlgn="auto">
              <a:spcBef>
                <a:spcPts val="0"/>
              </a:spcBef>
              <a:spcAft>
                <a:spcPts val="0"/>
              </a:spcAft>
              <a:defRPr/>
            </a:pPr>
            <a:r>
              <a:rPr lang="ru-RU" sz="1400" dirty="0">
                <a:solidFill>
                  <a:srgbClr val="7C7F82">
                    <a:lumMod val="50000"/>
                  </a:srgbClr>
                </a:solidFill>
                <a:latin typeface="Calibri"/>
                <a:cs typeface="Calibri"/>
              </a:rPr>
              <a:t>Закрытые, </a:t>
            </a:r>
          </a:p>
          <a:p>
            <a:pPr algn="r" fontAlgn="auto">
              <a:spcBef>
                <a:spcPts val="0"/>
              </a:spcBef>
              <a:spcAft>
                <a:spcPts val="0"/>
              </a:spcAft>
              <a:defRPr/>
            </a:pPr>
            <a:r>
              <a:rPr lang="ru-RU" sz="1400" dirty="0">
                <a:solidFill>
                  <a:srgbClr val="7C7F82">
                    <a:lumMod val="50000"/>
                  </a:srgbClr>
                </a:solidFill>
                <a:latin typeface="Calibri"/>
                <a:cs typeface="Calibri"/>
              </a:rPr>
              <a:t>Патентованные</a:t>
            </a:r>
          </a:p>
          <a:p>
            <a:pPr algn="r" fontAlgn="auto">
              <a:spcBef>
                <a:spcPts val="0"/>
              </a:spcBef>
              <a:spcAft>
                <a:spcPts val="0"/>
              </a:spcAft>
              <a:defRPr/>
            </a:pPr>
            <a:r>
              <a:rPr lang="ru-RU" sz="1400" dirty="0">
                <a:solidFill>
                  <a:srgbClr val="7C7F82">
                    <a:lumMod val="50000"/>
                  </a:srgbClr>
                </a:solidFill>
                <a:latin typeface="Calibri"/>
                <a:cs typeface="Calibri"/>
              </a:rPr>
              <a:t>Разработки </a:t>
            </a:r>
            <a:endParaRPr lang="en-US" sz="1400" dirty="0">
              <a:solidFill>
                <a:srgbClr val="7C7F82">
                  <a:lumMod val="50000"/>
                </a:srgbClr>
              </a:solidFill>
              <a:latin typeface="Calibri"/>
              <a:cs typeface="Calibri"/>
            </a:endParaRPr>
          </a:p>
        </p:txBody>
      </p:sp>
      <p:sp>
        <p:nvSpPr>
          <p:cNvPr id="25" name="TextBox 24"/>
          <p:cNvSpPr txBox="1"/>
          <p:nvPr/>
        </p:nvSpPr>
        <p:spPr>
          <a:xfrm rot="5400000">
            <a:off x="341435" y="1465808"/>
            <a:ext cx="615553" cy="1079783"/>
          </a:xfrm>
          <a:prstGeom prst="rect">
            <a:avLst/>
          </a:prstGeom>
          <a:noFill/>
        </p:spPr>
        <p:txBody>
          <a:bodyPr vert="vert270" wrap="none">
            <a:spAutoFit/>
          </a:bodyPr>
          <a:lstStyle/>
          <a:p>
            <a:pPr algn="r" fontAlgn="auto">
              <a:spcBef>
                <a:spcPts val="0"/>
              </a:spcBef>
              <a:spcAft>
                <a:spcPts val="0"/>
              </a:spcAft>
              <a:defRPr/>
            </a:pPr>
            <a:r>
              <a:rPr lang="ru-RU" sz="1400" dirty="0">
                <a:solidFill>
                  <a:srgbClr val="7C7F82">
                    <a:lumMod val="50000"/>
                  </a:srgbClr>
                </a:solidFill>
                <a:latin typeface="Calibri"/>
                <a:cs typeface="Calibri"/>
              </a:rPr>
              <a:t>Открытые</a:t>
            </a:r>
          </a:p>
          <a:p>
            <a:pPr algn="r" fontAlgn="auto">
              <a:spcBef>
                <a:spcPts val="0"/>
              </a:spcBef>
              <a:spcAft>
                <a:spcPts val="0"/>
              </a:spcAft>
              <a:defRPr/>
            </a:pPr>
            <a:r>
              <a:rPr lang="ru-RU" sz="1400" dirty="0">
                <a:solidFill>
                  <a:srgbClr val="7C7F82">
                    <a:lumMod val="50000"/>
                  </a:srgbClr>
                </a:solidFill>
                <a:latin typeface="Calibri"/>
                <a:cs typeface="Calibri"/>
              </a:rPr>
              <a:t>Архитектуры</a:t>
            </a:r>
            <a:endParaRPr lang="en-US" sz="1400" dirty="0">
              <a:solidFill>
                <a:srgbClr val="7C7F82">
                  <a:lumMod val="50000"/>
                </a:srgbClr>
              </a:solidFill>
              <a:latin typeface="Calibri"/>
              <a:cs typeface="Calibri"/>
            </a:endParaRPr>
          </a:p>
        </p:txBody>
      </p:sp>
      <p:sp>
        <p:nvSpPr>
          <p:cNvPr id="301068" name="TextBox 1"/>
          <p:cNvSpPr txBox="1">
            <a:spLocks noChangeArrowheads="1"/>
          </p:cNvSpPr>
          <p:nvPr/>
        </p:nvSpPr>
        <p:spPr bwMode="auto">
          <a:xfrm>
            <a:off x="1603375" y="3167063"/>
            <a:ext cx="1416050" cy="307975"/>
          </a:xfrm>
          <a:prstGeom prst="rect">
            <a:avLst/>
          </a:prstGeom>
          <a:noFill/>
          <a:ln w="9525">
            <a:noFill/>
            <a:miter lim="800000"/>
            <a:headEnd/>
            <a:tailEnd/>
          </a:ln>
        </p:spPr>
        <p:txBody>
          <a:bodyPr wrap="none">
            <a:spAutoFit/>
          </a:bodyPr>
          <a:lstStyle/>
          <a:p>
            <a:r>
              <a:rPr lang="en-US" sz="1400">
                <a:solidFill>
                  <a:srgbClr val="000000"/>
                </a:solidFill>
                <a:latin typeface="Calibri" pitchFamily="34" charset="0"/>
              </a:rPr>
              <a:t>X86 Architecture</a:t>
            </a:r>
          </a:p>
        </p:txBody>
      </p:sp>
      <p:sp>
        <p:nvSpPr>
          <p:cNvPr id="301069" name="TextBox 15"/>
          <p:cNvSpPr txBox="1">
            <a:spLocks noChangeArrowheads="1"/>
          </p:cNvSpPr>
          <p:nvPr/>
        </p:nvSpPr>
        <p:spPr bwMode="auto">
          <a:xfrm>
            <a:off x="1798638" y="6081713"/>
            <a:ext cx="1250950" cy="339725"/>
          </a:xfrm>
          <a:prstGeom prst="rect">
            <a:avLst/>
          </a:prstGeom>
          <a:noFill/>
          <a:ln w="9525">
            <a:noFill/>
            <a:miter lim="800000"/>
            <a:headEnd/>
            <a:tailEnd/>
          </a:ln>
        </p:spPr>
        <p:txBody>
          <a:bodyPr wrap="none">
            <a:spAutoFit/>
          </a:bodyPr>
          <a:lstStyle/>
          <a:p>
            <a:r>
              <a:rPr lang="ru-RU" sz="1600">
                <a:solidFill>
                  <a:srgbClr val="3E3F41"/>
                </a:solidFill>
                <a:latin typeface="Calibri" pitchFamily="34" charset="0"/>
              </a:rPr>
              <a:t>Вычисления</a:t>
            </a:r>
            <a:endParaRPr lang="en-US">
              <a:solidFill>
                <a:srgbClr val="3E3F41"/>
              </a:solidFill>
              <a:latin typeface="Calibri" pitchFamily="34" charset="0"/>
            </a:endParaRPr>
          </a:p>
        </p:txBody>
      </p:sp>
      <p:sp>
        <p:nvSpPr>
          <p:cNvPr id="301070" name="TextBox 27"/>
          <p:cNvSpPr txBox="1">
            <a:spLocks noChangeArrowheads="1"/>
          </p:cNvSpPr>
          <p:nvPr/>
        </p:nvSpPr>
        <p:spPr bwMode="auto">
          <a:xfrm>
            <a:off x="4794250" y="6086475"/>
            <a:ext cx="673100" cy="339725"/>
          </a:xfrm>
          <a:prstGeom prst="rect">
            <a:avLst/>
          </a:prstGeom>
          <a:noFill/>
          <a:ln w="9525">
            <a:noFill/>
            <a:miter lim="800000"/>
            <a:headEnd/>
            <a:tailEnd/>
          </a:ln>
        </p:spPr>
        <p:txBody>
          <a:bodyPr wrap="none">
            <a:spAutoFit/>
          </a:bodyPr>
          <a:lstStyle/>
          <a:p>
            <a:r>
              <a:rPr lang="ru-RU" sz="1600">
                <a:solidFill>
                  <a:srgbClr val="3E3F41"/>
                </a:solidFill>
                <a:latin typeface="Calibri" pitchFamily="34" charset="0"/>
              </a:rPr>
              <a:t>Связь</a:t>
            </a:r>
            <a:endParaRPr lang="en-US">
              <a:solidFill>
                <a:srgbClr val="3E3F41"/>
              </a:solidFill>
              <a:latin typeface="Calibri" pitchFamily="34" charset="0"/>
            </a:endParaRPr>
          </a:p>
        </p:txBody>
      </p:sp>
      <p:sp>
        <p:nvSpPr>
          <p:cNvPr id="301071" name="TextBox 29"/>
          <p:cNvSpPr txBox="1">
            <a:spLocks noChangeArrowheads="1"/>
          </p:cNvSpPr>
          <p:nvPr/>
        </p:nvSpPr>
        <p:spPr bwMode="auto">
          <a:xfrm>
            <a:off x="7085013" y="6086475"/>
            <a:ext cx="571500" cy="339725"/>
          </a:xfrm>
          <a:prstGeom prst="rect">
            <a:avLst/>
          </a:prstGeom>
          <a:noFill/>
          <a:ln w="9525">
            <a:noFill/>
            <a:miter lim="800000"/>
            <a:headEnd/>
            <a:tailEnd/>
          </a:ln>
        </p:spPr>
        <p:txBody>
          <a:bodyPr wrap="none">
            <a:spAutoFit/>
          </a:bodyPr>
          <a:lstStyle/>
          <a:p>
            <a:r>
              <a:rPr lang="ru-RU" sz="1600">
                <a:solidFill>
                  <a:srgbClr val="3E3F41"/>
                </a:solidFill>
                <a:latin typeface="Calibri" pitchFamily="34" charset="0"/>
              </a:rPr>
              <a:t>Сеть</a:t>
            </a:r>
            <a:endParaRPr lang="en-US">
              <a:solidFill>
                <a:srgbClr val="3E3F41"/>
              </a:solidFill>
              <a:latin typeface="Calibri" pitchFamily="34" charset="0"/>
            </a:endParaRPr>
          </a:p>
        </p:txBody>
      </p:sp>
      <p:pic>
        <p:nvPicPr>
          <p:cNvPr id="301072" name="Picture 31" descr="wordpress.png"/>
          <p:cNvPicPr>
            <a:picLocks noChangeAspect="1"/>
          </p:cNvPicPr>
          <p:nvPr/>
        </p:nvPicPr>
        <p:blipFill>
          <a:blip r:embed="rId6"/>
          <a:srcRect/>
          <a:stretch>
            <a:fillRect/>
          </a:stretch>
        </p:blipFill>
        <p:spPr bwMode="auto">
          <a:xfrm>
            <a:off x="1889125" y="1103313"/>
            <a:ext cx="606425" cy="376237"/>
          </a:xfrm>
          <a:prstGeom prst="rect">
            <a:avLst/>
          </a:prstGeom>
          <a:noFill/>
          <a:ln w="9525">
            <a:noFill/>
            <a:miter lim="800000"/>
            <a:headEnd/>
            <a:tailEnd/>
          </a:ln>
        </p:spPr>
      </p:pic>
      <p:pic>
        <p:nvPicPr>
          <p:cNvPr id="301073" name="Picture 32" descr="Drupal.png"/>
          <p:cNvPicPr>
            <a:picLocks noChangeAspect="1"/>
          </p:cNvPicPr>
          <p:nvPr/>
        </p:nvPicPr>
        <p:blipFill>
          <a:blip r:embed="rId7"/>
          <a:srcRect/>
          <a:stretch>
            <a:fillRect/>
          </a:stretch>
        </p:blipFill>
        <p:spPr bwMode="auto">
          <a:xfrm>
            <a:off x="1346200" y="1069975"/>
            <a:ext cx="312738" cy="441325"/>
          </a:xfrm>
          <a:prstGeom prst="rect">
            <a:avLst/>
          </a:prstGeom>
          <a:noFill/>
          <a:ln w="9525">
            <a:noFill/>
            <a:miter lim="800000"/>
            <a:headEnd/>
            <a:tailEnd/>
          </a:ln>
        </p:spPr>
      </p:pic>
      <p:pic>
        <p:nvPicPr>
          <p:cNvPr id="301074" name="Picture 34" descr="Joomla.png"/>
          <p:cNvPicPr>
            <a:picLocks noChangeAspect="1"/>
          </p:cNvPicPr>
          <p:nvPr/>
        </p:nvPicPr>
        <p:blipFill>
          <a:blip r:embed="rId8"/>
          <a:srcRect/>
          <a:stretch>
            <a:fillRect/>
          </a:stretch>
        </p:blipFill>
        <p:spPr bwMode="auto">
          <a:xfrm>
            <a:off x="2727325" y="1111250"/>
            <a:ext cx="530225" cy="368300"/>
          </a:xfrm>
          <a:prstGeom prst="rect">
            <a:avLst/>
          </a:prstGeom>
          <a:noFill/>
          <a:ln w="9525">
            <a:noFill/>
            <a:miter lim="800000"/>
            <a:headEnd/>
            <a:tailEnd/>
          </a:ln>
        </p:spPr>
      </p:pic>
      <p:pic>
        <p:nvPicPr>
          <p:cNvPr id="301075" name="Picture 35" descr="PHP.png"/>
          <p:cNvPicPr>
            <a:picLocks noChangeAspect="1"/>
          </p:cNvPicPr>
          <p:nvPr/>
        </p:nvPicPr>
        <p:blipFill>
          <a:blip r:embed="rId9"/>
          <a:srcRect/>
          <a:stretch>
            <a:fillRect/>
          </a:stretch>
        </p:blipFill>
        <p:spPr bwMode="auto">
          <a:xfrm>
            <a:off x="1339850" y="1763713"/>
            <a:ext cx="404813" cy="254000"/>
          </a:xfrm>
          <a:prstGeom prst="rect">
            <a:avLst/>
          </a:prstGeom>
          <a:noFill/>
          <a:ln w="9525">
            <a:noFill/>
            <a:miter lim="800000"/>
            <a:headEnd/>
            <a:tailEnd/>
          </a:ln>
        </p:spPr>
      </p:pic>
      <p:pic>
        <p:nvPicPr>
          <p:cNvPr id="301076" name="Picture 36" descr="Python.png"/>
          <p:cNvPicPr>
            <a:picLocks noChangeAspect="1"/>
          </p:cNvPicPr>
          <p:nvPr/>
        </p:nvPicPr>
        <p:blipFill>
          <a:blip r:embed="rId10"/>
          <a:srcRect/>
          <a:stretch>
            <a:fillRect/>
          </a:stretch>
        </p:blipFill>
        <p:spPr bwMode="auto">
          <a:xfrm>
            <a:off x="2641600" y="1808163"/>
            <a:ext cx="669925" cy="209550"/>
          </a:xfrm>
          <a:prstGeom prst="rect">
            <a:avLst/>
          </a:prstGeom>
          <a:noFill/>
          <a:ln w="9525">
            <a:noFill/>
            <a:miter lim="800000"/>
            <a:headEnd/>
            <a:tailEnd/>
          </a:ln>
        </p:spPr>
      </p:pic>
      <p:pic>
        <p:nvPicPr>
          <p:cNvPr id="301077" name="Picture 37" descr="perl_logo.jpg"/>
          <p:cNvPicPr>
            <a:picLocks noChangeAspect="1"/>
          </p:cNvPicPr>
          <p:nvPr/>
        </p:nvPicPr>
        <p:blipFill>
          <a:blip r:embed="rId11"/>
          <a:srcRect/>
          <a:stretch>
            <a:fillRect/>
          </a:stretch>
        </p:blipFill>
        <p:spPr bwMode="auto">
          <a:xfrm>
            <a:off x="1941513" y="1752600"/>
            <a:ext cx="503237" cy="265113"/>
          </a:xfrm>
          <a:prstGeom prst="rect">
            <a:avLst/>
          </a:prstGeom>
          <a:noFill/>
          <a:ln w="9525">
            <a:noFill/>
            <a:miter lim="800000"/>
            <a:headEnd/>
            <a:tailEnd/>
          </a:ln>
        </p:spPr>
      </p:pic>
      <p:pic>
        <p:nvPicPr>
          <p:cNvPr id="301078" name="Picture 38" descr="apache_logo1.png"/>
          <p:cNvPicPr>
            <a:picLocks noChangeAspect="1"/>
          </p:cNvPicPr>
          <p:nvPr/>
        </p:nvPicPr>
        <p:blipFill>
          <a:blip r:embed="rId12"/>
          <a:srcRect/>
          <a:stretch>
            <a:fillRect/>
          </a:stretch>
        </p:blipFill>
        <p:spPr bwMode="auto">
          <a:xfrm>
            <a:off x="1501775" y="2159000"/>
            <a:ext cx="425450" cy="423863"/>
          </a:xfrm>
          <a:prstGeom prst="rect">
            <a:avLst/>
          </a:prstGeom>
          <a:noFill/>
          <a:ln w="9525">
            <a:noFill/>
            <a:miter lim="800000"/>
            <a:headEnd/>
            <a:tailEnd/>
          </a:ln>
        </p:spPr>
      </p:pic>
      <p:pic>
        <p:nvPicPr>
          <p:cNvPr id="301079" name="Picture 39" descr="MySQL.png"/>
          <p:cNvPicPr>
            <a:picLocks noChangeAspect="1"/>
          </p:cNvPicPr>
          <p:nvPr/>
        </p:nvPicPr>
        <p:blipFill>
          <a:blip r:embed="rId13"/>
          <a:srcRect/>
          <a:stretch>
            <a:fillRect/>
          </a:stretch>
        </p:blipFill>
        <p:spPr bwMode="auto">
          <a:xfrm>
            <a:off x="2338388" y="2160588"/>
            <a:ext cx="814387" cy="422275"/>
          </a:xfrm>
          <a:prstGeom prst="rect">
            <a:avLst/>
          </a:prstGeom>
          <a:noFill/>
          <a:ln w="9525">
            <a:noFill/>
            <a:miter lim="800000"/>
            <a:headEnd/>
            <a:tailEnd/>
          </a:ln>
        </p:spPr>
      </p:pic>
      <p:pic>
        <p:nvPicPr>
          <p:cNvPr id="301080" name="Picture 40" descr="Linux_Tux.png"/>
          <p:cNvPicPr>
            <a:picLocks noChangeAspect="1"/>
          </p:cNvPicPr>
          <p:nvPr/>
        </p:nvPicPr>
        <p:blipFill>
          <a:blip r:embed="rId14"/>
          <a:srcRect/>
          <a:stretch>
            <a:fillRect/>
          </a:stretch>
        </p:blipFill>
        <p:spPr bwMode="auto">
          <a:xfrm>
            <a:off x="2578100" y="2665413"/>
            <a:ext cx="320675" cy="404812"/>
          </a:xfrm>
          <a:prstGeom prst="rect">
            <a:avLst/>
          </a:prstGeom>
          <a:noFill/>
          <a:ln w="9525">
            <a:noFill/>
            <a:miter lim="800000"/>
            <a:headEnd/>
            <a:tailEnd/>
          </a:ln>
        </p:spPr>
      </p:pic>
      <p:sp>
        <p:nvSpPr>
          <p:cNvPr id="301081" name="TextBox 41"/>
          <p:cNvSpPr txBox="1">
            <a:spLocks noChangeArrowheads="1"/>
          </p:cNvSpPr>
          <p:nvPr/>
        </p:nvSpPr>
        <p:spPr bwMode="auto">
          <a:xfrm>
            <a:off x="1612900" y="2733675"/>
            <a:ext cx="957263" cy="339725"/>
          </a:xfrm>
          <a:prstGeom prst="rect">
            <a:avLst/>
          </a:prstGeom>
          <a:noFill/>
          <a:ln w="9525">
            <a:noFill/>
            <a:miter lim="800000"/>
            <a:headEnd/>
            <a:tailEnd/>
          </a:ln>
        </p:spPr>
        <p:txBody>
          <a:bodyPr>
            <a:spAutoFit/>
          </a:bodyPr>
          <a:lstStyle/>
          <a:p>
            <a:pPr algn="r"/>
            <a:r>
              <a:rPr lang="en-US" sz="1600">
                <a:solidFill>
                  <a:srgbClr val="000000"/>
                </a:solidFill>
                <a:latin typeface="Calibri" pitchFamily="34" charset="0"/>
              </a:rPr>
              <a:t>Linux OS</a:t>
            </a:r>
          </a:p>
        </p:txBody>
      </p:sp>
      <p:pic>
        <p:nvPicPr>
          <p:cNvPr id="301082" name="Picture 42" descr="images.jpeg"/>
          <p:cNvPicPr>
            <a:picLocks noChangeAspect="1"/>
          </p:cNvPicPr>
          <p:nvPr/>
        </p:nvPicPr>
        <p:blipFill>
          <a:blip r:embed="rId15"/>
          <a:srcRect/>
          <a:stretch>
            <a:fillRect/>
          </a:stretch>
        </p:blipFill>
        <p:spPr bwMode="auto">
          <a:xfrm>
            <a:off x="4540250" y="2451100"/>
            <a:ext cx="1187450" cy="933450"/>
          </a:xfrm>
          <a:prstGeom prst="rect">
            <a:avLst/>
          </a:prstGeom>
          <a:noFill/>
          <a:ln w="9525">
            <a:noFill/>
            <a:miter lim="800000"/>
            <a:headEnd/>
            <a:tailEnd/>
          </a:ln>
        </p:spPr>
      </p:pic>
      <p:pic>
        <p:nvPicPr>
          <p:cNvPr id="301083" name="Picture 43" descr="question-mark.png"/>
          <p:cNvPicPr>
            <a:picLocks noChangeAspect="1"/>
          </p:cNvPicPr>
          <p:nvPr/>
        </p:nvPicPr>
        <p:blipFill>
          <a:blip r:embed="rId16"/>
          <a:srcRect/>
          <a:stretch>
            <a:fillRect/>
          </a:stretch>
        </p:blipFill>
        <p:spPr bwMode="auto">
          <a:xfrm>
            <a:off x="7104063" y="1482725"/>
            <a:ext cx="1085850" cy="1249363"/>
          </a:xfrm>
          <a:prstGeom prst="rect">
            <a:avLst/>
          </a:prstGeom>
          <a:noFill/>
          <a:ln w="9525">
            <a:noFill/>
            <a:miter lim="800000"/>
            <a:headEnd/>
            <a:tailEnd/>
          </a:ln>
        </p:spPr>
      </p:pic>
      <p:pic>
        <p:nvPicPr>
          <p:cNvPr id="301084" name="Picture 4" descr="Say+what+you+want+I+have+no+way+to+prove+_c6231d9c256fdaf3d4237348c5e3c455.jpg"/>
          <p:cNvPicPr>
            <a:picLocks noChangeAspect="1"/>
          </p:cNvPicPr>
          <p:nvPr/>
        </p:nvPicPr>
        <p:blipFill>
          <a:blip r:embed="rId17"/>
          <a:srcRect/>
          <a:stretch>
            <a:fillRect/>
          </a:stretch>
        </p:blipFill>
        <p:spPr bwMode="auto">
          <a:xfrm>
            <a:off x="4294188" y="3695700"/>
            <a:ext cx="1752600" cy="2336800"/>
          </a:xfrm>
          <a:prstGeom prst="rect">
            <a:avLst/>
          </a:prstGeom>
          <a:noFill/>
          <a:ln w="9525">
            <a:noFill/>
            <a:miter lim="800000"/>
            <a:headEnd/>
            <a:tailEnd/>
          </a:ln>
        </p:spPr>
      </p:pic>
      <p:sp>
        <p:nvSpPr>
          <p:cNvPr id="7" name="Slide Number Placeholder 6"/>
          <p:cNvSpPr>
            <a:spLocks noGrp="1"/>
          </p:cNvSpPr>
          <p:nvPr>
            <p:ph type="sldNum" sz="quarter" idx="14"/>
          </p:nvPr>
        </p:nvSpPr>
        <p:spPr>
          <a:xfrm>
            <a:off x="4384675" y="6473825"/>
            <a:ext cx="384175" cy="304800"/>
          </a:xfrm>
        </p:spPr>
        <p:txBody>
          <a:bodyPr/>
          <a:lstStyle/>
          <a:p>
            <a:pPr>
              <a:defRPr/>
            </a:pPr>
            <a:fld id="{C854E79A-5406-4117-8BBD-F99F699D77FE}" type="slidenum">
              <a:rPr lang="en-US" smtClean="0">
                <a:solidFill>
                  <a:srgbClr val="213A62">
                    <a:tint val="75000"/>
                  </a:srgbClr>
                </a:solidFill>
              </a:rPr>
              <a:pPr>
                <a:defRPr/>
              </a:pPr>
              <a:t>135</a:t>
            </a:fld>
            <a:endParaRPr lang="en-US" dirty="0">
              <a:solidFill>
                <a:srgbClr val="213A62">
                  <a:tint val="75000"/>
                </a:srgbClr>
              </a:solidFill>
            </a:endParaRPr>
          </a:p>
        </p:txBody>
      </p:sp>
      <p:cxnSp>
        <p:nvCxnSpPr>
          <p:cNvPr id="45" name="Straight Connector 44"/>
          <p:cNvCxnSpPr/>
          <p:nvPr/>
        </p:nvCxnSpPr>
        <p:spPr>
          <a:xfrm>
            <a:off x="3889375" y="1052513"/>
            <a:ext cx="26988" cy="5037137"/>
          </a:xfrm>
          <a:prstGeom prst="line">
            <a:avLst/>
          </a:prstGeom>
          <a:ln w="9525" cmpd="sng">
            <a:solidFill>
              <a:schemeClr val="accent5">
                <a:lumMod val="75000"/>
              </a:schemeClr>
            </a:solidFill>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Title 1"/>
          <p:cNvSpPr>
            <a:spLocks noGrp="1"/>
          </p:cNvSpPr>
          <p:nvPr>
            <p:ph type="title"/>
          </p:nvPr>
        </p:nvSpPr>
        <p:spPr/>
        <p:txBody>
          <a:bodyPr/>
          <a:lstStyle/>
          <a:p>
            <a:r>
              <a:rPr lang="ru-RU" smtClean="0">
                <a:cs typeface="Arial" charset="0"/>
              </a:rPr>
              <a:t>Заглядывая в будущее SDN и OpenFlow</a:t>
            </a:r>
            <a:endParaRPr smtClean="0">
              <a:cs typeface="Arial" charset="0"/>
            </a:endParaRPr>
          </a:p>
        </p:txBody>
      </p:sp>
      <p:sp>
        <p:nvSpPr>
          <p:cNvPr id="4" name="Slide Number Placeholder 3"/>
          <p:cNvSpPr>
            <a:spLocks noGrp="1"/>
          </p:cNvSpPr>
          <p:nvPr>
            <p:ph type="sldNum" sz="quarter" idx="10"/>
          </p:nvPr>
        </p:nvSpPr>
        <p:spPr/>
        <p:txBody>
          <a:bodyPr rtlCol="0"/>
          <a:lstStyle/>
          <a:p>
            <a:pPr fontAlgn="auto">
              <a:spcBef>
                <a:spcPts val="0"/>
              </a:spcBef>
              <a:spcAft>
                <a:spcPts val="0"/>
              </a:spcAft>
              <a:defRPr/>
            </a:pPr>
            <a:fld id="{512BDF85-92C3-4056-9782-382CC595E664}" type="slidenum">
              <a:rPr lang="en-US">
                <a:solidFill>
                  <a:schemeClr val="accent1"/>
                </a:solidFill>
                <a:latin typeface="+mj-lt"/>
                <a:cs typeface="+mn-cs"/>
              </a:rPr>
              <a:pPr fontAlgn="auto">
                <a:spcBef>
                  <a:spcPts val="0"/>
                </a:spcBef>
                <a:spcAft>
                  <a:spcPts val="0"/>
                </a:spcAft>
                <a:defRPr/>
              </a:pPr>
              <a:t>136</a:t>
            </a:fld>
            <a:endParaRPr lang="en-US" dirty="0">
              <a:solidFill>
                <a:schemeClr val="accent1"/>
              </a:solidFill>
              <a:latin typeface="+mj-lt"/>
              <a:cs typeface="+mn-cs"/>
            </a:endParaRPr>
          </a:p>
        </p:txBody>
      </p:sp>
      <p:grpSp>
        <p:nvGrpSpPr>
          <p:cNvPr id="3" name="Group 10"/>
          <p:cNvGrpSpPr>
            <a:grpSpLocks/>
          </p:cNvGrpSpPr>
          <p:nvPr/>
        </p:nvGrpSpPr>
        <p:grpSpPr bwMode="auto">
          <a:xfrm>
            <a:off x="723900" y="1169988"/>
            <a:ext cx="7708900" cy="506412"/>
            <a:chOff x="1831340" y="4831080"/>
            <a:chExt cx="1288820" cy="558800"/>
          </a:xfrm>
        </p:grpSpPr>
        <p:sp>
          <p:nvSpPr>
            <p:cNvPr id="12" name="Rounded Rectangle 11"/>
            <p:cNvSpPr/>
            <p:nvPr/>
          </p:nvSpPr>
          <p:spPr>
            <a:xfrm>
              <a:off x="1831340" y="4831080"/>
              <a:ext cx="1288820" cy="558800"/>
            </a:xfrm>
            <a:prstGeom prst="roundRect">
              <a:avLst>
                <a:gd name="adj" fmla="val 14673"/>
              </a:avLst>
            </a:prstGeom>
            <a:gradFill flip="none" rotWithShape="1">
              <a:gsLst>
                <a:gs pos="0">
                  <a:schemeClr val="accent2">
                    <a:lumMod val="50000"/>
                  </a:schemeClr>
                </a:gs>
                <a:gs pos="100000">
                  <a:schemeClr val="accent2"/>
                </a:gs>
                <a:gs pos="24000">
                  <a:schemeClr val="accent2">
                    <a:lumMod val="75000"/>
                  </a:schemeClr>
                </a:gs>
              </a:gsLst>
              <a:lin ang="16200000" scaled="0"/>
              <a:tileRect/>
            </a:gradFill>
            <a:ln w="9525">
              <a:noFill/>
            </a:ln>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ounded Rectangle 12"/>
            <p:cNvSpPr/>
            <p:nvPr/>
          </p:nvSpPr>
          <p:spPr>
            <a:xfrm>
              <a:off x="1839037" y="4887135"/>
              <a:ext cx="1272630" cy="472966"/>
            </a:xfrm>
            <a:prstGeom prst="roundRect">
              <a:avLst>
                <a:gd name="adj" fmla="val 10449"/>
              </a:avLst>
            </a:prstGeom>
            <a:gradFill flip="none" rotWithShape="1">
              <a:gsLst>
                <a:gs pos="0">
                  <a:schemeClr val="bg1">
                    <a:alpha val="24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3141" name="Rectangle 13"/>
            <p:cNvSpPr>
              <a:spLocks noChangeArrowheads="1"/>
            </p:cNvSpPr>
            <p:nvPr/>
          </p:nvSpPr>
          <p:spPr bwMode="gray">
            <a:xfrm>
              <a:off x="1931383" y="4945539"/>
              <a:ext cx="1070387" cy="305718"/>
            </a:xfrm>
            <a:prstGeom prst="rect">
              <a:avLst/>
            </a:prstGeom>
            <a:noFill/>
            <a:ln w="9525">
              <a:noFill/>
              <a:miter lim="800000"/>
              <a:headEnd/>
              <a:tailEnd/>
            </a:ln>
          </p:spPr>
          <p:txBody>
            <a:bodyPr lIns="0" tIns="0" rIns="0" bIns="0" anchor="ctr">
              <a:spAutoFit/>
            </a:bodyPr>
            <a:lstStyle/>
            <a:p>
              <a:pPr algn="ctr"/>
              <a:r>
                <a:rPr lang="en-US" b="1">
                  <a:solidFill>
                    <a:srgbClr val="FFFFFF"/>
                  </a:solidFill>
                </a:rPr>
                <a:t>OpenFlow </a:t>
              </a:r>
              <a:r>
                <a:rPr lang="ru-RU" b="1">
                  <a:solidFill>
                    <a:srgbClr val="FFFFFF"/>
                  </a:solidFill>
                </a:rPr>
                <a:t>становится движущей силой развития сетей</a:t>
              </a:r>
              <a:endParaRPr lang="en-US" b="1">
                <a:solidFill>
                  <a:srgbClr val="FFFFFF"/>
                </a:solidFill>
              </a:endParaRPr>
            </a:p>
          </p:txBody>
        </p:sp>
      </p:grpSp>
      <p:sp>
        <p:nvSpPr>
          <p:cNvPr id="17" name="Rectangle 16"/>
          <p:cNvSpPr/>
          <p:nvPr/>
        </p:nvSpPr>
        <p:spPr bwMode="gray">
          <a:xfrm>
            <a:off x="611188" y="1727200"/>
            <a:ext cx="8497887" cy="615950"/>
          </a:xfrm>
          <a:prstGeom prst="rect">
            <a:avLst/>
          </a:prstGeom>
          <a:ln>
            <a:noFill/>
          </a:ln>
        </p:spPr>
        <p:txBody>
          <a:bodyPr>
            <a:spAutoFit/>
          </a:bodyPr>
          <a:lstStyle/>
          <a:p>
            <a:pPr marL="285750" indent="-285750" fontAlgn="auto">
              <a:lnSpc>
                <a:spcPct val="90000"/>
              </a:lnSpc>
              <a:spcBef>
                <a:spcPts val="600"/>
              </a:spcBef>
              <a:spcAft>
                <a:spcPts val="0"/>
              </a:spcAft>
              <a:buFont typeface="Arial"/>
              <a:buChar char="•"/>
              <a:defRPr/>
            </a:pPr>
            <a:r>
              <a:rPr lang="ru-RU" sz="1600" dirty="0">
                <a:solidFill>
                  <a:schemeClr val="accent6"/>
                </a:solidFill>
                <a:latin typeface="+mn-lt"/>
                <a:cs typeface="Arial" pitchFamily="34" charset="0"/>
              </a:rPr>
              <a:t>Открытая сетевая ОС и контроллер для</a:t>
            </a:r>
            <a:r>
              <a:rPr lang="en-US" sz="1600" dirty="0">
                <a:solidFill>
                  <a:schemeClr val="accent6"/>
                </a:solidFill>
                <a:latin typeface="+mn-lt"/>
                <a:cs typeface="Arial" pitchFamily="34" charset="0"/>
              </a:rPr>
              <a:t> Ethernet </a:t>
            </a:r>
            <a:r>
              <a:rPr lang="ru-RU" sz="1600" dirty="0">
                <a:solidFill>
                  <a:schemeClr val="accent6"/>
                </a:solidFill>
                <a:latin typeface="+mn-lt"/>
                <a:cs typeface="Arial" pitchFamily="34" charset="0"/>
              </a:rPr>
              <a:t>коммутаторов и маршрутизаторов</a:t>
            </a:r>
            <a:endParaRPr lang="en-US" sz="1600" dirty="0">
              <a:solidFill>
                <a:schemeClr val="accent6"/>
              </a:solidFill>
              <a:latin typeface="+mn-lt"/>
              <a:cs typeface="Arial" pitchFamily="34" charset="0"/>
            </a:endParaRPr>
          </a:p>
          <a:p>
            <a:pPr marL="285750" indent="-285750" fontAlgn="auto">
              <a:lnSpc>
                <a:spcPct val="90000"/>
              </a:lnSpc>
              <a:spcBef>
                <a:spcPts val="600"/>
              </a:spcBef>
              <a:spcAft>
                <a:spcPts val="0"/>
              </a:spcAft>
              <a:buFont typeface="Arial"/>
              <a:buChar char="•"/>
              <a:defRPr/>
            </a:pPr>
            <a:r>
              <a:rPr lang="en-US" sz="1600" dirty="0" err="1">
                <a:solidFill>
                  <a:schemeClr val="accent6"/>
                </a:solidFill>
                <a:latin typeface="+mn-lt"/>
                <a:cs typeface="Arial" pitchFamily="34" charset="0"/>
              </a:rPr>
              <a:t>OpenFlow</a:t>
            </a:r>
            <a:r>
              <a:rPr lang="en-US" sz="1600" dirty="0">
                <a:solidFill>
                  <a:schemeClr val="accent6"/>
                </a:solidFill>
                <a:latin typeface="+mn-lt"/>
                <a:cs typeface="Arial" pitchFamily="34" charset="0"/>
              </a:rPr>
              <a:t> </a:t>
            </a:r>
            <a:r>
              <a:rPr lang="ru-RU" sz="1600" dirty="0">
                <a:solidFill>
                  <a:schemeClr val="accent6"/>
                </a:solidFill>
                <a:latin typeface="+mn-lt"/>
                <a:cs typeface="Arial" pitchFamily="34" charset="0"/>
              </a:rPr>
              <a:t>доступен как </a:t>
            </a:r>
            <a:r>
              <a:rPr lang="en-US" sz="1600" dirty="0">
                <a:solidFill>
                  <a:schemeClr val="accent6"/>
                </a:solidFill>
                <a:latin typeface="+mn-lt"/>
                <a:cs typeface="Arial" pitchFamily="34" charset="0"/>
              </a:rPr>
              <a:t>Open Source</a:t>
            </a:r>
          </a:p>
        </p:txBody>
      </p:sp>
      <p:grpSp>
        <p:nvGrpSpPr>
          <p:cNvPr id="5" name="Group 17"/>
          <p:cNvGrpSpPr>
            <a:grpSpLocks/>
          </p:cNvGrpSpPr>
          <p:nvPr/>
        </p:nvGrpSpPr>
        <p:grpSpPr bwMode="auto">
          <a:xfrm>
            <a:off x="723900" y="2430463"/>
            <a:ext cx="7708900" cy="512762"/>
            <a:chOff x="3469164" y="4746198"/>
            <a:chExt cx="2603977" cy="391293"/>
          </a:xfrm>
        </p:grpSpPr>
        <p:grpSp>
          <p:nvGrpSpPr>
            <p:cNvPr id="303131" name="Group 85"/>
            <p:cNvGrpSpPr>
              <a:grpSpLocks/>
            </p:cNvGrpSpPr>
            <p:nvPr/>
          </p:nvGrpSpPr>
          <p:grpSpPr bwMode="auto">
            <a:xfrm>
              <a:off x="3469164" y="4746198"/>
              <a:ext cx="2603977" cy="391293"/>
              <a:chOff x="492947" y="1531490"/>
              <a:chExt cx="1197814" cy="1259840"/>
            </a:xfrm>
          </p:grpSpPr>
          <p:sp>
            <p:nvSpPr>
              <p:cNvPr id="21" name="Rounded Rectangle 20"/>
              <p:cNvSpPr/>
              <p:nvPr/>
            </p:nvSpPr>
            <p:spPr>
              <a:xfrm>
                <a:off x="492947" y="1531490"/>
                <a:ext cx="1197814" cy="1259840"/>
              </a:xfrm>
              <a:prstGeom prst="roundRect">
                <a:avLst>
                  <a:gd name="adj" fmla="val 14673"/>
                </a:avLst>
              </a:prstGeom>
              <a:gradFill flip="none" rotWithShape="1">
                <a:gsLst>
                  <a:gs pos="0">
                    <a:schemeClr val="tx2"/>
                  </a:gs>
                  <a:gs pos="100000">
                    <a:schemeClr val="accent1">
                      <a:lumMod val="75000"/>
                    </a:schemeClr>
                  </a:gs>
                  <a:gs pos="24000">
                    <a:schemeClr val="tx2"/>
                  </a:gs>
                </a:gsLst>
                <a:lin ang="16200000" scaled="0"/>
                <a:tileRect/>
              </a:gradFill>
              <a:ln w="9525">
                <a:noFill/>
              </a:ln>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Arial (Body)"/>
                  <a:cs typeface="Arial (Body)"/>
                </a:endParaRPr>
              </a:p>
            </p:txBody>
          </p:sp>
          <p:sp>
            <p:nvSpPr>
              <p:cNvPr id="22" name="Rounded Rectangle 21"/>
              <p:cNvSpPr/>
              <p:nvPr/>
            </p:nvSpPr>
            <p:spPr>
              <a:xfrm>
                <a:off x="499607" y="1644601"/>
                <a:ext cx="1183014" cy="1010214"/>
              </a:xfrm>
              <a:prstGeom prst="roundRect">
                <a:avLst>
                  <a:gd name="adj" fmla="val 10449"/>
                </a:avLst>
              </a:prstGeom>
              <a:gradFill flip="none" rotWithShape="1">
                <a:gsLst>
                  <a:gs pos="0">
                    <a:schemeClr val="bg1">
                      <a:alpha val="24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Arial (Body)"/>
                  <a:cs typeface="Arial (Body)"/>
                </a:endParaRPr>
              </a:p>
            </p:txBody>
          </p:sp>
        </p:grpSp>
        <p:sp>
          <p:nvSpPr>
            <p:cNvPr id="303132" name="Rectangle 19"/>
            <p:cNvSpPr>
              <a:spLocks noChangeArrowheads="1"/>
            </p:cNvSpPr>
            <p:nvPr/>
          </p:nvSpPr>
          <p:spPr bwMode="gray">
            <a:xfrm>
              <a:off x="3673203" y="4829329"/>
              <a:ext cx="2195899" cy="211006"/>
            </a:xfrm>
            <a:prstGeom prst="rect">
              <a:avLst/>
            </a:prstGeom>
            <a:noFill/>
            <a:ln w="9525">
              <a:noFill/>
              <a:miter lim="800000"/>
              <a:headEnd/>
              <a:tailEnd/>
            </a:ln>
          </p:spPr>
          <p:txBody>
            <a:bodyPr lIns="0" tIns="0" rIns="0" bIns="0" anchor="ctr">
              <a:spAutoFit/>
            </a:bodyPr>
            <a:lstStyle/>
            <a:p>
              <a:pPr algn="ctr"/>
              <a:r>
                <a:rPr lang="ru-RU" b="1">
                  <a:solidFill>
                    <a:schemeClr val="bg1"/>
                  </a:solidFill>
                </a:rPr>
                <a:t>Приложения для любых нужд</a:t>
              </a:r>
              <a:endParaRPr lang="en-US" b="1">
                <a:solidFill>
                  <a:schemeClr val="bg1"/>
                </a:solidFill>
              </a:endParaRPr>
            </a:p>
          </p:txBody>
        </p:sp>
      </p:grpSp>
      <p:sp>
        <p:nvSpPr>
          <p:cNvPr id="23" name="Rectangle 22"/>
          <p:cNvSpPr/>
          <p:nvPr/>
        </p:nvSpPr>
        <p:spPr bwMode="gray">
          <a:xfrm>
            <a:off x="611188" y="3068638"/>
            <a:ext cx="7453312" cy="319087"/>
          </a:xfrm>
          <a:prstGeom prst="rect">
            <a:avLst/>
          </a:prstGeom>
          <a:ln>
            <a:noFill/>
          </a:ln>
        </p:spPr>
        <p:txBody>
          <a:bodyPr>
            <a:spAutoFit/>
          </a:bodyPr>
          <a:lstStyle/>
          <a:p>
            <a:pPr marL="285750" indent="-285750" fontAlgn="auto">
              <a:lnSpc>
                <a:spcPct val="90000"/>
              </a:lnSpc>
              <a:spcBef>
                <a:spcPts val="600"/>
              </a:spcBef>
              <a:spcAft>
                <a:spcPts val="0"/>
              </a:spcAft>
              <a:buFont typeface="Arial"/>
              <a:buChar char="•"/>
              <a:defRPr/>
            </a:pPr>
            <a:r>
              <a:rPr lang="ru-RU" sz="1600" dirty="0">
                <a:solidFill>
                  <a:schemeClr val="accent6"/>
                </a:solidFill>
                <a:latin typeface="+mn-lt"/>
                <a:cs typeface="Arial" pitchFamily="34" charset="0"/>
              </a:rPr>
              <a:t>От </a:t>
            </a:r>
            <a:r>
              <a:rPr lang="en-US" sz="1600" dirty="0" err="1">
                <a:solidFill>
                  <a:schemeClr val="accent6"/>
                </a:solidFill>
                <a:latin typeface="+mn-lt"/>
                <a:cs typeface="Arial" pitchFamily="34" charset="0"/>
              </a:rPr>
              <a:t>QoS</a:t>
            </a:r>
            <a:r>
              <a:rPr lang="ru-RU" sz="1600" dirty="0">
                <a:solidFill>
                  <a:schemeClr val="accent6"/>
                </a:solidFill>
                <a:latin typeface="+mn-lt"/>
                <a:cs typeface="Arial" pitchFamily="34" charset="0"/>
              </a:rPr>
              <a:t> в </a:t>
            </a:r>
            <a:r>
              <a:rPr lang="en-US" sz="1600" dirty="0">
                <a:solidFill>
                  <a:schemeClr val="accent6"/>
                </a:solidFill>
                <a:latin typeface="+mn-lt"/>
                <a:cs typeface="Arial" pitchFamily="34" charset="0"/>
              </a:rPr>
              <a:t> PBR</a:t>
            </a:r>
            <a:r>
              <a:rPr lang="ru-RU" sz="1600" dirty="0">
                <a:solidFill>
                  <a:schemeClr val="accent6"/>
                </a:solidFill>
                <a:latin typeface="+mn-lt"/>
                <a:cs typeface="Arial" pitchFamily="34" charset="0"/>
              </a:rPr>
              <a:t> для</a:t>
            </a:r>
            <a:r>
              <a:rPr lang="en-US" sz="1600" dirty="0">
                <a:solidFill>
                  <a:schemeClr val="accent6"/>
                </a:solidFill>
                <a:latin typeface="+mn-lt"/>
                <a:cs typeface="Arial" pitchFamily="34" charset="0"/>
              </a:rPr>
              <a:t> Identity Management</a:t>
            </a:r>
            <a:r>
              <a:rPr lang="ru-RU" sz="1600" dirty="0">
                <a:solidFill>
                  <a:schemeClr val="accent6"/>
                </a:solidFill>
                <a:latin typeface="+mn-lt"/>
                <a:cs typeface="Arial" pitchFamily="34" charset="0"/>
              </a:rPr>
              <a:t> с</a:t>
            </a:r>
            <a:r>
              <a:rPr lang="en-US" sz="1600" dirty="0">
                <a:solidFill>
                  <a:schemeClr val="accent6"/>
                </a:solidFill>
                <a:latin typeface="+mn-lt"/>
                <a:cs typeface="Arial" pitchFamily="34" charset="0"/>
              </a:rPr>
              <a:t> Mobility Management </a:t>
            </a:r>
            <a:r>
              <a:rPr lang="ru-RU" sz="1600" dirty="0" err="1">
                <a:solidFill>
                  <a:schemeClr val="accent6"/>
                </a:solidFill>
                <a:latin typeface="+mn-lt"/>
                <a:cs typeface="Arial" pitchFamily="34" charset="0"/>
              </a:rPr>
              <a:t>итд</a:t>
            </a:r>
            <a:endParaRPr lang="en-US" sz="1600" dirty="0">
              <a:solidFill>
                <a:schemeClr val="accent6"/>
              </a:solidFill>
              <a:latin typeface="+mn-lt"/>
              <a:cs typeface="Arial" pitchFamily="34" charset="0"/>
            </a:endParaRPr>
          </a:p>
        </p:txBody>
      </p:sp>
      <p:grpSp>
        <p:nvGrpSpPr>
          <p:cNvPr id="7" name="Group 23"/>
          <p:cNvGrpSpPr>
            <a:grpSpLocks/>
          </p:cNvGrpSpPr>
          <p:nvPr/>
        </p:nvGrpSpPr>
        <p:grpSpPr bwMode="auto">
          <a:xfrm>
            <a:off x="723900" y="3624263"/>
            <a:ext cx="7708900" cy="554037"/>
            <a:chOff x="1831340" y="4792681"/>
            <a:chExt cx="1288820" cy="611436"/>
          </a:xfrm>
        </p:grpSpPr>
        <p:sp>
          <p:nvSpPr>
            <p:cNvPr id="25" name="Rounded Rectangle 24"/>
            <p:cNvSpPr/>
            <p:nvPr/>
          </p:nvSpPr>
          <p:spPr>
            <a:xfrm>
              <a:off x="1831340" y="4831080"/>
              <a:ext cx="1288820" cy="558800"/>
            </a:xfrm>
            <a:prstGeom prst="roundRect">
              <a:avLst>
                <a:gd name="adj" fmla="val 14673"/>
              </a:avLst>
            </a:prstGeom>
            <a:gradFill flip="none" rotWithShape="1">
              <a:gsLst>
                <a:gs pos="0">
                  <a:schemeClr val="accent6"/>
                </a:gs>
                <a:gs pos="100000">
                  <a:schemeClr val="accent5">
                    <a:lumMod val="50000"/>
                  </a:schemeClr>
                </a:gs>
                <a:gs pos="24000">
                  <a:schemeClr val="accent6"/>
                </a:gs>
              </a:gsLst>
              <a:lin ang="16200000" scaled="0"/>
              <a:tileRect/>
            </a:gradFill>
            <a:ln w="9525">
              <a:noFill/>
            </a:ln>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6" name="Rounded Rectangle 25"/>
            <p:cNvSpPr/>
            <p:nvPr/>
          </p:nvSpPr>
          <p:spPr>
            <a:xfrm>
              <a:off x="1837975" y="4876775"/>
              <a:ext cx="1273957" cy="473031"/>
            </a:xfrm>
            <a:prstGeom prst="roundRect">
              <a:avLst>
                <a:gd name="adj" fmla="val 10449"/>
              </a:avLst>
            </a:prstGeom>
            <a:gradFill flip="none" rotWithShape="1">
              <a:gsLst>
                <a:gs pos="0">
                  <a:schemeClr val="bg1">
                    <a:alpha val="24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3130" name="Rectangle 26"/>
            <p:cNvSpPr>
              <a:spLocks noChangeArrowheads="1"/>
            </p:cNvSpPr>
            <p:nvPr/>
          </p:nvSpPr>
          <p:spPr bwMode="gray">
            <a:xfrm>
              <a:off x="1909257" y="4792681"/>
              <a:ext cx="1130283" cy="611436"/>
            </a:xfrm>
            <a:prstGeom prst="rect">
              <a:avLst/>
            </a:prstGeom>
            <a:noFill/>
            <a:ln w="9525">
              <a:noFill/>
              <a:miter lim="800000"/>
              <a:headEnd/>
              <a:tailEnd/>
            </a:ln>
          </p:spPr>
          <p:txBody>
            <a:bodyPr lIns="0" tIns="0" rIns="0" bIns="0" anchor="ctr">
              <a:spAutoFit/>
            </a:bodyPr>
            <a:lstStyle/>
            <a:p>
              <a:pPr algn="ctr"/>
              <a:r>
                <a:rPr lang="ru-RU" b="1">
                  <a:solidFill>
                    <a:srgbClr val="FFFFFF"/>
                  </a:solidFill>
                </a:rPr>
                <a:t>Производители контроллеров в конечном итоге становятся разработчиками приложений</a:t>
              </a:r>
              <a:endParaRPr lang="en-US" b="1">
                <a:solidFill>
                  <a:srgbClr val="FFFFFF"/>
                </a:solidFill>
              </a:endParaRPr>
            </a:p>
          </p:txBody>
        </p:sp>
      </p:grpSp>
      <p:sp>
        <p:nvSpPr>
          <p:cNvPr id="28" name="Rectangle 27"/>
          <p:cNvSpPr/>
          <p:nvPr/>
        </p:nvSpPr>
        <p:spPr bwMode="gray">
          <a:xfrm>
            <a:off x="576263" y="4216400"/>
            <a:ext cx="7451725" cy="317500"/>
          </a:xfrm>
          <a:prstGeom prst="rect">
            <a:avLst/>
          </a:prstGeom>
          <a:ln>
            <a:noFill/>
          </a:ln>
        </p:spPr>
        <p:txBody>
          <a:bodyPr>
            <a:spAutoFit/>
          </a:bodyPr>
          <a:lstStyle/>
          <a:p>
            <a:pPr marL="285750" indent="-285750" fontAlgn="auto">
              <a:lnSpc>
                <a:spcPct val="90000"/>
              </a:lnSpc>
              <a:spcBef>
                <a:spcPts val="600"/>
              </a:spcBef>
              <a:spcAft>
                <a:spcPts val="0"/>
              </a:spcAft>
              <a:buFont typeface="Arial"/>
              <a:buChar char="•"/>
              <a:defRPr/>
            </a:pPr>
            <a:r>
              <a:rPr lang="ru-RU" sz="1600" dirty="0">
                <a:solidFill>
                  <a:schemeClr val="accent6"/>
                </a:solidFill>
                <a:latin typeface="+mn-lt"/>
                <a:cs typeface="Arial" pitchFamily="34" charset="0"/>
              </a:rPr>
              <a:t>Платные, бесплатные, и любые другие приложения</a:t>
            </a:r>
            <a:endParaRPr lang="en-US" sz="1600" dirty="0">
              <a:solidFill>
                <a:schemeClr val="accent6"/>
              </a:solidFill>
              <a:latin typeface="+mn-lt"/>
              <a:cs typeface="Arial" pitchFamily="34" charset="0"/>
            </a:endParaRPr>
          </a:p>
        </p:txBody>
      </p:sp>
      <p:grpSp>
        <p:nvGrpSpPr>
          <p:cNvPr id="8" name="Group 28"/>
          <p:cNvGrpSpPr>
            <a:grpSpLocks/>
          </p:cNvGrpSpPr>
          <p:nvPr/>
        </p:nvGrpSpPr>
        <p:grpSpPr bwMode="auto">
          <a:xfrm>
            <a:off x="723900" y="4640263"/>
            <a:ext cx="7708900" cy="554037"/>
            <a:chOff x="1831340" y="4792681"/>
            <a:chExt cx="1288820" cy="611436"/>
          </a:xfrm>
        </p:grpSpPr>
        <p:sp>
          <p:nvSpPr>
            <p:cNvPr id="30" name="Rounded Rectangle 29"/>
            <p:cNvSpPr/>
            <p:nvPr/>
          </p:nvSpPr>
          <p:spPr>
            <a:xfrm>
              <a:off x="1831340" y="4831080"/>
              <a:ext cx="1288820" cy="558800"/>
            </a:xfrm>
            <a:prstGeom prst="roundRect">
              <a:avLst>
                <a:gd name="adj" fmla="val 14673"/>
              </a:avLst>
            </a:prstGeom>
            <a:gradFill flip="none" rotWithShape="1">
              <a:gsLst>
                <a:gs pos="0">
                  <a:schemeClr val="accent3">
                    <a:lumMod val="75000"/>
                  </a:schemeClr>
                </a:gs>
                <a:gs pos="100000">
                  <a:schemeClr val="accent3"/>
                </a:gs>
                <a:gs pos="24000">
                  <a:schemeClr val="accent3">
                    <a:lumMod val="75000"/>
                  </a:schemeClr>
                </a:gs>
              </a:gsLst>
              <a:lin ang="16200000" scaled="0"/>
              <a:tileRect/>
            </a:gradFill>
            <a:ln w="9525">
              <a:noFill/>
            </a:ln>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1" name="Rounded Rectangle 30"/>
            <p:cNvSpPr/>
            <p:nvPr/>
          </p:nvSpPr>
          <p:spPr>
            <a:xfrm>
              <a:off x="1837975" y="4876775"/>
              <a:ext cx="1273957" cy="473031"/>
            </a:xfrm>
            <a:prstGeom prst="roundRect">
              <a:avLst>
                <a:gd name="adj" fmla="val 10449"/>
              </a:avLst>
            </a:prstGeom>
            <a:gradFill flip="none" rotWithShape="1">
              <a:gsLst>
                <a:gs pos="0">
                  <a:schemeClr val="bg1">
                    <a:alpha val="24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3125" name="Rectangle 31"/>
            <p:cNvSpPr>
              <a:spLocks noChangeArrowheads="1"/>
            </p:cNvSpPr>
            <p:nvPr/>
          </p:nvSpPr>
          <p:spPr bwMode="gray">
            <a:xfrm>
              <a:off x="2007345" y="4792681"/>
              <a:ext cx="934993" cy="611436"/>
            </a:xfrm>
            <a:prstGeom prst="rect">
              <a:avLst/>
            </a:prstGeom>
            <a:noFill/>
            <a:ln w="9525">
              <a:noFill/>
              <a:miter lim="800000"/>
              <a:headEnd/>
              <a:tailEnd/>
            </a:ln>
          </p:spPr>
          <p:txBody>
            <a:bodyPr lIns="0" tIns="0" rIns="0" bIns="0" anchor="ctr">
              <a:spAutoFit/>
            </a:bodyPr>
            <a:lstStyle/>
            <a:p>
              <a:pPr algn="ctr"/>
              <a:r>
                <a:rPr lang="ru-RU" b="1">
                  <a:solidFill>
                    <a:srgbClr val="FFFFFF"/>
                  </a:solidFill>
                </a:rPr>
                <a:t>Производители коммутаторов продолжают создавать и продавать переключатели</a:t>
              </a:r>
              <a:endParaRPr lang="en-US" b="1">
                <a:solidFill>
                  <a:srgbClr val="FFFFFF"/>
                </a:solidFill>
              </a:endParaRPr>
            </a:p>
          </p:txBody>
        </p:sp>
      </p:grpSp>
      <p:sp>
        <p:nvSpPr>
          <p:cNvPr id="33" name="Rectangle 32"/>
          <p:cNvSpPr/>
          <p:nvPr/>
        </p:nvSpPr>
        <p:spPr bwMode="gray">
          <a:xfrm>
            <a:off x="609600" y="5232400"/>
            <a:ext cx="7850188" cy="317500"/>
          </a:xfrm>
          <a:prstGeom prst="rect">
            <a:avLst/>
          </a:prstGeom>
          <a:ln>
            <a:noFill/>
          </a:ln>
        </p:spPr>
        <p:txBody>
          <a:bodyPr>
            <a:spAutoFit/>
          </a:bodyPr>
          <a:lstStyle/>
          <a:p>
            <a:pPr marL="285750" indent="-285750" fontAlgn="auto">
              <a:lnSpc>
                <a:spcPct val="90000"/>
              </a:lnSpc>
              <a:spcBef>
                <a:spcPts val="600"/>
              </a:spcBef>
              <a:spcAft>
                <a:spcPts val="0"/>
              </a:spcAft>
              <a:buFont typeface="Arial"/>
              <a:buChar char="•"/>
              <a:defRPr/>
            </a:pPr>
            <a:r>
              <a:rPr lang="ru-RU" sz="1600" dirty="0">
                <a:solidFill>
                  <a:schemeClr val="accent6"/>
                </a:solidFill>
                <a:latin typeface="+mn-lt"/>
                <a:cs typeface="Arial" pitchFamily="34" charset="0"/>
              </a:rPr>
              <a:t>Так же, как и производители телефонов продолжают производить телефоны</a:t>
            </a:r>
            <a:endParaRPr lang="en-US" sz="1600" dirty="0">
              <a:solidFill>
                <a:schemeClr val="accent6"/>
              </a:solidFill>
              <a:latin typeface="+mn-lt"/>
              <a:cs typeface="Arial" pitchFamily="34" charset="0"/>
            </a:endParaRPr>
          </a:p>
        </p:txBody>
      </p:sp>
      <p:grpSp>
        <p:nvGrpSpPr>
          <p:cNvPr id="9" name="Group 33"/>
          <p:cNvGrpSpPr>
            <a:grpSpLocks/>
          </p:cNvGrpSpPr>
          <p:nvPr/>
        </p:nvGrpSpPr>
        <p:grpSpPr bwMode="auto">
          <a:xfrm>
            <a:off x="723900" y="5683250"/>
            <a:ext cx="7708900" cy="506413"/>
            <a:chOff x="1831340" y="4831080"/>
            <a:chExt cx="1288820" cy="558800"/>
          </a:xfrm>
        </p:grpSpPr>
        <p:sp>
          <p:nvSpPr>
            <p:cNvPr id="35" name="Rounded Rectangle 34"/>
            <p:cNvSpPr/>
            <p:nvPr/>
          </p:nvSpPr>
          <p:spPr>
            <a:xfrm>
              <a:off x="1831340" y="4831080"/>
              <a:ext cx="1288820" cy="558800"/>
            </a:xfrm>
            <a:prstGeom prst="roundRect">
              <a:avLst>
                <a:gd name="adj" fmla="val 14673"/>
              </a:avLst>
            </a:prstGeom>
            <a:gradFill flip="none" rotWithShape="1">
              <a:gsLst>
                <a:gs pos="0">
                  <a:schemeClr val="accent4">
                    <a:lumMod val="75000"/>
                  </a:schemeClr>
                </a:gs>
                <a:gs pos="100000">
                  <a:schemeClr val="accent4"/>
                </a:gs>
                <a:gs pos="24000">
                  <a:schemeClr val="accent4">
                    <a:lumMod val="75000"/>
                  </a:schemeClr>
                </a:gs>
              </a:gsLst>
              <a:lin ang="16200000" scaled="0"/>
              <a:tileRect/>
            </a:gradFill>
            <a:ln w="9525">
              <a:noFill/>
            </a:ln>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a:xfrm>
              <a:off x="1837975" y="4876625"/>
              <a:ext cx="1273957" cy="472965"/>
            </a:xfrm>
            <a:prstGeom prst="roundRect">
              <a:avLst>
                <a:gd name="adj" fmla="val 10449"/>
              </a:avLst>
            </a:prstGeom>
            <a:gradFill flip="none" rotWithShape="1">
              <a:gsLst>
                <a:gs pos="0">
                  <a:schemeClr val="bg1">
                    <a:alpha val="24000"/>
                  </a:schemeClr>
                </a:gs>
                <a:gs pos="100000">
                  <a:schemeClr val="bg1">
                    <a:alpha val="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3120" name="Rectangle 36"/>
            <p:cNvSpPr>
              <a:spLocks noChangeArrowheads="1"/>
            </p:cNvSpPr>
            <p:nvPr/>
          </p:nvSpPr>
          <p:spPr bwMode="gray">
            <a:xfrm>
              <a:off x="1833746" y="4945542"/>
              <a:ext cx="1282190" cy="305718"/>
            </a:xfrm>
            <a:prstGeom prst="rect">
              <a:avLst/>
            </a:prstGeom>
            <a:noFill/>
            <a:ln w="9525">
              <a:noFill/>
              <a:miter lim="800000"/>
              <a:headEnd/>
              <a:tailEnd/>
            </a:ln>
          </p:spPr>
          <p:txBody>
            <a:bodyPr lIns="0" tIns="0" rIns="0" bIns="0" anchor="ctr">
              <a:spAutoFit/>
            </a:bodyPr>
            <a:lstStyle/>
            <a:p>
              <a:pPr algn="ctr"/>
              <a:r>
                <a:rPr lang="en-US" b="1">
                  <a:solidFill>
                    <a:srgbClr val="FFFFFF"/>
                  </a:solidFill>
                </a:rPr>
                <a:t>App Stores </a:t>
              </a:r>
              <a:r>
                <a:rPr lang="ru-RU" b="1">
                  <a:solidFill>
                    <a:srgbClr val="FFFFFF"/>
                  </a:solidFill>
                </a:rPr>
                <a:t>и </a:t>
              </a:r>
              <a:r>
                <a:rPr lang="en-US" b="1">
                  <a:solidFill>
                    <a:srgbClr val="FFFFFF"/>
                  </a:solidFill>
                </a:rPr>
                <a:t>Marketplaces </a:t>
              </a:r>
              <a:r>
                <a:rPr lang="ru-RU" b="1">
                  <a:solidFill>
                    <a:srgbClr val="FFFFFF"/>
                  </a:solidFill>
                </a:rPr>
                <a:t>для </a:t>
              </a:r>
              <a:r>
                <a:rPr lang="en-US" b="1">
                  <a:solidFill>
                    <a:srgbClr val="FFFFFF"/>
                  </a:solidFill>
                </a:rPr>
                <a:t>OpenFlow </a:t>
              </a:r>
              <a:r>
                <a:rPr lang="ru-RU" b="1">
                  <a:solidFill>
                    <a:srgbClr val="FFFFFF"/>
                  </a:solidFill>
                </a:rPr>
                <a:t>и </a:t>
              </a:r>
              <a:r>
                <a:rPr lang="en-US" b="1">
                  <a:solidFill>
                    <a:srgbClr val="FFFFFF"/>
                  </a:solidFill>
                </a:rPr>
                <a:t>SDN </a:t>
              </a:r>
              <a:r>
                <a:rPr lang="ru-RU" b="1">
                  <a:solidFill>
                    <a:srgbClr val="FFFFFF"/>
                  </a:solidFill>
                </a:rPr>
                <a:t>приложений</a:t>
              </a:r>
              <a:endParaRPr lang="en-US" b="1">
                <a:solidFill>
                  <a:srgbClr val="FFFFFF"/>
                </a:solidFill>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8" grpId="0"/>
      <p:bldP spid="3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Title 1"/>
          <p:cNvSpPr>
            <a:spLocks noGrp="1"/>
          </p:cNvSpPr>
          <p:nvPr>
            <p:ph type="title"/>
          </p:nvPr>
        </p:nvSpPr>
        <p:spPr/>
        <p:txBody>
          <a:bodyPr/>
          <a:lstStyle/>
          <a:p>
            <a:r>
              <a:rPr lang="ru-RU" smtClean="0">
                <a:cs typeface="Arial" charset="0"/>
              </a:rPr>
              <a:t>И оборудование ......?</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73E7E56B-D733-463A-9B40-B19F6290F81B}" type="slidenum">
              <a:rPr lang="en-US"/>
              <a:pPr>
                <a:defRPr/>
              </a:pPr>
              <a:t>137</a:t>
            </a:fld>
            <a:endParaRPr lang="en-US" dirty="0"/>
          </a:p>
        </p:txBody>
      </p:sp>
      <p:pic>
        <p:nvPicPr>
          <p:cNvPr id="305155" name="Picture 2" descr="http://i.ebayimg.com/00/s/NjgzWDEwMjQ=/$%28KGrHqRHJD%21E+Ug%21B9sIBQNpyLnNsw%7E%7E48_20.JPG"/>
          <p:cNvPicPr>
            <a:picLocks noChangeAspect="1" noChangeArrowheads="1"/>
          </p:cNvPicPr>
          <p:nvPr/>
        </p:nvPicPr>
        <p:blipFill>
          <a:blip r:embed="rId2"/>
          <a:srcRect/>
          <a:stretch>
            <a:fillRect/>
          </a:stretch>
        </p:blipFill>
        <p:spPr bwMode="auto">
          <a:xfrm>
            <a:off x="5268913" y="3475038"/>
            <a:ext cx="3436937" cy="2286000"/>
          </a:xfrm>
          <a:prstGeom prst="rect">
            <a:avLst/>
          </a:prstGeom>
          <a:noFill/>
          <a:ln w="9525">
            <a:noFill/>
            <a:miter lim="800000"/>
            <a:headEnd/>
            <a:tailEnd/>
          </a:ln>
        </p:spPr>
      </p:pic>
      <p:pic>
        <p:nvPicPr>
          <p:cNvPr id="305156" name="Picture 4" descr="VW Käfer Orange"/>
          <p:cNvPicPr>
            <a:picLocks noChangeAspect="1" noChangeArrowheads="1"/>
          </p:cNvPicPr>
          <p:nvPr/>
        </p:nvPicPr>
        <p:blipFill>
          <a:blip r:embed="rId3"/>
          <a:srcRect/>
          <a:stretch>
            <a:fillRect/>
          </a:stretch>
        </p:blipFill>
        <p:spPr bwMode="auto">
          <a:xfrm>
            <a:off x="239713" y="1376363"/>
            <a:ext cx="4740275" cy="3478212"/>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Title 1"/>
          <p:cNvSpPr>
            <a:spLocks noGrp="1"/>
          </p:cNvSpPr>
          <p:nvPr>
            <p:ph type="title"/>
          </p:nvPr>
        </p:nvSpPr>
        <p:spPr/>
        <p:txBody>
          <a:bodyPr/>
          <a:lstStyle/>
          <a:p>
            <a:r>
              <a:rPr lang="ru-RU" smtClean="0">
                <a:cs typeface="Arial" charset="0"/>
              </a:rPr>
              <a:t>..... все еще имеет значение!</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12318D8D-E3E4-4C81-B281-CE0F277798D5}" type="slidenum">
              <a:rPr lang="en-US"/>
              <a:pPr>
                <a:defRPr/>
              </a:pPr>
              <a:t>138</a:t>
            </a:fld>
            <a:endParaRPr lang="en-US" dirty="0"/>
          </a:p>
        </p:txBody>
      </p:sp>
      <p:pic>
        <p:nvPicPr>
          <p:cNvPr id="306179" name="Picture 6"/>
          <p:cNvPicPr>
            <a:picLocks noChangeAspect="1"/>
          </p:cNvPicPr>
          <p:nvPr/>
        </p:nvPicPr>
        <p:blipFill>
          <a:blip r:embed="rId2"/>
          <a:srcRect/>
          <a:stretch>
            <a:fillRect/>
          </a:stretch>
        </p:blipFill>
        <p:spPr bwMode="auto">
          <a:xfrm>
            <a:off x="5711825" y="2924175"/>
            <a:ext cx="3205163" cy="3416300"/>
          </a:xfrm>
          <a:prstGeom prst="rect">
            <a:avLst/>
          </a:prstGeom>
          <a:noFill/>
          <a:ln w="9525">
            <a:noFill/>
            <a:miter lim="800000"/>
            <a:headEnd/>
            <a:tailEnd/>
          </a:ln>
        </p:spPr>
      </p:pic>
      <p:pic>
        <p:nvPicPr>
          <p:cNvPr id="306180" name="Picture 7"/>
          <p:cNvPicPr>
            <a:picLocks noChangeAspect="1"/>
          </p:cNvPicPr>
          <p:nvPr/>
        </p:nvPicPr>
        <p:blipFill>
          <a:blip r:embed="rId3"/>
          <a:srcRect l="-12170" r="12170"/>
          <a:stretch>
            <a:fillRect/>
          </a:stretch>
        </p:blipFill>
        <p:spPr bwMode="auto">
          <a:xfrm>
            <a:off x="-612775" y="1125538"/>
            <a:ext cx="6684963" cy="30956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44488" y="5732463"/>
            <a:ext cx="4344987" cy="338137"/>
          </a:xfrm>
        </p:spPr>
        <p:txBody>
          <a:bodyPr>
            <a:normAutofit fontScale="92500" lnSpcReduction="20000"/>
          </a:bodyPr>
          <a:lstStyle/>
          <a:p>
            <a:pPr marL="274320" fontAlgn="auto">
              <a:spcBef>
                <a:spcPts val="3000"/>
              </a:spcBef>
              <a:spcAft>
                <a:spcPts val="0"/>
              </a:spcAft>
              <a:defRPr/>
            </a:pPr>
            <a:r>
              <a:rPr sz="2400">
                <a:latin typeface="Gotham Light"/>
                <a:ea typeface="Kozuka Gothic Pro EL" pitchFamily="34" charset="-128"/>
                <a:cs typeface="Gotham Light"/>
              </a:rPr>
              <a:t>Audio Video Bridging (AVB)</a:t>
            </a:r>
          </a:p>
        </p:txBody>
      </p:sp>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1"/>
          <p:cNvSpPr>
            <a:spLocks noGrp="1"/>
          </p:cNvSpPr>
          <p:nvPr>
            <p:ph type="title"/>
          </p:nvPr>
        </p:nvSpPr>
        <p:spPr/>
        <p:txBody>
          <a:bodyPr/>
          <a:lstStyle/>
          <a:p>
            <a:r>
              <a:rPr lang="ru-RU" smtClean="0">
                <a:solidFill>
                  <a:schemeClr val="bg1"/>
                </a:solidFill>
                <a:cs typeface="Arial" charset="0"/>
              </a:rPr>
              <a:t>Лицензирование </a:t>
            </a:r>
            <a:r>
              <a:rPr smtClean="0">
                <a:solidFill>
                  <a:schemeClr val="bg1"/>
                </a:solidFill>
                <a:cs typeface="Arial" charset="0"/>
              </a:rPr>
              <a:t>Summit</a:t>
            </a:r>
            <a:r>
              <a:rPr baseline="30000" smtClean="0">
                <a:solidFill>
                  <a:schemeClr val="bg1"/>
                </a:solidFill>
                <a:cs typeface="Arial" charset="0"/>
              </a:rPr>
              <a:t>®</a:t>
            </a:r>
            <a:r>
              <a:rPr smtClean="0">
                <a:solidFill>
                  <a:schemeClr val="bg1"/>
                </a:solidFill>
                <a:cs typeface="Arial" charset="0"/>
              </a:rPr>
              <a:t> X430/X440 </a:t>
            </a:r>
          </a:p>
        </p:txBody>
      </p:sp>
      <p:sp>
        <p:nvSpPr>
          <p:cNvPr id="119810" name="Text Placeholder 2"/>
          <p:cNvSpPr>
            <a:spLocks noGrp="1"/>
          </p:cNvSpPr>
          <p:nvPr>
            <p:ph type="body" sz="quarter" idx="11"/>
          </p:nvPr>
        </p:nvSpPr>
        <p:spPr>
          <a:xfrm>
            <a:off x="-6350" y="1050925"/>
            <a:ext cx="8721725" cy="1298575"/>
          </a:xfrm>
        </p:spPr>
        <p:txBody>
          <a:bodyPr/>
          <a:lstStyle/>
          <a:p>
            <a:r>
              <a:rPr lang="en-US" sz="1800" smtClean="0">
                <a:solidFill>
                  <a:srgbClr val="584A83"/>
                </a:solidFill>
                <a:cs typeface="Arial" charset="0"/>
              </a:rPr>
              <a:t>2</a:t>
            </a:r>
            <a:r>
              <a:rPr lang="ru-RU" sz="1800" smtClean="0">
                <a:solidFill>
                  <a:srgbClr val="584A83"/>
                </a:solidFill>
                <a:cs typeface="Arial" charset="0"/>
              </a:rPr>
              <a:t> уровня лицензирования для </a:t>
            </a:r>
            <a:r>
              <a:rPr lang="en-US" sz="1800" smtClean="0">
                <a:solidFill>
                  <a:srgbClr val="584A83"/>
                </a:solidFill>
                <a:cs typeface="Arial" charset="0"/>
              </a:rPr>
              <a:t>Summit X440</a:t>
            </a:r>
          </a:p>
          <a:p>
            <a:r>
              <a:rPr lang="ru-RU" sz="1800" smtClean="0">
                <a:solidFill>
                  <a:srgbClr val="584A83"/>
                </a:solidFill>
                <a:cs typeface="Arial" charset="0"/>
              </a:rPr>
              <a:t>По умолчанию</a:t>
            </a:r>
            <a:r>
              <a:rPr lang="en-US" sz="1800" smtClean="0">
                <a:solidFill>
                  <a:srgbClr val="584A83"/>
                </a:solidFill>
                <a:cs typeface="Arial" charset="0"/>
              </a:rPr>
              <a:t> L2 Edge </a:t>
            </a:r>
            <a:r>
              <a:rPr lang="ru-RU" sz="1800" smtClean="0">
                <a:solidFill>
                  <a:srgbClr val="584A83"/>
                </a:solidFill>
                <a:cs typeface="Arial" charset="0"/>
              </a:rPr>
              <a:t>для</a:t>
            </a:r>
            <a:r>
              <a:rPr lang="en-US" sz="1800" smtClean="0">
                <a:solidFill>
                  <a:srgbClr val="584A83"/>
                </a:solidFill>
                <a:cs typeface="Arial" charset="0"/>
              </a:rPr>
              <a:t> </a:t>
            </a:r>
            <a:r>
              <a:rPr lang="ru-RU" sz="1800" smtClean="0">
                <a:solidFill>
                  <a:srgbClr val="584A83"/>
                </a:solidFill>
                <a:cs typeface="Arial" charset="0"/>
              </a:rPr>
              <a:t>моделей </a:t>
            </a:r>
            <a:r>
              <a:rPr lang="en-US" sz="1800" smtClean="0">
                <a:solidFill>
                  <a:srgbClr val="584A83"/>
                </a:solidFill>
                <a:cs typeface="Arial" charset="0"/>
              </a:rPr>
              <a:t>Summit X430, </a:t>
            </a:r>
            <a:r>
              <a:rPr lang="ru-RU" sz="1800" smtClean="0">
                <a:solidFill>
                  <a:srgbClr val="584A83"/>
                </a:solidFill>
                <a:cs typeface="Arial" charset="0"/>
              </a:rPr>
              <a:t>лицензия </a:t>
            </a:r>
            <a:r>
              <a:rPr lang="en-US" sz="1800" smtClean="0">
                <a:solidFill>
                  <a:srgbClr val="584A83"/>
                </a:solidFill>
                <a:cs typeface="Arial" charset="0"/>
              </a:rPr>
              <a:t>Edge </a:t>
            </a:r>
            <a:r>
              <a:rPr lang="ru-RU" sz="1800" smtClean="0">
                <a:solidFill>
                  <a:srgbClr val="584A83"/>
                </a:solidFill>
                <a:cs typeface="Arial" charset="0"/>
              </a:rPr>
              <a:t>для всех моделей</a:t>
            </a:r>
            <a:r>
              <a:rPr lang="en-US" sz="1800" smtClean="0">
                <a:solidFill>
                  <a:srgbClr val="584A83"/>
                </a:solidFill>
                <a:cs typeface="Arial" charset="0"/>
              </a:rPr>
              <a:t> X4</a:t>
            </a:r>
            <a:r>
              <a:rPr lang="ru-RU" sz="1800" smtClean="0">
                <a:solidFill>
                  <a:srgbClr val="584A83"/>
                </a:solidFill>
                <a:cs typeface="Arial" charset="0"/>
              </a:rPr>
              <a:t>40</a:t>
            </a:r>
            <a:endParaRPr lang="en-US" sz="1800" smtClean="0">
              <a:solidFill>
                <a:srgbClr val="584A83"/>
              </a:solidFill>
              <a:cs typeface="Arial" charset="0"/>
            </a:endParaRPr>
          </a:p>
          <a:p>
            <a:r>
              <a:rPr lang="en-US" sz="1800" smtClean="0">
                <a:solidFill>
                  <a:srgbClr val="584A83"/>
                </a:solidFill>
                <a:cs typeface="Arial" charset="0"/>
              </a:rPr>
              <a:t>Summit X430 </a:t>
            </a:r>
            <a:r>
              <a:rPr lang="ru-RU" sz="1800" smtClean="0">
                <a:solidFill>
                  <a:srgbClr val="584A83"/>
                </a:solidFill>
                <a:cs typeface="Arial" charset="0"/>
              </a:rPr>
              <a:t>нельзя апгрейдить</a:t>
            </a:r>
            <a:endParaRPr lang="en-US" sz="1800" smtClean="0">
              <a:solidFill>
                <a:srgbClr val="584A83"/>
              </a:solidFill>
              <a:cs typeface="Arial" charset="0"/>
            </a:endParaRPr>
          </a:p>
          <a:p>
            <a:endParaRPr lang="en-US" sz="1800" smtClean="0">
              <a:solidFill>
                <a:srgbClr val="584A83"/>
              </a:solidFill>
              <a:cs typeface="Arial" charset="0"/>
            </a:endParaRPr>
          </a:p>
        </p:txBody>
      </p:sp>
      <p:sp>
        <p:nvSpPr>
          <p:cNvPr id="4" name="Slide Number Placeholder 3"/>
          <p:cNvSpPr>
            <a:spLocks noGrp="1"/>
          </p:cNvSpPr>
          <p:nvPr>
            <p:ph type="sldNum" sz="quarter" idx="12"/>
          </p:nvPr>
        </p:nvSpPr>
        <p:spPr/>
        <p:txBody>
          <a:bodyPr/>
          <a:lstStyle/>
          <a:p>
            <a:pPr>
              <a:defRPr/>
            </a:pPr>
            <a:fld id="{C60DE24C-FF7A-45A4-8036-F05A9A007B37}" type="slidenum">
              <a:rPr lang="en-US">
                <a:solidFill>
                  <a:schemeClr val="accent1"/>
                </a:solidFill>
                <a:latin typeface="+mj-lt"/>
              </a:rPr>
              <a:pPr>
                <a:defRPr/>
              </a:pPr>
              <a:t>14</a:t>
            </a:fld>
            <a:endParaRPr lang="en-US" dirty="0">
              <a:solidFill>
                <a:schemeClr val="accent1"/>
              </a:solidFill>
              <a:latin typeface="+mj-lt"/>
            </a:endParaRPr>
          </a:p>
        </p:txBody>
      </p:sp>
      <p:sp>
        <p:nvSpPr>
          <p:cNvPr id="119812" name="Rectangle 5"/>
          <p:cNvSpPr>
            <a:spLocks noChangeArrowheads="1"/>
          </p:cNvSpPr>
          <p:nvPr/>
        </p:nvSpPr>
        <p:spPr bwMode="auto">
          <a:xfrm>
            <a:off x="4227513" y="2174875"/>
            <a:ext cx="1152525" cy="1219200"/>
          </a:xfrm>
          <a:prstGeom prst="rect">
            <a:avLst/>
          </a:prstGeom>
          <a:solidFill>
            <a:schemeClr val="accent1"/>
          </a:solidFill>
          <a:ln w="9525" algn="ctr">
            <a:solidFill>
              <a:schemeClr val="hlink"/>
            </a:solidFill>
            <a:miter lim="800000"/>
            <a:headEnd/>
            <a:tailEnd/>
          </a:ln>
        </p:spPr>
        <p:txBody>
          <a:bodyPr anchor="ctr"/>
          <a:lstStyle/>
          <a:p>
            <a:r>
              <a:rPr lang="en-US" altLang="ja-JP" b="1">
                <a:solidFill>
                  <a:schemeClr val="bg1"/>
                </a:solidFill>
                <a:latin typeface="Arial Narrow" pitchFamily="34" charset="0"/>
                <a:ea typeface="MS PGothic" pitchFamily="34" charset="-128"/>
              </a:rPr>
              <a:t>Advanced Edge</a:t>
            </a:r>
          </a:p>
        </p:txBody>
      </p:sp>
      <p:sp>
        <p:nvSpPr>
          <p:cNvPr id="119813" name="Rectangle 6"/>
          <p:cNvSpPr>
            <a:spLocks noChangeArrowheads="1"/>
          </p:cNvSpPr>
          <p:nvPr/>
        </p:nvSpPr>
        <p:spPr bwMode="auto">
          <a:xfrm>
            <a:off x="4227513" y="3467100"/>
            <a:ext cx="1152525" cy="1536700"/>
          </a:xfrm>
          <a:prstGeom prst="rect">
            <a:avLst/>
          </a:prstGeom>
          <a:solidFill>
            <a:srgbClr val="A3C200"/>
          </a:solidFill>
          <a:ln w="9525">
            <a:solidFill>
              <a:schemeClr val="accent1"/>
            </a:solidFill>
            <a:miter lim="800000"/>
            <a:headEnd/>
            <a:tailEnd/>
          </a:ln>
        </p:spPr>
        <p:txBody>
          <a:bodyPr anchor="ctr"/>
          <a:lstStyle/>
          <a:p>
            <a:r>
              <a:rPr lang="en-US" altLang="ja-JP" b="1">
                <a:latin typeface="Arial Narrow" pitchFamily="34" charset="0"/>
                <a:ea typeface="MS PGothic" pitchFamily="34" charset="-128"/>
              </a:rPr>
              <a:t>Edge</a:t>
            </a:r>
          </a:p>
        </p:txBody>
      </p:sp>
      <p:sp>
        <p:nvSpPr>
          <p:cNvPr id="119814" name="Freeform 9"/>
          <p:cNvSpPr>
            <a:spLocks/>
          </p:cNvSpPr>
          <p:nvPr/>
        </p:nvSpPr>
        <p:spPr bwMode="auto">
          <a:xfrm>
            <a:off x="2757488" y="2786063"/>
            <a:ext cx="1479550" cy="1449387"/>
          </a:xfrm>
          <a:custGeom>
            <a:avLst/>
            <a:gdLst>
              <a:gd name="T0" fmla="*/ 0 w 605"/>
              <a:gd name="T1" fmla="*/ 2147483647 h 581"/>
              <a:gd name="T2" fmla="*/ 1372427345 w 605"/>
              <a:gd name="T3" fmla="*/ 0 h 581"/>
              <a:gd name="T4" fmla="*/ 2147483647 w 605"/>
              <a:gd name="T5" fmla="*/ 0 h 581"/>
              <a:gd name="T6" fmla="*/ 0 60000 65536"/>
              <a:gd name="T7" fmla="*/ 0 60000 65536"/>
              <a:gd name="T8" fmla="*/ 0 60000 65536"/>
              <a:gd name="T9" fmla="*/ 0 w 605"/>
              <a:gd name="T10" fmla="*/ 0 h 581"/>
              <a:gd name="T11" fmla="*/ 605 w 605"/>
              <a:gd name="T12" fmla="*/ 581 h 581"/>
            </a:gdLst>
            <a:ahLst/>
            <a:cxnLst>
              <a:cxn ang="T6">
                <a:pos x="T0" y="T1"/>
              </a:cxn>
              <a:cxn ang="T7">
                <a:pos x="T2" y="T3"/>
              </a:cxn>
              <a:cxn ang="T8">
                <a:pos x="T4" y="T5"/>
              </a:cxn>
            </a:cxnLst>
            <a:rect l="T9" t="T10" r="T11" b="T12"/>
            <a:pathLst>
              <a:path w="605" h="581">
                <a:moveTo>
                  <a:pt x="0" y="581"/>
                </a:moveTo>
                <a:lnTo>
                  <a:pt x="266" y="0"/>
                </a:lnTo>
                <a:lnTo>
                  <a:pt x="605" y="0"/>
                </a:lnTo>
              </a:path>
            </a:pathLst>
          </a:custGeom>
          <a:noFill/>
          <a:ln w="76200">
            <a:solidFill>
              <a:srgbClr val="E67200"/>
            </a:solidFill>
            <a:round/>
            <a:headEnd/>
            <a:tailEnd type="triangle" w="med" len="med"/>
          </a:ln>
        </p:spPr>
        <p:txBody>
          <a:bodyPr anchor="ctr">
            <a:spAutoFit/>
          </a:bodyPr>
          <a:lstStyle/>
          <a:p>
            <a:endParaRPr lang="ru-RU"/>
          </a:p>
        </p:txBody>
      </p:sp>
      <p:sp>
        <p:nvSpPr>
          <p:cNvPr id="119815" name="Line 10"/>
          <p:cNvSpPr>
            <a:spLocks noChangeShapeType="1"/>
          </p:cNvSpPr>
          <p:nvPr/>
        </p:nvSpPr>
        <p:spPr bwMode="auto">
          <a:xfrm>
            <a:off x="98425" y="4248150"/>
            <a:ext cx="4129088" cy="0"/>
          </a:xfrm>
          <a:prstGeom prst="line">
            <a:avLst/>
          </a:prstGeom>
          <a:noFill/>
          <a:ln w="76200">
            <a:solidFill>
              <a:srgbClr val="A3C200"/>
            </a:solidFill>
            <a:round/>
            <a:headEnd/>
            <a:tailEnd type="triangle" w="med" len="med"/>
          </a:ln>
        </p:spPr>
        <p:txBody>
          <a:bodyPr anchor="ctr">
            <a:spAutoFit/>
          </a:bodyPr>
          <a:lstStyle/>
          <a:p>
            <a:endParaRPr lang="ru-RU"/>
          </a:p>
        </p:txBody>
      </p:sp>
      <p:sp>
        <p:nvSpPr>
          <p:cNvPr id="119816" name="Rectangle 14"/>
          <p:cNvSpPr>
            <a:spLocks noChangeArrowheads="1"/>
          </p:cNvSpPr>
          <p:nvPr/>
        </p:nvSpPr>
        <p:spPr bwMode="auto">
          <a:xfrm rot="-3804020">
            <a:off x="2282031" y="2986882"/>
            <a:ext cx="1490663" cy="304800"/>
          </a:xfrm>
          <a:prstGeom prst="rect">
            <a:avLst/>
          </a:prstGeom>
          <a:noFill/>
          <a:ln w="9525">
            <a:noFill/>
            <a:miter lim="800000"/>
            <a:headEnd/>
            <a:tailEnd/>
          </a:ln>
        </p:spPr>
        <p:txBody>
          <a:bodyPr wrap="none">
            <a:spAutoFit/>
          </a:bodyPr>
          <a:lstStyle/>
          <a:p>
            <a:r>
              <a:rPr lang="en-US" altLang="ja-JP" sz="1400" b="1">
                <a:solidFill>
                  <a:srgbClr val="E67200"/>
                </a:solidFill>
                <a:ea typeface="MS PGothic" pitchFamily="34" charset="-128"/>
              </a:rPr>
              <a:t>Upgrade option</a:t>
            </a:r>
            <a:endParaRPr lang="en-US" sz="1400">
              <a:solidFill>
                <a:srgbClr val="E67200"/>
              </a:solidFill>
            </a:endParaRPr>
          </a:p>
        </p:txBody>
      </p:sp>
      <p:sp>
        <p:nvSpPr>
          <p:cNvPr id="119817" name="Rectangle 15"/>
          <p:cNvSpPr>
            <a:spLocks noChangeArrowheads="1"/>
          </p:cNvSpPr>
          <p:nvPr/>
        </p:nvSpPr>
        <p:spPr bwMode="auto">
          <a:xfrm>
            <a:off x="5516563" y="3478213"/>
            <a:ext cx="3457575" cy="1525587"/>
          </a:xfrm>
          <a:prstGeom prst="rect">
            <a:avLst/>
          </a:prstGeom>
          <a:solidFill>
            <a:srgbClr val="A3C200"/>
          </a:solidFill>
          <a:ln w="9525">
            <a:solidFill>
              <a:schemeClr val="accent1"/>
            </a:solidFill>
            <a:miter lim="800000"/>
            <a:headEnd/>
            <a:tailEnd/>
          </a:ln>
        </p:spPr>
        <p:txBody>
          <a:bodyPr anchor="ctr"/>
          <a:lstStyle/>
          <a:p>
            <a:r>
              <a:rPr lang="en-US" altLang="ja-JP" sz="1600">
                <a:ea typeface="MS PGothic" pitchFamily="34" charset="-128"/>
              </a:rPr>
              <a:t>Layer 2 switching with Layer 2-Layer 4 QoS, EAPS-edge, STP, RSTP, PVST+, 802.1s, etc</a:t>
            </a:r>
          </a:p>
          <a:p>
            <a:r>
              <a:rPr lang="en-US" altLang="ja-JP" sz="1600">
                <a:ea typeface="MS PGothic" pitchFamily="34" charset="-128"/>
              </a:rPr>
              <a:t>Basic Layer 3 routing capability for IPv4/IPv6 with RIPv1, v2, RIPng</a:t>
            </a:r>
          </a:p>
        </p:txBody>
      </p:sp>
      <p:sp>
        <p:nvSpPr>
          <p:cNvPr id="119818" name="Rectangle 16"/>
          <p:cNvSpPr>
            <a:spLocks noChangeArrowheads="1"/>
          </p:cNvSpPr>
          <p:nvPr/>
        </p:nvSpPr>
        <p:spPr bwMode="auto">
          <a:xfrm>
            <a:off x="5516563" y="2171700"/>
            <a:ext cx="3441700" cy="1228725"/>
          </a:xfrm>
          <a:prstGeom prst="rect">
            <a:avLst/>
          </a:prstGeom>
          <a:solidFill>
            <a:schemeClr val="accent1"/>
          </a:solidFill>
          <a:ln w="9525" algn="ctr">
            <a:solidFill>
              <a:schemeClr val="hlink"/>
            </a:solidFill>
            <a:miter lim="800000"/>
            <a:headEnd/>
            <a:tailEnd/>
          </a:ln>
        </p:spPr>
        <p:txBody>
          <a:bodyPr anchor="ctr"/>
          <a:lstStyle/>
          <a:p>
            <a:r>
              <a:rPr lang="en-US" altLang="ja-JP" sz="1600">
                <a:solidFill>
                  <a:schemeClr val="bg1"/>
                </a:solidFill>
                <a:ea typeface="MS PGothic" pitchFamily="34" charset="-128"/>
              </a:rPr>
              <a:t>Advanced Edge Feature, sFlow</a:t>
            </a:r>
            <a:r>
              <a:rPr lang="en-US" altLang="ja-JP" sz="1600" baseline="30000">
                <a:solidFill>
                  <a:schemeClr val="bg1"/>
                </a:solidFill>
                <a:ea typeface="MS PGothic" pitchFamily="34" charset="-128"/>
              </a:rPr>
              <a:t>®</a:t>
            </a:r>
            <a:r>
              <a:rPr lang="en-US" altLang="ja-JP" sz="1600">
                <a:solidFill>
                  <a:schemeClr val="bg1"/>
                </a:solidFill>
                <a:ea typeface="MS PGothic" pitchFamily="34" charset="-128"/>
              </a:rPr>
              <a:t>, etc.  OSPF-edge, PIM-SM-edge, VRRP, ESRP, etc.</a:t>
            </a:r>
          </a:p>
        </p:txBody>
      </p:sp>
      <p:sp>
        <p:nvSpPr>
          <p:cNvPr id="18" name="Rectangle 6"/>
          <p:cNvSpPr>
            <a:spLocks noChangeArrowheads="1"/>
          </p:cNvSpPr>
          <p:nvPr/>
        </p:nvSpPr>
        <p:spPr bwMode="auto">
          <a:xfrm>
            <a:off x="4237038" y="5461000"/>
            <a:ext cx="1152525" cy="927100"/>
          </a:xfrm>
          <a:prstGeom prst="rect">
            <a:avLst/>
          </a:prstGeom>
          <a:solidFill>
            <a:schemeClr val="accent1">
              <a:lumMod val="40000"/>
              <a:lumOff val="60000"/>
            </a:schemeClr>
          </a:solidFill>
          <a:ln w="9525">
            <a:solidFill>
              <a:schemeClr val="accent1"/>
            </a:solidFill>
            <a:miter lim="800000"/>
            <a:headEnd/>
            <a:tailEnd/>
          </a:ln>
        </p:spPr>
        <p:txBody>
          <a:bodyPr anchor="ctr"/>
          <a:lstStyle/>
          <a:p>
            <a:pPr fontAlgn="auto">
              <a:spcBef>
                <a:spcPts val="0"/>
              </a:spcBef>
              <a:spcAft>
                <a:spcPts val="0"/>
              </a:spcAft>
              <a:defRPr/>
            </a:pPr>
            <a:r>
              <a:rPr lang="en-US" altLang="ja-JP" b="1" dirty="0">
                <a:latin typeface="Arial Narrow" pitchFamily="34" charset="0"/>
                <a:ea typeface="ＭＳ Ｐゴシック" pitchFamily="-96" charset="-128"/>
                <a:cs typeface="+mn-cs"/>
              </a:rPr>
              <a:t>L2 Edge</a:t>
            </a:r>
            <a:endParaRPr lang="en-US" altLang="ja-JP" b="1" dirty="0">
              <a:latin typeface="Arial Narrow" pitchFamily="34" charset="0"/>
              <a:ea typeface="ＭＳ Ｐゴシック" pitchFamily="-96" charset="-128"/>
              <a:cs typeface="+mn-cs"/>
            </a:endParaRPr>
          </a:p>
        </p:txBody>
      </p:sp>
      <p:sp>
        <p:nvSpPr>
          <p:cNvPr id="20" name="Rectangle 15"/>
          <p:cNvSpPr>
            <a:spLocks noChangeArrowheads="1"/>
          </p:cNvSpPr>
          <p:nvPr/>
        </p:nvSpPr>
        <p:spPr bwMode="auto">
          <a:xfrm>
            <a:off x="5526088" y="5472113"/>
            <a:ext cx="3457575" cy="915987"/>
          </a:xfrm>
          <a:prstGeom prst="rect">
            <a:avLst/>
          </a:prstGeom>
          <a:solidFill>
            <a:schemeClr val="accent1">
              <a:lumMod val="40000"/>
              <a:lumOff val="60000"/>
            </a:schemeClr>
          </a:solidFill>
          <a:ln w="9525">
            <a:solidFill>
              <a:schemeClr val="accent1"/>
            </a:solidFill>
            <a:miter lim="800000"/>
            <a:headEnd/>
            <a:tailEnd/>
          </a:ln>
        </p:spPr>
        <p:txBody>
          <a:bodyPr anchor="ctr"/>
          <a:lstStyle/>
          <a:p>
            <a:pPr fontAlgn="auto">
              <a:spcBef>
                <a:spcPts val="0"/>
              </a:spcBef>
              <a:spcAft>
                <a:spcPts val="0"/>
              </a:spcAft>
              <a:defRPr/>
            </a:pPr>
            <a:r>
              <a:rPr lang="en-US" altLang="ja-JP" sz="1600" dirty="0">
                <a:latin typeface="+mn-lt"/>
                <a:ea typeface="ＭＳ Ｐゴシック" pitchFamily="-96" charset="-128"/>
                <a:cs typeface="+mn-cs"/>
              </a:rPr>
              <a:t>Layer </a:t>
            </a:r>
            <a:r>
              <a:rPr lang="en-US" altLang="ja-JP" sz="1600" dirty="0">
                <a:latin typeface="+mn-lt"/>
                <a:ea typeface="ＭＳ Ｐゴシック" pitchFamily="-96" charset="-128"/>
                <a:cs typeface="+mn-cs"/>
              </a:rPr>
              <a:t>2 switching with Layer 2-Layer 4 </a:t>
            </a:r>
            <a:r>
              <a:rPr lang="en-US" altLang="ja-JP" sz="1600" dirty="0" err="1">
                <a:latin typeface="+mn-lt"/>
                <a:ea typeface="ＭＳ Ｐゴシック" pitchFamily="-96" charset="-128"/>
                <a:cs typeface="+mn-cs"/>
              </a:rPr>
              <a:t>QoS</a:t>
            </a:r>
            <a:r>
              <a:rPr lang="en-US" altLang="ja-JP" sz="1600" dirty="0">
                <a:latin typeface="+mn-lt"/>
                <a:ea typeface="ＭＳ Ｐゴシック" pitchFamily="-96" charset="-128"/>
                <a:cs typeface="+mn-cs"/>
              </a:rPr>
              <a:t>, EAPS-edge, STP, RSTP, PVST+, 802.1s, </a:t>
            </a:r>
            <a:r>
              <a:rPr lang="en-US" altLang="ja-JP" sz="1600" dirty="0">
                <a:latin typeface="+mn-lt"/>
                <a:ea typeface="ＭＳ Ｐゴシック" pitchFamily="-96" charset="-128"/>
                <a:cs typeface="+mn-cs"/>
              </a:rPr>
              <a:t>etc</a:t>
            </a:r>
            <a:endParaRPr lang="en-US" altLang="ja-JP" sz="1600" dirty="0">
              <a:latin typeface="+mn-lt"/>
              <a:ea typeface="ＭＳ Ｐゴシック" pitchFamily="-96" charset="-128"/>
              <a:cs typeface="+mn-cs"/>
            </a:endParaRPr>
          </a:p>
        </p:txBody>
      </p:sp>
      <p:sp>
        <p:nvSpPr>
          <p:cNvPr id="119821" name="TextBox 26"/>
          <p:cNvSpPr txBox="1">
            <a:spLocks noChangeArrowheads="1"/>
          </p:cNvSpPr>
          <p:nvPr/>
        </p:nvSpPr>
        <p:spPr bwMode="auto">
          <a:xfrm>
            <a:off x="0" y="3875088"/>
            <a:ext cx="2757488" cy="307975"/>
          </a:xfrm>
          <a:prstGeom prst="rect">
            <a:avLst/>
          </a:prstGeom>
          <a:noFill/>
          <a:ln w="9525">
            <a:noFill/>
            <a:miter lim="800000"/>
            <a:headEnd/>
            <a:tailEnd/>
          </a:ln>
        </p:spPr>
        <p:txBody>
          <a:bodyPr>
            <a:spAutoFit/>
          </a:bodyPr>
          <a:lstStyle/>
          <a:p>
            <a:r>
              <a:rPr lang="en-US" sz="1400" b="1"/>
              <a:t>Default for all X440 models</a:t>
            </a:r>
          </a:p>
        </p:txBody>
      </p:sp>
      <p:pic>
        <p:nvPicPr>
          <p:cNvPr id="19" name="Picture 29" descr="ExtremeXOS_Logo_2011.png"/>
          <p:cNvPicPr>
            <a:picLocks noChangeAspect="1"/>
          </p:cNvPicPr>
          <p:nvPr/>
        </p:nvPicPr>
        <p:blipFill>
          <a:blip r:embed="rId2"/>
          <a:srcRect/>
          <a:stretch>
            <a:fillRect/>
          </a:stretch>
        </p:blipFill>
        <p:spPr bwMode="auto">
          <a:xfrm>
            <a:off x="495300" y="2554288"/>
            <a:ext cx="2173288" cy="366712"/>
          </a:xfrm>
          <a:prstGeom prst="rect">
            <a:avLst/>
          </a:prstGeom>
          <a:noFill/>
          <a:ln w="9525">
            <a:noFill/>
            <a:miter lim="800000"/>
            <a:headEnd/>
            <a:tailEnd/>
          </a:ln>
        </p:spPr>
      </p:pic>
      <p:sp>
        <p:nvSpPr>
          <p:cNvPr id="17" name="Line 10"/>
          <p:cNvSpPr>
            <a:spLocks noChangeShapeType="1"/>
          </p:cNvSpPr>
          <p:nvPr/>
        </p:nvSpPr>
        <p:spPr bwMode="auto">
          <a:xfrm>
            <a:off x="98425" y="5924550"/>
            <a:ext cx="4129088" cy="0"/>
          </a:xfrm>
          <a:prstGeom prst="line">
            <a:avLst/>
          </a:prstGeom>
          <a:noFill/>
          <a:ln w="76200">
            <a:solidFill>
              <a:schemeClr val="tx2">
                <a:lumMod val="40000"/>
                <a:lumOff val="60000"/>
              </a:schemeClr>
            </a:solidFill>
            <a:round/>
            <a:headEnd/>
            <a:tailEnd type="triangle" w="med" len="med"/>
          </a:ln>
        </p:spPr>
        <p:txBody>
          <a:bodyPr anchor="ctr">
            <a:spAutoFit/>
          </a:bodyPr>
          <a:lstStyle/>
          <a:p>
            <a:pPr fontAlgn="auto">
              <a:spcBef>
                <a:spcPts val="0"/>
              </a:spcBef>
              <a:spcAft>
                <a:spcPts val="0"/>
              </a:spcAft>
              <a:defRPr/>
            </a:pPr>
            <a:endParaRPr lang="en-US">
              <a:latin typeface="+mn-lt"/>
              <a:cs typeface="+mn-cs"/>
            </a:endParaRPr>
          </a:p>
        </p:txBody>
      </p:sp>
      <p:sp>
        <p:nvSpPr>
          <p:cNvPr id="119824" name="TextBox 21"/>
          <p:cNvSpPr txBox="1">
            <a:spLocks noChangeArrowheads="1"/>
          </p:cNvSpPr>
          <p:nvPr/>
        </p:nvSpPr>
        <p:spPr bwMode="auto">
          <a:xfrm>
            <a:off x="0" y="5551488"/>
            <a:ext cx="2757488" cy="307975"/>
          </a:xfrm>
          <a:prstGeom prst="rect">
            <a:avLst/>
          </a:prstGeom>
          <a:noFill/>
          <a:ln w="9525">
            <a:noFill/>
            <a:miter lim="800000"/>
            <a:headEnd/>
            <a:tailEnd/>
          </a:ln>
        </p:spPr>
        <p:txBody>
          <a:bodyPr>
            <a:spAutoFit/>
          </a:bodyPr>
          <a:lstStyle/>
          <a:p>
            <a:r>
              <a:rPr lang="en-US" sz="1400" b="1"/>
              <a:t>Default for X430 models</a:t>
            </a:r>
          </a:p>
        </p:txBody>
      </p:sp>
      <p:sp>
        <p:nvSpPr>
          <p:cNvPr id="119825" name="Rectangle 14"/>
          <p:cNvSpPr>
            <a:spLocks noChangeArrowheads="1"/>
          </p:cNvSpPr>
          <p:nvPr/>
        </p:nvSpPr>
        <p:spPr bwMode="auto">
          <a:xfrm>
            <a:off x="4365625" y="5124450"/>
            <a:ext cx="4608513" cy="307975"/>
          </a:xfrm>
          <a:prstGeom prst="rect">
            <a:avLst/>
          </a:prstGeom>
          <a:noFill/>
          <a:ln w="9525">
            <a:noFill/>
            <a:miter lim="800000"/>
            <a:headEnd/>
            <a:tailEnd/>
          </a:ln>
        </p:spPr>
        <p:txBody>
          <a:bodyPr wrap="none">
            <a:spAutoFit/>
          </a:bodyPr>
          <a:lstStyle/>
          <a:p>
            <a:r>
              <a:rPr lang="en-US" altLang="ja-JP" sz="1400" b="1">
                <a:solidFill>
                  <a:srgbClr val="FF0000"/>
                </a:solidFill>
                <a:ea typeface="MS PGothic" pitchFamily="34" charset="-128"/>
              </a:rPr>
              <a:t>Upgrades are not possible from the X440-L2 models</a:t>
            </a:r>
            <a:endParaRPr lang="en-US" sz="1400">
              <a:solidFill>
                <a:srgbClr val="FF0000"/>
              </a:solidFill>
            </a:endParaRPr>
          </a:p>
        </p:txBody>
      </p:sp>
      <p:sp>
        <p:nvSpPr>
          <p:cNvPr id="24" name="Freeform 9"/>
          <p:cNvSpPr>
            <a:spLocks/>
          </p:cNvSpPr>
          <p:nvPr/>
        </p:nvSpPr>
        <p:spPr bwMode="auto">
          <a:xfrm>
            <a:off x="3027363" y="4811713"/>
            <a:ext cx="1200150" cy="1109662"/>
          </a:xfrm>
          <a:custGeom>
            <a:avLst/>
            <a:gdLst>
              <a:gd name="T0" fmla="*/ 0 w 605"/>
              <a:gd name="T1" fmla="*/ 1243013 h 581"/>
              <a:gd name="T2" fmla="*/ 561172 w 605"/>
              <a:gd name="T3" fmla="*/ 0 h 581"/>
              <a:gd name="T4" fmla="*/ 1276350 w 605"/>
              <a:gd name="T5" fmla="*/ 0 h 581"/>
              <a:gd name="T6" fmla="*/ 0 60000 65536"/>
              <a:gd name="T7" fmla="*/ 0 60000 65536"/>
              <a:gd name="T8" fmla="*/ 0 60000 65536"/>
              <a:gd name="T9" fmla="*/ 0 w 605"/>
              <a:gd name="T10" fmla="*/ 0 h 581"/>
              <a:gd name="T11" fmla="*/ 605 w 605"/>
              <a:gd name="T12" fmla="*/ 581 h 581"/>
            </a:gdLst>
            <a:ahLst/>
            <a:cxnLst>
              <a:cxn ang="T6">
                <a:pos x="T0" y="T1"/>
              </a:cxn>
              <a:cxn ang="T7">
                <a:pos x="T2" y="T3"/>
              </a:cxn>
              <a:cxn ang="T8">
                <a:pos x="T4" y="T5"/>
              </a:cxn>
            </a:cxnLst>
            <a:rect l="T9" t="T10" r="T11" b="T12"/>
            <a:pathLst>
              <a:path w="605" h="581">
                <a:moveTo>
                  <a:pt x="0" y="581"/>
                </a:moveTo>
                <a:lnTo>
                  <a:pt x="266" y="0"/>
                </a:lnTo>
                <a:lnTo>
                  <a:pt x="605" y="0"/>
                </a:lnTo>
              </a:path>
            </a:pathLst>
          </a:custGeom>
          <a:noFill/>
          <a:ln w="76200">
            <a:solidFill>
              <a:schemeClr val="tx2">
                <a:lumMod val="40000"/>
                <a:lumOff val="60000"/>
              </a:schemeClr>
            </a:solidFill>
            <a:round/>
            <a:headEnd/>
            <a:tailEnd type="triangle" w="med" len="med"/>
          </a:ln>
        </p:spPr>
        <p:txBody>
          <a:bodyPr anchor="ctr">
            <a:spAutoFit/>
          </a:bodyPr>
          <a:lstStyle/>
          <a:p>
            <a:pPr fontAlgn="auto">
              <a:spcBef>
                <a:spcPts val="0"/>
              </a:spcBef>
              <a:spcAft>
                <a:spcPts val="0"/>
              </a:spcAft>
              <a:defRPr/>
            </a:pPr>
            <a:endParaRPr lang="en-US">
              <a:latin typeface="+mn-lt"/>
              <a:cs typeface="+mn-cs"/>
            </a:endParaRPr>
          </a:p>
        </p:txBody>
      </p:sp>
      <p:sp>
        <p:nvSpPr>
          <p:cNvPr id="5" name="&quot;No&quot; Symbol 4"/>
          <p:cNvSpPr/>
          <p:nvPr/>
        </p:nvSpPr>
        <p:spPr>
          <a:xfrm rot="5400000">
            <a:off x="2963862" y="4902201"/>
            <a:ext cx="720725" cy="793750"/>
          </a:xfrm>
          <a:prstGeom prst="noSmoking">
            <a:avLst>
              <a:gd name="adj" fmla="val 15497"/>
            </a:avLst>
          </a:prstGeom>
          <a:solidFill>
            <a:srgbClr val="FF0000"/>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Tree>
  </p:cSld>
  <p:clrMapOvr>
    <a:masterClrMapping/>
  </p:clrMapOvr>
  <p:transition spd="med" advTm="2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49" name="Picture 4" descr="D:\Users\derobertson\Dropbox\EXTR - AVB Launch\Images\INT-Airport Terminal Concourse Busy Blurred.jpg"/>
          <p:cNvPicPr>
            <a:picLocks noChangeAspect="1" noChangeArrowheads="1"/>
          </p:cNvPicPr>
          <p:nvPr/>
        </p:nvPicPr>
        <p:blipFill>
          <a:blip r:embed="rId3"/>
          <a:srcRect b="8232"/>
          <a:stretch>
            <a:fillRect/>
          </a:stretch>
        </p:blipFill>
        <p:spPr bwMode="auto">
          <a:xfrm>
            <a:off x="4572000" y="4060825"/>
            <a:ext cx="4572000" cy="2797175"/>
          </a:xfrm>
          <a:prstGeom prst="rect">
            <a:avLst/>
          </a:prstGeom>
          <a:noFill/>
          <a:ln w="9525">
            <a:noFill/>
            <a:miter lim="800000"/>
            <a:headEnd/>
            <a:tailEnd/>
          </a:ln>
        </p:spPr>
      </p:pic>
      <p:pic>
        <p:nvPicPr>
          <p:cNvPr id="309250" name="Picture 11" descr="D:\Users\gcross\Desktop\15750903_s.jpg"/>
          <p:cNvPicPr>
            <a:picLocks noChangeAspect="1" noChangeArrowheads="1"/>
          </p:cNvPicPr>
          <p:nvPr/>
        </p:nvPicPr>
        <p:blipFill>
          <a:blip r:embed="rId4"/>
          <a:srcRect t="15926"/>
          <a:stretch>
            <a:fillRect/>
          </a:stretch>
        </p:blipFill>
        <p:spPr bwMode="auto">
          <a:xfrm>
            <a:off x="0" y="4013200"/>
            <a:ext cx="4572000" cy="2844800"/>
          </a:xfrm>
          <a:prstGeom prst="rect">
            <a:avLst/>
          </a:prstGeom>
          <a:noFill/>
          <a:ln w="9525">
            <a:noFill/>
            <a:miter lim="800000"/>
            <a:headEnd/>
            <a:tailEnd/>
          </a:ln>
        </p:spPr>
      </p:pic>
      <p:pic>
        <p:nvPicPr>
          <p:cNvPr id="309251" name="Picture 5" descr="D:\Users\derobertson\Dropbox\EXTR - AVB Launch\Images\INT-Auditorium Empty with Screen.jpg"/>
          <p:cNvPicPr>
            <a:picLocks noChangeAspect="1" noChangeArrowheads="1"/>
          </p:cNvPicPr>
          <p:nvPr/>
        </p:nvPicPr>
        <p:blipFill>
          <a:blip r:embed="rId5"/>
          <a:srcRect t="-2931" b="7059"/>
          <a:stretch>
            <a:fillRect/>
          </a:stretch>
        </p:blipFill>
        <p:spPr bwMode="auto">
          <a:xfrm>
            <a:off x="4494213" y="-87313"/>
            <a:ext cx="4649787" cy="2922588"/>
          </a:xfrm>
          <a:prstGeom prst="rect">
            <a:avLst/>
          </a:prstGeom>
          <a:noFill/>
          <a:ln w="9525">
            <a:noFill/>
            <a:miter lim="800000"/>
            <a:headEnd/>
            <a:tailEnd/>
          </a:ln>
        </p:spPr>
      </p:pic>
      <p:pic>
        <p:nvPicPr>
          <p:cNvPr id="309252" name="Picture 2" descr="D:\Users\gcross\Desktop\INT-CAMERAMAN_STUDIO.jpg"/>
          <p:cNvPicPr>
            <a:picLocks noChangeAspect="1" noChangeArrowheads="1"/>
          </p:cNvPicPr>
          <p:nvPr/>
        </p:nvPicPr>
        <p:blipFill>
          <a:blip r:embed="rId6"/>
          <a:srcRect l="1753" t="15158" r="4485"/>
          <a:stretch>
            <a:fillRect/>
          </a:stretch>
        </p:blipFill>
        <p:spPr bwMode="auto">
          <a:xfrm>
            <a:off x="0" y="0"/>
            <a:ext cx="4572000" cy="2747963"/>
          </a:xfrm>
          <a:prstGeom prst="rect">
            <a:avLst/>
          </a:prstGeom>
          <a:noFill/>
          <a:ln w="9525">
            <a:noFill/>
            <a:miter lim="800000"/>
            <a:headEnd/>
            <a:tailEnd/>
          </a:ln>
        </p:spPr>
      </p:pic>
      <p:sp>
        <p:nvSpPr>
          <p:cNvPr id="3" name="Slide Number Placeholder 2"/>
          <p:cNvSpPr>
            <a:spLocks noGrp="1"/>
          </p:cNvSpPr>
          <p:nvPr>
            <p:ph type="sldNum" sz="quarter" idx="10"/>
          </p:nvPr>
        </p:nvSpPr>
        <p:spPr>
          <a:xfrm>
            <a:off x="225425" y="6562725"/>
            <a:ext cx="463550" cy="182563"/>
          </a:xfrm>
        </p:spPr>
        <p:txBody>
          <a:bodyPr/>
          <a:lstStyle/>
          <a:p>
            <a:pPr>
              <a:defRPr/>
            </a:pPr>
            <a:fld id="{A317A69D-B8C9-463B-9C5C-0D60F5B2511B}" type="slidenum">
              <a:rPr lang="en-US">
                <a:latin typeface="+mj-lt"/>
              </a:rPr>
              <a:pPr>
                <a:defRPr/>
              </a:pPr>
              <a:t>140</a:t>
            </a:fld>
            <a:endParaRPr lang="en-US" dirty="0">
              <a:latin typeface="+mj-lt"/>
            </a:endParaRPr>
          </a:p>
        </p:txBody>
      </p:sp>
      <p:sp>
        <p:nvSpPr>
          <p:cNvPr id="9" name="Rounded Rectangle 8"/>
          <p:cNvSpPr/>
          <p:nvPr/>
        </p:nvSpPr>
        <p:spPr>
          <a:xfrm>
            <a:off x="84667" y="2642811"/>
            <a:ext cx="8991600" cy="1572378"/>
          </a:xfrm>
          <a:prstGeom prst="roundRect">
            <a:avLst>
              <a:gd name="adj" fmla="val 14673"/>
            </a:avLst>
          </a:prstGeom>
          <a:gradFill flip="none" rotWithShape="1">
            <a:gsLst>
              <a:gs pos="1000">
                <a:schemeClr val="bg1"/>
              </a:gs>
              <a:gs pos="100000">
                <a:schemeClr val="bg1">
                  <a:lumMod val="85000"/>
                </a:schemeClr>
              </a:gs>
              <a:gs pos="35000">
                <a:schemeClr val="bg1"/>
              </a:gs>
            </a:gsLst>
            <a:lin ang="5400000" scaled="0"/>
            <a:tileRect/>
          </a:gradFill>
          <a:ln w="63500">
            <a:gradFill flip="none" rotWithShape="1">
              <a:gsLst>
                <a:gs pos="0">
                  <a:schemeClr val="bg1"/>
                </a:gs>
                <a:gs pos="100000">
                  <a:schemeClr val="bg1">
                    <a:lumMod val="85000"/>
                  </a:schemeClr>
                </a:gs>
              </a:gsLst>
              <a:lin ang="162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lIns="640080" rIns="640080" anchor="ctr"/>
          <a:lstStyle/>
          <a:p>
            <a:r>
              <a:rPr lang="ru-RU" sz="2400">
                <a:solidFill>
                  <a:srgbClr val="000000"/>
                </a:solidFill>
                <a:latin typeface="Arial (Body)"/>
                <a:ea typeface="Arial (Body)"/>
                <a:cs typeface="Arial (Body)"/>
              </a:rPr>
              <a:t>Аудио-видео системы внедряются повсеместно… Конференцзалы, студии вещания, аудитории</a:t>
            </a:r>
            <a:r>
              <a:rPr lang="en-US" sz="2400">
                <a:solidFill>
                  <a:srgbClr val="000000"/>
                </a:solidFill>
                <a:latin typeface="Arial (Body)"/>
                <a:ea typeface="Arial (Body)"/>
                <a:cs typeface="Arial (Body)"/>
              </a:rPr>
              <a:t>…. </a:t>
            </a:r>
            <a:r>
              <a:rPr lang="ru-RU" sz="2400">
                <a:solidFill>
                  <a:srgbClr val="000000"/>
                </a:solidFill>
                <a:latin typeface="Arial (Body)"/>
                <a:ea typeface="Arial (Body)"/>
                <a:cs typeface="Arial (Body)"/>
              </a:rPr>
              <a:t>Где угодно</a:t>
            </a:r>
            <a:r>
              <a:rPr lang="en-US" sz="2400">
                <a:solidFill>
                  <a:srgbClr val="000000"/>
                </a:solidFill>
                <a:latin typeface="Arial (Body)"/>
                <a:ea typeface="Arial (Body)"/>
                <a:cs typeface="Arial (Body)"/>
              </a:rPr>
              <a:t>!</a:t>
            </a:r>
            <a:r>
              <a:rPr lang="ru-RU" sz="2400">
                <a:solidFill>
                  <a:srgbClr val="000000"/>
                </a:solidFill>
                <a:latin typeface="Arial (Body)"/>
                <a:ea typeface="Arial (Body)"/>
                <a:cs typeface="Arial (Body)"/>
              </a:rPr>
              <a:t> Автоматизация и простота внедрения… Благодаря </a:t>
            </a:r>
            <a:r>
              <a:rPr lang="en-US" sz="2400">
                <a:solidFill>
                  <a:srgbClr val="000000"/>
                </a:solidFill>
                <a:latin typeface="Arial (Body)"/>
                <a:ea typeface="Arial (Body)"/>
                <a:cs typeface="Arial (Body)"/>
              </a:rPr>
              <a:t>Ethernet. </a:t>
            </a:r>
          </a:p>
        </p:txBody>
      </p:sp>
    </p:spTree>
  </p:cSld>
  <p:clrMapOvr>
    <a:masterClrMapping/>
  </p:clrMapOvr>
  <p:transition spd="slow">
    <p:wip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Title 1"/>
          <p:cNvSpPr>
            <a:spLocks noGrp="1"/>
          </p:cNvSpPr>
          <p:nvPr>
            <p:ph type="title"/>
          </p:nvPr>
        </p:nvSpPr>
        <p:spPr>
          <a:xfrm>
            <a:off x="225425" y="44450"/>
            <a:ext cx="8694738" cy="774700"/>
          </a:xfrm>
        </p:spPr>
        <p:txBody>
          <a:bodyPr/>
          <a:lstStyle/>
          <a:p>
            <a:r>
              <a:rPr lang="ru-RU" smtClean="0">
                <a:cs typeface="Arial" charset="0"/>
              </a:rPr>
              <a:t>Как это выглядит сегодня</a:t>
            </a:r>
            <a:r>
              <a:rPr smtClean="0">
                <a:cs typeface="Arial" charset="0"/>
              </a:rPr>
              <a:t> – </a:t>
            </a:r>
            <a:r>
              <a:rPr lang="ru-RU" smtClean="0">
                <a:cs typeface="Arial" charset="0"/>
              </a:rPr>
              <a:t>сложно и дорого</a:t>
            </a:r>
            <a:endParaRPr smtClean="0">
              <a:cs typeface="Arial" charset="0"/>
            </a:endParaRPr>
          </a:p>
        </p:txBody>
      </p:sp>
      <p:sp>
        <p:nvSpPr>
          <p:cNvPr id="3" name="Slide Number Placeholder 2"/>
          <p:cNvSpPr>
            <a:spLocks noGrp="1"/>
          </p:cNvSpPr>
          <p:nvPr>
            <p:ph type="sldNum" sz="quarter" idx="10"/>
          </p:nvPr>
        </p:nvSpPr>
        <p:spPr/>
        <p:txBody>
          <a:bodyPr/>
          <a:lstStyle/>
          <a:p>
            <a:pPr>
              <a:defRPr/>
            </a:pPr>
            <a:fld id="{C918C8F0-A21E-4A4E-8CAF-A85ED5732B48}" type="slidenum">
              <a:rPr lang="en-US">
                <a:latin typeface="+mj-lt"/>
              </a:rPr>
              <a:pPr>
                <a:defRPr/>
              </a:pPr>
              <a:t>141</a:t>
            </a:fld>
            <a:endParaRPr lang="en-US" dirty="0">
              <a:latin typeface="+mj-lt"/>
            </a:endParaRPr>
          </a:p>
        </p:txBody>
      </p:sp>
      <p:pic>
        <p:nvPicPr>
          <p:cNvPr id="5" name="Picture 4"/>
          <p:cNvPicPr>
            <a:picLocks noChangeAspect="1"/>
          </p:cNvPicPr>
          <p:nvPr/>
        </p:nvPicPr>
        <p:blipFill rotWithShape="1">
          <a:blip r:embed="rId2"/>
          <a:srcRect l="1753" r="523"/>
          <a:stretch/>
        </p:blipFill>
        <p:spPr>
          <a:xfrm>
            <a:off x="547688" y="912813"/>
            <a:ext cx="6400800" cy="5484812"/>
          </a:xfrm>
          <a:prstGeom prst="rect">
            <a:avLst/>
          </a:prstGeom>
          <a:ln>
            <a:noFill/>
          </a:ln>
          <a:effectLst>
            <a:outerShdw blurRad="292100" dist="139700" dir="2700000" algn="tl" rotWithShape="0">
              <a:srgbClr val="333333">
                <a:alpha val="65000"/>
              </a:srgbClr>
            </a:outerShdw>
          </a:effectLst>
        </p:spPr>
      </p:pic>
      <p:grpSp>
        <p:nvGrpSpPr>
          <p:cNvPr id="311300" name="Group 7"/>
          <p:cNvGrpSpPr>
            <a:grpSpLocks/>
          </p:cNvGrpSpPr>
          <p:nvPr/>
        </p:nvGrpSpPr>
        <p:grpSpPr bwMode="auto">
          <a:xfrm>
            <a:off x="7496175" y="1639888"/>
            <a:ext cx="1100138" cy="763587"/>
            <a:chOff x="7485948" y="4409262"/>
            <a:chExt cx="1099878" cy="763359"/>
          </a:xfrm>
        </p:grpSpPr>
        <p:pic>
          <p:nvPicPr>
            <p:cNvPr id="311301" name="Picture 2" descr="http://a0.twimg.com/profile_images/1499926389/axon_logo.jpg.jpg"/>
            <p:cNvPicPr>
              <a:picLocks noChangeAspect="1" noChangeArrowheads="1"/>
            </p:cNvPicPr>
            <p:nvPr/>
          </p:nvPicPr>
          <p:blipFill>
            <a:blip r:embed="rId3"/>
            <a:srcRect t="25890" b="24228"/>
            <a:stretch>
              <a:fillRect/>
            </a:stretch>
          </p:blipFill>
          <p:spPr bwMode="auto">
            <a:xfrm>
              <a:off x="7485948" y="4623981"/>
              <a:ext cx="1099878" cy="548640"/>
            </a:xfrm>
            <a:prstGeom prst="rect">
              <a:avLst/>
            </a:prstGeom>
            <a:noFill/>
            <a:ln w="9525">
              <a:noFill/>
              <a:miter lim="800000"/>
              <a:headEnd/>
              <a:tailEnd/>
            </a:ln>
          </p:spPr>
        </p:pic>
        <p:sp>
          <p:nvSpPr>
            <p:cNvPr id="7" name="TextBox 6"/>
            <p:cNvSpPr txBox="1"/>
            <p:nvPr/>
          </p:nvSpPr>
          <p:spPr>
            <a:xfrm>
              <a:off x="7485948" y="4409262"/>
              <a:ext cx="1099878" cy="214248"/>
            </a:xfrm>
            <a:prstGeom prst="rect">
              <a:avLst/>
            </a:prstGeom>
          </p:spPr>
          <p:txBody>
            <a:bodyPr wrap="none"/>
            <a:lstStyle/>
            <a:p>
              <a:pPr algn="ctr" defTabSz="914400" fontAlgn="auto">
                <a:lnSpc>
                  <a:spcPct val="85000"/>
                </a:lnSpc>
                <a:spcBef>
                  <a:spcPts val="1200"/>
                </a:spcBef>
                <a:spcAft>
                  <a:spcPts val="0"/>
                </a:spcAft>
                <a:defRPr/>
              </a:pPr>
              <a:r>
                <a:rPr lang="en-US" sz="1200" dirty="0">
                  <a:solidFill>
                    <a:schemeClr val="tx1">
                      <a:lumMod val="75000"/>
                      <a:lumOff val="25000"/>
                    </a:schemeClr>
                  </a:solidFill>
                  <a:latin typeface="Arial" pitchFamily="34" charset="0"/>
                  <a:cs typeface="Arial" pitchFamily="34" charset="0"/>
                </a:rPr>
                <a:t>Data Provided By</a:t>
              </a:r>
            </a:p>
          </p:txBody>
        </p:sp>
      </p:grpSp>
    </p:spTree>
  </p:cSld>
  <p:clrMapOvr>
    <a:masterClrMapping/>
  </p:clrMapOvr>
  <p:transition spd="slow">
    <p:wip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Title 1"/>
          <p:cNvSpPr>
            <a:spLocks noGrp="1"/>
          </p:cNvSpPr>
          <p:nvPr>
            <p:ph type="title"/>
          </p:nvPr>
        </p:nvSpPr>
        <p:spPr>
          <a:xfrm>
            <a:off x="225425" y="44450"/>
            <a:ext cx="8694738" cy="774700"/>
          </a:xfrm>
        </p:spPr>
        <p:txBody>
          <a:bodyPr/>
          <a:lstStyle/>
          <a:p>
            <a:r>
              <a:rPr lang="ru-RU" smtClean="0">
                <a:cs typeface="Arial" charset="0"/>
              </a:rPr>
              <a:t>Как это будет выглядеть уже завтра </a:t>
            </a:r>
            <a:r>
              <a:rPr smtClean="0">
                <a:cs typeface="Arial" charset="0"/>
              </a:rPr>
              <a:t>– </a:t>
            </a:r>
            <a:r>
              <a:rPr lang="ru-RU" smtClean="0">
                <a:cs typeface="Arial" charset="0"/>
              </a:rPr>
              <a:t>простота и доступность, благодаря</a:t>
            </a:r>
            <a:r>
              <a:rPr smtClean="0">
                <a:cs typeface="Arial" charset="0"/>
              </a:rPr>
              <a:t> Ethernet</a:t>
            </a:r>
          </a:p>
        </p:txBody>
      </p:sp>
      <p:sp>
        <p:nvSpPr>
          <p:cNvPr id="3" name="Slide Number Placeholder 2"/>
          <p:cNvSpPr>
            <a:spLocks noGrp="1"/>
          </p:cNvSpPr>
          <p:nvPr>
            <p:ph type="sldNum" sz="quarter" idx="10"/>
          </p:nvPr>
        </p:nvSpPr>
        <p:spPr/>
        <p:txBody>
          <a:bodyPr/>
          <a:lstStyle/>
          <a:p>
            <a:pPr>
              <a:defRPr/>
            </a:pPr>
            <a:fld id="{C12D543F-FA07-4341-ACC6-83B18F5D6A3C}" type="slidenum">
              <a:rPr lang="en-US">
                <a:latin typeface="+mj-lt"/>
              </a:rPr>
              <a:pPr>
                <a:defRPr/>
              </a:pPr>
              <a:t>142</a:t>
            </a:fld>
            <a:endParaRPr lang="en-US" dirty="0">
              <a:latin typeface="+mj-lt"/>
            </a:endParaRPr>
          </a:p>
        </p:txBody>
      </p:sp>
      <p:pic>
        <p:nvPicPr>
          <p:cNvPr id="4" name="Picture 2" descr="D:\Users\bmurphy\Pictures\Pro Video AVB 2.PNG"/>
          <p:cNvPicPr>
            <a:picLocks noChangeAspect="1" noChangeArrowheads="1"/>
          </p:cNvPicPr>
          <p:nvPr/>
        </p:nvPicPr>
        <p:blipFill rotWithShape="1">
          <a:blip r:embed="rId2"/>
          <a:srcRect l="13607" t="1336" r="-8" b="-56"/>
          <a:stretch/>
        </p:blipFill>
        <p:spPr bwMode="auto">
          <a:xfrm>
            <a:off x="547688" y="920750"/>
            <a:ext cx="6400800" cy="5484813"/>
          </a:xfrm>
          <a:prstGeom prst="rect">
            <a:avLst/>
          </a:prstGeom>
          <a:ln>
            <a:noFill/>
          </a:ln>
          <a:effectLst>
            <a:outerShdw blurRad="292100" dist="139700" dir="2700000" algn="tl" rotWithShape="0">
              <a:srgbClr val="333333">
                <a:alpha val="65000"/>
              </a:srgbClr>
            </a:outerShdw>
          </a:effectLst>
          <a:extLst>
            <a:ext uri="{909E8E84-426E-40dd-AFC4-6F175D3DCCD1}"/>
          </a:extLst>
        </p:spPr>
      </p:pic>
      <p:grpSp>
        <p:nvGrpSpPr>
          <p:cNvPr id="312324" name="Group 7"/>
          <p:cNvGrpSpPr>
            <a:grpSpLocks/>
          </p:cNvGrpSpPr>
          <p:nvPr/>
        </p:nvGrpSpPr>
        <p:grpSpPr bwMode="auto">
          <a:xfrm>
            <a:off x="7496175" y="1639888"/>
            <a:ext cx="1100138" cy="763587"/>
            <a:chOff x="7485948" y="4409262"/>
            <a:chExt cx="1099878" cy="763359"/>
          </a:xfrm>
        </p:grpSpPr>
        <p:pic>
          <p:nvPicPr>
            <p:cNvPr id="312325" name="Picture 2" descr="http://a0.twimg.com/profile_images/1499926389/axon_logo.jpg.jpg"/>
            <p:cNvPicPr>
              <a:picLocks noChangeAspect="1" noChangeArrowheads="1"/>
            </p:cNvPicPr>
            <p:nvPr/>
          </p:nvPicPr>
          <p:blipFill>
            <a:blip r:embed="rId3"/>
            <a:srcRect t="25890" b="24228"/>
            <a:stretch>
              <a:fillRect/>
            </a:stretch>
          </p:blipFill>
          <p:spPr bwMode="auto">
            <a:xfrm>
              <a:off x="7485948" y="4623981"/>
              <a:ext cx="1099878" cy="548640"/>
            </a:xfrm>
            <a:prstGeom prst="rect">
              <a:avLst/>
            </a:prstGeom>
            <a:noFill/>
            <a:ln w="9525">
              <a:noFill/>
              <a:miter lim="800000"/>
              <a:headEnd/>
              <a:tailEnd/>
            </a:ln>
          </p:spPr>
        </p:pic>
        <p:sp>
          <p:nvSpPr>
            <p:cNvPr id="10" name="TextBox 9"/>
            <p:cNvSpPr txBox="1"/>
            <p:nvPr/>
          </p:nvSpPr>
          <p:spPr>
            <a:xfrm>
              <a:off x="7485948" y="4409262"/>
              <a:ext cx="1099878" cy="214248"/>
            </a:xfrm>
            <a:prstGeom prst="rect">
              <a:avLst/>
            </a:prstGeom>
          </p:spPr>
          <p:txBody>
            <a:bodyPr wrap="none"/>
            <a:lstStyle/>
            <a:p>
              <a:pPr algn="ctr" defTabSz="914400" fontAlgn="auto">
                <a:lnSpc>
                  <a:spcPct val="85000"/>
                </a:lnSpc>
                <a:spcBef>
                  <a:spcPts val="1200"/>
                </a:spcBef>
                <a:spcAft>
                  <a:spcPts val="0"/>
                </a:spcAft>
                <a:defRPr/>
              </a:pPr>
              <a:r>
                <a:rPr lang="en-US" sz="1200" dirty="0">
                  <a:solidFill>
                    <a:schemeClr val="tx1">
                      <a:lumMod val="75000"/>
                      <a:lumOff val="25000"/>
                    </a:schemeClr>
                  </a:solidFill>
                  <a:latin typeface="Arial" pitchFamily="34" charset="0"/>
                  <a:cs typeface="Arial" pitchFamily="34" charset="0"/>
                </a:rPr>
                <a:t>Data Provided By</a:t>
              </a:r>
            </a:p>
          </p:txBody>
        </p:sp>
      </p:grpSp>
    </p:spTree>
  </p:cSld>
  <p:clrMapOvr>
    <a:masterClrMapping/>
  </p:clrMapOvr>
  <p:transition spd="slow">
    <p:wip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4295775" y="1079500"/>
            <a:ext cx="4848225" cy="5778500"/>
          </a:xfrm>
          <a:prstGeom prst="rect">
            <a:avLst/>
          </a:prstGeom>
          <a:blipFill dpi="0" rotWithShape="1">
            <a:blip r:embed="rId3">
              <a:alphaModFix amt="52000"/>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0" y="1078771"/>
            <a:ext cx="4295505" cy="5779230"/>
          </a:xfrm>
          <a:prstGeom prst="rect">
            <a:avLst/>
          </a:prstGeom>
          <a:gradFill flip="none" rotWithShape="1">
            <a:gsLst>
              <a:gs pos="10000">
                <a:schemeClr val="bg1">
                  <a:lumMod val="95000"/>
                  <a:alpha val="0"/>
                </a:schemeClr>
              </a:gs>
              <a:gs pos="49000">
                <a:srgbClr val="F2F2F2">
                  <a:alpha val="28000"/>
                </a:srgbClr>
              </a:gs>
              <a:gs pos="99000">
                <a:schemeClr val="bg1">
                  <a:lumMod val="95000"/>
                  <a:alpha val="53000"/>
                </a:schemeClr>
              </a:gs>
            </a:gsLst>
            <a:lin ang="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13349" name="Title 4"/>
          <p:cNvSpPr>
            <a:spLocks noGrp="1"/>
          </p:cNvSpPr>
          <p:nvPr>
            <p:ph type="title"/>
          </p:nvPr>
        </p:nvSpPr>
        <p:spPr>
          <a:xfrm>
            <a:off x="225425" y="44450"/>
            <a:ext cx="8694738" cy="774700"/>
          </a:xfrm>
        </p:spPr>
        <p:txBody>
          <a:bodyPr/>
          <a:lstStyle/>
          <a:p>
            <a:r>
              <a:rPr lang="ru-RU" sz="2800" smtClean="0">
                <a:cs typeface="Arial" charset="0"/>
              </a:rPr>
              <a:t>Лучшая технология коммуникаций</a:t>
            </a:r>
            <a:r>
              <a:rPr sz="2800" smtClean="0">
                <a:cs typeface="Arial" charset="0"/>
              </a:rPr>
              <a:t>: Ethernet</a:t>
            </a:r>
          </a:p>
        </p:txBody>
      </p:sp>
      <p:sp>
        <p:nvSpPr>
          <p:cNvPr id="313350" name="Slide Number Placeholder 5"/>
          <p:cNvSpPr>
            <a:spLocks noGrp="1"/>
          </p:cNvSpPr>
          <p:nvPr>
            <p:ph type="sldNum" sz="quarter" idx="10"/>
          </p:nvPr>
        </p:nvSpPr>
        <p:spPr bwMode="auto">
          <a:noFill/>
          <a:ln>
            <a:miter lim="800000"/>
            <a:headEnd/>
            <a:tailEnd/>
          </a:ln>
        </p:spPr>
        <p:txBody>
          <a:bodyPr/>
          <a:lstStyle/>
          <a:p>
            <a:pPr fontAlgn="base">
              <a:spcBef>
                <a:spcPct val="0"/>
              </a:spcBef>
              <a:spcAft>
                <a:spcPct val="0"/>
              </a:spcAft>
            </a:pPr>
            <a:fld id="{1EE56F2B-514B-43D3-93C2-DEB3B818E993}" type="slidenum">
              <a:rPr lang="en-US">
                <a:latin typeface="Arial" charset="0"/>
                <a:cs typeface="Arial" charset="0"/>
              </a:rPr>
              <a:pPr fontAlgn="base">
                <a:spcBef>
                  <a:spcPct val="0"/>
                </a:spcBef>
                <a:spcAft>
                  <a:spcPct val="0"/>
                </a:spcAft>
              </a:pPr>
              <a:t>143</a:t>
            </a:fld>
            <a:endParaRPr lang="en-US">
              <a:latin typeface="Arial" charset="0"/>
              <a:cs typeface="Arial" charset="0"/>
            </a:endParaRPr>
          </a:p>
        </p:txBody>
      </p:sp>
      <p:sp>
        <p:nvSpPr>
          <p:cNvPr id="313351" name="Rectangle 108"/>
          <p:cNvSpPr>
            <a:spLocks noChangeArrowheads="1"/>
          </p:cNvSpPr>
          <p:nvPr/>
        </p:nvSpPr>
        <p:spPr bwMode="auto">
          <a:xfrm>
            <a:off x="5892800" y="4729163"/>
            <a:ext cx="744538" cy="768350"/>
          </a:xfrm>
          <a:prstGeom prst="rect">
            <a:avLst/>
          </a:prstGeom>
          <a:noFill/>
          <a:ln w="9525">
            <a:noFill/>
            <a:miter lim="800000"/>
            <a:headEnd/>
            <a:tailEnd/>
          </a:ln>
        </p:spPr>
        <p:txBody>
          <a:bodyPr wrap="none" lIns="0" rIns="0" anchor="ctr">
            <a:spAutoFit/>
          </a:bodyPr>
          <a:lstStyle/>
          <a:p>
            <a:pPr marL="114300" algn="ctr"/>
            <a:r>
              <a:rPr lang="en-GB" sz="4400" b="1">
                <a:solidFill>
                  <a:srgbClr val="FFFFFF"/>
                </a:solidFill>
              </a:rPr>
              <a:t>70</a:t>
            </a:r>
            <a:endParaRPr lang="en-GB" sz="2400" b="1">
              <a:solidFill>
                <a:srgbClr val="FFFFFF"/>
              </a:solidFill>
            </a:endParaRPr>
          </a:p>
        </p:txBody>
      </p:sp>
      <p:sp>
        <p:nvSpPr>
          <p:cNvPr id="313352" name="TextBox 1"/>
          <p:cNvSpPr txBox="1">
            <a:spLocks noChangeArrowheads="1"/>
          </p:cNvSpPr>
          <p:nvPr/>
        </p:nvSpPr>
        <p:spPr bwMode="auto">
          <a:xfrm>
            <a:off x="10129838" y="53816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
        <p:nvSpPr>
          <p:cNvPr id="47" name="Title 3"/>
          <p:cNvSpPr txBox="1">
            <a:spLocks/>
          </p:cNvSpPr>
          <p:nvPr/>
        </p:nvSpPr>
        <p:spPr>
          <a:xfrm>
            <a:off x="224318" y="1320800"/>
            <a:ext cx="6629401" cy="5080000"/>
          </a:xfrm>
          <a:prstGeom prst="rect">
            <a:avLst/>
          </a:prstGeom>
          <a:solidFill>
            <a:srgbClr val="2C2542">
              <a:alpha val="87000"/>
            </a:srgbClr>
          </a:solidFill>
          <a:ln>
            <a:noFill/>
          </a:ln>
          <a:effectLst>
            <a:outerShdw blurRad="622300" dist="342900" dir="2700000" sx="87000" sy="87000" algn="tl" rotWithShape="0">
              <a:srgbClr val="000000">
                <a:alpha val="17000"/>
              </a:srgbClr>
            </a:outerShdw>
            <a:reflection stA="45000" endPos="0" dist="50800" dir="5400000" sy="-100000" algn="bl" rotWithShape="0"/>
          </a:effectLst>
        </p:spPr>
        <p:txBody>
          <a:bodyPr lIns="274320" rIns="0" anchor="ctr"/>
          <a:lstStyle>
            <a:lvl1pPr algn="l" defTabSz="914400" rtl="0" eaLnBrk="1" latinLnBrk="0" hangingPunct="1">
              <a:spcBef>
                <a:spcPct val="0"/>
              </a:spcBef>
              <a:buNone/>
              <a:defRPr lang="en-US" sz="2600" b="1" kern="1200" dirty="0">
                <a:solidFill>
                  <a:srgbClr val="FFFFFF"/>
                </a:solidFill>
                <a:latin typeface="+mj-lt"/>
                <a:ea typeface="+mj-ea"/>
                <a:cs typeface="Arial" pitchFamily="34" charset="0"/>
              </a:defRPr>
            </a:lvl1pPr>
          </a:lstStyle>
          <a:p>
            <a:pPr fontAlgn="auto">
              <a:spcAft>
                <a:spcPts val="0"/>
              </a:spcAft>
              <a:defRPr/>
            </a:pPr>
            <a:r>
              <a:rPr lang="ru-RU" sz="2000" smtClean="0"/>
              <a:t>40 лет использования</a:t>
            </a:r>
            <a:endParaRPr sz="2000" smtClean="0"/>
          </a:p>
          <a:p>
            <a:pPr fontAlgn="auto">
              <a:spcAft>
                <a:spcPts val="0"/>
              </a:spcAft>
              <a:defRPr/>
            </a:pPr>
            <a:endParaRPr sz="1800" b="0" smtClean="0"/>
          </a:p>
          <a:p>
            <a:pPr fontAlgn="auto">
              <a:spcAft>
                <a:spcPts val="0"/>
              </a:spcAft>
              <a:defRPr/>
            </a:pPr>
            <a:r>
              <a:rPr sz="2000" b="0">
                <a:solidFill>
                  <a:srgbClr val="A3C200"/>
                </a:solidFill>
              </a:rPr>
              <a:t>	</a:t>
            </a:r>
            <a:r>
              <a:rPr sz="2000" b="0" smtClean="0">
                <a:solidFill>
                  <a:srgbClr val="A3C200"/>
                </a:solidFill>
              </a:rPr>
              <a:t>- LAN to MAN to WAN</a:t>
            </a:r>
          </a:p>
          <a:p>
            <a:pPr fontAlgn="auto">
              <a:spcAft>
                <a:spcPts val="0"/>
              </a:spcAft>
              <a:defRPr/>
            </a:pPr>
            <a:r>
              <a:rPr sz="2000" b="0">
                <a:solidFill>
                  <a:srgbClr val="A3C200"/>
                </a:solidFill>
              </a:rPr>
              <a:t>	</a:t>
            </a:r>
            <a:r>
              <a:rPr sz="2000" b="0" smtClean="0">
                <a:solidFill>
                  <a:srgbClr val="A3C200"/>
                </a:solidFill>
              </a:rPr>
              <a:t>- </a:t>
            </a:r>
            <a:r>
              <a:rPr lang="ru-RU" sz="2000" b="0" smtClean="0">
                <a:solidFill>
                  <a:srgbClr val="A3C200"/>
                </a:solidFill>
              </a:rPr>
              <a:t>Простота</a:t>
            </a:r>
            <a:r>
              <a:rPr sz="2000" b="0" smtClean="0">
                <a:solidFill>
                  <a:srgbClr val="A3C200"/>
                </a:solidFill>
              </a:rPr>
              <a:t>, </a:t>
            </a:r>
            <a:r>
              <a:rPr lang="ru-RU" sz="2000" b="0" smtClean="0">
                <a:solidFill>
                  <a:srgbClr val="A3C200"/>
                </a:solidFill>
              </a:rPr>
              <a:t>эффективность</a:t>
            </a:r>
            <a:r>
              <a:rPr sz="2000" b="0" smtClean="0">
                <a:solidFill>
                  <a:srgbClr val="A3C200"/>
                </a:solidFill>
              </a:rPr>
              <a:t> </a:t>
            </a:r>
            <a:r>
              <a:rPr lang="ru-RU" sz="2000" b="0" smtClean="0">
                <a:solidFill>
                  <a:srgbClr val="A3C200"/>
                </a:solidFill>
              </a:rPr>
              <a:t>и</a:t>
            </a:r>
            <a:r>
              <a:rPr sz="2000" b="0" smtClean="0">
                <a:solidFill>
                  <a:srgbClr val="A3C200"/>
                </a:solidFill>
              </a:rPr>
              <a:t> </a:t>
            </a:r>
            <a:r>
              <a:rPr lang="ru-RU" sz="2000" b="0" smtClean="0">
                <a:solidFill>
                  <a:srgbClr val="A3C200"/>
                </a:solidFill>
              </a:rPr>
              <a:t>цена</a:t>
            </a:r>
            <a:endParaRPr sz="2000" b="0" smtClean="0">
              <a:solidFill>
                <a:srgbClr val="A3C200"/>
              </a:solidFill>
            </a:endParaRPr>
          </a:p>
          <a:p>
            <a:pPr fontAlgn="auto">
              <a:spcAft>
                <a:spcPts val="0"/>
              </a:spcAft>
              <a:defRPr/>
            </a:pPr>
            <a:endParaRPr sz="2000" b="0"/>
          </a:p>
          <a:p>
            <a:pPr fontAlgn="auto">
              <a:spcAft>
                <a:spcPts val="0"/>
              </a:spcAft>
              <a:defRPr/>
            </a:pPr>
            <a:r>
              <a:rPr lang="ru-RU" sz="2000" smtClean="0"/>
              <a:t>Постоянное развитие</a:t>
            </a:r>
            <a:endParaRPr sz="2000" b="0" smtClean="0"/>
          </a:p>
          <a:p>
            <a:pPr fontAlgn="auto">
              <a:spcAft>
                <a:spcPts val="0"/>
              </a:spcAft>
              <a:defRPr/>
            </a:pPr>
            <a:endParaRPr sz="1200" b="0" smtClean="0"/>
          </a:p>
          <a:p>
            <a:pPr fontAlgn="auto">
              <a:spcAft>
                <a:spcPts val="0"/>
              </a:spcAft>
              <a:defRPr/>
            </a:pPr>
            <a:r>
              <a:rPr sz="2000" b="0">
                <a:solidFill>
                  <a:srgbClr val="A3C200"/>
                </a:solidFill>
                <a:ea typeface="+mn-ea"/>
              </a:rPr>
              <a:t>	</a:t>
            </a:r>
            <a:r>
              <a:rPr sz="2000" b="0" smtClean="0">
                <a:solidFill>
                  <a:srgbClr val="A3C200"/>
                </a:solidFill>
                <a:ea typeface="+mn-ea"/>
              </a:rPr>
              <a:t>- </a:t>
            </a:r>
            <a:r>
              <a:rPr lang="ru-RU" sz="2000" b="0" smtClean="0">
                <a:solidFill>
                  <a:srgbClr val="A3C200"/>
                </a:solidFill>
                <a:ea typeface="+mn-ea"/>
              </a:rPr>
              <a:t>Технологии и сервисы</a:t>
            </a:r>
          </a:p>
          <a:p>
            <a:pPr fontAlgn="auto">
              <a:spcAft>
                <a:spcPts val="0"/>
              </a:spcAft>
              <a:defRPr/>
            </a:pPr>
            <a:r>
              <a:rPr sz="2000" b="0" smtClean="0">
                <a:solidFill>
                  <a:srgbClr val="A3C200"/>
                </a:solidFill>
                <a:ea typeface="+mn-ea"/>
              </a:rPr>
              <a:t>	- </a:t>
            </a:r>
            <a:r>
              <a:rPr lang="ru-RU" sz="2000" b="0" smtClean="0">
                <a:solidFill>
                  <a:srgbClr val="A3C200"/>
                </a:solidFill>
                <a:ea typeface="+mn-ea"/>
              </a:rPr>
              <a:t>Выбор технологии </a:t>
            </a:r>
            <a:r>
              <a:rPr lang="ru-RU" sz="2000" b="0" err="1" smtClean="0">
                <a:solidFill>
                  <a:srgbClr val="A3C200"/>
                </a:solidFill>
                <a:ea typeface="+mn-ea"/>
              </a:rPr>
              <a:t>вендорами</a:t>
            </a:r>
            <a:endParaRPr sz="2000" b="0" smtClean="0">
              <a:solidFill>
                <a:srgbClr val="A3C200"/>
              </a:solidFill>
              <a:ea typeface="+mn-ea"/>
            </a:endParaRPr>
          </a:p>
          <a:p>
            <a:pPr fontAlgn="auto">
              <a:spcAft>
                <a:spcPts val="0"/>
              </a:spcAft>
              <a:defRPr/>
            </a:pPr>
            <a:endParaRPr sz="2000" b="0">
              <a:solidFill>
                <a:srgbClr val="CCFFCC"/>
              </a:solidFill>
              <a:ea typeface="+mn-ea"/>
            </a:endParaRPr>
          </a:p>
          <a:p>
            <a:pPr fontAlgn="auto">
              <a:spcAft>
                <a:spcPts val="0"/>
              </a:spcAft>
              <a:defRPr/>
            </a:pPr>
            <a:r>
              <a:rPr sz="2000" smtClean="0">
                <a:ea typeface="+mn-ea"/>
              </a:rPr>
              <a:t>Enterprise, Ethernet Access and Mobile Backhaul,  Data Centers, Physical Security</a:t>
            </a:r>
            <a:r>
              <a:rPr lang="ru-RU" sz="2000" smtClean="0">
                <a:ea typeface="+mn-ea"/>
              </a:rPr>
              <a:t>,</a:t>
            </a:r>
            <a:r>
              <a:rPr sz="2000" smtClean="0">
                <a:ea typeface="+mn-ea"/>
              </a:rPr>
              <a:t> </a:t>
            </a:r>
            <a:r>
              <a:rPr lang="ru-RU" sz="2000" smtClean="0">
                <a:ea typeface="+mn-ea"/>
              </a:rPr>
              <a:t>а теперь и профессиональные </a:t>
            </a:r>
            <a:r>
              <a:rPr sz="2000" smtClean="0">
                <a:ea typeface="+mn-ea"/>
              </a:rPr>
              <a:t>Audio and Video</a:t>
            </a:r>
          </a:p>
        </p:txBody>
      </p:sp>
    </p:spTree>
  </p:cSld>
  <p:clrMapOvr>
    <a:masterClrMapping/>
  </p:clrMapOvr>
  <p:transition spd="slow">
    <p:wip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3" name="Picture 5" descr="http://images.cityhdwallpapers.com/images/1600x1200/Pudong%20Shanghai%20China%20TV%20tower%20at%20night.jpg"/>
          <p:cNvPicPr>
            <a:picLocks noChangeAspect="1" noChangeArrowheads="1"/>
          </p:cNvPicPr>
          <p:nvPr/>
        </p:nvPicPr>
        <p:blipFill>
          <a:blip r:embed="rId3"/>
          <a:srcRect/>
          <a:stretch>
            <a:fillRect/>
          </a:stretch>
        </p:blipFill>
        <p:spPr bwMode="auto">
          <a:xfrm>
            <a:off x="0" y="0"/>
            <a:ext cx="9144000" cy="7242175"/>
          </a:xfrm>
          <a:prstGeom prst="rect">
            <a:avLst/>
          </a:prstGeom>
          <a:noFill/>
          <a:ln w="9525">
            <a:noFill/>
            <a:miter lim="800000"/>
            <a:headEnd/>
            <a:tailEnd/>
          </a:ln>
        </p:spPr>
      </p:pic>
      <p:sp>
        <p:nvSpPr>
          <p:cNvPr id="315394" name="Title 3"/>
          <p:cNvSpPr>
            <a:spLocks noGrp="1"/>
          </p:cNvSpPr>
          <p:nvPr>
            <p:ph type="title"/>
          </p:nvPr>
        </p:nvSpPr>
        <p:spPr>
          <a:xfrm>
            <a:off x="1339850" y="301625"/>
            <a:ext cx="7477125" cy="490538"/>
          </a:xfrm>
        </p:spPr>
        <p:txBody>
          <a:bodyPr/>
          <a:lstStyle/>
          <a:p>
            <a:r>
              <a:rPr sz="2800" smtClean="0">
                <a:cs typeface="Arial" charset="0"/>
              </a:rPr>
              <a:t>Ethernet </a:t>
            </a:r>
            <a:r>
              <a:rPr lang="ru-RU" sz="2800" smtClean="0">
                <a:cs typeface="Arial" charset="0"/>
              </a:rPr>
              <a:t>в системах вещания</a:t>
            </a:r>
            <a:endParaRPr sz="2800" smtClean="0">
              <a:cs typeface="Arial" charset="0"/>
            </a:endParaRPr>
          </a:p>
        </p:txBody>
      </p:sp>
      <p:grpSp>
        <p:nvGrpSpPr>
          <p:cNvPr id="315395" name="Group 12"/>
          <p:cNvGrpSpPr>
            <a:grpSpLocks/>
          </p:cNvGrpSpPr>
          <p:nvPr/>
        </p:nvGrpSpPr>
        <p:grpSpPr bwMode="auto">
          <a:xfrm>
            <a:off x="1339850" y="1125538"/>
            <a:ext cx="3567113" cy="5208587"/>
            <a:chOff x="510138" y="1125281"/>
            <a:chExt cx="3566160" cy="5208142"/>
          </a:xfrm>
        </p:grpSpPr>
        <p:grpSp>
          <p:nvGrpSpPr>
            <p:cNvPr id="315416" name="Group 11"/>
            <p:cNvGrpSpPr>
              <a:grpSpLocks/>
            </p:cNvGrpSpPr>
            <p:nvPr/>
          </p:nvGrpSpPr>
          <p:grpSpPr bwMode="auto">
            <a:xfrm>
              <a:off x="510138" y="1125281"/>
              <a:ext cx="3566160" cy="5208142"/>
              <a:chOff x="510138" y="1125281"/>
              <a:chExt cx="3566160" cy="5208142"/>
            </a:xfrm>
          </p:grpSpPr>
          <p:sp>
            <p:nvSpPr>
              <p:cNvPr id="34" name="Rounded Rectangle 33"/>
              <p:cNvSpPr/>
              <p:nvPr/>
            </p:nvSpPr>
            <p:spPr>
              <a:xfrm>
                <a:off x="510138" y="1125281"/>
                <a:ext cx="3566160" cy="5208142"/>
              </a:xfrm>
              <a:prstGeom prst="roundRect">
                <a:avLst>
                  <a:gd name="adj" fmla="val 5179"/>
                </a:avLst>
              </a:prstGeom>
              <a:solidFill>
                <a:schemeClr val="bg1">
                  <a:alpha val="80000"/>
                </a:schemeClr>
              </a:solidFill>
              <a:ln w="9525">
                <a:solidFill>
                  <a:schemeClr val="tx1">
                    <a:lumMod val="75000"/>
                    <a:lumOff val="25000"/>
                  </a:schemeClr>
                </a:solidFill>
              </a:ln>
              <a:effectLst>
                <a:outerShdw blurRad="498475" dist="546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fontAlgn="auto">
                  <a:spcBef>
                    <a:spcPts val="0"/>
                  </a:spcBef>
                  <a:spcAft>
                    <a:spcPts val="0"/>
                  </a:spcAft>
                  <a:defRPr/>
                </a:pPr>
                <a:endParaRPr lang="en-US" dirty="0">
                  <a:solidFill>
                    <a:schemeClr val="tx1"/>
                  </a:solidFill>
                </a:endParaRPr>
              </a:p>
            </p:txBody>
          </p:sp>
          <p:sp>
            <p:nvSpPr>
              <p:cNvPr id="35" name="TextBox 34"/>
              <p:cNvSpPr txBox="1"/>
              <p:nvPr/>
            </p:nvSpPr>
            <p:spPr>
              <a:xfrm>
                <a:off x="700587" y="1176077"/>
                <a:ext cx="3185262" cy="630183"/>
              </a:xfrm>
              <a:prstGeom prst="rect">
                <a:avLst/>
              </a:prstGeom>
            </p:spPr>
            <p:txBody>
              <a:bodyPr anchor="ctr">
                <a:normAutofit/>
              </a:bodyPr>
              <a:lstStyle/>
              <a:p>
                <a:pPr algn="ctr" defTabSz="914400" fontAlgn="auto">
                  <a:lnSpc>
                    <a:spcPct val="85000"/>
                  </a:lnSpc>
                  <a:spcBef>
                    <a:spcPts val="1200"/>
                  </a:spcBef>
                  <a:spcAft>
                    <a:spcPts val="0"/>
                  </a:spcAft>
                  <a:defRPr/>
                </a:pPr>
                <a:r>
                  <a:rPr lang="en-US" sz="1600" b="1" dirty="0">
                    <a:solidFill>
                      <a:schemeClr val="accent1"/>
                    </a:solidFill>
                    <a:latin typeface="+mj-lt"/>
                    <a:cs typeface="Arial" pitchFamily="34" charset="0"/>
                  </a:rPr>
                  <a:t>Separate Media Networks</a:t>
                </a:r>
              </a:p>
            </p:txBody>
          </p:sp>
        </p:grpSp>
        <p:grpSp>
          <p:nvGrpSpPr>
            <p:cNvPr id="315417" name="Group 10"/>
            <p:cNvGrpSpPr>
              <a:grpSpLocks/>
            </p:cNvGrpSpPr>
            <p:nvPr/>
          </p:nvGrpSpPr>
          <p:grpSpPr bwMode="auto">
            <a:xfrm>
              <a:off x="590161" y="2044424"/>
              <a:ext cx="3406114" cy="1806066"/>
              <a:chOff x="590161" y="2044424"/>
              <a:chExt cx="3406114" cy="1806066"/>
            </a:xfrm>
          </p:grpSpPr>
          <p:grpSp>
            <p:nvGrpSpPr>
              <p:cNvPr id="315429" name="Group 7"/>
              <p:cNvGrpSpPr>
                <a:grpSpLocks/>
              </p:cNvGrpSpPr>
              <p:nvPr/>
            </p:nvGrpSpPr>
            <p:grpSpPr bwMode="auto">
              <a:xfrm>
                <a:off x="590161" y="2044424"/>
                <a:ext cx="3406114" cy="1806066"/>
                <a:chOff x="567987" y="2044424"/>
                <a:chExt cx="3406114" cy="1806066"/>
              </a:xfrm>
            </p:grpSpPr>
            <p:sp>
              <p:nvSpPr>
                <p:cNvPr id="64" name="Rounded Rectangle 63"/>
                <p:cNvSpPr/>
                <p:nvPr/>
              </p:nvSpPr>
              <p:spPr>
                <a:xfrm>
                  <a:off x="838709" y="2377711"/>
                  <a:ext cx="1031599" cy="1449264"/>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15432" name="Picture 9" descr="http://www.clker.com/cliparts/b/d/6/d/12252153401560296931penalva34_rack.svg.hi.png"/>
                <p:cNvPicPr>
                  <a:picLocks noChangeAspect="1" noChangeArrowheads="1"/>
                </p:cNvPicPr>
                <p:nvPr/>
              </p:nvPicPr>
              <p:blipFill>
                <a:blip r:embed="rId4"/>
                <a:srcRect/>
                <a:stretch>
                  <a:fillRect/>
                </a:stretch>
              </p:blipFill>
              <p:spPr bwMode="auto">
                <a:xfrm>
                  <a:off x="1308252" y="2541750"/>
                  <a:ext cx="499248" cy="1097279"/>
                </a:xfrm>
                <a:prstGeom prst="rect">
                  <a:avLst/>
                </a:prstGeom>
                <a:noFill/>
                <a:ln w="9525">
                  <a:noFill/>
                  <a:miter lim="800000"/>
                  <a:headEnd/>
                  <a:tailEnd/>
                </a:ln>
              </p:spPr>
            </p:pic>
            <p:sp>
              <p:nvSpPr>
                <p:cNvPr id="66" name="Rounded Rectangle 65"/>
                <p:cNvSpPr/>
                <p:nvPr/>
              </p:nvSpPr>
              <p:spPr>
                <a:xfrm>
                  <a:off x="2667020" y="2401522"/>
                  <a:ext cx="1031599" cy="1449263"/>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15434" name="Picture 9" descr="http://www.clker.com/cliparts/b/d/6/d/12252153401560296931penalva34_rack.svg.hi.png"/>
                <p:cNvPicPr>
                  <a:picLocks noChangeAspect="1" noChangeArrowheads="1"/>
                </p:cNvPicPr>
                <p:nvPr/>
              </p:nvPicPr>
              <p:blipFill>
                <a:blip r:embed="rId4"/>
                <a:srcRect/>
                <a:stretch>
                  <a:fillRect/>
                </a:stretch>
              </p:blipFill>
              <p:spPr bwMode="auto">
                <a:xfrm>
                  <a:off x="2719881" y="2578079"/>
                  <a:ext cx="499248" cy="1097279"/>
                </a:xfrm>
                <a:prstGeom prst="rect">
                  <a:avLst/>
                </a:prstGeom>
                <a:noFill/>
                <a:ln w="9525">
                  <a:noFill/>
                  <a:miter lim="800000"/>
                  <a:headEnd/>
                  <a:tailEnd/>
                </a:ln>
              </p:spPr>
            </p:pic>
            <p:sp>
              <p:nvSpPr>
                <p:cNvPr id="68" name="Rectangle 67"/>
                <p:cNvSpPr/>
                <p:nvPr/>
              </p:nvSpPr>
              <p:spPr>
                <a:xfrm>
                  <a:off x="1870308" y="2876143"/>
                  <a:ext cx="796712" cy="342871"/>
                </a:xfrm>
                <a:prstGeom prst="rect">
                  <a:avLst/>
                </a:prstGeom>
                <a:solidFill>
                  <a:schemeClr val="accent1">
                    <a:alpha val="41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15436" name="Group 58"/>
                <p:cNvGrpSpPr>
                  <a:grpSpLocks/>
                </p:cNvGrpSpPr>
                <p:nvPr/>
              </p:nvGrpSpPr>
              <p:grpSpPr bwMode="auto">
                <a:xfrm>
                  <a:off x="567987" y="2044424"/>
                  <a:ext cx="3406114" cy="720393"/>
                  <a:chOff x="2445061" y="1242911"/>
                  <a:chExt cx="3283854" cy="540295"/>
                </a:xfrm>
              </p:grpSpPr>
              <p:pic>
                <p:nvPicPr>
                  <p:cNvPr id="62" name="Picture 4" descr="http://www.multicastwireless.com/images/video%20surveillance%20console.jpg"/>
                  <p:cNvPicPr>
                    <a:picLocks noChangeAspect="1" noChangeArrowheads="1"/>
                  </p:cNvPicPr>
                  <p:nvPr/>
                </p:nvPicPr>
                <p:blipFill>
                  <a:blip r:embed="rId5" cstate="email">
                    <a:extLst>
                      <a:ext uri="{28A0092B-C50C-407E-A947-70E740481C1C}"/>
                    </a:extLst>
                  </a:blip>
                  <a:srcRect/>
                  <a:stretch>
                    <a:fillRect/>
                  </a:stretch>
                </p:blipFill>
                <p:spPr bwMode="auto">
                  <a:xfrm>
                    <a:off x="2445061" y="1242911"/>
                    <a:ext cx="588922" cy="540295"/>
                  </a:xfrm>
                  <a:prstGeom prst="roundRect">
                    <a:avLst>
                      <a:gd name="adj" fmla="val 8594"/>
                    </a:avLst>
                  </a:prstGeom>
                  <a:solidFill>
                    <a:srgbClr val="FFFFFF">
                      <a:shade val="85000"/>
                    </a:srgbClr>
                  </a:solidFill>
                  <a:ln w="3175">
                    <a:solidFill>
                      <a:schemeClr val="bg1"/>
                    </a:solidFill>
                  </a:ln>
                  <a:effectLst>
                    <a:outerShdw blurRad="50800" dist="38100" dir="2700000" algn="tl" rotWithShape="0">
                      <a:prstClr val="black">
                        <a:alpha val="40000"/>
                      </a:prstClr>
                    </a:outerShdw>
                    <a:reflection blurRad="12700" stA="38000" endPos="28000" dist="5000" dir="5400000" sy="-100000" algn="bl" rotWithShape="0"/>
                  </a:effectLst>
                  <a:extLst/>
                </p:spPr>
              </p:pic>
              <p:pic>
                <p:nvPicPr>
                  <p:cNvPr id="63" name="Picture 4" descr="http://www.multicastwireless.com/images/video%20surveillance%20console.jpg"/>
                  <p:cNvPicPr>
                    <a:picLocks noChangeAspect="1" noChangeArrowheads="1"/>
                  </p:cNvPicPr>
                  <p:nvPr/>
                </p:nvPicPr>
                <p:blipFill>
                  <a:blip r:embed="rId5" cstate="email">
                    <a:extLst>
                      <a:ext uri="{28A0092B-C50C-407E-A947-70E740481C1C}"/>
                    </a:extLst>
                  </a:blip>
                  <a:srcRect/>
                  <a:stretch>
                    <a:fillRect/>
                  </a:stretch>
                </p:blipFill>
                <p:spPr bwMode="auto">
                  <a:xfrm>
                    <a:off x="5139993" y="1242911"/>
                    <a:ext cx="588922" cy="540295"/>
                  </a:xfrm>
                  <a:prstGeom prst="roundRect">
                    <a:avLst>
                      <a:gd name="adj" fmla="val 8594"/>
                    </a:avLst>
                  </a:prstGeom>
                  <a:solidFill>
                    <a:srgbClr val="FFFFFF">
                      <a:shade val="85000"/>
                    </a:srgbClr>
                  </a:solidFill>
                  <a:ln w="3175">
                    <a:solidFill>
                      <a:schemeClr val="bg1"/>
                    </a:solidFill>
                  </a:ln>
                  <a:effectLst>
                    <a:outerShdw blurRad="50800" dist="38100" dir="2700000" algn="tl" rotWithShape="0">
                      <a:prstClr val="black">
                        <a:alpha val="40000"/>
                      </a:prstClr>
                    </a:outerShdw>
                    <a:reflection blurRad="12700" stA="38000" endPos="28000" dist="5000" dir="5400000" sy="-100000" algn="bl" rotWithShape="0"/>
                  </a:effectLst>
                  <a:extLst/>
                </p:spPr>
              </p:pic>
            </p:grpSp>
            <p:pic>
              <p:nvPicPr>
                <p:cNvPr id="60" name="Picture 59"/>
                <p:cNvPicPr>
                  <a:picLocks noChangeAspect="1"/>
                </p:cNvPicPr>
                <p:nvPr/>
              </p:nvPicPr>
              <p:blipFill>
                <a:blip r:embed="rId6" cstate="email">
                  <a:duotone>
                    <a:prstClr val="black"/>
                    <a:schemeClr val="tx1">
                      <a:lumMod val="65000"/>
                      <a:lumOff val="35000"/>
                      <a:tint val="45000"/>
                      <a:satMod val="400000"/>
                    </a:schemeClr>
                  </a:duotone>
                  <a:extLst>
                    <a:ext uri="{BEBA8EAE-BF5A-486C-A8C5-ECC9F3942E4B}"/>
                    <a:ext uri="{28A0092B-C50C-407E-A947-70E740481C1C}"/>
                  </a:extLst>
                </a:blip>
                <a:stretch>
                  <a:fillRect/>
                </a:stretch>
              </p:blipFill>
              <p:spPr>
                <a:xfrm>
                  <a:off x="576537" y="2809857"/>
                  <a:ext cx="587226" cy="694350"/>
                </a:xfrm>
                <a:prstGeom prst="rect">
                  <a:avLst/>
                </a:prstGeom>
                <a:effectLst>
                  <a:outerShdw blurRad="50800" dist="38100" dir="2700000" algn="tl" rotWithShape="0">
                    <a:prstClr val="black">
                      <a:alpha val="40000"/>
                    </a:prstClr>
                  </a:outerShdw>
                </a:effectLst>
              </p:spPr>
            </p:pic>
            <p:pic>
              <p:nvPicPr>
                <p:cNvPr id="61" name="Picture 60"/>
                <p:cNvPicPr>
                  <a:picLocks noChangeAspect="1"/>
                </p:cNvPicPr>
                <p:nvPr/>
              </p:nvPicPr>
              <p:blipFill>
                <a:blip r:embed="rId6" cstate="email">
                  <a:duotone>
                    <a:prstClr val="black"/>
                    <a:schemeClr val="tx1">
                      <a:lumMod val="65000"/>
                      <a:lumOff val="35000"/>
                      <a:tint val="45000"/>
                      <a:satMod val="400000"/>
                    </a:schemeClr>
                  </a:duotone>
                  <a:extLst>
                    <a:ext uri="{BEBA8EAE-BF5A-486C-A8C5-ECC9F3942E4B}"/>
                    <a:ext uri="{28A0092B-C50C-407E-A947-70E740481C1C}"/>
                  </a:extLst>
                </a:blip>
                <a:stretch>
                  <a:fillRect/>
                </a:stretch>
              </p:blipFill>
              <p:spPr>
                <a:xfrm>
                  <a:off x="3363252" y="2809857"/>
                  <a:ext cx="587226" cy="694350"/>
                </a:xfrm>
                <a:prstGeom prst="rect">
                  <a:avLst/>
                </a:prstGeom>
                <a:effectLst>
                  <a:outerShdw blurRad="50800" dist="38100" dir="2700000" algn="tl" rotWithShape="0">
                    <a:prstClr val="black">
                      <a:alpha val="40000"/>
                    </a:prstClr>
                  </a:outerShdw>
                </a:effectLst>
              </p:spPr>
            </p:pic>
          </p:grpSp>
          <p:sp>
            <p:nvSpPr>
              <p:cNvPr id="315430" name="TextBox 97"/>
              <p:cNvSpPr txBox="1">
                <a:spLocks noChangeArrowheads="1"/>
              </p:cNvSpPr>
              <p:nvPr/>
            </p:nvSpPr>
            <p:spPr bwMode="auto">
              <a:xfrm>
                <a:off x="1239763" y="2106631"/>
                <a:ext cx="2106910" cy="300487"/>
              </a:xfrm>
              <a:prstGeom prst="rect">
                <a:avLst/>
              </a:prstGeom>
              <a:noFill/>
              <a:ln w="9525">
                <a:noFill/>
                <a:miter lim="800000"/>
                <a:headEnd/>
                <a:tailEnd/>
              </a:ln>
            </p:spPr>
            <p:txBody>
              <a:bodyPr/>
              <a:lstStyle/>
              <a:p>
                <a:pPr algn="ctr" defTabSz="914400">
                  <a:lnSpc>
                    <a:spcPct val="85000"/>
                  </a:lnSpc>
                  <a:spcBef>
                    <a:spcPts val="1200"/>
                  </a:spcBef>
                </a:pPr>
                <a:r>
                  <a:rPr lang="en-US" sz="1200">
                    <a:latin typeface="Arial  "/>
                  </a:rPr>
                  <a:t>Proprietary Digital/Analog</a:t>
                </a:r>
              </a:p>
            </p:txBody>
          </p:sp>
        </p:grpSp>
        <p:grpSp>
          <p:nvGrpSpPr>
            <p:cNvPr id="315418" name="Group 9"/>
            <p:cNvGrpSpPr>
              <a:grpSpLocks/>
            </p:cNvGrpSpPr>
            <p:nvPr/>
          </p:nvGrpSpPr>
          <p:grpSpPr bwMode="auto">
            <a:xfrm>
              <a:off x="576537" y="4226433"/>
              <a:ext cx="3396670" cy="1675615"/>
              <a:chOff x="576537" y="4226433"/>
              <a:chExt cx="3396670" cy="1675615"/>
            </a:xfrm>
          </p:grpSpPr>
          <p:grpSp>
            <p:nvGrpSpPr>
              <p:cNvPr id="315419" name="Group 6"/>
              <p:cNvGrpSpPr>
                <a:grpSpLocks/>
              </p:cNvGrpSpPr>
              <p:nvPr/>
            </p:nvGrpSpPr>
            <p:grpSpPr bwMode="auto">
              <a:xfrm>
                <a:off x="576537" y="4429625"/>
                <a:ext cx="3396670" cy="1472423"/>
                <a:chOff x="576537" y="4429625"/>
                <a:chExt cx="3396670" cy="1472423"/>
              </a:xfrm>
            </p:grpSpPr>
            <p:grpSp>
              <p:nvGrpSpPr>
                <p:cNvPr id="315421" name="Group 69"/>
                <p:cNvGrpSpPr>
                  <a:grpSpLocks/>
                </p:cNvGrpSpPr>
                <p:nvPr/>
              </p:nvGrpSpPr>
              <p:grpSpPr bwMode="auto">
                <a:xfrm>
                  <a:off x="835761" y="4429625"/>
                  <a:ext cx="2859642" cy="1472423"/>
                  <a:chOff x="2722398" y="1368113"/>
                  <a:chExt cx="2756998" cy="1104318"/>
                </a:xfrm>
              </p:grpSpPr>
              <p:sp>
                <p:nvSpPr>
                  <p:cNvPr id="91" name="Rounded Rectangle 90"/>
                  <p:cNvSpPr/>
                  <p:nvPr/>
                </p:nvSpPr>
                <p:spPr>
                  <a:xfrm>
                    <a:off x="2722136" y="1368525"/>
                    <a:ext cx="994571" cy="1085758"/>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15425" name="Picture 9" descr="http://www.clker.com/cliparts/b/d/6/d/12252153401560296931penalva34_rack.svg.hi.png"/>
                  <p:cNvPicPr>
                    <a:picLocks noChangeAspect="1" noChangeArrowheads="1"/>
                  </p:cNvPicPr>
                  <p:nvPr/>
                </p:nvPicPr>
                <p:blipFill>
                  <a:blip r:embed="rId4"/>
                  <a:srcRect/>
                  <a:stretch>
                    <a:fillRect/>
                  </a:stretch>
                </p:blipFill>
                <p:spPr bwMode="auto">
                  <a:xfrm>
                    <a:off x="3175296" y="1490875"/>
                    <a:ext cx="481328" cy="822960"/>
                  </a:xfrm>
                  <a:prstGeom prst="rect">
                    <a:avLst/>
                  </a:prstGeom>
                  <a:noFill/>
                  <a:ln w="9525">
                    <a:noFill/>
                    <a:miter lim="800000"/>
                    <a:headEnd/>
                    <a:tailEnd/>
                  </a:ln>
                </p:spPr>
              </p:pic>
              <p:sp>
                <p:nvSpPr>
                  <p:cNvPr id="93" name="Rounded Rectangle 92"/>
                  <p:cNvSpPr/>
                  <p:nvPr/>
                </p:nvSpPr>
                <p:spPr>
                  <a:xfrm>
                    <a:off x="4484822" y="1386382"/>
                    <a:ext cx="994571" cy="1085758"/>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15427" name="Picture 9" descr="http://www.clker.com/cliparts/b/d/6/d/12252153401560296931penalva34_rack.svg.hi.png"/>
                  <p:cNvPicPr>
                    <a:picLocks noChangeAspect="1" noChangeArrowheads="1"/>
                  </p:cNvPicPr>
                  <p:nvPr/>
                </p:nvPicPr>
                <p:blipFill>
                  <a:blip r:embed="rId4"/>
                  <a:srcRect/>
                  <a:stretch>
                    <a:fillRect/>
                  </a:stretch>
                </p:blipFill>
                <p:spPr bwMode="auto">
                  <a:xfrm>
                    <a:off x="4536256" y="1518122"/>
                    <a:ext cx="481328" cy="822960"/>
                  </a:xfrm>
                  <a:prstGeom prst="rect">
                    <a:avLst/>
                  </a:prstGeom>
                  <a:noFill/>
                  <a:ln w="9525">
                    <a:noFill/>
                    <a:miter lim="800000"/>
                    <a:headEnd/>
                    <a:tailEnd/>
                  </a:ln>
                </p:spPr>
              </p:pic>
              <p:sp>
                <p:nvSpPr>
                  <p:cNvPr id="95" name="Rectangle 94"/>
                  <p:cNvSpPr/>
                  <p:nvPr/>
                </p:nvSpPr>
                <p:spPr>
                  <a:xfrm>
                    <a:off x="3716707" y="1741158"/>
                    <a:ext cx="768115" cy="258344"/>
                  </a:xfrm>
                  <a:prstGeom prst="rect">
                    <a:avLst/>
                  </a:prstGeom>
                  <a:solidFill>
                    <a:schemeClr val="accent1">
                      <a:alpha val="41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96" name="Picture 6" descr="http://icons.iconarchive.com/icons/sirubico/black-metal/256/PC-a-icon.png"/>
                <p:cNvPicPr>
                  <a:picLocks noChangeAspect="1" noChangeArrowheads="1"/>
                </p:cNvPicPr>
                <p:nvPr/>
              </p:nvPicPr>
              <p:blipFill>
                <a:blip r:embed="rId7"/>
                <a:srcRect/>
                <a:stretch>
                  <a:fillRect/>
                </a:stretch>
              </p:blipFill>
              <p:spPr bwMode="auto">
                <a:xfrm>
                  <a:off x="576795" y="5098454"/>
                  <a:ext cx="615785" cy="792095"/>
                </a:xfrm>
                <a:prstGeom prst="rect">
                  <a:avLst/>
                </a:prstGeom>
                <a:noFill/>
                <a:effectLst>
                  <a:outerShdw blurRad="50800" dist="38100" dir="2700000" algn="tl" rotWithShape="0">
                    <a:prstClr val="black">
                      <a:alpha val="40000"/>
                    </a:prstClr>
                  </a:outerShdw>
                </a:effectLst>
                <a:extLst>
                  <a:ext uri="{909E8E84-426E-40dd-AFC4-6F175D3DCCD1}"/>
                </a:extLst>
              </p:spPr>
            </p:pic>
            <p:pic>
              <p:nvPicPr>
                <p:cNvPr id="97" name="Picture 6" descr="http://icons.iconarchive.com/icons/sirubico/black-metal/256/PC-a-icon.png"/>
                <p:cNvPicPr>
                  <a:picLocks noChangeAspect="1" noChangeArrowheads="1"/>
                </p:cNvPicPr>
                <p:nvPr/>
              </p:nvPicPr>
              <p:blipFill>
                <a:blip r:embed="rId7"/>
                <a:srcRect/>
                <a:stretch>
                  <a:fillRect/>
                </a:stretch>
              </p:blipFill>
              <p:spPr bwMode="auto">
                <a:xfrm>
                  <a:off x="3357352" y="5098454"/>
                  <a:ext cx="615785" cy="792095"/>
                </a:xfrm>
                <a:prstGeom prst="rect">
                  <a:avLst/>
                </a:prstGeom>
                <a:noFill/>
                <a:effectLst>
                  <a:outerShdw blurRad="50800" dist="38100" dir="2700000" algn="tl" rotWithShape="0">
                    <a:prstClr val="black">
                      <a:alpha val="40000"/>
                    </a:prstClr>
                  </a:outerShdw>
                </a:effectLst>
                <a:extLst>
                  <a:ext uri="{909E8E84-426E-40dd-AFC4-6F175D3DCCD1}"/>
                </a:extLst>
              </p:spPr>
            </p:pic>
          </p:grpSp>
          <p:sp>
            <p:nvSpPr>
              <p:cNvPr id="315420" name="TextBox 98"/>
              <p:cNvSpPr txBox="1">
                <a:spLocks noChangeArrowheads="1"/>
              </p:cNvSpPr>
              <p:nvPr/>
            </p:nvSpPr>
            <p:spPr bwMode="auto">
              <a:xfrm>
                <a:off x="1239763" y="4226433"/>
                <a:ext cx="2106910" cy="300487"/>
              </a:xfrm>
              <a:prstGeom prst="rect">
                <a:avLst/>
              </a:prstGeom>
              <a:noFill/>
              <a:ln w="9525">
                <a:noFill/>
                <a:miter lim="800000"/>
                <a:headEnd/>
                <a:tailEnd/>
              </a:ln>
            </p:spPr>
            <p:txBody>
              <a:bodyPr/>
              <a:lstStyle/>
              <a:p>
                <a:pPr algn="ctr" defTabSz="914400">
                  <a:lnSpc>
                    <a:spcPct val="85000"/>
                  </a:lnSpc>
                  <a:spcBef>
                    <a:spcPts val="1200"/>
                  </a:spcBef>
                </a:pPr>
                <a:r>
                  <a:rPr lang="en-US" sz="1200">
                    <a:latin typeface="Arial  "/>
                  </a:rPr>
                  <a:t>Ethernet</a:t>
                </a:r>
              </a:p>
            </p:txBody>
          </p:sp>
        </p:grpSp>
      </p:grpSp>
      <p:grpSp>
        <p:nvGrpSpPr>
          <p:cNvPr id="315396" name="Group 14"/>
          <p:cNvGrpSpPr>
            <a:grpSpLocks/>
          </p:cNvGrpSpPr>
          <p:nvPr/>
        </p:nvGrpSpPr>
        <p:grpSpPr bwMode="auto">
          <a:xfrm>
            <a:off x="5251450" y="1125538"/>
            <a:ext cx="3565525" cy="5208587"/>
            <a:chOff x="4490415" y="1157796"/>
            <a:chExt cx="3566160" cy="5208142"/>
          </a:xfrm>
        </p:grpSpPr>
        <p:grpSp>
          <p:nvGrpSpPr>
            <p:cNvPr id="315398" name="Group 13"/>
            <p:cNvGrpSpPr>
              <a:grpSpLocks/>
            </p:cNvGrpSpPr>
            <p:nvPr/>
          </p:nvGrpSpPr>
          <p:grpSpPr bwMode="auto">
            <a:xfrm>
              <a:off x="4490415" y="1157796"/>
              <a:ext cx="3566160" cy="5208142"/>
              <a:chOff x="4490415" y="1157796"/>
              <a:chExt cx="3566160" cy="5208142"/>
            </a:xfrm>
          </p:grpSpPr>
          <p:sp>
            <p:nvSpPr>
              <p:cNvPr id="170" name="Rounded Rectangle 169"/>
              <p:cNvSpPr/>
              <p:nvPr/>
            </p:nvSpPr>
            <p:spPr>
              <a:xfrm>
                <a:off x="4490415" y="1157796"/>
                <a:ext cx="3566160" cy="5208142"/>
              </a:xfrm>
              <a:prstGeom prst="roundRect">
                <a:avLst>
                  <a:gd name="adj" fmla="val 5179"/>
                </a:avLst>
              </a:prstGeom>
              <a:solidFill>
                <a:schemeClr val="bg1">
                  <a:alpha val="80000"/>
                </a:schemeClr>
              </a:solidFill>
              <a:ln w="9525">
                <a:solidFill>
                  <a:schemeClr val="tx1">
                    <a:lumMod val="75000"/>
                    <a:lumOff val="25000"/>
                  </a:schemeClr>
                </a:solidFill>
              </a:ln>
              <a:effectLst>
                <a:outerShdw blurRad="498475" dist="5461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fontAlgn="auto">
                  <a:spcBef>
                    <a:spcPts val="0"/>
                  </a:spcBef>
                  <a:spcAft>
                    <a:spcPts val="0"/>
                  </a:spcAft>
                  <a:defRPr/>
                </a:pPr>
                <a:endParaRPr lang="en-US" dirty="0">
                  <a:solidFill>
                    <a:schemeClr val="tx1"/>
                  </a:solidFill>
                </a:endParaRPr>
              </a:p>
            </p:txBody>
          </p:sp>
          <p:sp>
            <p:nvSpPr>
              <p:cNvPr id="171" name="TextBox 170"/>
              <p:cNvSpPr txBox="1"/>
              <p:nvPr/>
            </p:nvSpPr>
            <p:spPr>
              <a:xfrm>
                <a:off x="4630140" y="1208592"/>
                <a:ext cx="3183505" cy="630183"/>
              </a:xfrm>
              <a:prstGeom prst="rect">
                <a:avLst/>
              </a:prstGeom>
            </p:spPr>
            <p:txBody>
              <a:bodyPr anchor="ctr">
                <a:normAutofit/>
              </a:bodyPr>
              <a:lstStyle/>
              <a:p>
                <a:pPr algn="ctr" fontAlgn="auto">
                  <a:lnSpc>
                    <a:spcPct val="85000"/>
                  </a:lnSpc>
                  <a:spcBef>
                    <a:spcPts val="1200"/>
                  </a:spcBef>
                  <a:spcAft>
                    <a:spcPts val="0"/>
                  </a:spcAft>
                  <a:defRPr/>
                </a:pPr>
                <a:r>
                  <a:rPr lang="en-US" sz="1600" b="1" dirty="0">
                    <a:solidFill>
                      <a:schemeClr val="accent1"/>
                    </a:solidFill>
                    <a:latin typeface="+mj-lt"/>
                    <a:cs typeface="Arial" pitchFamily="34" charset="0"/>
                  </a:rPr>
                  <a:t>Converged Media Production Network</a:t>
                </a:r>
              </a:p>
            </p:txBody>
          </p:sp>
        </p:grpSp>
        <p:sp>
          <p:nvSpPr>
            <p:cNvPr id="206" name="TextBox 205"/>
            <p:cNvSpPr txBox="1"/>
            <p:nvPr/>
          </p:nvSpPr>
          <p:spPr>
            <a:xfrm>
              <a:off x="4830201" y="2226092"/>
              <a:ext cx="2784971" cy="1019088"/>
            </a:xfrm>
            <a:prstGeom prst="rect">
              <a:avLst/>
            </a:prstGeom>
          </p:spPr>
          <p:txBody>
            <a:bodyPr wrap="none"/>
            <a:lstStyle/>
            <a:p>
              <a:pPr algn="ctr" defTabSz="914400" fontAlgn="auto">
                <a:lnSpc>
                  <a:spcPct val="85000"/>
                </a:lnSpc>
                <a:spcBef>
                  <a:spcPts val="600"/>
                </a:spcBef>
                <a:spcAft>
                  <a:spcPts val="0"/>
                </a:spcAft>
                <a:defRPr/>
              </a:pPr>
              <a:r>
                <a:rPr lang="en-US" sz="2000" dirty="0">
                  <a:solidFill>
                    <a:srgbClr val="660066"/>
                  </a:solidFill>
                  <a:latin typeface="+mj-lt"/>
                  <a:cs typeface="Arial" pitchFamily="34" charset="0"/>
                </a:rPr>
                <a:t>67% CAPEX Savings</a:t>
              </a:r>
            </a:p>
            <a:p>
              <a:pPr algn="ctr" defTabSz="914400" fontAlgn="auto">
                <a:lnSpc>
                  <a:spcPct val="85000"/>
                </a:lnSpc>
                <a:spcBef>
                  <a:spcPts val="600"/>
                </a:spcBef>
                <a:spcAft>
                  <a:spcPts val="0"/>
                </a:spcAft>
                <a:defRPr/>
              </a:pPr>
              <a:r>
                <a:rPr lang="en-US" sz="2000" dirty="0">
                  <a:solidFill>
                    <a:srgbClr val="660066"/>
                  </a:solidFill>
                  <a:latin typeface="+mj-lt"/>
                  <a:cs typeface="Arial" pitchFamily="34" charset="0"/>
                </a:rPr>
                <a:t>35% OPEX Savings</a:t>
              </a:r>
            </a:p>
            <a:p>
              <a:pPr algn="ctr" defTabSz="914400" fontAlgn="auto">
                <a:lnSpc>
                  <a:spcPct val="85000"/>
                </a:lnSpc>
                <a:spcBef>
                  <a:spcPts val="600"/>
                </a:spcBef>
                <a:spcAft>
                  <a:spcPts val="0"/>
                </a:spcAft>
                <a:defRPr/>
              </a:pPr>
              <a:r>
                <a:rPr lang="en-US" sz="1600" dirty="0">
                  <a:solidFill>
                    <a:srgbClr val="660066"/>
                  </a:solidFill>
                  <a:latin typeface="+mj-lt"/>
                  <a:cs typeface="Arial" pitchFamily="34" charset="0"/>
                </a:rPr>
                <a:t>Over a 5 year period*</a:t>
              </a:r>
            </a:p>
          </p:txBody>
        </p:sp>
        <p:grpSp>
          <p:nvGrpSpPr>
            <p:cNvPr id="315400" name="Group 8"/>
            <p:cNvGrpSpPr>
              <a:grpSpLocks/>
            </p:cNvGrpSpPr>
            <p:nvPr/>
          </p:nvGrpSpPr>
          <p:grpSpPr bwMode="auto">
            <a:xfrm>
              <a:off x="4570438" y="3672131"/>
              <a:ext cx="3406114" cy="2214079"/>
              <a:chOff x="4570438" y="3718786"/>
              <a:chExt cx="3406114" cy="2214079"/>
            </a:xfrm>
          </p:grpSpPr>
          <p:sp>
            <p:nvSpPr>
              <p:cNvPr id="315401" name="TextBox 192"/>
              <p:cNvSpPr txBox="1">
                <a:spLocks noChangeArrowheads="1"/>
              </p:cNvSpPr>
              <p:nvPr/>
            </p:nvSpPr>
            <p:spPr bwMode="auto">
              <a:xfrm>
                <a:off x="5220040" y="3848384"/>
                <a:ext cx="2106910" cy="300487"/>
              </a:xfrm>
              <a:prstGeom prst="rect">
                <a:avLst/>
              </a:prstGeom>
              <a:noFill/>
              <a:ln w="9525">
                <a:noFill/>
                <a:miter lim="800000"/>
                <a:headEnd/>
                <a:tailEnd/>
              </a:ln>
            </p:spPr>
            <p:txBody>
              <a:bodyPr/>
              <a:lstStyle/>
              <a:p>
                <a:pPr algn="ctr" defTabSz="914400">
                  <a:lnSpc>
                    <a:spcPct val="85000"/>
                  </a:lnSpc>
                  <a:spcBef>
                    <a:spcPts val="1200"/>
                  </a:spcBef>
                </a:pPr>
                <a:r>
                  <a:rPr lang="en-US" sz="1200">
                    <a:latin typeface="Arial  "/>
                  </a:rPr>
                  <a:t>Ethernet</a:t>
                </a:r>
              </a:p>
            </p:txBody>
          </p:sp>
          <p:sp>
            <p:nvSpPr>
              <p:cNvPr id="207" name="Rounded Rectangle 206"/>
              <p:cNvSpPr/>
              <p:nvPr/>
            </p:nvSpPr>
            <p:spPr>
              <a:xfrm>
                <a:off x="4839727" y="4052183"/>
                <a:ext cx="1033647" cy="1449263"/>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8" name="Rounded Rectangle 207"/>
              <p:cNvSpPr/>
              <p:nvPr/>
            </p:nvSpPr>
            <p:spPr>
              <a:xfrm>
                <a:off x="6668853" y="4075993"/>
                <a:ext cx="1032059" cy="1449264"/>
              </a:xfrm>
              <a:prstGeom prst="roundRect">
                <a:avLst>
                  <a:gd name="adj" fmla="val 10049"/>
                </a:avLst>
              </a:prstGeom>
              <a:solidFill>
                <a:schemeClr val="accent1">
                  <a:alpha val="40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9" name="Rectangle 208"/>
              <p:cNvSpPr/>
              <p:nvPr/>
            </p:nvSpPr>
            <p:spPr>
              <a:xfrm>
                <a:off x="5873374" y="4549027"/>
                <a:ext cx="795479" cy="344459"/>
              </a:xfrm>
              <a:prstGeom prst="rect">
                <a:avLst/>
              </a:prstGeom>
              <a:solidFill>
                <a:schemeClr val="accent1">
                  <a:alpha val="41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15405" name="Group 209"/>
              <p:cNvGrpSpPr>
                <a:grpSpLocks/>
              </p:cNvGrpSpPr>
              <p:nvPr/>
            </p:nvGrpSpPr>
            <p:grpSpPr bwMode="auto">
              <a:xfrm>
                <a:off x="4570438" y="3718786"/>
                <a:ext cx="3406114" cy="720393"/>
                <a:chOff x="2445061" y="1242911"/>
                <a:chExt cx="3283854" cy="540295"/>
              </a:xfrm>
            </p:grpSpPr>
            <p:pic>
              <p:nvPicPr>
                <p:cNvPr id="211" name="Picture 4" descr="http://www.multicastwireless.com/images/video%20surveillance%20console.jpg"/>
                <p:cNvPicPr>
                  <a:picLocks noChangeAspect="1" noChangeArrowheads="1"/>
                </p:cNvPicPr>
                <p:nvPr/>
              </p:nvPicPr>
              <p:blipFill>
                <a:blip r:embed="rId5" cstate="email">
                  <a:extLst>
                    <a:ext uri="{28A0092B-C50C-407E-A947-70E740481C1C}"/>
                  </a:extLst>
                </a:blip>
                <a:srcRect/>
                <a:stretch>
                  <a:fillRect/>
                </a:stretch>
              </p:blipFill>
              <p:spPr bwMode="auto">
                <a:xfrm>
                  <a:off x="2445061" y="1242911"/>
                  <a:ext cx="588922" cy="540295"/>
                </a:xfrm>
                <a:prstGeom prst="roundRect">
                  <a:avLst>
                    <a:gd name="adj" fmla="val 8594"/>
                  </a:avLst>
                </a:prstGeom>
                <a:solidFill>
                  <a:srgbClr val="FFFFFF">
                    <a:shade val="85000"/>
                  </a:srgbClr>
                </a:solidFill>
                <a:ln w="3175">
                  <a:solidFill>
                    <a:schemeClr val="bg1"/>
                  </a:solidFill>
                </a:ln>
                <a:effectLst>
                  <a:outerShdw blurRad="50800" dist="38100" dir="2700000" algn="tl" rotWithShape="0">
                    <a:prstClr val="black">
                      <a:alpha val="40000"/>
                    </a:prstClr>
                  </a:outerShdw>
                  <a:reflection blurRad="12700" stA="38000" endPos="28000" dist="5000" dir="5400000" sy="-100000" algn="bl" rotWithShape="0"/>
                </a:effectLst>
                <a:extLst/>
              </p:spPr>
            </p:pic>
            <p:pic>
              <p:nvPicPr>
                <p:cNvPr id="212" name="Picture 4" descr="http://www.multicastwireless.com/images/video%20surveillance%20console.jpg"/>
                <p:cNvPicPr>
                  <a:picLocks noChangeAspect="1" noChangeArrowheads="1"/>
                </p:cNvPicPr>
                <p:nvPr/>
              </p:nvPicPr>
              <p:blipFill>
                <a:blip r:embed="rId5" cstate="email">
                  <a:extLst>
                    <a:ext uri="{28A0092B-C50C-407E-A947-70E740481C1C}"/>
                  </a:extLst>
                </a:blip>
                <a:srcRect/>
                <a:stretch>
                  <a:fillRect/>
                </a:stretch>
              </p:blipFill>
              <p:spPr bwMode="auto">
                <a:xfrm>
                  <a:off x="5139993" y="1242911"/>
                  <a:ext cx="588922" cy="540295"/>
                </a:xfrm>
                <a:prstGeom prst="roundRect">
                  <a:avLst>
                    <a:gd name="adj" fmla="val 8594"/>
                  </a:avLst>
                </a:prstGeom>
                <a:solidFill>
                  <a:srgbClr val="FFFFFF">
                    <a:shade val="85000"/>
                  </a:srgbClr>
                </a:solidFill>
                <a:ln w="3175">
                  <a:solidFill>
                    <a:schemeClr val="bg1"/>
                  </a:solidFill>
                </a:ln>
                <a:effectLst>
                  <a:outerShdw blurRad="50800" dist="38100" dir="2700000" algn="tl" rotWithShape="0">
                    <a:prstClr val="black">
                      <a:alpha val="40000"/>
                    </a:prstClr>
                  </a:outerShdw>
                  <a:reflection blurRad="12700" stA="38000" endPos="28000" dist="5000" dir="5400000" sy="-100000" algn="bl" rotWithShape="0"/>
                </a:effectLst>
                <a:extLst/>
              </p:spPr>
            </p:pic>
          </p:grpSp>
          <p:pic>
            <p:nvPicPr>
              <p:cNvPr id="213" name="Picture 212"/>
              <p:cNvPicPr>
                <a:picLocks noChangeAspect="1"/>
              </p:cNvPicPr>
              <p:nvPr/>
            </p:nvPicPr>
            <p:blipFill>
              <a:blip r:embed="rId6" cstate="email">
                <a:duotone>
                  <a:prstClr val="black"/>
                  <a:schemeClr val="tx1">
                    <a:lumMod val="65000"/>
                    <a:lumOff val="35000"/>
                    <a:tint val="45000"/>
                    <a:satMod val="400000"/>
                  </a:schemeClr>
                </a:duotone>
                <a:extLst>
                  <a:ext uri="{BEBA8EAE-BF5A-486C-A8C5-ECC9F3942E4B}"/>
                  <a:ext uri="{28A0092B-C50C-407E-A947-70E740481C1C}"/>
                </a:extLst>
              </a:blip>
              <a:stretch>
                <a:fillRect/>
              </a:stretch>
            </p:blipFill>
            <p:spPr>
              <a:xfrm>
                <a:off x="4578988" y="4484219"/>
                <a:ext cx="587226" cy="694350"/>
              </a:xfrm>
              <a:prstGeom prst="rect">
                <a:avLst/>
              </a:prstGeom>
              <a:effectLst>
                <a:outerShdw blurRad="50800" dist="38100" dir="2700000" algn="tl" rotWithShape="0">
                  <a:prstClr val="black">
                    <a:alpha val="40000"/>
                  </a:prstClr>
                </a:outerShdw>
              </a:effectLst>
            </p:spPr>
          </p:pic>
          <p:pic>
            <p:nvPicPr>
              <p:cNvPr id="214" name="Picture 213"/>
              <p:cNvPicPr>
                <a:picLocks noChangeAspect="1"/>
              </p:cNvPicPr>
              <p:nvPr/>
            </p:nvPicPr>
            <p:blipFill>
              <a:blip r:embed="rId6" cstate="email">
                <a:duotone>
                  <a:prstClr val="black"/>
                  <a:schemeClr val="tx1">
                    <a:lumMod val="65000"/>
                    <a:lumOff val="35000"/>
                    <a:tint val="45000"/>
                    <a:satMod val="400000"/>
                  </a:schemeClr>
                </a:duotone>
                <a:extLst>
                  <a:ext uri="{BEBA8EAE-BF5A-486C-A8C5-ECC9F3942E4B}"/>
                  <a:ext uri="{28A0092B-C50C-407E-A947-70E740481C1C}"/>
                </a:extLst>
              </a:blip>
              <a:stretch>
                <a:fillRect/>
              </a:stretch>
            </p:blipFill>
            <p:spPr>
              <a:xfrm>
                <a:off x="7365703" y="4484219"/>
                <a:ext cx="587226" cy="694350"/>
              </a:xfrm>
              <a:prstGeom prst="rect">
                <a:avLst/>
              </a:prstGeom>
              <a:effectLst>
                <a:outerShdw blurRad="50800" dist="38100" dir="2700000" algn="tl" rotWithShape="0">
                  <a:prstClr val="black">
                    <a:alpha val="40000"/>
                  </a:prstClr>
                </a:outerShdw>
              </a:effectLst>
            </p:spPr>
          </p:pic>
          <p:pic>
            <p:nvPicPr>
              <p:cNvPr id="215" name="Picture 6" descr="http://icons.iconarchive.com/icons/sirubico/black-metal/256/PC-a-icon.png"/>
              <p:cNvPicPr>
                <a:picLocks noChangeAspect="1" noChangeArrowheads="1"/>
              </p:cNvPicPr>
              <p:nvPr/>
            </p:nvPicPr>
            <p:blipFill>
              <a:blip r:embed="rId7"/>
              <a:srcRect/>
              <a:stretch>
                <a:fillRect/>
              </a:stretch>
            </p:blipFill>
            <p:spPr bwMode="auto">
              <a:xfrm>
                <a:off x="4577743" y="5141115"/>
                <a:ext cx="617647" cy="792094"/>
              </a:xfrm>
              <a:prstGeom prst="rect">
                <a:avLst/>
              </a:prstGeom>
              <a:noFill/>
              <a:effectLst>
                <a:outerShdw blurRad="50800" dist="38100" dir="2700000" algn="tl" rotWithShape="0">
                  <a:prstClr val="black">
                    <a:alpha val="40000"/>
                  </a:prstClr>
                </a:outerShdw>
              </a:effectLst>
              <a:extLst>
                <a:ext uri="{909E8E84-426E-40dd-AFC4-6F175D3DCCD1}"/>
              </a:extLst>
            </p:spPr>
          </p:pic>
          <p:pic>
            <p:nvPicPr>
              <p:cNvPr id="216" name="Picture 6" descr="http://icons.iconarchive.com/icons/sirubico/black-metal/256/PC-a-icon.png"/>
              <p:cNvPicPr>
                <a:picLocks noChangeAspect="1" noChangeArrowheads="1"/>
              </p:cNvPicPr>
              <p:nvPr/>
            </p:nvPicPr>
            <p:blipFill>
              <a:blip r:embed="rId7"/>
              <a:srcRect/>
              <a:stretch>
                <a:fillRect/>
              </a:stretch>
            </p:blipFill>
            <p:spPr bwMode="auto">
              <a:xfrm>
                <a:off x="7359539" y="5141115"/>
                <a:ext cx="616060" cy="792094"/>
              </a:xfrm>
              <a:prstGeom prst="rect">
                <a:avLst/>
              </a:prstGeom>
              <a:noFill/>
              <a:effectLst>
                <a:outerShdw blurRad="50800" dist="38100" dir="2700000" algn="tl" rotWithShape="0">
                  <a:prstClr val="black">
                    <a:alpha val="40000"/>
                  </a:prstClr>
                </a:outerShdw>
              </a:effectLst>
              <a:extLst>
                <a:ext uri="{909E8E84-426E-40dd-AFC4-6F175D3DCCD1}"/>
              </a:extLst>
            </p:spPr>
          </p:pic>
          <p:pic>
            <p:nvPicPr>
              <p:cNvPr id="204" name="Picture 203"/>
              <p:cNvPicPr>
                <a:picLocks noChangeAspect="1"/>
              </p:cNvPicPr>
              <p:nvPr/>
            </p:nvPicPr>
            <p:blipFill>
              <a:blip r:embed="rId8"/>
              <a:stretch>
                <a:fillRect/>
              </a:stretch>
            </p:blipFill>
            <p:spPr>
              <a:xfrm>
                <a:off x="5171574" y="4083930"/>
                <a:ext cx="839937" cy="1292115"/>
              </a:xfrm>
              <a:prstGeom prst="rect">
                <a:avLst/>
              </a:prstGeom>
              <a:effectLst>
                <a:outerShdw blurRad="50800" dist="38100" dir="2700000" algn="tl" rotWithShape="0">
                  <a:prstClr val="black">
                    <a:alpha val="40000"/>
                  </a:prstClr>
                </a:outerShdw>
              </a:effectLst>
            </p:spPr>
          </p:pic>
          <p:pic>
            <p:nvPicPr>
              <p:cNvPr id="205" name="Picture 204"/>
              <p:cNvPicPr>
                <a:picLocks noChangeAspect="1"/>
              </p:cNvPicPr>
              <p:nvPr/>
            </p:nvPicPr>
            <p:blipFill>
              <a:blip r:embed="rId9"/>
              <a:stretch>
                <a:fillRect/>
              </a:stretch>
            </p:blipFill>
            <p:spPr>
              <a:xfrm>
                <a:off x="6594228" y="4083930"/>
                <a:ext cx="835174" cy="1285765"/>
              </a:xfrm>
              <a:prstGeom prst="rect">
                <a:avLst/>
              </a:prstGeom>
              <a:effectLst>
                <a:outerShdw blurRad="50800" dist="38100" dir="2700000" algn="tl" rotWithShape="0">
                  <a:prstClr val="black">
                    <a:alpha val="40000"/>
                  </a:prstClr>
                </a:outerShdw>
              </a:effectLst>
            </p:spPr>
          </p:pic>
        </p:grpSp>
      </p:grpSp>
      <p:sp>
        <p:nvSpPr>
          <p:cNvPr id="52" name="Slide Number Placeholder 2"/>
          <p:cNvSpPr>
            <a:spLocks noGrp="1"/>
          </p:cNvSpPr>
          <p:nvPr>
            <p:ph type="sldNum" sz="quarter" idx="10"/>
          </p:nvPr>
        </p:nvSpPr>
        <p:spPr>
          <a:xfrm>
            <a:off x="225425" y="6492875"/>
            <a:ext cx="536575" cy="252413"/>
          </a:xfrm>
        </p:spPr>
        <p:txBody>
          <a:bodyPr rtlCol="0"/>
          <a:lstStyle/>
          <a:p>
            <a:pPr fontAlgn="auto">
              <a:spcBef>
                <a:spcPts val="0"/>
              </a:spcBef>
              <a:spcAft>
                <a:spcPts val="0"/>
              </a:spcAft>
              <a:defRPr/>
            </a:pPr>
            <a:fld id="{256CCBAD-647B-41CC-9360-A54E83C90F06}" type="slidenum">
              <a:rPr lang="en-US">
                <a:latin typeface="+mj-lt"/>
                <a:cs typeface="+mn-cs"/>
              </a:rPr>
              <a:pPr fontAlgn="auto">
                <a:spcBef>
                  <a:spcPts val="0"/>
                </a:spcBef>
                <a:spcAft>
                  <a:spcPts val="0"/>
                </a:spcAft>
                <a:defRPr/>
              </a:pPr>
              <a:t>144</a:t>
            </a:fld>
            <a:endParaRPr lang="en-US" dirty="0">
              <a:latin typeface="+mj-lt"/>
              <a:cs typeface="+mn-cs"/>
            </a:endParaRPr>
          </a:p>
        </p:txBody>
      </p:sp>
    </p:spTree>
  </p:cSld>
  <p:clrMapOvr>
    <a:masterClrMapping/>
  </p:clrMapOvr>
  <p:transition spd="slow">
    <p:wip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rtlCol="0"/>
          <a:lstStyle/>
          <a:p>
            <a:pPr fontAlgn="auto">
              <a:spcBef>
                <a:spcPts val="0"/>
              </a:spcBef>
              <a:spcAft>
                <a:spcPts val="0"/>
              </a:spcAft>
              <a:defRPr/>
            </a:pPr>
            <a:fld id="{86F8CFD3-DBFB-47E1-B8BA-189B2E7BA4EF}" type="slidenum">
              <a:rPr lang="en-US">
                <a:solidFill>
                  <a:schemeClr val="accent1"/>
                </a:solidFill>
                <a:latin typeface="+mj-lt"/>
                <a:cs typeface="+mn-cs"/>
              </a:rPr>
              <a:pPr fontAlgn="auto">
                <a:spcBef>
                  <a:spcPts val="0"/>
                </a:spcBef>
                <a:spcAft>
                  <a:spcPts val="0"/>
                </a:spcAft>
                <a:defRPr/>
              </a:pPr>
              <a:t>145</a:t>
            </a:fld>
            <a:endParaRPr lang="en-US" dirty="0">
              <a:solidFill>
                <a:schemeClr val="accent1"/>
              </a:solidFill>
              <a:latin typeface="+mj-lt"/>
              <a:cs typeface="+mn-cs"/>
            </a:endParaRPr>
          </a:p>
        </p:txBody>
      </p:sp>
      <p:sp>
        <p:nvSpPr>
          <p:cNvPr id="317442" name="Title 1"/>
          <p:cNvSpPr>
            <a:spLocks noGrp="1"/>
          </p:cNvSpPr>
          <p:nvPr>
            <p:ph type="title"/>
          </p:nvPr>
        </p:nvSpPr>
        <p:spPr>
          <a:xfrm>
            <a:off x="228600" y="58738"/>
            <a:ext cx="8458200" cy="685800"/>
          </a:xfrm>
        </p:spPr>
        <p:txBody>
          <a:bodyPr/>
          <a:lstStyle/>
          <a:p>
            <a:r>
              <a:rPr lang="ru-RU" smtClean="0">
                <a:cs typeface="Arial" charset="0"/>
              </a:rPr>
              <a:t>Особенности систем</a:t>
            </a:r>
            <a:r>
              <a:rPr smtClean="0">
                <a:cs typeface="Arial" charset="0"/>
              </a:rPr>
              <a:t> AVB</a:t>
            </a:r>
          </a:p>
        </p:txBody>
      </p:sp>
      <p:sp>
        <p:nvSpPr>
          <p:cNvPr id="317443" name="Text Placeholder 3"/>
          <p:cNvSpPr txBox="1">
            <a:spLocks/>
          </p:cNvSpPr>
          <p:nvPr/>
        </p:nvSpPr>
        <p:spPr bwMode="auto">
          <a:xfrm>
            <a:off x="228600" y="1143000"/>
            <a:ext cx="8686800" cy="5029200"/>
          </a:xfrm>
          <a:prstGeom prst="rect">
            <a:avLst/>
          </a:prstGeom>
          <a:noFill/>
          <a:ln w="9525">
            <a:noFill/>
            <a:miter lim="800000"/>
            <a:headEnd/>
            <a:tailEnd/>
          </a:ln>
        </p:spPr>
        <p:txBody>
          <a:bodyPr/>
          <a:lstStyle/>
          <a:p>
            <a:pPr marL="228600" indent="-228600" defTabSz="914400">
              <a:lnSpc>
                <a:spcPct val="85000"/>
              </a:lnSpc>
              <a:spcBef>
                <a:spcPts val="1200"/>
              </a:spcBef>
              <a:buFont typeface="Arial" charset="0"/>
              <a:buChar char="•"/>
            </a:pPr>
            <a:r>
              <a:rPr lang="ru-RU" sz="2000">
                <a:solidFill>
                  <a:srgbClr val="3F3F3F"/>
                </a:solidFill>
              </a:rPr>
              <a:t>Синхронизация</a:t>
            </a:r>
            <a:endParaRPr lang="en-US" sz="2000">
              <a:solidFill>
                <a:srgbClr val="3F3F3F"/>
              </a:solidFill>
            </a:endParaRPr>
          </a:p>
          <a:p>
            <a:pPr marL="406400" lvl="1" indent="-177800" defTabSz="914400">
              <a:lnSpc>
                <a:spcPct val="85000"/>
              </a:lnSpc>
              <a:spcBef>
                <a:spcPts val="1200"/>
              </a:spcBef>
              <a:buFont typeface="Lucida Grande"/>
              <a:buChar char="–"/>
            </a:pPr>
            <a:r>
              <a:rPr lang="ru-RU">
                <a:solidFill>
                  <a:srgbClr val="3F3F3F"/>
                </a:solidFill>
              </a:rPr>
              <a:t>Возможность синхронизации потоков между собой</a:t>
            </a:r>
            <a:endParaRPr lang="en-US">
              <a:solidFill>
                <a:srgbClr val="3F3F3F"/>
              </a:solidFill>
            </a:endParaRPr>
          </a:p>
          <a:p>
            <a:pPr marL="406400" lvl="1" indent="-177800" defTabSz="914400">
              <a:lnSpc>
                <a:spcPct val="85000"/>
              </a:lnSpc>
              <a:spcBef>
                <a:spcPts val="1200"/>
              </a:spcBef>
              <a:buFont typeface="Lucida Grande"/>
              <a:buChar char="–"/>
            </a:pPr>
            <a:r>
              <a:rPr lang="ru-RU">
                <a:solidFill>
                  <a:srgbClr val="3F3F3F"/>
                </a:solidFill>
              </a:rPr>
              <a:t>Синхронизация должна быть обеспечена за 1</a:t>
            </a:r>
            <a:r>
              <a:rPr lang="en-US">
                <a:solidFill>
                  <a:srgbClr val="3F3F3F"/>
                </a:solidFill>
              </a:rPr>
              <a:t>us.</a:t>
            </a:r>
          </a:p>
          <a:p>
            <a:pPr marL="228600" indent="-228600" defTabSz="914400">
              <a:lnSpc>
                <a:spcPct val="85000"/>
              </a:lnSpc>
              <a:spcBef>
                <a:spcPts val="1200"/>
              </a:spcBef>
              <a:buFont typeface="Arial" charset="0"/>
              <a:buChar char="•"/>
            </a:pPr>
            <a:r>
              <a:rPr lang="en-US" sz="2000">
                <a:solidFill>
                  <a:srgbClr val="3F3F3F"/>
                </a:solidFill>
              </a:rPr>
              <a:t>QoS </a:t>
            </a:r>
            <a:r>
              <a:rPr lang="ru-RU" sz="2000">
                <a:solidFill>
                  <a:srgbClr val="3F3F3F"/>
                </a:solidFill>
              </a:rPr>
              <a:t>для потоков</a:t>
            </a:r>
            <a:r>
              <a:rPr lang="en-US" sz="2000">
                <a:solidFill>
                  <a:srgbClr val="3F3F3F"/>
                </a:solidFill>
              </a:rPr>
              <a:t> AV</a:t>
            </a:r>
          </a:p>
          <a:p>
            <a:pPr marL="406400" lvl="1" indent="-177800" defTabSz="914400">
              <a:lnSpc>
                <a:spcPct val="85000"/>
              </a:lnSpc>
              <a:spcBef>
                <a:spcPts val="1200"/>
              </a:spcBef>
              <a:buFont typeface="Lucida Grande"/>
              <a:buChar char="–"/>
            </a:pPr>
            <a:r>
              <a:rPr lang="ru-RU">
                <a:solidFill>
                  <a:srgbClr val="3F3F3F"/>
                </a:solidFill>
              </a:rPr>
              <a:t>Определение принадлежности потока</a:t>
            </a:r>
            <a:endParaRPr lang="en-US">
              <a:solidFill>
                <a:srgbClr val="3F3F3F"/>
              </a:solidFill>
            </a:endParaRPr>
          </a:p>
          <a:p>
            <a:pPr marL="406400" lvl="1" indent="-177800" defTabSz="914400">
              <a:lnSpc>
                <a:spcPct val="85000"/>
              </a:lnSpc>
              <a:spcBef>
                <a:spcPts val="1200"/>
              </a:spcBef>
              <a:buFont typeface="Lucida Grande"/>
              <a:buChar char="–"/>
            </a:pPr>
            <a:r>
              <a:rPr lang="ru-RU">
                <a:solidFill>
                  <a:srgbClr val="3F3F3F"/>
                </a:solidFill>
              </a:rPr>
              <a:t>Гарантированная полоса</a:t>
            </a:r>
            <a:endParaRPr lang="en-US">
              <a:solidFill>
                <a:srgbClr val="3F3F3F"/>
              </a:solidFill>
            </a:endParaRPr>
          </a:p>
          <a:p>
            <a:pPr marL="406400" lvl="1" indent="-177800" defTabSz="914400">
              <a:lnSpc>
                <a:spcPct val="85000"/>
              </a:lnSpc>
              <a:spcBef>
                <a:spcPts val="1200"/>
              </a:spcBef>
              <a:buFont typeface="Lucida Grande"/>
              <a:buChar char="–"/>
            </a:pPr>
            <a:r>
              <a:rPr lang="ru-RU">
                <a:solidFill>
                  <a:srgbClr val="3F3F3F"/>
                </a:solidFill>
              </a:rPr>
              <a:t>Управление задержками</a:t>
            </a:r>
            <a:endParaRPr lang="en-US">
              <a:solidFill>
                <a:srgbClr val="3F3F3F"/>
              </a:solidFill>
            </a:endParaRPr>
          </a:p>
          <a:p>
            <a:pPr marL="635000" lvl="2" indent="-228600" defTabSz="914400">
              <a:lnSpc>
                <a:spcPct val="85000"/>
              </a:lnSpc>
              <a:spcBef>
                <a:spcPts val="1200"/>
              </a:spcBef>
              <a:buFont typeface="Arial" charset="0"/>
              <a:buChar char="•"/>
            </a:pPr>
            <a:r>
              <a:rPr lang="ru-RU" sz="1600">
                <a:solidFill>
                  <a:srgbClr val="3F3F3F"/>
                </a:solidFill>
              </a:rPr>
              <a:t>Приоритезация</a:t>
            </a:r>
            <a:endParaRPr lang="en-US" sz="1600">
              <a:solidFill>
                <a:srgbClr val="3F3F3F"/>
              </a:solidFill>
            </a:endParaRPr>
          </a:p>
          <a:p>
            <a:pPr marL="635000" lvl="2" indent="-228600" defTabSz="914400">
              <a:lnSpc>
                <a:spcPct val="85000"/>
              </a:lnSpc>
              <a:spcBef>
                <a:spcPts val="1200"/>
              </a:spcBef>
              <a:buFont typeface="Arial" charset="0"/>
              <a:buChar char="•"/>
            </a:pPr>
            <a:r>
              <a:rPr lang="en-US" sz="1600">
                <a:solidFill>
                  <a:srgbClr val="3F3F3F"/>
                </a:solidFill>
              </a:rPr>
              <a:t>Traffic Shaping.</a:t>
            </a:r>
          </a:p>
          <a:p>
            <a:pPr marL="635000" lvl="2" indent="-228600" defTabSz="914400">
              <a:lnSpc>
                <a:spcPct val="85000"/>
              </a:lnSpc>
              <a:spcBef>
                <a:spcPts val="1200"/>
              </a:spcBef>
              <a:buFont typeface="Arial" charset="0"/>
              <a:buChar char="•"/>
            </a:pPr>
            <a:r>
              <a:rPr lang="ru-RU" sz="1600">
                <a:solidFill>
                  <a:srgbClr val="3F3F3F"/>
                </a:solidFill>
              </a:rPr>
              <a:t>Защита трафика</a:t>
            </a:r>
            <a:r>
              <a:rPr lang="en-US" sz="1600">
                <a:solidFill>
                  <a:srgbClr val="3F3F3F"/>
                </a:solidFill>
              </a:rPr>
              <a:t> AVB </a:t>
            </a:r>
            <a:r>
              <a:rPr lang="ru-RU" sz="1600">
                <a:solidFill>
                  <a:srgbClr val="3F3F3F"/>
                </a:solidFill>
              </a:rPr>
              <a:t>от других типов</a:t>
            </a:r>
            <a:endParaRPr lang="en-US" sz="1600">
              <a:solidFill>
                <a:srgbClr val="3F3F3F"/>
              </a:solidFill>
            </a:endParaRPr>
          </a:p>
          <a:p>
            <a:pPr marL="228600" indent="-228600" defTabSz="914400">
              <a:lnSpc>
                <a:spcPct val="85000"/>
              </a:lnSpc>
              <a:spcBef>
                <a:spcPts val="1200"/>
              </a:spcBef>
              <a:buFont typeface="Arial" charset="0"/>
              <a:buChar char="•"/>
            </a:pPr>
            <a:r>
              <a:rPr lang="en-US" sz="2000">
                <a:solidFill>
                  <a:srgbClr val="3F3F3F"/>
                </a:solidFill>
              </a:rPr>
              <a:t>Network Convergence</a:t>
            </a:r>
          </a:p>
          <a:p>
            <a:pPr marL="228600" indent="-228600" defTabSz="914400">
              <a:lnSpc>
                <a:spcPct val="85000"/>
              </a:lnSpc>
              <a:spcBef>
                <a:spcPts val="1200"/>
              </a:spcBef>
              <a:buFont typeface="Arial" charset="0"/>
              <a:buChar char="•"/>
            </a:pPr>
            <a:endParaRPr lang="en-US" sz="2000">
              <a:solidFill>
                <a:srgbClr val="3F3F3F"/>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Title 1"/>
          <p:cNvSpPr>
            <a:spLocks noGrp="1"/>
          </p:cNvSpPr>
          <p:nvPr>
            <p:ph type="title"/>
            <p:custDataLst>
              <p:tags r:id="rId2"/>
            </p:custDataLst>
          </p:nvPr>
        </p:nvSpPr>
        <p:spPr>
          <a:xfrm>
            <a:off x="225425" y="44450"/>
            <a:ext cx="8694738" cy="774700"/>
          </a:xfrm>
        </p:spPr>
        <p:txBody>
          <a:bodyPr/>
          <a:lstStyle/>
          <a:p>
            <a:r>
              <a:rPr lang="ru-RU" smtClean="0">
                <a:cs typeface="Arial" charset="0"/>
              </a:rPr>
              <a:t>Открывающиеся возможности</a:t>
            </a:r>
            <a:endParaRPr smtClean="0">
              <a:cs typeface="Arial" charset="0"/>
            </a:endParaRPr>
          </a:p>
        </p:txBody>
      </p:sp>
      <p:sp>
        <p:nvSpPr>
          <p:cNvPr id="3" name="Slide Number Placeholder 2"/>
          <p:cNvSpPr>
            <a:spLocks noGrp="1"/>
          </p:cNvSpPr>
          <p:nvPr>
            <p:ph type="sldNum" sz="quarter" idx="10"/>
            <p:custDataLst>
              <p:tags r:id="rId3"/>
            </p:custDataLst>
          </p:nvPr>
        </p:nvSpPr>
        <p:spPr/>
        <p:txBody>
          <a:bodyPr/>
          <a:lstStyle/>
          <a:p>
            <a:pPr>
              <a:defRPr/>
            </a:pPr>
            <a:fld id="{CD923DC8-B9F8-44DD-89BE-89A4DB48BEE3}" type="slidenum">
              <a:rPr lang="en-US">
                <a:solidFill>
                  <a:schemeClr val="accent1"/>
                </a:solidFill>
                <a:latin typeface="+mj-lt"/>
              </a:rPr>
              <a:pPr>
                <a:defRPr/>
              </a:pPr>
              <a:t>146</a:t>
            </a:fld>
            <a:endParaRPr lang="en-US">
              <a:solidFill>
                <a:schemeClr val="accent1"/>
              </a:solidFill>
              <a:latin typeface="+mj-lt"/>
            </a:endParaRPr>
          </a:p>
        </p:txBody>
      </p:sp>
      <p:sp>
        <p:nvSpPr>
          <p:cNvPr id="318467" name="TextBox 333"/>
          <p:cNvSpPr txBox="1">
            <a:spLocks noChangeArrowheads="1"/>
          </p:cNvSpPr>
          <p:nvPr/>
        </p:nvSpPr>
        <p:spPr bwMode="auto">
          <a:xfrm>
            <a:off x="9356725" y="7273925"/>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grpSp>
        <p:nvGrpSpPr>
          <p:cNvPr id="318468" name="Group 11"/>
          <p:cNvGrpSpPr>
            <a:grpSpLocks/>
          </p:cNvGrpSpPr>
          <p:nvPr/>
        </p:nvGrpSpPr>
        <p:grpSpPr bwMode="auto">
          <a:xfrm>
            <a:off x="228600" y="869950"/>
            <a:ext cx="2743200" cy="2432050"/>
            <a:chOff x="228600" y="1006762"/>
            <a:chExt cx="2743200" cy="2432304"/>
          </a:xfrm>
        </p:grpSpPr>
        <p:sp>
          <p:nvSpPr>
            <p:cNvPr id="199" name="Rounded Rectangle 198"/>
            <p:cNvSpPr/>
            <p:nvPr/>
          </p:nvSpPr>
          <p:spPr>
            <a:xfrm>
              <a:off x="228600" y="1006762"/>
              <a:ext cx="2743200" cy="2432304"/>
            </a:xfrm>
            <a:prstGeom prst="roundRect">
              <a:avLst>
                <a:gd name="adj" fmla="val 6557"/>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330" name="TextBox 329"/>
            <p:cNvSpPr txBox="1"/>
            <p:nvPr/>
          </p:nvSpPr>
          <p:spPr>
            <a:xfrm>
              <a:off x="550863" y="1040103"/>
              <a:ext cx="2306637" cy="414380"/>
            </a:xfrm>
            <a:prstGeom prst="rect">
              <a:avLst/>
            </a:prstGeom>
          </p:spPr>
          <p:txBody>
            <a:bodyPr anchor="ctr"/>
            <a:lstStyle/>
            <a:p>
              <a:pPr algn="ctr" defTabSz="914400" fontAlgn="auto">
                <a:spcBef>
                  <a:spcPts val="1200"/>
                </a:spcBef>
                <a:spcAft>
                  <a:spcPts val="0"/>
                </a:spcAft>
                <a:defRPr/>
              </a:pPr>
              <a:r>
                <a:rPr lang="ru-RU" sz="1500" b="1" dirty="0">
                  <a:solidFill>
                    <a:schemeClr val="accent1"/>
                  </a:solidFill>
                  <a:latin typeface="+mj-lt"/>
                  <a:cs typeface="Arial" pitchFamily="34" charset="0"/>
                </a:rPr>
                <a:t>Студии звукозаписи</a:t>
              </a:r>
              <a:endParaRPr lang="en-US" sz="1500" b="1" dirty="0">
                <a:solidFill>
                  <a:schemeClr val="accent1"/>
                </a:solidFill>
                <a:latin typeface="+mj-lt"/>
                <a:cs typeface="Arial" pitchFamily="34" charset="0"/>
              </a:endParaRPr>
            </a:p>
          </p:txBody>
        </p:sp>
        <p:pic>
          <p:nvPicPr>
            <p:cNvPr id="54" name="Picture 53" descr="photo[4].JPG"/>
            <p:cNvPicPr>
              <a:picLocks/>
            </p:cNvPicPr>
            <p:nvPr/>
          </p:nvPicPr>
          <p:blipFill rotWithShape="1">
            <a:blip r:embed="rId6" cstate="print">
              <a:extLst>
                <a:ext uri="{28A0092B-C50C-407E-A947-70E740481C1C}"/>
              </a:extLst>
            </a:blip>
            <a:srcRect t="1515" b="1515"/>
            <a:stretch/>
          </p:blipFill>
          <p:spPr>
            <a:xfrm>
              <a:off x="342899" y="1497436"/>
              <a:ext cx="2542179" cy="1828800"/>
            </a:xfrm>
            <a:prstGeom prst="roundRect">
              <a:avLst>
                <a:gd name="adj" fmla="val 8594"/>
              </a:avLst>
            </a:prstGeom>
            <a:solidFill>
              <a:srgbClr val="FFFFFF">
                <a:shade val="85000"/>
              </a:srgbClr>
            </a:solidFill>
            <a:ln>
              <a:noFill/>
            </a:ln>
            <a:effectLst>
              <a:reflection blurRad="12700" endPos="0" dist="5000" dir="5400000" sy="-100000" algn="bl" rotWithShape="0"/>
            </a:effectLst>
          </p:spPr>
        </p:pic>
      </p:grpSp>
      <p:grpSp>
        <p:nvGrpSpPr>
          <p:cNvPr id="318469" name="Group 10"/>
          <p:cNvGrpSpPr>
            <a:grpSpLocks/>
          </p:cNvGrpSpPr>
          <p:nvPr/>
        </p:nvGrpSpPr>
        <p:grpSpPr bwMode="auto">
          <a:xfrm>
            <a:off x="3200400" y="869950"/>
            <a:ext cx="2743200" cy="2432050"/>
            <a:chOff x="3200400" y="1006762"/>
            <a:chExt cx="2743200" cy="2432304"/>
          </a:xfrm>
        </p:grpSpPr>
        <p:sp>
          <p:nvSpPr>
            <p:cNvPr id="189" name="Rounded Rectangle 188"/>
            <p:cNvSpPr/>
            <p:nvPr/>
          </p:nvSpPr>
          <p:spPr>
            <a:xfrm>
              <a:off x="3200400" y="1006762"/>
              <a:ext cx="2743200" cy="2432304"/>
            </a:xfrm>
            <a:prstGeom prst="roundRect">
              <a:avLst>
                <a:gd name="adj" fmla="val 5179"/>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353" name="TextBox 352"/>
            <p:cNvSpPr txBox="1"/>
            <p:nvPr/>
          </p:nvSpPr>
          <p:spPr>
            <a:xfrm>
              <a:off x="3522663" y="1040103"/>
              <a:ext cx="2098675" cy="414380"/>
            </a:xfrm>
            <a:prstGeom prst="rect">
              <a:avLst/>
            </a:prstGeom>
          </p:spPr>
          <p:txBody>
            <a:bodyPr anchor="ctr">
              <a:normAutofit/>
            </a:bodyPr>
            <a:lstStyle/>
            <a:p>
              <a:pPr algn="ctr" defTabSz="914400" fontAlgn="auto">
                <a:lnSpc>
                  <a:spcPct val="85000"/>
                </a:lnSpc>
                <a:spcBef>
                  <a:spcPts val="1200"/>
                </a:spcBef>
                <a:spcAft>
                  <a:spcPts val="0"/>
                </a:spcAft>
                <a:defRPr/>
              </a:pPr>
              <a:r>
                <a:rPr lang="ru-RU" sz="1600" b="1" dirty="0">
                  <a:solidFill>
                    <a:schemeClr val="accent1"/>
                  </a:solidFill>
                  <a:latin typeface="+mj-lt"/>
                  <a:cs typeface="Arial" pitchFamily="34" charset="0"/>
                </a:rPr>
                <a:t>Стадионы</a:t>
              </a:r>
              <a:endParaRPr lang="en-US" sz="1600" b="1" dirty="0">
                <a:solidFill>
                  <a:schemeClr val="accent1"/>
                </a:solidFill>
                <a:latin typeface="+mj-lt"/>
                <a:cs typeface="Arial" pitchFamily="34" charset="0"/>
              </a:endParaRPr>
            </a:p>
          </p:txBody>
        </p:sp>
        <p:pic>
          <p:nvPicPr>
            <p:cNvPr id="55" name="Picture 2"/>
            <p:cNvPicPr>
              <a:picLocks noChangeAspect="1" noChangeArrowheads="1"/>
            </p:cNvPicPr>
            <p:nvPr/>
          </p:nvPicPr>
          <p:blipFill rotWithShape="1">
            <a:blip r:embed="rId7" cstate="print">
              <a:extLst>
                <a:ext uri="{28A0092B-C50C-407E-A947-70E740481C1C}"/>
              </a:extLst>
            </a:blip>
            <a:srcRect t="211" b="978"/>
            <a:stretch/>
          </p:blipFill>
          <p:spPr bwMode="auto">
            <a:xfrm>
              <a:off x="3315686" y="1497436"/>
              <a:ext cx="2542032" cy="1828800"/>
            </a:xfrm>
            <a:prstGeom prst="roundRect">
              <a:avLst>
                <a:gd name="adj" fmla="val 8594"/>
              </a:avLst>
            </a:prstGeom>
            <a:solidFill>
              <a:srgbClr val="FFFFFF">
                <a:shade val="85000"/>
              </a:srgbClr>
            </a:solidFill>
            <a:ln>
              <a:noFill/>
            </a:ln>
            <a:effectLst>
              <a:reflection blurRad="12700" endPos="0" dist="5000" dir="5400000" sy="-100000" algn="bl" rotWithShape="0"/>
            </a:effectLst>
            <a:extLst>
              <a:ext uri="{91240B29-F687-4f45-9708-019B960494DF}"/>
            </a:extLst>
          </p:spPr>
        </p:pic>
      </p:grpSp>
      <p:grpSp>
        <p:nvGrpSpPr>
          <p:cNvPr id="318470" name="Group 9"/>
          <p:cNvGrpSpPr>
            <a:grpSpLocks/>
          </p:cNvGrpSpPr>
          <p:nvPr/>
        </p:nvGrpSpPr>
        <p:grpSpPr bwMode="auto">
          <a:xfrm>
            <a:off x="6172200" y="869950"/>
            <a:ext cx="2743200" cy="2432050"/>
            <a:chOff x="6172200" y="1006762"/>
            <a:chExt cx="2743200" cy="2432304"/>
          </a:xfrm>
        </p:grpSpPr>
        <p:sp>
          <p:nvSpPr>
            <p:cNvPr id="191" name="Rounded Rectangle 190"/>
            <p:cNvSpPr/>
            <p:nvPr/>
          </p:nvSpPr>
          <p:spPr>
            <a:xfrm>
              <a:off x="6172200" y="1006762"/>
              <a:ext cx="2743200" cy="2432304"/>
            </a:xfrm>
            <a:prstGeom prst="roundRect">
              <a:avLst>
                <a:gd name="adj" fmla="val 5639"/>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394" name="TextBox 393"/>
            <p:cNvSpPr txBox="1"/>
            <p:nvPr/>
          </p:nvSpPr>
          <p:spPr>
            <a:xfrm>
              <a:off x="6494463" y="1040103"/>
              <a:ext cx="2098675" cy="414380"/>
            </a:xfrm>
            <a:prstGeom prst="rect">
              <a:avLst/>
            </a:prstGeom>
          </p:spPr>
          <p:txBody>
            <a:bodyPr anchor="ctr">
              <a:normAutofit/>
            </a:bodyPr>
            <a:lstStyle/>
            <a:p>
              <a:pPr algn="ctr" defTabSz="914400" fontAlgn="auto">
                <a:lnSpc>
                  <a:spcPct val="85000"/>
                </a:lnSpc>
                <a:spcBef>
                  <a:spcPts val="1200"/>
                </a:spcBef>
                <a:spcAft>
                  <a:spcPts val="0"/>
                </a:spcAft>
                <a:defRPr/>
              </a:pPr>
              <a:r>
                <a:rPr lang="ru-RU" sz="1600" b="1" dirty="0">
                  <a:solidFill>
                    <a:schemeClr val="accent1"/>
                  </a:solidFill>
                  <a:latin typeface="+mj-lt"/>
                  <a:cs typeface="Arial" pitchFamily="34" charset="0"/>
                </a:rPr>
                <a:t>Концертные залы</a:t>
              </a:r>
              <a:endParaRPr lang="en-US" sz="1600" b="1" dirty="0">
                <a:solidFill>
                  <a:schemeClr val="accent1"/>
                </a:solidFill>
                <a:latin typeface="+mj-lt"/>
                <a:cs typeface="Arial" pitchFamily="34" charset="0"/>
              </a:endParaRPr>
            </a:p>
          </p:txBody>
        </p:sp>
        <p:pic>
          <p:nvPicPr>
            <p:cNvPr id="56" name="Picture 3"/>
            <p:cNvPicPr>
              <a:picLocks noChangeAspect="1" noChangeArrowheads="1"/>
            </p:cNvPicPr>
            <p:nvPr/>
          </p:nvPicPr>
          <p:blipFill>
            <a:blip r:embed="rId8" cstate="print">
              <a:extLst>
                <a:ext uri="{28A0092B-C50C-407E-A947-70E740481C1C}"/>
              </a:extLst>
            </a:blip>
            <a:stretch>
              <a:fillRect/>
            </a:stretch>
          </p:blipFill>
          <p:spPr bwMode="auto">
            <a:xfrm>
              <a:off x="6273214" y="1497436"/>
              <a:ext cx="2541172" cy="1828799"/>
            </a:xfrm>
            <a:prstGeom prst="roundRect">
              <a:avLst>
                <a:gd name="adj" fmla="val 8594"/>
              </a:avLst>
            </a:prstGeom>
            <a:solidFill>
              <a:srgbClr val="FFFFFF">
                <a:shade val="85000"/>
              </a:srgbClr>
            </a:solidFill>
            <a:ln>
              <a:noFill/>
            </a:ln>
            <a:effectLst>
              <a:reflection blurRad="12700" endPos="0" dist="5000" dir="5400000" sy="-100000" algn="bl" rotWithShape="0"/>
            </a:effectLst>
            <a:extLst>
              <a:ext uri="{91240B29-F687-4f45-9708-019B960494DF}"/>
            </a:extLst>
          </p:spPr>
        </p:pic>
      </p:grpSp>
      <p:grpSp>
        <p:nvGrpSpPr>
          <p:cNvPr id="318471" name="Group 7"/>
          <p:cNvGrpSpPr>
            <a:grpSpLocks/>
          </p:cNvGrpSpPr>
          <p:nvPr/>
        </p:nvGrpSpPr>
        <p:grpSpPr bwMode="auto">
          <a:xfrm>
            <a:off x="3200400" y="3430588"/>
            <a:ext cx="2743200" cy="2433637"/>
            <a:chOff x="3372718" y="3731489"/>
            <a:chExt cx="2743200" cy="2432304"/>
          </a:xfrm>
        </p:grpSpPr>
        <p:sp>
          <p:nvSpPr>
            <p:cNvPr id="197" name="Rounded Rectangle 196"/>
            <p:cNvSpPr/>
            <p:nvPr/>
          </p:nvSpPr>
          <p:spPr>
            <a:xfrm>
              <a:off x="3372718" y="3731489"/>
              <a:ext cx="2743200" cy="2432304"/>
            </a:xfrm>
            <a:prstGeom prst="roundRect">
              <a:avLst>
                <a:gd name="adj" fmla="val 7936"/>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287" name="TextBox 286"/>
            <p:cNvSpPr txBox="1"/>
            <p:nvPr/>
          </p:nvSpPr>
          <p:spPr>
            <a:xfrm>
              <a:off x="3694981" y="3763222"/>
              <a:ext cx="2098675" cy="414110"/>
            </a:xfrm>
            <a:prstGeom prst="rect">
              <a:avLst/>
            </a:prstGeom>
          </p:spPr>
          <p:txBody>
            <a:bodyPr anchor="ctr">
              <a:normAutofit/>
            </a:bodyPr>
            <a:lstStyle/>
            <a:p>
              <a:pPr algn="ctr" fontAlgn="auto">
                <a:lnSpc>
                  <a:spcPct val="85000"/>
                </a:lnSpc>
                <a:spcBef>
                  <a:spcPts val="1200"/>
                </a:spcBef>
                <a:spcAft>
                  <a:spcPts val="0"/>
                </a:spcAft>
                <a:defRPr/>
              </a:pPr>
              <a:r>
                <a:rPr lang="ru-RU" sz="1600" b="1" dirty="0">
                  <a:solidFill>
                    <a:schemeClr val="accent1"/>
                  </a:solidFill>
                  <a:latin typeface="+mj-lt"/>
                  <a:cs typeface="Arial" pitchFamily="34" charset="0"/>
                </a:rPr>
                <a:t>Парки и отели</a:t>
              </a:r>
              <a:endParaRPr lang="en-US" sz="1600" b="1" dirty="0">
                <a:solidFill>
                  <a:schemeClr val="accent1"/>
                </a:solidFill>
                <a:latin typeface="+mj-lt"/>
                <a:cs typeface="Arial" pitchFamily="34" charset="0"/>
              </a:endParaRPr>
            </a:p>
          </p:txBody>
        </p:sp>
        <p:pic>
          <p:nvPicPr>
            <p:cNvPr id="57" name="Picture 56" descr="theme-parks-cropped.jpg"/>
            <p:cNvPicPr>
              <a:picLocks noChangeAspect="1"/>
            </p:cNvPicPr>
            <p:nvPr/>
          </p:nvPicPr>
          <p:blipFill rotWithShape="1">
            <a:blip r:embed="rId9">
              <a:extLst>
                <a:ext uri="{28A0092B-C50C-407E-A947-70E740481C1C}"/>
              </a:extLst>
            </a:blip>
            <a:srcRect l="4955" r="13957"/>
            <a:stretch/>
          </p:blipFill>
          <p:spPr>
            <a:xfrm>
              <a:off x="3488003" y="4177445"/>
              <a:ext cx="2542033" cy="1830326"/>
            </a:xfrm>
            <a:prstGeom prst="roundRect">
              <a:avLst>
                <a:gd name="adj" fmla="val 8594"/>
              </a:avLst>
            </a:prstGeom>
            <a:solidFill>
              <a:srgbClr val="FFFFFF">
                <a:shade val="85000"/>
              </a:srgbClr>
            </a:solidFill>
            <a:ln>
              <a:noFill/>
            </a:ln>
            <a:effectLst>
              <a:reflection blurRad="12700" endPos="0" dist="5000" dir="5400000" sy="-100000" algn="bl" rotWithShape="0"/>
            </a:effectLst>
          </p:spPr>
        </p:pic>
      </p:grpSp>
      <p:grpSp>
        <p:nvGrpSpPr>
          <p:cNvPr id="318472" name="Group 6"/>
          <p:cNvGrpSpPr>
            <a:grpSpLocks/>
          </p:cNvGrpSpPr>
          <p:nvPr/>
        </p:nvGrpSpPr>
        <p:grpSpPr bwMode="auto">
          <a:xfrm>
            <a:off x="6172200" y="3430588"/>
            <a:ext cx="2743200" cy="2433637"/>
            <a:chOff x="6316702" y="3731489"/>
            <a:chExt cx="2743200" cy="2432304"/>
          </a:xfrm>
        </p:grpSpPr>
        <p:sp>
          <p:nvSpPr>
            <p:cNvPr id="198" name="Rounded Rectangle 197"/>
            <p:cNvSpPr/>
            <p:nvPr/>
          </p:nvSpPr>
          <p:spPr>
            <a:xfrm>
              <a:off x="6316702" y="3731489"/>
              <a:ext cx="2743200" cy="2432304"/>
            </a:xfrm>
            <a:prstGeom prst="roundRect">
              <a:avLst>
                <a:gd name="adj" fmla="val 6098"/>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200" name="TextBox 199"/>
            <p:cNvSpPr txBox="1"/>
            <p:nvPr/>
          </p:nvSpPr>
          <p:spPr>
            <a:xfrm>
              <a:off x="6638965" y="3763222"/>
              <a:ext cx="2098675" cy="414110"/>
            </a:xfrm>
            <a:prstGeom prst="rect">
              <a:avLst/>
            </a:prstGeom>
          </p:spPr>
          <p:txBody>
            <a:bodyPr anchor="ctr">
              <a:normAutofit/>
            </a:bodyPr>
            <a:lstStyle/>
            <a:p>
              <a:pPr algn="ctr" defTabSz="914400" fontAlgn="auto">
                <a:lnSpc>
                  <a:spcPct val="85000"/>
                </a:lnSpc>
                <a:spcBef>
                  <a:spcPts val="1200"/>
                </a:spcBef>
                <a:spcAft>
                  <a:spcPts val="0"/>
                </a:spcAft>
                <a:defRPr/>
              </a:pPr>
              <a:r>
                <a:rPr lang="ru-RU" sz="1600" b="1" dirty="0">
                  <a:solidFill>
                    <a:schemeClr val="accent1"/>
                  </a:solidFill>
                  <a:latin typeface="+mj-lt"/>
                  <a:cs typeface="Arial" pitchFamily="34" charset="0"/>
                </a:rPr>
                <a:t>Студии вещания</a:t>
              </a:r>
              <a:endParaRPr lang="en-US" sz="1600" b="1" dirty="0">
                <a:solidFill>
                  <a:schemeClr val="accent1"/>
                </a:solidFill>
                <a:latin typeface="+mj-lt"/>
                <a:cs typeface="Arial" pitchFamily="34" charset="0"/>
              </a:endParaRPr>
            </a:p>
          </p:txBody>
        </p:sp>
        <p:pic>
          <p:nvPicPr>
            <p:cNvPr id="58" name="Picture 57"/>
            <p:cNvPicPr>
              <a:picLocks noChangeAspect="1"/>
            </p:cNvPicPr>
            <p:nvPr/>
          </p:nvPicPr>
          <p:blipFill>
            <a:blip r:embed="rId10" cstate="print">
              <a:extLst>
                <a:ext uri="{28A0092B-C50C-407E-A947-70E740481C1C}"/>
              </a:extLst>
            </a:blip>
            <a:stretch>
              <a:fillRect/>
            </a:stretch>
          </p:blipFill>
          <p:spPr>
            <a:xfrm>
              <a:off x="6417716" y="4177446"/>
              <a:ext cx="2541172" cy="1830326"/>
            </a:xfrm>
            <a:prstGeom prst="roundRect">
              <a:avLst>
                <a:gd name="adj" fmla="val 8594"/>
              </a:avLst>
            </a:prstGeom>
            <a:solidFill>
              <a:srgbClr val="FFFFFF">
                <a:shade val="85000"/>
              </a:srgbClr>
            </a:solidFill>
            <a:ln>
              <a:noFill/>
            </a:ln>
            <a:effectLst>
              <a:reflection blurRad="12700" endPos="0" dist="5000" dir="5400000" sy="-100000" algn="bl" rotWithShape="0"/>
            </a:effectLst>
          </p:spPr>
        </p:pic>
      </p:grpSp>
      <p:grpSp>
        <p:nvGrpSpPr>
          <p:cNvPr id="318473" name="Group 8"/>
          <p:cNvGrpSpPr>
            <a:grpSpLocks/>
          </p:cNvGrpSpPr>
          <p:nvPr/>
        </p:nvGrpSpPr>
        <p:grpSpPr bwMode="auto">
          <a:xfrm>
            <a:off x="228600" y="3430588"/>
            <a:ext cx="2743200" cy="2433637"/>
            <a:chOff x="342900" y="3731489"/>
            <a:chExt cx="2743200" cy="2432304"/>
          </a:xfrm>
        </p:grpSpPr>
        <p:sp>
          <p:nvSpPr>
            <p:cNvPr id="62" name="Rounded Rectangle 61"/>
            <p:cNvSpPr/>
            <p:nvPr/>
          </p:nvSpPr>
          <p:spPr>
            <a:xfrm>
              <a:off x="342900" y="3731489"/>
              <a:ext cx="2743200" cy="2432304"/>
            </a:xfrm>
            <a:prstGeom prst="roundRect">
              <a:avLst>
                <a:gd name="adj" fmla="val 6098"/>
              </a:avLst>
            </a:prstGeom>
            <a:gradFill>
              <a:gsLst>
                <a:gs pos="63000">
                  <a:schemeClr val="bg1"/>
                </a:gs>
                <a:gs pos="100000">
                  <a:schemeClr val="bg1">
                    <a:lumMod val="85000"/>
                  </a:schemeClr>
                </a:gs>
              </a:gsLst>
              <a:lin ang="5400000" scaled="0"/>
            </a:gradFill>
            <a:ln w="25400">
              <a:noFill/>
            </a:ln>
            <a:effectLst>
              <a:outerShdw blurRad="1651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8720" anchor="ctr"/>
            <a:lstStyle/>
            <a:p>
              <a:pPr fontAlgn="auto">
                <a:spcBef>
                  <a:spcPts val="0"/>
                </a:spcBef>
                <a:spcAft>
                  <a:spcPts val="0"/>
                </a:spcAft>
                <a:defRPr/>
              </a:pPr>
              <a:endParaRPr lang="en-US" sz="1400" dirty="0">
                <a:solidFill>
                  <a:schemeClr val="accent6"/>
                </a:solidFill>
              </a:endParaRPr>
            </a:p>
          </p:txBody>
        </p:sp>
        <p:sp>
          <p:nvSpPr>
            <p:cNvPr id="63" name="TextBox 62"/>
            <p:cNvSpPr txBox="1"/>
            <p:nvPr/>
          </p:nvSpPr>
          <p:spPr>
            <a:xfrm>
              <a:off x="457200" y="3763222"/>
              <a:ext cx="2514600" cy="414110"/>
            </a:xfrm>
            <a:prstGeom prst="rect">
              <a:avLst/>
            </a:prstGeom>
          </p:spPr>
          <p:txBody>
            <a:bodyPr anchor="ctr"/>
            <a:lstStyle/>
            <a:p>
              <a:pPr algn="ctr" defTabSz="914400" fontAlgn="auto">
                <a:lnSpc>
                  <a:spcPct val="85000"/>
                </a:lnSpc>
                <a:spcBef>
                  <a:spcPts val="1200"/>
                </a:spcBef>
                <a:spcAft>
                  <a:spcPts val="0"/>
                </a:spcAft>
                <a:defRPr/>
              </a:pPr>
              <a:r>
                <a:rPr lang="ru-RU" sz="1500" b="1" dirty="0">
                  <a:solidFill>
                    <a:schemeClr val="accent1"/>
                  </a:solidFill>
                  <a:latin typeface="+mj-lt"/>
                  <a:cs typeface="Arial" pitchFamily="34" charset="0"/>
                </a:rPr>
                <a:t>Конференции</a:t>
              </a:r>
              <a:endParaRPr lang="en-US" sz="1500" b="1" dirty="0">
                <a:solidFill>
                  <a:schemeClr val="accent1"/>
                </a:solidFill>
                <a:latin typeface="+mj-lt"/>
                <a:cs typeface="Arial" pitchFamily="34" charset="0"/>
              </a:endParaRPr>
            </a:p>
          </p:txBody>
        </p:sp>
        <p:pic>
          <p:nvPicPr>
            <p:cNvPr id="65" name="Picture 2"/>
            <p:cNvPicPr>
              <a:picLocks noChangeAspect="1" noChangeArrowheads="1"/>
            </p:cNvPicPr>
            <p:nvPr/>
          </p:nvPicPr>
          <p:blipFill>
            <a:blip r:embed="rId11" cstate="print">
              <a:extLst>
                <a:ext uri="{28A0092B-C50C-407E-A947-70E740481C1C}"/>
              </a:extLst>
            </a:blip>
            <a:stretch>
              <a:fillRect/>
            </a:stretch>
          </p:blipFill>
          <p:spPr bwMode="auto">
            <a:xfrm>
              <a:off x="457347" y="4177446"/>
              <a:ext cx="2542032" cy="1830325"/>
            </a:xfrm>
            <a:prstGeom prst="roundRect">
              <a:avLst>
                <a:gd name="adj" fmla="val 8594"/>
              </a:avLst>
            </a:prstGeom>
            <a:solidFill>
              <a:srgbClr val="FFFFFF">
                <a:shade val="85000"/>
              </a:srgbClr>
            </a:solidFill>
            <a:ln>
              <a:noFill/>
            </a:ln>
            <a:effectLst>
              <a:reflection blurRad="12700" endPos="0" dist="5000" dir="5400000" sy="-100000" algn="bl" rotWithShape="0"/>
            </a:effectLst>
            <a:extLst/>
          </p:spPr>
        </p:pic>
      </p:grpSp>
      <p:sp>
        <p:nvSpPr>
          <p:cNvPr id="72" name="TextBox 71"/>
          <p:cNvSpPr txBox="1"/>
          <p:nvPr/>
        </p:nvSpPr>
        <p:spPr>
          <a:xfrm>
            <a:off x="1" y="5918576"/>
            <a:ext cx="9144000" cy="457200"/>
          </a:xfrm>
          <a:prstGeom prst="rect">
            <a:avLst/>
          </a:prstGeom>
          <a:gradFill flip="none" rotWithShape="1">
            <a:gsLst>
              <a:gs pos="0">
                <a:schemeClr val="tx2">
                  <a:lumMod val="75000"/>
                </a:schemeClr>
              </a:gs>
              <a:gs pos="100000">
                <a:schemeClr val="accent1"/>
              </a:gs>
              <a:gs pos="50000">
                <a:schemeClr val="accent1">
                  <a:lumMod val="75000"/>
                </a:schemeClr>
              </a:gs>
            </a:gsLst>
            <a:lin ang="16200000" scaled="0"/>
            <a:tileRect/>
          </a:gradFill>
          <a:ln w="9525">
            <a:noFill/>
          </a:ln>
          <a:effectLst>
            <a:outerShdw blurRad="50800" dist="38100" dir="2700000" algn="tl" rotWithShape="0">
              <a:srgbClr val="000000">
                <a:alpha val="43000"/>
              </a:srgbClr>
            </a:outerShdw>
          </a:effectLst>
          <a:scene3d>
            <a:camera prst="orthographicFront"/>
            <a:lightRig rig="threePt" dir="t"/>
          </a:scene3d>
          <a:sp3d>
            <a:bevelT w="381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auto">
              <a:spcBef>
                <a:spcPts val="0"/>
              </a:spcBef>
              <a:spcAft>
                <a:spcPts val="0"/>
              </a:spcAft>
              <a:defRPr/>
            </a:pPr>
            <a:r>
              <a:rPr lang="ru-RU" b="1" dirty="0" err="1" smtClean="0"/>
              <a:t>приблиз</a:t>
            </a:r>
            <a:r>
              <a:rPr lang="en-US" b="1" dirty="0" smtClean="0"/>
              <a:t>. $100M</a:t>
            </a:r>
            <a:r>
              <a:rPr lang="en-US" b="1" dirty="0"/>
              <a:t>+ USD </a:t>
            </a:r>
            <a:r>
              <a:rPr lang="ru-RU" b="1" dirty="0" smtClean="0"/>
              <a:t>с ростом до </a:t>
            </a:r>
            <a:r>
              <a:rPr lang="en-US" b="1" dirty="0" smtClean="0"/>
              <a:t>$2B</a:t>
            </a:r>
            <a:r>
              <a:rPr lang="en-US" b="1" dirty="0"/>
              <a:t>+ </a:t>
            </a:r>
            <a:r>
              <a:rPr lang="en-US" b="1" dirty="0" smtClean="0"/>
              <a:t>USD*</a:t>
            </a:r>
            <a:endParaRPr lang="en-US" b="1" dirty="0"/>
          </a:p>
        </p:txBody>
      </p:sp>
      <p:sp>
        <p:nvSpPr>
          <p:cNvPr id="30" name="Slide Number Placeholder 2"/>
          <p:cNvSpPr txBox="1">
            <a:spLocks/>
          </p:cNvSpPr>
          <p:nvPr/>
        </p:nvSpPr>
        <p:spPr>
          <a:xfrm>
            <a:off x="914400" y="6492875"/>
            <a:ext cx="2538413" cy="252413"/>
          </a:xfrm>
          <a:prstGeom prst="rect">
            <a:avLst/>
          </a:prstGeom>
        </p:spPr>
        <p:txBody>
          <a:bodyPr anchor="ctr"/>
          <a:lstStyle>
            <a:defPPr>
              <a:defRPr lang="en-US"/>
            </a:defPPr>
            <a:lvl1pPr marL="0" algn="l" defTabSz="914400" rtl="0" eaLnBrk="1" latinLnBrk="0" hangingPunct="1">
              <a:defRPr sz="800" kern="1200">
                <a:solidFill>
                  <a:schemeClr val="accent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smtClean="0">
                <a:solidFill>
                  <a:schemeClr val="accent6"/>
                </a:solidFill>
              </a:rPr>
              <a:t>*Projection stems from market analyst data</a:t>
            </a:r>
            <a:endParaRPr lang="en-US" dirty="0">
              <a:solidFill>
                <a:schemeClr val="accent6"/>
              </a:solidFill>
            </a:endParaRPr>
          </a:p>
        </p:txBody>
      </p:sp>
    </p:spTree>
    <p:custDataLst>
      <p:tags r:id="rId1"/>
    </p:custDataLst>
  </p:cSld>
  <p:clrMapOvr>
    <a:masterClrMapping/>
  </p:clrMapOvr>
  <p:transition spd="slow">
    <p:wip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Title 8"/>
          <p:cNvSpPr>
            <a:spLocks noGrp="1"/>
          </p:cNvSpPr>
          <p:nvPr>
            <p:ph type="title"/>
          </p:nvPr>
        </p:nvSpPr>
        <p:spPr/>
        <p:txBody>
          <a:bodyPr/>
          <a:lstStyle/>
          <a:p>
            <a:r>
              <a:rPr smtClean="0">
                <a:cs typeface="Arial" charset="0"/>
              </a:rPr>
              <a:t>Extreme Networks </a:t>
            </a:r>
            <a:r>
              <a:rPr lang="ru-RU" smtClean="0">
                <a:cs typeface="Arial" charset="0"/>
              </a:rPr>
              <a:t>и</a:t>
            </a:r>
            <a:r>
              <a:rPr smtClean="0">
                <a:cs typeface="Arial" charset="0"/>
              </a:rPr>
              <a:t> AVB</a:t>
            </a:r>
          </a:p>
        </p:txBody>
      </p:sp>
      <p:sp>
        <p:nvSpPr>
          <p:cNvPr id="11" name="Text Placeholder 10"/>
          <p:cNvSpPr>
            <a:spLocks noGrp="1"/>
          </p:cNvSpPr>
          <p:nvPr>
            <p:ph sz="half" idx="1"/>
          </p:nvPr>
        </p:nvSpPr>
        <p:spPr>
          <a:xfrm>
            <a:off x="187325" y="1403350"/>
            <a:ext cx="5222875" cy="4418013"/>
          </a:xfrm>
        </p:spPr>
        <p:txBody>
          <a:bodyPr rtlCol="0" anchor="ctr">
            <a:normAutofit/>
          </a:bodyPr>
          <a:lstStyle/>
          <a:p>
            <a:pPr fontAlgn="auto">
              <a:spcAft>
                <a:spcPts val="0"/>
              </a:spcAft>
              <a:buFont typeface="Arial" pitchFamily="34" charset="0"/>
              <a:buChar char="•"/>
              <a:defRPr/>
            </a:pPr>
            <a:r>
              <a:rPr lang="ru-RU" sz="2000" dirty="0" smtClean="0">
                <a:solidFill>
                  <a:schemeClr val="accent6"/>
                </a:solidFill>
              </a:rPr>
              <a:t>Первые коммутаторы</a:t>
            </a:r>
            <a:r>
              <a:rPr lang="en-US" sz="2000" dirty="0" smtClean="0">
                <a:solidFill>
                  <a:schemeClr val="accent6"/>
                </a:solidFill>
              </a:rPr>
              <a:t> </a:t>
            </a:r>
            <a:r>
              <a:rPr lang="en-US" sz="2000" dirty="0">
                <a:solidFill>
                  <a:schemeClr val="accent6"/>
                </a:solidFill>
              </a:rPr>
              <a:t>“Enterprise-grade” </a:t>
            </a:r>
            <a:r>
              <a:rPr lang="ru-RU" sz="2000" dirty="0" smtClean="0">
                <a:solidFill>
                  <a:schemeClr val="accent6"/>
                </a:solidFill>
              </a:rPr>
              <a:t>с поддержкой </a:t>
            </a:r>
            <a:r>
              <a:rPr lang="en-US" sz="2000" dirty="0" smtClean="0">
                <a:solidFill>
                  <a:schemeClr val="accent6"/>
                </a:solidFill>
              </a:rPr>
              <a:t>IEEE AVB</a:t>
            </a:r>
            <a:endParaRPr lang="en-US" sz="2000" dirty="0">
              <a:solidFill>
                <a:schemeClr val="accent6"/>
              </a:solidFill>
            </a:endParaRPr>
          </a:p>
          <a:p>
            <a:pPr fontAlgn="auto">
              <a:spcAft>
                <a:spcPts val="0"/>
              </a:spcAft>
              <a:buFont typeface="Arial" pitchFamily="34" charset="0"/>
              <a:buChar char="•"/>
              <a:defRPr/>
            </a:pPr>
            <a:r>
              <a:rPr lang="ru-RU" sz="2000" dirty="0" smtClean="0">
                <a:solidFill>
                  <a:schemeClr val="accent6"/>
                </a:solidFill>
              </a:rPr>
              <a:t>В основе лежит</a:t>
            </a:r>
            <a:r>
              <a:rPr lang="ru-RU" sz="2000" dirty="0">
                <a:solidFill>
                  <a:schemeClr val="accent6"/>
                </a:solidFill>
              </a:rPr>
              <a:t> </a:t>
            </a:r>
            <a:r>
              <a:rPr lang="ru-RU" sz="2000" dirty="0" smtClean="0">
                <a:solidFill>
                  <a:schemeClr val="accent6"/>
                </a:solidFill>
              </a:rPr>
              <a:t>модульная</a:t>
            </a:r>
            <a:r>
              <a:rPr lang="en-US" sz="2000" dirty="0" smtClean="0">
                <a:solidFill>
                  <a:schemeClr val="accent6"/>
                </a:solidFill>
              </a:rPr>
              <a:t> </a:t>
            </a:r>
            <a:r>
              <a:rPr lang="en-US" sz="2000" dirty="0" err="1" smtClean="0">
                <a:solidFill>
                  <a:schemeClr val="accent6"/>
                </a:solidFill>
              </a:rPr>
              <a:t>ExtremeXOS</a:t>
            </a:r>
            <a:r>
              <a:rPr lang="en-US" sz="2000" dirty="0" smtClean="0">
                <a:solidFill>
                  <a:schemeClr val="accent6"/>
                </a:solidFill>
              </a:rPr>
              <a:t>® </a:t>
            </a:r>
            <a:r>
              <a:rPr lang="ru-RU" sz="2000" dirty="0" smtClean="0">
                <a:solidFill>
                  <a:schemeClr val="accent6"/>
                </a:solidFill>
              </a:rPr>
              <a:t>также как и имеющаяся поддержка</a:t>
            </a:r>
            <a:r>
              <a:rPr lang="en-US" sz="2000" dirty="0" smtClean="0">
                <a:solidFill>
                  <a:schemeClr val="accent6"/>
                </a:solidFill>
              </a:rPr>
              <a:t> RFC1588v2</a:t>
            </a:r>
            <a:endParaRPr lang="en-US" sz="2000" dirty="0">
              <a:solidFill>
                <a:schemeClr val="accent6"/>
              </a:solidFill>
            </a:endParaRPr>
          </a:p>
          <a:p>
            <a:pPr fontAlgn="auto">
              <a:spcAft>
                <a:spcPts val="0"/>
              </a:spcAft>
              <a:buFont typeface="Arial" pitchFamily="34" charset="0"/>
              <a:buChar char="•"/>
              <a:defRPr/>
            </a:pPr>
            <a:r>
              <a:rPr lang="en-US" sz="2000" dirty="0">
                <a:solidFill>
                  <a:schemeClr val="accent6"/>
                </a:solidFill>
              </a:rPr>
              <a:t>Extreme Networks </a:t>
            </a:r>
            <a:r>
              <a:rPr lang="ru-RU" sz="2000" dirty="0" smtClean="0">
                <a:solidFill>
                  <a:schemeClr val="accent6"/>
                </a:solidFill>
              </a:rPr>
              <a:t>поддерживает</a:t>
            </a:r>
            <a:r>
              <a:rPr lang="en-US" sz="2000" dirty="0" smtClean="0">
                <a:solidFill>
                  <a:schemeClr val="accent6"/>
                </a:solidFill>
              </a:rPr>
              <a:t> </a:t>
            </a:r>
            <a:r>
              <a:rPr lang="en-US" sz="2000" dirty="0">
                <a:solidFill>
                  <a:schemeClr val="accent6"/>
                </a:solidFill>
              </a:rPr>
              <a:t>AVB </a:t>
            </a:r>
            <a:r>
              <a:rPr lang="ru-RU" sz="2000" dirty="0" smtClean="0">
                <a:solidFill>
                  <a:schemeClr val="accent6"/>
                </a:solidFill>
              </a:rPr>
              <a:t>на линейках</a:t>
            </a:r>
            <a:r>
              <a:rPr lang="ru-RU" sz="2000" dirty="0">
                <a:solidFill>
                  <a:schemeClr val="accent6"/>
                </a:solidFill>
              </a:rPr>
              <a:t> </a:t>
            </a:r>
            <a:r>
              <a:rPr lang="en-US" sz="2000" dirty="0" smtClean="0">
                <a:solidFill>
                  <a:schemeClr val="accent6"/>
                </a:solidFill>
              </a:rPr>
              <a:t>Summit</a:t>
            </a:r>
            <a:r>
              <a:rPr lang="en-US" sz="2000" dirty="0">
                <a:solidFill>
                  <a:schemeClr val="accent6"/>
                </a:solidFill>
              </a:rPr>
              <a:t>® X440, Summit X460 &amp; Summit </a:t>
            </a:r>
            <a:r>
              <a:rPr lang="en-US" sz="2000" dirty="0" smtClean="0">
                <a:solidFill>
                  <a:schemeClr val="accent6"/>
                </a:solidFill>
              </a:rPr>
              <a:t>X670</a:t>
            </a:r>
            <a:endParaRPr lang="en-US" sz="2000" dirty="0">
              <a:solidFill>
                <a:schemeClr val="accent6"/>
              </a:solidFill>
            </a:endParaRPr>
          </a:p>
          <a:p>
            <a:pPr fontAlgn="auto">
              <a:spcAft>
                <a:spcPts val="0"/>
              </a:spcAft>
              <a:buFont typeface="Arial" pitchFamily="34" charset="0"/>
              <a:buChar char="•"/>
              <a:defRPr/>
            </a:pPr>
            <a:r>
              <a:rPr lang="ru-RU" sz="2000" dirty="0" smtClean="0">
                <a:solidFill>
                  <a:schemeClr val="accent6"/>
                </a:solidFill>
              </a:rPr>
              <a:t>В скором времени поддержка появится на всех платформах, включая</a:t>
            </a:r>
            <a:r>
              <a:rPr lang="en-US" sz="2000" dirty="0" smtClean="0">
                <a:solidFill>
                  <a:schemeClr val="accent6"/>
                </a:solidFill>
              </a:rPr>
              <a:t> </a:t>
            </a:r>
            <a:r>
              <a:rPr lang="en-US" sz="2000" dirty="0" err="1">
                <a:solidFill>
                  <a:schemeClr val="accent6"/>
                </a:solidFill>
              </a:rPr>
              <a:t>BlackDiamond</a:t>
            </a:r>
            <a:r>
              <a:rPr lang="en-US" sz="2000" dirty="0">
                <a:solidFill>
                  <a:schemeClr val="accent6"/>
                </a:solidFill>
              </a:rPr>
              <a:t>® </a:t>
            </a:r>
            <a:r>
              <a:rPr lang="en-US" sz="2000" dirty="0" smtClean="0">
                <a:solidFill>
                  <a:schemeClr val="accent6"/>
                </a:solidFill>
              </a:rPr>
              <a:t>X8  </a:t>
            </a:r>
            <a:endParaRPr lang="en-US" sz="2000" dirty="0">
              <a:solidFill>
                <a:schemeClr val="accent6"/>
              </a:solidFill>
            </a:endParaRPr>
          </a:p>
          <a:p>
            <a:pPr fontAlgn="auto">
              <a:spcAft>
                <a:spcPts val="0"/>
              </a:spcAft>
              <a:buFont typeface="Arial" pitchFamily="34" charset="0"/>
              <a:buChar char="•"/>
              <a:defRPr/>
            </a:pPr>
            <a:r>
              <a:rPr lang="ru-RU" sz="2000" dirty="0" smtClean="0">
                <a:solidFill>
                  <a:schemeClr val="accent6"/>
                </a:solidFill>
              </a:rPr>
              <a:t>Стратегическое партнерство с компаниями – профессионалами в </a:t>
            </a:r>
            <a:r>
              <a:rPr lang="en-US" sz="2000" dirty="0" smtClean="0">
                <a:solidFill>
                  <a:schemeClr val="accent6"/>
                </a:solidFill>
              </a:rPr>
              <a:t>AV</a:t>
            </a:r>
            <a:endParaRPr lang="en-US" sz="2000" dirty="0">
              <a:solidFill>
                <a:schemeClr val="accent6"/>
              </a:solidFill>
            </a:endParaRPr>
          </a:p>
        </p:txBody>
      </p:sp>
      <p:sp>
        <p:nvSpPr>
          <p:cNvPr id="3" name="Slide Number Placeholder 2"/>
          <p:cNvSpPr>
            <a:spLocks noGrp="1"/>
          </p:cNvSpPr>
          <p:nvPr>
            <p:ph type="sldNum" sz="quarter" idx="11"/>
          </p:nvPr>
        </p:nvSpPr>
        <p:spPr/>
        <p:txBody>
          <a:bodyPr rtlCol="0"/>
          <a:lstStyle/>
          <a:p>
            <a:pPr fontAlgn="auto">
              <a:spcBef>
                <a:spcPts val="0"/>
              </a:spcBef>
              <a:spcAft>
                <a:spcPts val="0"/>
              </a:spcAft>
              <a:defRPr/>
            </a:pPr>
            <a:fld id="{74B2BDC7-47F8-42C0-9F79-F1CFB7710ADD}" type="slidenum">
              <a:rPr lang="en-US">
                <a:latin typeface="+mj-lt"/>
                <a:cs typeface="+mn-cs"/>
              </a:rPr>
              <a:pPr fontAlgn="auto">
                <a:spcBef>
                  <a:spcPts val="0"/>
                </a:spcBef>
                <a:spcAft>
                  <a:spcPts val="0"/>
                </a:spcAft>
                <a:defRPr/>
              </a:pPr>
              <a:t>147</a:t>
            </a:fld>
            <a:endParaRPr lang="en-US" dirty="0">
              <a:latin typeface="+mj-lt"/>
              <a:cs typeface="+mn-cs"/>
            </a:endParaRPr>
          </a:p>
        </p:txBody>
      </p:sp>
      <p:pic>
        <p:nvPicPr>
          <p:cNvPr id="2050" name="Picture 2" descr="D:\Users\derobertson\Dropbox\EXTR - AVB Launch\Images\INT-Closeup of Five RJ45s Into Ports.jpg"/>
          <p:cNvPicPr>
            <a:picLocks noChangeAspect="1" noChangeArrowheads="1"/>
          </p:cNvPicPr>
          <p:nvPr/>
        </p:nvPicPr>
        <p:blipFill rotWithShape="1">
          <a:blip r:embed="rId2" cstate="print">
            <a:extLst>
              <a:ext uri="{28A0092B-C50C-407E-A947-70E740481C1C}"/>
            </a:extLst>
          </a:blip>
          <a:srcRect r="4742"/>
          <a:stretch/>
        </p:blipFill>
        <p:spPr bwMode="auto">
          <a:xfrm>
            <a:off x="5368413" y="1068223"/>
            <a:ext cx="3777241" cy="5087604"/>
          </a:xfrm>
          <a:prstGeom prst="rect">
            <a:avLst/>
          </a:prstGeom>
          <a:ln>
            <a:noFill/>
          </a:ln>
          <a:effectLst>
            <a:softEdge rad="112500"/>
          </a:effectLst>
          <a:extLst>
            <a:ext uri="{909E8E84-426E-40dd-AFC4-6F175D3DCCD1}"/>
          </a:extLst>
        </p:spPr>
      </p:pic>
    </p:spTree>
  </p:cSld>
  <p:clrMapOvr>
    <a:masterClrMapping/>
  </p:clrMapOvr>
  <p:transition spd="slow">
    <p:wip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rtlCol="0"/>
          <a:lstStyle/>
          <a:p>
            <a:pPr fontAlgn="auto">
              <a:spcBef>
                <a:spcPts val="0"/>
              </a:spcBef>
              <a:spcAft>
                <a:spcPts val="0"/>
              </a:spcAft>
              <a:defRPr/>
            </a:pPr>
            <a:fld id="{9A4287D9-3AE5-4D1B-BE6A-7ABAEF643BAB}" type="slidenum">
              <a:rPr lang="en-US">
                <a:solidFill>
                  <a:schemeClr val="accent1"/>
                </a:solidFill>
                <a:latin typeface="+mj-lt"/>
                <a:cs typeface="+mn-cs"/>
              </a:rPr>
              <a:pPr fontAlgn="auto">
                <a:spcBef>
                  <a:spcPts val="0"/>
                </a:spcBef>
                <a:spcAft>
                  <a:spcPts val="0"/>
                </a:spcAft>
                <a:defRPr/>
              </a:pPr>
              <a:t>148</a:t>
            </a:fld>
            <a:endParaRPr lang="en-US">
              <a:solidFill>
                <a:schemeClr val="tx1"/>
              </a:solidFill>
              <a:latin typeface="+mj-lt"/>
              <a:cs typeface="+mn-cs"/>
            </a:endParaRPr>
          </a:p>
        </p:txBody>
      </p:sp>
      <p:sp>
        <p:nvSpPr>
          <p:cNvPr id="321538" name="Title 1"/>
          <p:cNvSpPr txBox="1">
            <a:spLocks/>
          </p:cNvSpPr>
          <p:nvPr/>
        </p:nvSpPr>
        <p:spPr bwMode="auto">
          <a:xfrm>
            <a:off x="228600" y="58738"/>
            <a:ext cx="8458200" cy="685800"/>
          </a:xfrm>
          <a:prstGeom prst="rect">
            <a:avLst/>
          </a:prstGeom>
          <a:noFill/>
          <a:ln w="9525">
            <a:noFill/>
            <a:miter lim="800000"/>
            <a:headEnd/>
            <a:tailEnd/>
          </a:ln>
        </p:spPr>
        <p:txBody>
          <a:bodyPr anchor="ctr"/>
          <a:lstStyle/>
          <a:p>
            <a:pPr defTabSz="914400"/>
            <a:r>
              <a:rPr lang="ru-RU" sz="2600" b="1">
                <a:solidFill>
                  <a:srgbClr val="FFFFFF"/>
                </a:solidFill>
              </a:rPr>
              <a:t>Пример</a:t>
            </a:r>
            <a:r>
              <a:rPr lang="en-US" sz="2600" b="1">
                <a:solidFill>
                  <a:srgbClr val="FFFFFF"/>
                </a:solidFill>
              </a:rPr>
              <a:t>: Surround Sound System</a:t>
            </a:r>
          </a:p>
        </p:txBody>
      </p:sp>
      <p:pic>
        <p:nvPicPr>
          <p:cNvPr id="321539" name="Picture 4"/>
          <p:cNvPicPr>
            <a:picLocks noChangeAspect="1" noChangeArrowheads="1"/>
          </p:cNvPicPr>
          <p:nvPr/>
        </p:nvPicPr>
        <p:blipFill>
          <a:blip r:embed="rId2"/>
          <a:srcRect/>
          <a:stretch>
            <a:fillRect/>
          </a:stretch>
        </p:blipFill>
        <p:spPr bwMode="auto">
          <a:xfrm>
            <a:off x="709613" y="1676400"/>
            <a:ext cx="3333750" cy="3486150"/>
          </a:xfrm>
          <a:prstGeom prst="rect">
            <a:avLst/>
          </a:prstGeom>
          <a:noFill/>
          <a:ln w="9525">
            <a:noFill/>
            <a:miter lim="800000"/>
            <a:headEnd/>
            <a:tailEnd/>
          </a:ln>
        </p:spPr>
      </p:pic>
      <p:sp>
        <p:nvSpPr>
          <p:cNvPr id="321540" name="Text Placeholder 3"/>
          <p:cNvSpPr txBox="1">
            <a:spLocks/>
          </p:cNvSpPr>
          <p:nvPr/>
        </p:nvSpPr>
        <p:spPr bwMode="auto">
          <a:xfrm>
            <a:off x="4613275" y="1741488"/>
            <a:ext cx="3973513" cy="3760787"/>
          </a:xfrm>
          <a:prstGeom prst="rect">
            <a:avLst/>
          </a:prstGeom>
          <a:noFill/>
          <a:ln w="9525">
            <a:noFill/>
            <a:miter lim="800000"/>
            <a:headEnd/>
            <a:tailEnd/>
          </a:ln>
        </p:spPr>
        <p:txBody>
          <a:bodyPr/>
          <a:lstStyle/>
          <a:p>
            <a:pPr marL="285750" indent="-285750" defTabSz="914400">
              <a:lnSpc>
                <a:spcPct val="85000"/>
              </a:lnSpc>
              <a:spcBef>
                <a:spcPts val="700"/>
              </a:spcBef>
              <a:buClr>
                <a:schemeClr val="accent1"/>
              </a:buClr>
              <a:buSzPct val="80000"/>
              <a:buFont typeface="Wingdings 3" pitchFamily="18" charset="2"/>
              <a:buChar char=""/>
            </a:pPr>
            <a:r>
              <a:rPr lang="ru-RU" sz="2400"/>
              <a:t>Все подсоединяется через</a:t>
            </a:r>
            <a:r>
              <a:rPr lang="en-US" sz="2400"/>
              <a:t> Ethernet.</a:t>
            </a:r>
          </a:p>
          <a:p>
            <a:pPr marL="285750" indent="-285750" defTabSz="914400">
              <a:lnSpc>
                <a:spcPct val="85000"/>
              </a:lnSpc>
              <a:spcBef>
                <a:spcPts val="700"/>
              </a:spcBef>
              <a:buClr>
                <a:schemeClr val="accent1"/>
              </a:buClr>
              <a:buSzPct val="80000"/>
              <a:buFont typeface="Wingdings 3" pitchFamily="18" charset="2"/>
              <a:buChar char=""/>
            </a:pPr>
            <a:r>
              <a:rPr lang="ru-RU" sz="2400"/>
              <a:t>Все устройства видят друг друга автоматически</a:t>
            </a:r>
            <a:r>
              <a:rPr lang="en-US" sz="2400"/>
              <a:t>.</a:t>
            </a:r>
          </a:p>
          <a:p>
            <a:pPr marL="285750" indent="-285750" defTabSz="914400">
              <a:lnSpc>
                <a:spcPct val="85000"/>
              </a:lnSpc>
              <a:spcBef>
                <a:spcPts val="700"/>
              </a:spcBef>
              <a:buClr>
                <a:schemeClr val="accent1"/>
              </a:buClr>
              <a:buSzPct val="80000"/>
              <a:buFont typeface="Wingdings 3" pitchFamily="18" charset="2"/>
              <a:buChar char=""/>
            </a:pPr>
            <a:r>
              <a:rPr lang="ru-RU" sz="2400"/>
              <a:t>Все параметры задержек и полосы пропускания выставляются автоматически</a:t>
            </a:r>
            <a:r>
              <a:rPr lang="en-US" sz="2400"/>
              <a:t>.</a:t>
            </a:r>
          </a:p>
          <a:p>
            <a:pPr marL="285750" indent="-285750" defTabSz="914400">
              <a:lnSpc>
                <a:spcPct val="85000"/>
              </a:lnSpc>
              <a:spcBef>
                <a:spcPts val="700"/>
              </a:spcBef>
              <a:buClr>
                <a:schemeClr val="accent1"/>
              </a:buClr>
              <a:buSzPct val="80000"/>
              <a:buFont typeface="Wingdings 3" pitchFamily="18" charset="2"/>
              <a:buChar char=""/>
            </a:pPr>
            <a:r>
              <a:rPr lang="en-US" sz="2400"/>
              <a:t>Receiver/Blu-ray player/Media storage </a:t>
            </a:r>
            <a:r>
              <a:rPr lang="ru-RU" sz="2400"/>
              <a:t>могут быть где угодно</a:t>
            </a:r>
            <a:r>
              <a:rPr lang="en-US" sz="2400"/>
              <a:t>.</a:t>
            </a:r>
          </a:p>
          <a:p>
            <a:pPr marL="285750" indent="-285750" defTabSz="914400">
              <a:lnSpc>
                <a:spcPct val="85000"/>
              </a:lnSpc>
              <a:spcBef>
                <a:spcPts val="700"/>
              </a:spcBef>
              <a:buClr>
                <a:schemeClr val="accent1"/>
              </a:buClr>
              <a:buSzPct val="80000"/>
              <a:buFont typeface="Wingdings 3" pitchFamily="18" charset="2"/>
              <a:buChar char=""/>
            </a:pPr>
            <a:endParaRPr lang="en-US" sz="2400"/>
          </a:p>
        </p:txBody>
      </p:sp>
    </p:spTree>
  </p:cSld>
  <p:clrMapOvr>
    <a:masterClrMapping/>
  </p:clrMapOvr>
  <p:transition spd="med">
    <p:pull/>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rtlCol="0"/>
          <a:lstStyle/>
          <a:p>
            <a:pPr fontAlgn="auto">
              <a:spcBef>
                <a:spcPts val="0"/>
              </a:spcBef>
              <a:spcAft>
                <a:spcPts val="0"/>
              </a:spcAft>
              <a:defRPr/>
            </a:pPr>
            <a:fld id="{F88634E5-3967-4577-954D-F0158BC892DF}" type="slidenum">
              <a:rPr lang="en-US">
                <a:solidFill>
                  <a:schemeClr val="accent1"/>
                </a:solidFill>
                <a:latin typeface="+mj-lt"/>
                <a:cs typeface="+mn-cs"/>
              </a:rPr>
              <a:pPr fontAlgn="auto">
                <a:spcBef>
                  <a:spcPts val="0"/>
                </a:spcBef>
                <a:spcAft>
                  <a:spcPts val="0"/>
                </a:spcAft>
                <a:defRPr/>
              </a:pPr>
              <a:t>149</a:t>
            </a:fld>
            <a:endParaRPr lang="en-US">
              <a:solidFill>
                <a:schemeClr val="tx1"/>
              </a:solidFill>
              <a:latin typeface="+mj-lt"/>
              <a:cs typeface="+mn-cs"/>
            </a:endParaRPr>
          </a:p>
        </p:txBody>
      </p:sp>
      <p:sp>
        <p:nvSpPr>
          <p:cNvPr id="322562" name="Title 1"/>
          <p:cNvSpPr>
            <a:spLocks noGrp="1"/>
          </p:cNvSpPr>
          <p:nvPr>
            <p:ph type="title"/>
          </p:nvPr>
        </p:nvSpPr>
        <p:spPr>
          <a:xfrm>
            <a:off x="228600" y="58738"/>
            <a:ext cx="8458200" cy="685800"/>
          </a:xfrm>
        </p:spPr>
        <p:txBody>
          <a:bodyPr/>
          <a:lstStyle/>
          <a:p>
            <a:r>
              <a:rPr lang="ru-RU" smtClean="0">
                <a:cs typeface="Arial" charset="0"/>
              </a:rPr>
              <a:t>Системы </a:t>
            </a:r>
            <a:r>
              <a:rPr smtClean="0">
                <a:cs typeface="Arial" charset="0"/>
              </a:rPr>
              <a:t>AV </a:t>
            </a:r>
            <a:r>
              <a:rPr lang="ru-RU" smtClean="0">
                <a:cs typeface="Arial" charset="0"/>
              </a:rPr>
              <a:t>в самолетах</a:t>
            </a:r>
            <a:endParaRPr smtClean="0">
              <a:cs typeface="Arial" charset="0"/>
            </a:endParaRPr>
          </a:p>
        </p:txBody>
      </p:sp>
      <p:sp>
        <p:nvSpPr>
          <p:cNvPr id="322563" name="Text Placeholder 3"/>
          <p:cNvSpPr txBox="1">
            <a:spLocks/>
          </p:cNvSpPr>
          <p:nvPr/>
        </p:nvSpPr>
        <p:spPr bwMode="auto">
          <a:xfrm>
            <a:off x="4932363" y="1292225"/>
            <a:ext cx="3973512" cy="4419600"/>
          </a:xfrm>
          <a:prstGeom prst="rect">
            <a:avLst/>
          </a:prstGeom>
          <a:noFill/>
          <a:ln w="9525">
            <a:noFill/>
            <a:miter lim="800000"/>
            <a:headEnd/>
            <a:tailEnd/>
          </a:ln>
        </p:spPr>
        <p:txBody>
          <a:bodyPr/>
          <a:lstStyle/>
          <a:p>
            <a:pPr marL="285750" indent="-285750" defTabSz="914400">
              <a:lnSpc>
                <a:spcPct val="85000"/>
              </a:lnSpc>
              <a:spcBef>
                <a:spcPts val="700"/>
              </a:spcBef>
              <a:buClr>
                <a:schemeClr val="accent1"/>
              </a:buClr>
              <a:buSzPct val="80000"/>
              <a:buFont typeface="Wingdings 3" pitchFamily="18" charset="2"/>
              <a:buChar char=""/>
            </a:pPr>
            <a:r>
              <a:rPr lang="ru-RU" sz="2400"/>
              <a:t>Сейчас:</a:t>
            </a:r>
            <a:endParaRPr lang="en-US" sz="2400"/>
          </a:p>
          <a:p>
            <a:pPr marL="511175" lvl="1" indent="-231775" defTabSz="914400">
              <a:lnSpc>
                <a:spcPct val="85000"/>
              </a:lnSpc>
              <a:spcBef>
                <a:spcPts val="700"/>
              </a:spcBef>
              <a:buClr>
                <a:schemeClr val="accent1"/>
              </a:buClr>
              <a:buSzPct val="100000"/>
              <a:buFont typeface="Wingdings 2" pitchFamily="18" charset="2"/>
              <a:buChar char=""/>
            </a:pPr>
            <a:r>
              <a:rPr lang="ru-RU"/>
              <a:t>Отдельные линии аудио, видео и управления к каждому креслу</a:t>
            </a:r>
            <a:r>
              <a:rPr lang="en-US"/>
              <a:t>,</a:t>
            </a:r>
          </a:p>
          <a:p>
            <a:pPr marL="511175" lvl="1" indent="-231775" defTabSz="914400">
              <a:lnSpc>
                <a:spcPct val="85000"/>
              </a:lnSpc>
              <a:spcBef>
                <a:spcPts val="700"/>
              </a:spcBef>
              <a:buClr>
                <a:schemeClr val="accent1"/>
              </a:buClr>
              <a:buSzPct val="100000"/>
              <a:buFont typeface="Wingdings 2" pitchFamily="18" charset="2"/>
              <a:buChar char=""/>
            </a:pPr>
            <a:r>
              <a:rPr lang="ru-RU"/>
              <a:t>Еще один провод до аудио выхода в кресле</a:t>
            </a:r>
            <a:r>
              <a:rPr lang="en-US"/>
              <a:t>.</a:t>
            </a:r>
          </a:p>
          <a:p>
            <a:pPr marL="285750" indent="-285750" defTabSz="914400">
              <a:lnSpc>
                <a:spcPct val="85000"/>
              </a:lnSpc>
              <a:spcBef>
                <a:spcPts val="700"/>
              </a:spcBef>
              <a:buClr>
                <a:schemeClr val="accent1"/>
              </a:buClr>
              <a:buSzPct val="80000"/>
              <a:buFont typeface="Wingdings 3" pitchFamily="18" charset="2"/>
              <a:buChar char=""/>
            </a:pPr>
            <a:r>
              <a:rPr lang="ru-RU" sz="2400"/>
              <a:t>С</a:t>
            </a:r>
            <a:r>
              <a:rPr lang="en-US" sz="2400"/>
              <a:t> AVB</a:t>
            </a:r>
            <a:r>
              <a:rPr lang="ru-RU" sz="2400"/>
              <a:t>:</a:t>
            </a:r>
            <a:endParaRPr lang="en-US" sz="2400"/>
          </a:p>
          <a:p>
            <a:pPr marL="511175" lvl="1" indent="-231775" defTabSz="914400">
              <a:lnSpc>
                <a:spcPct val="85000"/>
              </a:lnSpc>
              <a:spcBef>
                <a:spcPts val="700"/>
              </a:spcBef>
              <a:buClr>
                <a:schemeClr val="accent1"/>
              </a:buClr>
              <a:buSzPct val="100000"/>
              <a:buFont typeface="Wingdings 2" pitchFamily="18" charset="2"/>
              <a:buChar char=""/>
            </a:pPr>
            <a:r>
              <a:rPr lang="ru-RU"/>
              <a:t>Один кабель </a:t>
            </a:r>
            <a:r>
              <a:rPr lang="en-US"/>
              <a:t>Ethernet </a:t>
            </a:r>
            <a:r>
              <a:rPr lang="ru-RU"/>
              <a:t>к каждому креслу</a:t>
            </a:r>
            <a:endParaRPr lang="en-US"/>
          </a:p>
          <a:p>
            <a:pPr marL="692150" lvl="2" indent="-228600" defTabSz="914400">
              <a:lnSpc>
                <a:spcPct val="85000"/>
              </a:lnSpc>
              <a:spcBef>
                <a:spcPts val="700"/>
              </a:spcBef>
              <a:buClr>
                <a:schemeClr val="accent1"/>
              </a:buClr>
              <a:buSzPct val="70000"/>
              <a:buFont typeface="Lucida Sans Unicode" pitchFamily="34" charset="0"/>
              <a:buChar char="∎"/>
            </a:pPr>
            <a:r>
              <a:rPr lang="ru-RU"/>
              <a:t>Аудио для этого кресла и</a:t>
            </a:r>
            <a:endParaRPr lang="en-US"/>
          </a:p>
          <a:p>
            <a:pPr marL="692150" lvl="2" indent="-228600" defTabSz="914400">
              <a:lnSpc>
                <a:spcPct val="85000"/>
              </a:lnSpc>
              <a:spcBef>
                <a:spcPts val="700"/>
              </a:spcBef>
              <a:buClr>
                <a:schemeClr val="accent1"/>
              </a:buClr>
              <a:buSzPct val="70000"/>
              <a:buFont typeface="Lucida Sans Unicode" pitchFamily="34" charset="0"/>
              <a:buChar char="∎"/>
            </a:pPr>
            <a:r>
              <a:rPr lang="ru-RU"/>
              <a:t>Видео для пассажира позади</a:t>
            </a:r>
            <a:endParaRPr lang="en-US"/>
          </a:p>
        </p:txBody>
      </p:sp>
      <p:pic>
        <p:nvPicPr>
          <p:cNvPr id="322564" name="Picture 2"/>
          <p:cNvPicPr>
            <a:picLocks noChangeAspect="1" noChangeArrowheads="1"/>
          </p:cNvPicPr>
          <p:nvPr/>
        </p:nvPicPr>
        <p:blipFill>
          <a:blip r:embed="rId2"/>
          <a:srcRect/>
          <a:stretch>
            <a:fillRect/>
          </a:stretch>
        </p:blipFill>
        <p:spPr bwMode="auto">
          <a:xfrm>
            <a:off x="225425" y="3114675"/>
            <a:ext cx="5010150" cy="3114675"/>
          </a:xfrm>
          <a:prstGeom prst="rect">
            <a:avLst/>
          </a:prstGeom>
          <a:noFill/>
          <a:ln w="9525">
            <a:noFill/>
            <a:miter lim="800000"/>
            <a:headEnd/>
            <a:tailEnd/>
          </a:ln>
        </p:spPr>
      </p:pic>
      <p:sp>
        <p:nvSpPr>
          <p:cNvPr id="9" name="Line Callout 1 8"/>
          <p:cNvSpPr/>
          <p:nvPr/>
        </p:nvSpPr>
        <p:spPr>
          <a:xfrm>
            <a:off x="3214688" y="1604963"/>
            <a:ext cx="1314450" cy="739775"/>
          </a:xfrm>
          <a:prstGeom prst="borderCallout1">
            <a:avLst>
              <a:gd name="adj1" fmla="val 50695"/>
              <a:gd name="adj2" fmla="val 261"/>
              <a:gd name="adj3" fmla="val 281944"/>
              <a:gd name="adj4" fmla="val -4067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Видео</a:t>
            </a:r>
            <a:endParaRPr lang="en-US" dirty="0"/>
          </a:p>
        </p:txBody>
      </p:sp>
      <p:sp>
        <p:nvSpPr>
          <p:cNvPr id="10" name="Line Callout 1 9"/>
          <p:cNvSpPr/>
          <p:nvPr/>
        </p:nvSpPr>
        <p:spPr>
          <a:xfrm flipH="1">
            <a:off x="225425" y="1955800"/>
            <a:ext cx="1316038" cy="739775"/>
          </a:xfrm>
          <a:prstGeom prst="borderCallout1">
            <a:avLst>
              <a:gd name="adj1" fmla="val 50695"/>
              <a:gd name="adj2" fmla="val 261"/>
              <a:gd name="adj3" fmla="val 359722"/>
              <a:gd name="adj4" fmla="val -3208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Аудио</a:t>
            </a:r>
            <a:endParaRPr lang="en-US" dirty="0"/>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2"/>
          <p:cNvSpPr>
            <a:spLocks noGrp="1"/>
          </p:cNvSpPr>
          <p:nvPr>
            <p:ph type="title"/>
          </p:nvPr>
        </p:nvSpPr>
        <p:spPr>
          <a:xfrm>
            <a:off x="179388" y="1447800"/>
            <a:ext cx="8820150" cy="1676400"/>
          </a:xfrm>
        </p:spPr>
        <p:txBody>
          <a:bodyPr/>
          <a:lstStyle/>
          <a:p>
            <a:r>
              <a:rPr lang="ru-RU" smtClean="0">
                <a:cs typeface="Arial" charset="0"/>
              </a:rPr>
              <a:t>Kоммутаторы Summit X460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rtlCol="0"/>
          <a:lstStyle/>
          <a:p>
            <a:pPr fontAlgn="auto">
              <a:spcBef>
                <a:spcPts val="0"/>
              </a:spcBef>
              <a:spcAft>
                <a:spcPts val="0"/>
              </a:spcAft>
              <a:defRPr/>
            </a:pPr>
            <a:fld id="{EB9273AE-D20F-4D02-A19D-0EBCE5FCEC35}" type="slidenum">
              <a:rPr lang="en-US">
                <a:solidFill>
                  <a:schemeClr val="accent1"/>
                </a:solidFill>
                <a:latin typeface="+mj-lt"/>
                <a:cs typeface="+mn-cs"/>
              </a:rPr>
              <a:pPr fontAlgn="auto">
                <a:spcBef>
                  <a:spcPts val="0"/>
                </a:spcBef>
                <a:spcAft>
                  <a:spcPts val="0"/>
                </a:spcAft>
                <a:defRPr/>
              </a:pPr>
              <a:t>150</a:t>
            </a:fld>
            <a:endParaRPr lang="en-US">
              <a:solidFill>
                <a:schemeClr val="tx1"/>
              </a:solidFill>
              <a:latin typeface="+mj-lt"/>
              <a:cs typeface="+mn-cs"/>
            </a:endParaRPr>
          </a:p>
        </p:txBody>
      </p:sp>
      <p:sp>
        <p:nvSpPr>
          <p:cNvPr id="323586" name="Title 1"/>
          <p:cNvSpPr>
            <a:spLocks noGrp="1"/>
          </p:cNvSpPr>
          <p:nvPr>
            <p:ph type="title"/>
          </p:nvPr>
        </p:nvSpPr>
        <p:spPr>
          <a:xfrm>
            <a:off x="228600" y="58738"/>
            <a:ext cx="8458200" cy="685800"/>
          </a:xfrm>
        </p:spPr>
        <p:txBody>
          <a:bodyPr/>
          <a:lstStyle/>
          <a:p>
            <a:r>
              <a:rPr lang="ru-RU" smtClean="0">
                <a:cs typeface="Arial" charset="0"/>
              </a:rPr>
              <a:t>Автомобили</a:t>
            </a:r>
            <a:endParaRPr smtClean="0">
              <a:cs typeface="Arial" charset="0"/>
            </a:endParaRPr>
          </a:p>
        </p:txBody>
      </p:sp>
      <p:pic>
        <p:nvPicPr>
          <p:cNvPr id="323587" name="Picture 3"/>
          <p:cNvPicPr>
            <a:picLocks noChangeAspect="1" noChangeArrowheads="1"/>
          </p:cNvPicPr>
          <p:nvPr/>
        </p:nvPicPr>
        <p:blipFill>
          <a:blip r:embed="rId2"/>
          <a:srcRect/>
          <a:stretch>
            <a:fillRect/>
          </a:stretch>
        </p:blipFill>
        <p:spPr bwMode="auto">
          <a:xfrm>
            <a:off x="581025" y="871538"/>
            <a:ext cx="7829550" cy="5543550"/>
          </a:xfrm>
          <a:prstGeom prst="rect">
            <a:avLst/>
          </a:prstGeom>
          <a:noFill/>
          <a:ln w="9525">
            <a:noFill/>
            <a:miter lim="800000"/>
            <a:headEnd/>
            <a:tailEnd/>
          </a:ln>
        </p:spPr>
      </p:pic>
    </p:spTree>
  </p:cSld>
  <p:clrMapOvr>
    <a:masterClrMapping/>
  </p:clrMapOvr>
  <p:transition spd="med">
    <p:pull/>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rtlCol="0"/>
          <a:lstStyle/>
          <a:p>
            <a:pPr fontAlgn="auto">
              <a:spcBef>
                <a:spcPts val="0"/>
              </a:spcBef>
              <a:spcAft>
                <a:spcPts val="0"/>
              </a:spcAft>
              <a:defRPr/>
            </a:pPr>
            <a:fld id="{367F0246-5779-4FB8-A90E-D773CD82E66B}" type="slidenum">
              <a:rPr lang="en-US">
                <a:solidFill>
                  <a:schemeClr val="accent1"/>
                </a:solidFill>
                <a:latin typeface="+mj-lt"/>
                <a:cs typeface="+mn-cs"/>
              </a:rPr>
              <a:pPr fontAlgn="auto">
                <a:spcBef>
                  <a:spcPts val="0"/>
                </a:spcBef>
                <a:spcAft>
                  <a:spcPts val="0"/>
                </a:spcAft>
                <a:defRPr/>
              </a:pPr>
              <a:t>151</a:t>
            </a:fld>
            <a:endParaRPr lang="en-US">
              <a:solidFill>
                <a:schemeClr val="tx1"/>
              </a:solidFill>
              <a:latin typeface="+mj-lt"/>
              <a:cs typeface="+mn-cs"/>
            </a:endParaRPr>
          </a:p>
        </p:txBody>
      </p:sp>
      <p:sp>
        <p:nvSpPr>
          <p:cNvPr id="324610" name="Title 1"/>
          <p:cNvSpPr>
            <a:spLocks noGrp="1"/>
          </p:cNvSpPr>
          <p:nvPr>
            <p:ph type="title"/>
          </p:nvPr>
        </p:nvSpPr>
        <p:spPr>
          <a:xfrm>
            <a:off x="228600" y="58738"/>
            <a:ext cx="8458200" cy="685800"/>
          </a:xfrm>
        </p:spPr>
        <p:txBody>
          <a:bodyPr/>
          <a:lstStyle/>
          <a:p>
            <a:r>
              <a:rPr lang="ru-RU" smtClean="0">
                <a:cs typeface="Arial" charset="0"/>
              </a:rPr>
              <a:t>А</a:t>
            </a:r>
            <a:r>
              <a:rPr smtClean="0">
                <a:cs typeface="Arial" charset="0"/>
              </a:rPr>
              <a:t>V</a:t>
            </a:r>
            <a:r>
              <a:rPr lang="ru-RU" smtClean="0">
                <a:cs typeface="Arial" charset="0"/>
              </a:rPr>
              <a:t> технологии в автоиндустрии</a:t>
            </a:r>
            <a:endParaRPr smtClean="0">
              <a:cs typeface="Arial" charset="0"/>
            </a:endParaRPr>
          </a:p>
        </p:txBody>
      </p:sp>
      <p:pic>
        <p:nvPicPr>
          <p:cNvPr id="324611" name="Picture 2"/>
          <p:cNvPicPr>
            <a:picLocks noChangeAspect="1" noChangeArrowheads="1"/>
          </p:cNvPicPr>
          <p:nvPr/>
        </p:nvPicPr>
        <p:blipFill>
          <a:blip r:embed="rId2"/>
          <a:srcRect/>
          <a:stretch>
            <a:fillRect/>
          </a:stretch>
        </p:blipFill>
        <p:spPr bwMode="auto">
          <a:xfrm>
            <a:off x="569913" y="868363"/>
            <a:ext cx="7839075" cy="5553075"/>
          </a:xfrm>
          <a:prstGeom prst="rect">
            <a:avLst/>
          </a:prstGeom>
          <a:noFill/>
          <a:ln w="9525">
            <a:noFill/>
            <a:miter lim="800000"/>
            <a:headEnd/>
            <a:tailEnd/>
          </a:ln>
        </p:spPr>
      </p:pic>
    </p:spTree>
  </p:cSld>
  <p:clrMapOvr>
    <a:masterClrMapping/>
  </p:clrMapOvr>
  <p:transition spd="med">
    <p:pull/>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Title 1"/>
          <p:cNvSpPr>
            <a:spLocks noGrp="1"/>
          </p:cNvSpPr>
          <p:nvPr>
            <p:ph type="title"/>
          </p:nvPr>
        </p:nvSpPr>
        <p:spPr/>
        <p:txBody>
          <a:bodyPr/>
          <a:lstStyle/>
          <a:p>
            <a:r>
              <a:rPr lang="ru-RU" smtClean="0">
                <a:cs typeface="Arial" charset="0"/>
              </a:rPr>
              <a:t>Поддержка</a:t>
            </a:r>
            <a:r>
              <a:rPr smtClean="0">
                <a:cs typeface="Arial" charset="0"/>
              </a:rPr>
              <a:t> AVB</a:t>
            </a:r>
            <a:r>
              <a:rPr lang="ru-RU" smtClean="0">
                <a:cs typeface="Arial" charset="0"/>
              </a:rPr>
              <a:t> на коммутаторах </a:t>
            </a:r>
            <a:r>
              <a:rPr smtClean="0">
                <a:cs typeface="Arial" charset="0"/>
              </a:rPr>
              <a:t>Extreme</a:t>
            </a:r>
          </a:p>
        </p:txBody>
      </p:sp>
      <p:grpSp>
        <p:nvGrpSpPr>
          <p:cNvPr id="325634" name="Group 6"/>
          <p:cNvGrpSpPr>
            <a:grpSpLocks/>
          </p:cNvGrpSpPr>
          <p:nvPr/>
        </p:nvGrpSpPr>
        <p:grpSpPr bwMode="auto">
          <a:xfrm>
            <a:off x="638175" y="1157288"/>
            <a:ext cx="7867650" cy="2755900"/>
            <a:chOff x="219692" y="2082796"/>
            <a:chExt cx="7866555" cy="2755903"/>
          </a:xfrm>
        </p:grpSpPr>
        <p:grpSp>
          <p:nvGrpSpPr>
            <p:cNvPr id="117" name="Group 116"/>
            <p:cNvGrpSpPr/>
            <p:nvPr/>
          </p:nvGrpSpPr>
          <p:grpSpPr>
            <a:xfrm>
              <a:off x="2841453" y="2324418"/>
              <a:ext cx="115363" cy="2514276"/>
              <a:chOff x="2692400" y="2324418"/>
              <a:chExt cx="115363" cy="2514276"/>
            </a:xfrm>
            <a:solidFill>
              <a:schemeClr val="accent1"/>
            </a:solidFill>
          </p:grpSpPr>
          <p:grpSp>
            <p:nvGrpSpPr>
              <p:cNvPr id="118" name="Group 117"/>
              <p:cNvGrpSpPr/>
              <p:nvPr/>
            </p:nvGrpSpPr>
            <p:grpSpPr>
              <a:xfrm>
                <a:off x="2692400" y="4240088"/>
                <a:ext cx="115363" cy="598606"/>
                <a:chOff x="6108700" y="2439810"/>
                <a:chExt cx="127000" cy="658989"/>
              </a:xfrm>
              <a:grpFill/>
            </p:grpSpPr>
            <p:sp>
              <p:nvSpPr>
                <p:cNvPr id="151" name="Oval 150"/>
                <p:cNvSpPr/>
                <p:nvPr/>
              </p:nvSpPr>
              <p:spPr>
                <a:xfrm>
                  <a:off x="6108700" y="2971799"/>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52" name="Oval 151"/>
                <p:cNvSpPr/>
                <p:nvPr/>
              </p:nvSpPr>
              <p:spPr>
                <a:xfrm>
                  <a:off x="6108700" y="2705805"/>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53" name="Oval 152"/>
                <p:cNvSpPr/>
                <p:nvPr/>
              </p:nvSpPr>
              <p:spPr>
                <a:xfrm>
                  <a:off x="6108700" y="2439810"/>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119" name="Group 118"/>
              <p:cNvGrpSpPr/>
              <p:nvPr/>
            </p:nvGrpSpPr>
            <p:grpSpPr>
              <a:xfrm>
                <a:off x="2692400" y="3536372"/>
                <a:ext cx="115363" cy="598606"/>
                <a:chOff x="6108700" y="2439810"/>
                <a:chExt cx="127000" cy="658989"/>
              </a:xfrm>
              <a:grpFill/>
            </p:grpSpPr>
            <p:sp>
              <p:nvSpPr>
                <p:cNvPr id="148" name="Oval 147"/>
                <p:cNvSpPr/>
                <p:nvPr/>
              </p:nvSpPr>
              <p:spPr>
                <a:xfrm>
                  <a:off x="6108700" y="2971799"/>
                  <a:ext cx="127000" cy="127000"/>
                </a:xfrm>
                <a:prstGeom prst="ellipse">
                  <a:avLst/>
                </a:prstGeom>
                <a:solidFill>
                  <a:srgbClr val="427D97"/>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49" name="Oval 148"/>
                <p:cNvSpPr/>
                <p:nvPr/>
              </p:nvSpPr>
              <p:spPr>
                <a:xfrm>
                  <a:off x="6108700" y="2705805"/>
                  <a:ext cx="127000" cy="127000"/>
                </a:xfrm>
                <a:prstGeom prst="ellipse">
                  <a:avLst/>
                </a:prstGeom>
                <a:solidFill>
                  <a:schemeClr val="accent2"/>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50" name="Oval 149"/>
                <p:cNvSpPr/>
                <p:nvPr/>
              </p:nvSpPr>
              <p:spPr>
                <a:xfrm>
                  <a:off x="6108700" y="2439810"/>
                  <a:ext cx="127000" cy="127000"/>
                </a:xfrm>
                <a:prstGeom prst="ellipse">
                  <a:avLst/>
                </a:prstGeom>
                <a:solidFill>
                  <a:schemeClr val="accent2"/>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120" name="Group 119"/>
              <p:cNvGrpSpPr/>
              <p:nvPr/>
            </p:nvGrpSpPr>
            <p:grpSpPr>
              <a:xfrm>
                <a:off x="2692400" y="2809584"/>
                <a:ext cx="115363" cy="598606"/>
                <a:chOff x="6108700" y="2439810"/>
                <a:chExt cx="127000" cy="658989"/>
              </a:xfrm>
              <a:grpFill/>
            </p:grpSpPr>
            <p:sp>
              <p:nvSpPr>
                <p:cNvPr id="145" name="Oval 144"/>
                <p:cNvSpPr/>
                <p:nvPr/>
              </p:nvSpPr>
              <p:spPr>
                <a:xfrm>
                  <a:off x="6108700" y="2971799"/>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46" name="Oval 145"/>
                <p:cNvSpPr/>
                <p:nvPr/>
              </p:nvSpPr>
              <p:spPr>
                <a:xfrm>
                  <a:off x="6108700" y="2705805"/>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47" name="Oval 146"/>
                <p:cNvSpPr/>
                <p:nvPr/>
              </p:nvSpPr>
              <p:spPr>
                <a:xfrm>
                  <a:off x="6108700" y="2439810"/>
                  <a:ext cx="127000" cy="127000"/>
                </a:xfrm>
                <a:prstGeom prst="ellipse">
                  <a:avLst/>
                </a:prstGeom>
                <a:solidFill>
                  <a:schemeClr val="accent3"/>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121" name="Group 120"/>
              <p:cNvGrpSpPr/>
              <p:nvPr/>
            </p:nvGrpSpPr>
            <p:grpSpPr>
              <a:xfrm>
                <a:off x="2692400" y="2324418"/>
                <a:ext cx="115363" cy="356984"/>
                <a:chOff x="6108700" y="2705805"/>
                <a:chExt cx="127000" cy="392994"/>
              </a:xfrm>
              <a:grpFill/>
            </p:grpSpPr>
            <p:sp>
              <p:nvSpPr>
                <p:cNvPr id="126" name="Oval 125"/>
                <p:cNvSpPr/>
                <p:nvPr/>
              </p:nvSpPr>
              <p:spPr>
                <a:xfrm>
                  <a:off x="6108700" y="2971799"/>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27" name="Oval 126"/>
                <p:cNvSpPr/>
                <p:nvPr/>
              </p:nvSpPr>
              <p:spPr>
                <a:xfrm>
                  <a:off x="6108700" y="2705805"/>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grpSp>
          <p:nvGrpSpPr>
            <p:cNvPr id="158" name="Group 157"/>
            <p:cNvGrpSpPr/>
            <p:nvPr/>
          </p:nvGrpSpPr>
          <p:grpSpPr>
            <a:xfrm>
              <a:off x="5894734" y="3051206"/>
              <a:ext cx="115363" cy="1787488"/>
              <a:chOff x="2692400" y="3051206"/>
              <a:chExt cx="115363" cy="1787488"/>
            </a:xfrm>
            <a:solidFill>
              <a:schemeClr val="accent1"/>
            </a:solidFill>
          </p:grpSpPr>
          <p:grpSp>
            <p:nvGrpSpPr>
              <p:cNvPr id="159" name="Group 158"/>
              <p:cNvGrpSpPr/>
              <p:nvPr/>
            </p:nvGrpSpPr>
            <p:grpSpPr>
              <a:xfrm>
                <a:off x="2692400" y="4240088"/>
                <a:ext cx="115363" cy="598606"/>
                <a:chOff x="6108700" y="2439810"/>
                <a:chExt cx="127000" cy="658989"/>
              </a:xfrm>
              <a:grpFill/>
            </p:grpSpPr>
            <p:sp>
              <p:nvSpPr>
                <p:cNvPr id="176" name="Oval 175"/>
                <p:cNvSpPr/>
                <p:nvPr/>
              </p:nvSpPr>
              <p:spPr>
                <a:xfrm>
                  <a:off x="6108700" y="2971799"/>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77" name="Oval 176"/>
                <p:cNvSpPr/>
                <p:nvPr/>
              </p:nvSpPr>
              <p:spPr>
                <a:xfrm>
                  <a:off x="6108700" y="2705805"/>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78" name="Oval 177"/>
                <p:cNvSpPr/>
                <p:nvPr/>
              </p:nvSpPr>
              <p:spPr>
                <a:xfrm>
                  <a:off x="6108700" y="2439810"/>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160" name="Group 159"/>
              <p:cNvGrpSpPr/>
              <p:nvPr/>
            </p:nvGrpSpPr>
            <p:grpSpPr>
              <a:xfrm>
                <a:off x="2692400" y="3536372"/>
                <a:ext cx="115363" cy="598606"/>
                <a:chOff x="6108700" y="2439810"/>
                <a:chExt cx="127000" cy="658989"/>
              </a:xfrm>
              <a:grpFill/>
            </p:grpSpPr>
            <p:sp>
              <p:nvSpPr>
                <p:cNvPr id="173" name="Oval 172"/>
                <p:cNvSpPr/>
                <p:nvPr/>
              </p:nvSpPr>
              <p:spPr>
                <a:xfrm>
                  <a:off x="6108700" y="2971799"/>
                  <a:ext cx="127000" cy="127000"/>
                </a:xfrm>
                <a:prstGeom prst="ellipse">
                  <a:avLst/>
                </a:prstGeom>
                <a:solidFill>
                  <a:srgbClr val="427D97"/>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74" name="Oval 173"/>
                <p:cNvSpPr/>
                <p:nvPr/>
              </p:nvSpPr>
              <p:spPr>
                <a:xfrm>
                  <a:off x="6108700" y="2705805"/>
                  <a:ext cx="127000" cy="127000"/>
                </a:xfrm>
                <a:prstGeom prst="ellipse">
                  <a:avLst/>
                </a:prstGeom>
                <a:solidFill>
                  <a:schemeClr val="accent2"/>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75" name="Oval 174"/>
                <p:cNvSpPr/>
                <p:nvPr/>
              </p:nvSpPr>
              <p:spPr>
                <a:xfrm>
                  <a:off x="6108700" y="2439810"/>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161" name="Group 160"/>
              <p:cNvGrpSpPr/>
              <p:nvPr/>
            </p:nvGrpSpPr>
            <p:grpSpPr>
              <a:xfrm>
                <a:off x="2692400" y="3051206"/>
                <a:ext cx="115363" cy="356984"/>
                <a:chOff x="6108700" y="2705805"/>
                <a:chExt cx="127000" cy="392994"/>
              </a:xfrm>
              <a:grpFill/>
            </p:grpSpPr>
            <p:sp>
              <p:nvSpPr>
                <p:cNvPr id="170" name="Oval 169"/>
                <p:cNvSpPr/>
                <p:nvPr/>
              </p:nvSpPr>
              <p:spPr>
                <a:xfrm>
                  <a:off x="6108700" y="2971799"/>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71" name="Oval 170"/>
                <p:cNvSpPr/>
                <p:nvPr/>
              </p:nvSpPr>
              <p:spPr>
                <a:xfrm>
                  <a:off x="6108700" y="2705805"/>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grpSp>
          <p:nvGrpSpPr>
            <p:cNvPr id="325643" name="Group 3"/>
            <p:cNvGrpSpPr>
              <a:grpSpLocks/>
            </p:cNvGrpSpPr>
            <p:nvPr/>
          </p:nvGrpSpPr>
          <p:grpSpPr bwMode="auto">
            <a:xfrm>
              <a:off x="3336539" y="3110977"/>
              <a:ext cx="1905000" cy="1727722"/>
              <a:chOff x="3386177" y="1784395"/>
              <a:chExt cx="1905000" cy="1727722"/>
            </a:xfrm>
          </p:grpSpPr>
          <p:sp>
            <p:nvSpPr>
              <p:cNvPr id="325651" name="TextBox 35"/>
              <p:cNvSpPr txBox="1">
                <a:spLocks noChangeArrowheads="1"/>
              </p:cNvSpPr>
              <p:nvPr/>
            </p:nvSpPr>
            <p:spPr bwMode="auto">
              <a:xfrm>
                <a:off x="3601937" y="3173563"/>
                <a:ext cx="1473480" cy="338554"/>
              </a:xfrm>
              <a:prstGeom prst="rect">
                <a:avLst/>
              </a:prstGeom>
              <a:noFill/>
              <a:ln w="9525">
                <a:noFill/>
                <a:miter lim="800000"/>
                <a:headEnd/>
                <a:tailEnd/>
              </a:ln>
            </p:spPr>
            <p:txBody>
              <a:bodyPr wrap="none">
                <a:spAutoFit/>
              </a:bodyPr>
              <a:lstStyle/>
              <a:p>
                <a:r>
                  <a:rPr lang="en-US" sz="1600" b="1">
                    <a:solidFill>
                      <a:srgbClr val="3F3F3F"/>
                    </a:solidFill>
                  </a:rPr>
                  <a:t>Summit X460</a:t>
                </a:r>
              </a:p>
            </p:txBody>
          </p:sp>
          <p:pic>
            <p:nvPicPr>
              <p:cNvPr id="81" name="Picture 4" descr="Summit x460"/>
              <p:cNvPicPr>
                <a:picLocks noChangeAspect="1" noChangeArrowheads="1"/>
              </p:cNvPicPr>
              <p:nvPr/>
            </p:nvPicPr>
            <p:blipFill>
              <a:blip r:embed="rId2"/>
              <a:srcRect/>
              <a:stretch>
                <a:fillRect/>
              </a:stretch>
            </p:blipFill>
            <p:spPr bwMode="auto">
              <a:xfrm>
                <a:off x="3386746" y="1784915"/>
                <a:ext cx="1904735" cy="1247776"/>
              </a:xfrm>
              <a:prstGeom prst="rect">
                <a:avLst/>
              </a:prstGeom>
              <a:ln>
                <a:noFill/>
              </a:ln>
              <a:effectLst>
                <a:outerShdw blurRad="292100" dist="139700" dir="2700000" algn="tl" rotWithShape="0">
                  <a:srgbClr val="333333">
                    <a:alpha val="65000"/>
                  </a:srgbClr>
                </a:outerShdw>
              </a:effectLst>
              <a:extLst>
                <a:ext uri="{909E8E84-426E-40dd-AFC4-6F175D3DCCD1}"/>
              </a:extLst>
            </p:spPr>
          </p:pic>
        </p:grpSp>
        <p:grpSp>
          <p:nvGrpSpPr>
            <p:cNvPr id="325644" name="Group 84"/>
            <p:cNvGrpSpPr>
              <a:grpSpLocks/>
            </p:cNvGrpSpPr>
            <p:nvPr/>
          </p:nvGrpSpPr>
          <p:grpSpPr bwMode="auto">
            <a:xfrm>
              <a:off x="723324" y="2863326"/>
              <a:ext cx="1473480" cy="1975373"/>
              <a:chOff x="6504190" y="1536744"/>
              <a:chExt cx="1473480" cy="1975373"/>
            </a:xfrm>
          </p:grpSpPr>
          <p:sp>
            <p:nvSpPr>
              <p:cNvPr id="325649" name="TextBox 85"/>
              <p:cNvSpPr txBox="1">
                <a:spLocks noChangeArrowheads="1"/>
              </p:cNvSpPr>
              <p:nvPr/>
            </p:nvSpPr>
            <p:spPr bwMode="auto">
              <a:xfrm>
                <a:off x="6504190" y="3173563"/>
                <a:ext cx="1473480" cy="338554"/>
              </a:xfrm>
              <a:prstGeom prst="rect">
                <a:avLst/>
              </a:prstGeom>
              <a:noFill/>
              <a:ln w="9525">
                <a:noFill/>
                <a:miter lim="800000"/>
                <a:headEnd/>
                <a:tailEnd/>
              </a:ln>
            </p:spPr>
            <p:txBody>
              <a:bodyPr wrap="none">
                <a:spAutoFit/>
              </a:bodyPr>
              <a:lstStyle/>
              <a:p>
                <a:r>
                  <a:rPr lang="en-US" sz="1600" b="1">
                    <a:solidFill>
                      <a:srgbClr val="3F3F3F"/>
                    </a:solidFill>
                  </a:rPr>
                  <a:t>Summit X440</a:t>
                </a:r>
              </a:p>
            </p:txBody>
          </p:sp>
          <p:pic>
            <p:nvPicPr>
              <p:cNvPr id="87" name="Picture 2" descr="Summit x44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525948" y="1537265"/>
                <a:ext cx="1430138" cy="1495427"/>
              </a:xfrm>
              <a:prstGeom prst="rect">
                <a:avLst/>
              </a:prstGeom>
              <a:ln>
                <a:noFill/>
              </a:ln>
              <a:effectLst>
                <a:outerShdw blurRad="292100" dist="139700" dir="2700000" algn="tl" rotWithShape="0">
                  <a:srgbClr val="333333">
                    <a:alpha val="65000"/>
                  </a:srgbClr>
                </a:outerShdw>
              </a:effectLst>
              <a:extLst>
                <a:ext uri="{909E8E84-426E-40dd-AFC4-6F175D3DCCD1}"/>
              </a:extLst>
            </p:spPr>
          </p:pic>
        </p:grpSp>
        <p:grpSp>
          <p:nvGrpSpPr>
            <p:cNvPr id="325645" name="Group 87"/>
            <p:cNvGrpSpPr>
              <a:grpSpLocks/>
            </p:cNvGrpSpPr>
            <p:nvPr/>
          </p:nvGrpSpPr>
          <p:grpSpPr bwMode="auto">
            <a:xfrm>
              <a:off x="6381272" y="3834877"/>
              <a:ext cx="1704975" cy="1003822"/>
              <a:chOff x="586870" y="2508295"/>
              <a:chExt cx="1704975" cy="1003822"/>
            </a:xfrm>
          </p:grpSpPr>
          <p:sp>
            <p:nvSpPr>
              <p:cNvPr id="325647" name="TextBox 88"/>
              <p:cNvSpPr txBox="1">
                <a:spLocks noChangeArrowheads="1"/>
              </p:cNvSpPr>
              <p:nvPr/>
            </p:nvSpPr>
            <p:spPr bwMode="auto">
              <a:xfrm>
                <a:off x="652122" y="3173563"/>
                <a:ext cx="1574470" cy="338554"/>
              </a:xfrm>
              <a:prstGeom prst="rect">
                <a:avLst/>
              </a:prstGeom>
              <a:noFill/>
              <a:ln w="9525">
                <a:noFill/>
                <a:miter lim="800000"/>
                <a:headEnd/>
                <a:tailEnd/>
              </a:ln>
            </p:spPr>
            <p:txBody>
              <a:bodyPr wrap="none">
                <a:spAutoFit/>
              </a:bodyPr>
              <a:lstStyle/>
              <a:p>
                <a:r>
                  <a:rPr lang="en-US" sz="1600" b="1">
                    <a:solidFill>
                      <a:srgbClr val="3F3F3F"/>
                    </a:solidFill>
                  </a:rPr>
                  <a:t>Summit</a:t>
                </a:r>
                <a:r>
                  <a:rPr lang="en-US" sz="1600" b="1" baseline="30000">
                    <a:solidFill>
                      <a:srgbClr val="3F3F3F"/>
                    </a:solidFill>
                  </a:rPr>
                  <a:t>®</a:t>
                </a:r>
                <a:r>
                  <a:rPr lang="en-US" sz="1600" b="1">
                    <a:solidFill>
                      <a:srgbClr val="3F3F3F"/>
                    </a:solidFill>
                  </a:rPr>
                  <a:t> X670</a:t>
                </a:r>
              </a:p>
            </p:txBody>
          </p:sp>
          <p:pic>
            <p:nvPicPr>
              <p:cNvPr id="90" name="Picture 6" descr="Summit x670"/>
              <p:cNvPicPr>
                <a:picLocks noChangeAspect="1" noChangeArrowheads="1"/>
              </p:cNvPicPr>
              <p:nvPr/>
            </p:nvPicPr>
            <p:blipFill>
              <a:blip r:embed="rId4"/>
              <a:srcRect/>
              <a:stretch>
                <a:fillRect/>
              </a:stretch>
            </p:blipFill>
            <p:spPr bwMode="auto">
              <a:xfrm>
                <a:off x="587107" y="2508816"/>
                <a:ext cx="1704738" cy="523876"/>
              </a:xfrm>
              <a:prstGeom prst="rect">
                <a:avLst/>
              </a:prstGeom>
              <a:ln>
                <a:noFill/>
              </a:ln>
              <a:effectLst>
                <a:outerShdw blurRad="292100" dist="139700" dir="2700000" algn="tl" rotWithShape="0">
                  <a:srgbClr val="333333">
                    <a:alpha val="65000"/>
                  </a:srgbClr>
                </a:outerShdw>
              </a:effectLst>
              <a:extLst>
                <a:ext uri="{909E8E84-426E-40dd-AFC4-6F175D3DCCD1}"/>
              </a:extLst>
            </p:spPr>
          </p:pic>
        </p:grpSp>
        <p:grpSp>
          <p:nvGrpSpPr>
            <p:cNvPr id="91" name="Group 90"/>
            <p:cNvGrpSpPr/>
            <p:nvPr/>
          </p:nvGrpSpPr>
          <p:grpSpPr>
            <a:xfrm>
              <a:off x="219692" y="2082796"/>
              <a:ext cx="115363" cy="2755898"/>
              <a:chOff x="2692400" y="2082796"/>
              <a:chExt cx="115363" cy="2755898"/>
            </a:xfrm>
            <a:solidFill>
              <a:schemeClr val="accent1"/>
            </a:solidFill>
          </p:grpSpPr>
          <p:grpSp>
            <p:nvGrpSpPr>
              <p:cNvPr id="92" name="Group 91"/>
              <p:cNvGrpSpPr/>
              <p:nvPr/>
            </p:nvGrpSpPr>
            <p:grpSpPr>
              <a:xfrm>
                <a:off x="2692400" y="4240088"/>
                <a:ext cx="115363" cy="598606"/>
                <a:chOff x="6108700" y="2439810"/>
                <a:chExt cx="127000" cy="658989"/>
              </a:xfrm>
              <a:grpFill/>
            </p:grpSpPr>
            <p:sp>
              <p:nvSpPr>
                <p:cNvPr id="114" name="Oval 113"/>
                <p:cNvSpPr/>
                <p:nvPr/>
              </p:nvSpPr>
              <p:spPr>
                <a:xfrm>
                  <a:off x="6108700" y="2971799"/>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15" name="Oval 114"/>
                <p:cNvSpPr/>
                <p:nvPr/>
              </p:nvSpPr>
              <p:spPr>
                <a:xfrm>
                  <a:off x="6108700" y="2705805"/>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16" name="Oval 115"/>
                <p:cNvSpPr/>
                <p:nvPr/>
              </p:nvSpPr>
              <p:spPr>
                <a:xfrm>
                  <a:off x="6108700" y="2439810"/>
                  <a:ext cx="127000" cy="127000"/>
                </a:xfrm>
                <a:prstGeom prst="ellipse">
                  <a:avLst/>
                </a:prstGeom>
                <a:grp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93" name="Group 92"/>
              <p:cNvGrpSpPr/>
              <p:nvPr/>
            </p:nvGrpSpPr>
            <p:grpSpPr>
              <a:xfrm>
                <a:off x="2692400" y="3536372"/>
                <a:ext cx="115363" cy="598606"/>
                <a:chOff x="6108700" y="2439810"/>
                <a:chExt cx="127000" cy="658989"/>
              </a:xfrm>
              <a:grpFill/>
            </p:grpSpPr>
            <p:sp>
              <p:nvSpPr>
                <p:cNvPr id="111" name="Oval 110"/>
                <p:cNvSpPr/>
                <p:nvPr/>
              </p:nvSpPr>
              <p:spPr>
                <a:xfrm>
                  <a:off x="6108700" y="2971799"/>
                  <a:ext cx="127000" cy="127000"/>
                </a:xfrm>
                <a:prstGeom prst="ellipse">
                  <a:avLst/>
                </a:prstGeom>
                <a:solidFill>
                  <a:srgbClr val="427D97"/>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12" name="Oval 111"/>
                <p:cNvSpPr/>
                <p:nvPr/>
              </p:nvSpPr>
              <p:spPr>
                <a:xfrm>
                  <a:off x="6108700" y="2705805"/>
                  <a:ext cx="127000" cy="127000"/>
                </a:xfrm>
                <a:prstGeom prst="ellipse">
                  <a:avLst/>
                </a:prstGeom>
                <a:solidFill>
                  <a:srgbClr val="427D97"/>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13" name="Oval 112"/>
                <p:cNvSpPr/>
                <p:nvPr/>
              </p:nvSpPr>
              <p:spPr>
                <a:xfrm>
                  <a:off x="6108700" y="2439810"/>
                  <a:ext cx="127000" cy="127000"/>
                </a:xfrm>
                <a:prstGeom prst="ellipse">
                  <a:avLst/>
                </a:prstGeom>
                <a:solidFill>
                  <a:schemeClr val="accent2"/>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94" name="Group 93"/>
              <p:cNvGrpSpPr/>
              <p:nvPr/>
            </p:nvGrpSpPr>
            <p:grpSpPr>
              <a:xfrm>
                <a:off x="2692400" y="2809584"/>
                <a:ext cx="115363" cy="598606"/>
                <a:chOff x="6108700" y="2439810"/>
                <a:chExt cx="127000" cy="658989"/>
              </a:xfrm>
              <a:grpFill/>
            </p:grpSpPr>
            <p:sp>
              <p:nvSpPr>
                <p:cNvPr id="108" name="Oval 107"/>
                <p:cNvSpPr/>
                <p:nvPr/>
              </p:nvSpPr>
              <p:spPr>
                <a:xfrm>
                  <a:off x="6108700" y="2971799"/>
                  <a:ext cx="127000" cy="127000"/>
                </a:xfrm>
                <a:prstGeom prst="ellipse">
                  <a:avLst/>
                </a:prstGeom>
                <a:solidFill>
                  <a:schemeClr val="accent2"/>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09" name="Oval 108"/>
                <p:cNvSpPr/>
                <p:nvPr/>
              </p:nvSpPr>
              <p:spPr>
                <a:xfrm>
                  <a:off x="6108700" y="2705805"/>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10" name="Oval 109"/>
                <p:cNvSpPr/>
                <p:nvPr/>
              </p:nvSpPr>
              <p:spPr>
                <a:xfrm>
                  <a:off x="6108700" y="2439810"/>
                  <a:ext cx="127000" cy="127000"/>
                </a:xfrm>
                <a:prstGeom prst="ellipse">
                  <a:avLst/>
                </a:prstGeom>
                <a:solidFill>
                  <a:srgbClr val="5E926E"/>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nvGrpSpPr>
              <p:cNvPr id="95" name="Group 94"/>
              <p:cNvGrpSpPr/>
              <p:nvPr/>
            </p:nvGrpSpPr>
            <p:grpSpPr>
              <a:xfrm>
                <a:off x="2692400" y="2082796"/>
                <a:ext cx="115363" cy="598606"/>
                <a:chOff x="6108700" y="2439810"/>
                <a:chExt cx="127000" cy="658989"/>
              </a:xfrm>
              <a:grpFill/>
            </p:grpSpPr>
            <p:sp>
              <p:nvSpPr>
                <p:cNvPr id="100" name="Oval 99"/>
                <p:cNvSpPr/>
                <p:nvPr/>
              </p:nvSpPr>
              <p:spPr>
                <a:xfrm>
                  <a:off x="6108700" y="2971799"/>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06" name="Oval 105"/>
                <p:cNvSpPr/>
                <p:nvPr/>
              </p:nvSpPr>
              <p:spPr>
                <a:xfrm>
                  <a:off x="6108700" y="2705805"/>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sp>
              <p:nvSpPr>
                <p:cNvPr id="107" name="Oval 106"/>
                <p:cNvSpPr/>
                <p:nvPr/>
              </p:nvSpPr>
              <p:spPr>
                <a:xfrm>
                  <a:off x="6108700" y="2439810"/>
                  <a:ext cx="127000" cy="127000"/>
                </a:xfrm>
                <a:prstGeom prst="ellipse">
                  <a:avLst/>
                </a:prstGeom>
                <a:solidFill>
                  <a:srgbClr val="A3C200"/>
                </a:solidFill>
                <a:ln w="9525">
                  <a:noFill/>
                </a:ln>
                <a:effectLst>
                  <a:outerShdw blurRad="50800" dist="12700" dir="2700000" algn="tl" rotWithShape="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extrusionH="57150">
                    <a:bevelT w="38100" h="38100"/>
                  </a:sp3d>
                </a:bodyPr>
                <a:lstStyle/>
                <a:p>
                  <a:pPr algn="ctr" fontAlgn="auto">
                    <a:spcBef>
                      <a:spcPts val="0"/>
                    </a:spcBef>
                    <a:spcAft>
                      <a:spcPts val="0"/>
                    </a:spcAft>
                    <a:defRPr/>
                  </a:pPr>
                  <a:endParaRPr lang="en-US"/>
                </a:p>
              </p:txBody>
            </p:sp>
          </p:grpSp>
        </p:grpSp>
      </p:grpSp>
      <p:sp>
        <p:nvSpPr>
          <p:cNvPr id="154" name="TextBox 153"/>
          <p:cNvSpPr txBox="1"/>
          <p:nvPr/>
        </p:nvSpPr>
        <p:spPr>
          <a:xfrm>
            <a:off x="-1" y="4146290"/>
            <a:ext cx="9144001" cy="646331"/>
          </a:xfrm>
          <a:prstGeom prst="rect">
            <a:avLst/>
          </a:prstGeom>
          <a:gradFill flip="none" rotWithShape="1">
            <a:gsLst>
              <a:gs pos="0">
                <a:schemeClr val="accent2">
                  <a:lumMod val="75000"/>
                </a:schemeClr>
              </a:gs>
              <a:gs pos="100000">
                <a:schemeClr val="accent2"/>
              </a:gs>
            </a:gsLst>
            <a:lin ang="16200000" scaled="0"/>
            <a:tileRect/>
          </a:gradFill>
          <a:scene3d>
            <a:camera prst="orthographicFront">
              <a:rot lat="0" lon="0" rev="0"/>
            </a:camera>
            <a:lightRig rig="threePt" dir="t">
              <a:rot lat="0" lon="0" rev="1200000"/>
            </a:lightRig>
          </a:scene3d>
          <a:sp3d>
            <a:bevelT w="38100" h="12700"/>
          </a:sp3d>
        </p:spPr>
        <p:style>
          <a:lnRef idx="0">
            <a:schemeClr val="accent2"/>
          </a:lnRef>
          <a:fillRef idx="3">
            <a:schemeClr val="accent2"/>
          </a:fillRef>
          <a:effectRef idx="3">
            <a:schemeClr val="accent2"/>
          </a:effectRef>
          <a:fontRef idx="minor">
            <a:schemeClr val="lt1"/>
          </a:fontRef>
        </p:style>
        <p:txBody>
          <a:bodyPr lIns="822960" rIns="822960">
            <a:spAutoFit/>
          </a:bodyPr>
          <a:lstStyle/>
          <a:p>
            <a:pPr algn="ctr" fontAlgn="auto">
              <a:spcBef>
                <a:spcPts val="0"/>
              </a:spcBef>
              <a:spcAft>
                <a:spcPts val="0"/>
              </a:spcAft>
              <a:defRPr/>
            </a:pPr>
            <a:r>
              <a:rPr lang="en-US" dirty="0">
                <a:solidFill>
                  <a:schemeClr val="bg1"/>
                </a:solidFill>
                <a:latin typeface="+mj-lt"/>
                <a:cs typeface="Arial Black"/>
              </a:rPr>
              <a:t>AVB ships for Extreme on the Summit X440, X460, X670 families in early CY 2013 Q1. It will ship on the </a:t>
            </a:r>
            <a:r>
              <a:rPr lang="en-US" dirty="0">
                <a:solidFill>
                  <a:schemeClr val="bg1"/>
                </a:solidFill>
                <a:latin typeface="+mj-lt"/>
                <a:cs typeface="Arial Black"/>
              </a:rPr>
              <a:t>BDX8* </a:t>
            </a:r>
            <a:r>
              <a:rPr lang="en-US" dirty="0">
                <a:solidFill>
                  <a:schemeClr val="bg1"/>
                </a:solidFill>
                <a:latin typeface="+mj-lt"/>
                <a:cs typeface="Arial Black"/>
              </a:rPr>
              <a:t>in a later release.</a:t>
            </a:r>
          </a:p>
        </p:txBody>
      </p:sp>
      <p:sp>
        <p:nvSpPr>
          <p:cNvPr id="155" name="TextBox 154"/>
          <p:cNvSpPr txBox="1"/>
          <p:nvPr/>
        </p:nvSpPr>
        <p:spPr>
          <a:xfrm>
            <a:off x="0" y="4886325"/>
            <a:ext cx="9144000" cy="1508125"/>
          </a:xfrm>
          <a:prstGeom prst="rect">
            <a:avLst/>
          </a:prstGeom>
          <a:noFill/>
        </p:spPr>
        <p:txBody>
          <a:bodyPr lIns="822960" rIns="822960">
            <a:spAutoFit/>
          </a:bodyPr>
          <a:lstStyle/>
          <a:p>
            <a:pPr indent="-182880" fontAlgn="auto">
              <a:lnSpc>
                <a:spcPct val="90000"/>
              </a:lnSpc>
              <a:spcBef>
                <a:spcPts val="600"/>
              </a:spcBef>
              <a:spcAft>
                <a:spcPts val="0"/>
              </a:spcAft>
              <a:buFont typeface="Arial"/>
              <a:buChar char="•"/>
              <a:defRPr/>
            </a:pPr>
            <a:r>
              <a:rPr lang="en-US" sz="1600" dirty="0">
                <a:solidFill>
                  <a:schemeClr val="accent6"/>
                </a:solidFill>
                <a:latin typeface="+mn-lt"/>
                <a:cs typeface="+mn-cs"/>
              </a:rPr>
              <a:t>Interfaces from 100 Mbps to 100 </a:t>
            </a:r>
            <a:r>
              <a:rPr lang="en-US" sz="1600" dirty="0" err="1">
                <a:solidFill>
                  <a:schemeClr val="accent6"/>
                </a:solidFill>
                <a:latin typeface="+mn-lt"/>
                <a:cs typeface="+mn-cs"/>
              </a:rPr>
              <a:t>Gbps</a:t>
            </a:r>
            <a:endParaRPr lang="en-US" sz="1600" dirty="0">
              <a:solidFill>
                <a:schemeClr val="accent6"/>
              </a:solidFill>
              <a:latin typeface="+mn-lt"/>
              <a:cs typeface="+mn-cs"/>
            </a:endParaRPr>
          </a:p>
          <a:p>
            <a:pPr indent="-182880" fontAlgn="auto">
              <a:lnSpc>
                <a:spcPct val="90000"/>
              </a:lnSpc>
              <a:spcBef>
                <a:spcPts val="600"/>
              </a:spcBef>
              <a:spcAft>
                <a:spcPts val="0"/>
              </a:spcAft>
              <a:buFont typeface="Arial"/>
              <a:buChar char="•"/>
              <a:defRPr/>
            </a:pPr>
            <a:r>
              <a:rPr lang="en-US" sz="1600" dirty="0">
                <a:solidFill>
                  <a:schemeClr val="accent6"/>
                </a:solidFill>
                <a:latin typeface="+mn-lt"/>
                <a:cs typeface="+mn-cs"/>
              </a:rPr>
              <a:t>AVB is a software license on these products</a:t>
            </a:r>
          </a:p>
          <a:p>
            <a:pPr indent="-182880" fontAlgn="auto">
              <a:lnSpc>
                <a:spcPct val="90000"/>
              </a:lnSpc>
              <a:spcBef>
                <a:spcPts val="600"/>
              </a:spcBef>
              <a:spcAft>
                <a:spcPts val="0"/>
              </a:spcAft>
              <a:buFont typeface="Arial"/>
              <a:buChar char="•"/>
              <a:defRPr/>
            </a:pPr>
            <a:r>
              <a:rPr lang="en-US" sz="1600" dirty="0">
                <a:solidFill>
                  <a:schemeClr val="accent6"/>
                </a:solidFill>
                <a:latin typeface="+mn-lt"/>
                <a:cs typeface="+mn-cs"/>
              </a:rPr>
              <a:t>Beta software shipping to early adopters. </a:t>
            </a:r>
          </a:p>
          <a:p>
            <a:pPr indent="-182880" fontAlgn="auto">
              <a:lnSpc>
                <a:spcPct val="90000"/>
              </a:lnSpc>
              <a:spcBef>
                <a:spcPts val="600"/>
              </a:spcBef>
              <a:spcAft>
                <a:spcPts val="0"/>
              </a:spcAft>
              <a:buFont typeface="Arial"/>
              <a:buChar char="•"/>
              <a:defRPr/>
            </a:pPr>
            <a:r>
              <a:rPr lang="en-US" sz="1600" dirty="0">
                <a:solidFill>
                  <a:schemeClr val="accent6"/>
                </a:solidFill>
                <a:latin typeface="+mn-lt"/>
                <a:cs typeface="+mn-cs"/>
              </a:rPr>
              <a:t>Extensive interoperability in progress with major AVB endpoint vendors</a:t>
            </a:r>
          </a:p>
          <a:p>
            <a:pPr indent="-182880" fontAlgn="auto">
              <a:lnSpc>
                <a:spcPct val="90000"/>
              </a:lnSpc>
              <a:spcBef>
                <a:spcPts val="600"/>
              </a:spcBef>
              <a:spcAft>
                <a:spcPts val="0"/>
              </a:spcAft>
              <a:buFont typeface="Arial"/>
              <a:buChar char="•"/>
              <a:defRPr/>
            </a:pPr>
            <a:r>
              <a:rPr lang="en-US" sz="1600" dirty="0">
                <a:solidFill>
                  <a:schemeClr val="accent6"/>
                </a:solidFill>
                <a:latin typeface="+mn-lt"/>
                <a:cs typeface="+mn-cs"/>
              </a:rPr>
              <a:t>Many audio suppliers and first video </a:t>
            </a:r>
            <a:r>
              <a:rPr lang="en-US" sz="1600" dirty="0">
                <a:solidFill>
                  <a:schemeClr val="accent6"/>
                </a:solidFill>
                <a:latin typeface="+mn-lt"/>
                <a:cs typeface="+mn-cs"/>
              </a:rPr>
              <a:t>suppliers </a:t>
            </a:r>
            <a:endParaRPr lang="en-US" sz="1600" b="1" dirty="0">
              <a:solidFill>
                <a:schemeClr val="accent6"/>
              </a:solidFill>
              <a:latin typeface="+mn-lt"/>
              <a:cs typeface="+mn-cs"/>
            </a:endParaRPr>
          </a:p>
        </p:txBody>
      </p:sp>
      <p:sp>
        <p:nvSpPr>
          <p:cNvPr id="61" name="Slide Number Placeholder 2"/>
          <p:cNvSpPr>
            <a:spLocks noGrp="1"/>
          </p:cNvSpPr>
          <p:nvPr>
            <p:ph type="sldNum" sz="quarter" idx="10"/>
          </p:nvPr>
        </p:nvSpPr>
        <p:spPr/>
        <p:txBody>
          <a:bodyPr/>
          <a:lstStyle/>
          <a:p>
            <a:pPr>
              <a:defRPr/>
            </a:pPr>
            <a:fld id="{C0D58B5F-3A4C-4811-8249-D25EB27AF3D9}" type="slidenum">
              <a:rPr lang="en-US"/>
              <a:pPr>
                <a:defRPr/>
              </a:pPr>
              <a:t>152</a:t>
            </a:fld>
            <a:endParaRPr lang="en-US" dirty="0"/>
          </a:p>
        </p:txBody>
      </p:sp>
      <p:sp>
        <p:nvSpPr>
          <p:cNvPr id="62" name="Slide Number Placeholder 2"/>
          <p:cNvSpPr txBox="1">
            <a:spLocks/>
          </p:cNvSpPr>
          <p:nvPr/>
        </p:nvSpPr>
        <p:spPr>
          <a:xfrm>
            <a:off x="914400" y="6492875"/>
            <a:ext cx="1333500" cy="252413"/>
          </a:xfrm>
          <a:prstGeom prst="rect">
            <a:avLst/>
          </a:prstGeom>
        </p:spPr>
        <p:txBody>
          <a:bodyPr anchor="ctr"/>
          <a:lstStyle>
            <a:defPPr>
              <a:defRPr lang="en-US"/>
            </a:defPPr>
            <a:lvl1pPr marL="0" algn="l" defTabSz="914400" rtl="0" eaLnBrk="1" latinLnBrk="0" hangingPunct="1">
              <a:defRPr sz="800" kern="1200">
                <a:solidFill>
                  <a:schemeClr val="accent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smtClean="0">
                <a:solidFill>
                  <a:schemeClr val="accent6"/>
                </a:solidFill>
              </a:rPr>
              <a:t>*Upgrade Required</a:t>
            </a:r>
            <a:endParaRPr lang="en-US" dirty="0">
              <a:solidFill>
                <a:schemeClr val="accent6"/>
              </a:solidFill>
            </a:endParaRPr>
          </a:p>
        </p:txBody>
      </p:sp>
    </p:spTree>
  </p:cSld>
  <p:clrMapOvr>
    <a:masterClrMapping/>
  </p:clrMapOvr>
  <p:transition spd="slow">
    <p:wip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Title 1"/>
          <p:cNvSpPr>
            <a:spLocks noGrp="1"/>
          </p:cNvSpPr>
          <p:nvPr>
            <p:ph type="title"/>
          </p:nvPr>
        </p:nvSpPr>
        <p:spPr>
          <a:xfrm>
            <a:off x="225425" y="44450"/>
            <a:ext cx="8694738" cy="774700"/>
          </a:xfrm>
        </p:spPr>
        <p:txBody>
          <a:bodyPr/>
          <a:lstStyle/>
          <a:p>
            <a:r>
              <a:rPr lang="ru-RU" smtClean="0">
                <a:cs typeface="Arial" charset="0"/>
              </a:rPr>
              <a:t>Надежные партнеры</a:t>
            </a:r>
            <a:endParaRPr smtClean="0">
              <a:cs typeface="Arial" charset="0"/>
            </a:endParaRPr>
          </a:p>
        </p:txBody>
      </p:sp>
      <p:sp>
        <p:nvSpPr>
          <p:cNvPr id="3" name="Slide Number Placeholder 2"/>
          <p:cNvSpPr>
            <a:spLocks noGrp="1"/>
          </p:cNvSpPr>
          <p:nvPr>
            <p:ph type="sldNum" sz="quarter" idx="10"/>
          </p:nvPr>
        </p:nvSpPr>
        <p:spPr/>
        <p:txBody>
          <a:bodyPr/>
          <a:lstStyle/>
          <a:p>
            <a:pPr>
              <a:defRPr/>
            </a:pPr>
            <a:fld id="{07A0C20B-1FE7-4698-B8FB-7396F6894172}" type="slidenum">
              <a:rPr lang="en-US">
                <a:latin typeface="+mj-lt"/>
              </a:rPr>
              <a:pPr>
                <a:defRPr/>
              </a:pPr>
              <a:t>153</a:t>
            </a:fld>
            <a:endParaRPr lang="en-US" dirty="0">
              <a:latin typeface="+mj-lt"/>
            </a:endParaRPr>
          </a:p>
        </p:txBody>
      </p:sp>
      <p:grpSp>
        <p:nvGrpSpPr>
          <p:cNvPr id="326659" name="Group 11"/>
          <p:cNvGrpSpPr>
            <a:grpSpLocks/>
          </p:cNvGrpSpPr>
          <p:nvPr/>
        </p:nvGrpSpPr>
        <p:grpSpPr bwMode="auto">
          <a:xfrm>
            <a:off x="174625" y="1438275"/>
            <a:ext cx="8794750" cy="3981450"/>
            <a:chOff x="145278" y="1504059"/>
            <a:chExt cx="8793623" cy="3982340"/>
          </a:xfrm>
        </p:grpSpPr>
        <p:sp>
          <p:nvSpPr>
            <p:cNvPr id="15" name="Rounded Rectangle 14"/>
            <p:cNvSpPr/>
            <p:nvPr/>
          </p:nvSpPr>
          <p:spPr>
            <a:xfrm>
              <a:off x="145278" y="1504059"/>
              <a:ext cx="8793623" cy="3982340"/>
            </a:xfrm>
            <a:prstGeom prst="roundRect">
              <a:avLst>
                <a:gd name="adj" fmla="val 14673"/>
              </a:avLst>
            </a:prstGeom>
            <a:gradFill flip="none" rotWithShape="1">
              <a:gsLst>
                <a:gs pos="0">
                  <a:schemeClr val="bg1">
                    <a:lumMod val="75000"/>
                  </a:schemeClr>
                </a:gs>
                <a:gs pos="100000">
                  <a:schemeClr val="bg1"/>
                </a:gs>
                <a:gs pos="24000">
                  <a:schemeClr val="bg1">
                    <a:lumMod val="75000"/>
                  </a:schemeClr>
                </a:gs>
              </a:gsLst>
              <a:lin ang="16200000" scaled="0"/>
              <a:tileRect/>
            </a:gradFill>
            <a:ln w="9525">
              <a:noFill/>
            </a:ln>
            <a:effectLst>
              <a:outerShdw blurRad="50800" dist="38100" dir="2700000">
                <a:srgbClr val="000000">
                  <a:alpha val="43000"/>
                </a:srgbClr>
              </a:outerShdw>
            </a:effectLst>
            <a:scene3d>
              <a:camera prst="orthographicFront"/>
              <a:lightRig rig="threePt" dir="t"/>
            </a:scene3d>
            <a:sp3d>
              <a:bevelT w="889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6" name="Picture 2" descr="https://encrypted-tbn2.gstatic.com/images?q=tbn:ANd9GcTHbyWuSBhtyEIQvVxiYuNIMS2rBb_pN2cWH3fi578hAMUfkxGVwQ"/>
            <p:cNvPicPr>
              <a:picLocks noChangeAspect="1" noChangeArrowheads="1"/>
            </p:cNvPicPr>
            <p:nvPr/>
          </p:nvPicPr>
          <p:blipFill>
            <a:blip r:embed="rId2"/>
            <a:srcRect/>
            <a:stretch>
              <a:fillRect/>
            </a:stretch>
          </p:blipFill>
          <p:spPr bwMode="auto">
            <a:xfrm>
              <a:off x="289722" y="3922362"/>
              <a:ext cx="2439674" cy="730413"/>
            </a:xfrm>
            <a:prstGeom prst="rect">
              <a:avLst/>
            </a:prstGeom>
            <a:ln>
              <a:noFill/>
            </a:ln>
            <a:effectLst>
              <a:outerShdw blurRad="292100" dist="139700" dir="2700000" algn="tl" rotWithShape="0">
                <a:srgbClr val="333333">
                  <a:alpha val="65000"/>
                </a:srgbClr>
              </a:outerShdw>
            </a:effectLst>
            <a:extLst>
              <a:ext uri="{909E8E84-426E-40dd-AFC4-6F175D3DCCD1}"/>
            </a:extLst>
          </p:spPr>
        </p:pic>
        <p:pic>
          <p:nvPicPr>
            <p:cNvPr id="1030" name="Picture 6" descr="https://encrypted-tbn0.gstatic.com/images?q=tbn:ANd9GcRn0oN7fvWksPLHfhr_TVnJhIYcH0ie8B7Du-mFvAb18MRVDM59"/>
            <p:cNvPicPr>
              <a:picLocks noChangeAspect="1" noChangeArrowheads="1"/>
            </p:cNvPicPr>
            <p:nvPr/>
          </p:nvPicPr>
          <p:blipFill>
            <a:blip r:embed="rId3"/>
            <a:srcRect/>
            <a:stretch>
              <a:fillRect/>
            </a:stretch>
          </p:blipFill>
          <p:spPr bwMode="auto">
            <a:xfrm>
              <a:off x="3070666" y="3922362"/>
              <a:ext cx="2660309" cy="730413"/>
            </a:xfrm>
            <a:prstGeom prst="rect">
              <a:avLst/>
            </a:prstGeom>
            <a:ln>
              <a:noFill/>
            </a:ln>
            <a:effectLst>
              <a:outerShdw blurRad="292100" dist="139700" dir="2700000" algn="tl" rotWithShape="0">
                <a:srgbClr val="333333">
                  <a:alpha val="65000"/>
                </a:srgbClr>
              </a:outerShdw>
            </a:effectLst>
            <a:extLst>
              <a:ext uri="{909E8E84-426E-40dd-AFC4-6F175D3DCCD1}"/>
            </a:extLst>
          </p:spPr>
        </p:pic>
        <p:grpSp>
          <p:nvGrpSpPr>
            <p:cNvPr id="326665" name="Group 7"/>
            <p:cNvGrpSpPr>
              <a:grpSpLocks noChangeAspect="1"/>
            </p:cNvGrpSpPr>
            <p:nvPr/>
          </p:nvGrpSpPr>
          <p:grpSpPr bwMode="auto">
            <a:xfrm>
              <a:off x="6073346" y="3922036"/>
              <a:ext cx="2677605" cy="731520"/>
              <a:chOff x="4422523" y="5013961"/>
              <a:chExt cx="4320791" cy="1180437"/>
            </a:xfrm>
          </p:grpSpPr>
          <p:sp>
            <p:nvSpPr>
              <p:cNvPr id="5" name="Rectangle 4"/>
              <p:cNvSpPr/>
              <p:nvPr/>
            </p:nvSpPr>
            <p:spPr>
              <a:xfrm>
                <a:off x="4423306" y="5014487"/>
                <a:ext cx="4321056" cy="1178650"/>
              </a:xfrm>
              <a:prstGeom prst="rect">
                <a:avLst/>
              </a:prstGeom>
              <a:solidFill>
                <a:schemeClr val="bg1"/>
              </a:solidFill>
              <a:ln w="9525">
                <a:solidFill>
                  <a:schemeClr val="bg1"/>
                </a:solidFill>
              </a:ln>
              <a:effectLst>
                <a:outerShdw blurRad="292100" dist="139700" dir="2700000" algn="t" rotWithShape="0">
                  <a:prstClr val="black">
                    <a:alpha val="6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26670" name="Picture 2" descr="Logo Axon">
                <a:hlinkClick r:id="rId4"/>
              </p:cNvPr>
              <p:cNvPicPr>
                <a:picLocks noChangeAspect="1" noChangeArrowheads="1"/>
              </p:cNvPicPr>
              <p:nvPr/>
            </p:nvPicPr>
            <p:blipFill>
              <a:blip r:embed="rId5"/>
              <a:srcRect/>
              <a:stretch>
                <a:fillRect/>
              </a:stretch>
            </p:blipFill>
            <p:spPr bwMode="auto">
              <a:xfrm>
                <a:off x="4666020" y="5159680"/>
                <a:ext cx="3833796" cy="888999"/>
              </a:xfrm>
              <a:prstGeom prst="rect">
                <a:avLst/>
              </a:prstGeom>
              <a:noFill/>
              <a:ln w="9525">
                <a:noFill/>
                <a:miter lim="800000"/>
                <a:headEnd/>
                <a:tailEnd/>
              </a:ln>
            </p:spPr>
          </p:pic>
        </p:grpSp>
        <p:sp>
          <p:nvSpPr>
            <p:cNvPr id="9" name="Right Arrow 8"/>
            <p:cNvSpPr/>
            <p:nvPr/>
          </p:nvSpPr>
          <p:spPr>
            <a:xfrm>
              <a:off x="145278" y="1973703"/>
              <a:ext cx="8793623" cy="1290415"/>
            </a:xfrm>
            <a:prstGeom prst="rightArrow">
              <a:avLst>
                <a:gd name="adj1" fmla="val 54244"/>
                <a:gd name="adj2" fmla="val 50000"/>
              </a:avLst>
            </a:prstGeom>
            <a:gradFill flip="none" rotWithShape="1">
              <a:gsLst>
                <a:gs pos="0">
                  <a:schemeClr val="tx2">
                    <a:lumMod val="75000"/>
                  </a:schemeClr>
                </a:gs>
                <a:gs pos="100000">
                  <a:schemeClr val="accent1"/>
                </a:gs>
                <a:gs pos="50000">
                  <a:schemeClr val="accent1">
                    <a:lumMod val="75000"/>
                  </a:schemeClr>
                </a:gs>
              </a:gsLst>
              <a:lin ang="16200000" scaled="0"/>
              <a:tileRect/>
            </a:gradFill>
            <a:ln w="9525">
              <a:noFill/>
            </a:ln>
            <a:effectLst>
              <a:outerShdw blurRad="50800" dist="38100" dir="2700000" algn="tl" rotWithShape="0">
                <a:srgbClr val="000000">
                  <a:alpha val="43000"/>
                </a:srgbClr>
              </a:outerShdw>
            </a:effectLst>
            <a:scene3d>
              <a:camera prst="orthographicFront"/>
              <a:lightRig rig="threePt" dir="t"/>
            </a:scene3d>
            <a:sp3d>
              <a:bevelT w="38100" h="25400"/>
            </a:sp3d>
          </p:spPr>
          <p:style>
            <a:lnRef idx="2">
              <a:schemeClr val="accent1">
                <a:shade val="50000"/>
              </a:schemeClr>
            </a:lnRef>
            <a:fillRef idx="1">
              <a:schemeClr val="accent1"/>
            </a:fillRef>
            <a:effectRef idx="0">
              <a:schemeClr val="accent1"/>
            </a:effectRef>
            <a:fontRef idx="minor">
              <a:schemeClr val="lt1"/>
            </a:fontRef>
          </p:style>
          <p:txBody>
            <a:bodyPr lIns="365760" tIns="274320" rIns="365760" anchor="ctr"/>
            <a:lstStyle/>
            <a:p>
              <a:pPr algn="ctr" fontAlgn="auto">
                <a:spcBef>
                  <a:spcPts val="0"/>
                </a:spcBef>
                <a:spcAft>
                  <a:spcPts val="0"/>
                </a:spcAft>
                <a:defRPr/>
              </a:pPr>
              <a:r>
                <a:rPr lang="ru-RU" sz="2000" b="1" dirty="0">
                  <a:solidFill>
                    <a:schemeClr val="bg1"/>
                  </a:solidFill>
                  <a:ea typeface="Arial Unicode MS" pitchFamily="34" charset="-128"/>
                  <a:cs typeface="Arial Unicode MS" pitchFamily="34" charset="-128"/>
                </a:rPr>
                <a:t>Партнерство с лидерами – экспертами в технологиях </a:t>
              </a:r>
              <a:r>
                <a:rPr lang="en-US" sz="2000" b="1" dirty="0">
                  <a:solidFill>
                    <a:schemeClr val="bg1"/>
                  </a:solidFill>
                  <a:ea typeface="Arial Unicode MS" pitchFamily="34" charset="-128"/>
                  <a:cs typeface="Arial Unicode MS" pitchFamily="34" charset="-128"/>
                </a:rPr>
                <a:t>AV</a:t>
              </a:r>
              <a:endParaRPr lang="en-US" sz="2000" b="1" dirty="0">
                <a:solidFill>
                  <a:schemeClr val="bg1"/>
                </a:solidFill>
                <a:ea typeface="Arial Unicode MS" pitchFamily="34" charset="-128"/>
                <a:cs typeface="Arial Unicode MS" pitchFamily="34" charset="-128"/>
              </a:endParaRPr>
            </a:p>
            <a:p>
              <a:pPr algn="ctr" fontAlgn="auto">
                <a:spcBef>
                  <a:spcPts val="0"/>
                </a:spcBef>
                <a:spcAft>
                  <a:spcPts val="0"/>
                </a:spcAft>
                <a:defRPr/>
              </a:pPr>
              <a:endParaRPr lang="en-US" sz="2000" b="1" dirty="0">
                <a:solidFill>
                  <a:schemeClr val="bg1"/>
                </a:solidFill>
                <a:ea typeface="Arial Unicode MS" pitchFamily="34" charset="-128"/>
                <a:cs typeface="Arial Unicode MS" pitchFamily="34" charset="-128"/>
              </a:endParaRPr>
            </a:p>
          </p:txBody>
        </p:sp>
      </p:grpSp>
    </p:spTree>
  </p:cSld>
  <p:clrMapOvr>
    <a:masterClrMapping/>
  </p:clrMapOvr>
  <p:transition spd="slow">
    <p:wip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Title 1"/>
          <p:cNvSpPr>
            <a:spLocks noGrp="1"/>
          </p:cNvSpPr>
          <p:nvPr>
            <p:ph type="title"/>
          </p:nvPr>
        </p:nvSpPr>
        <p:spPr/>
        <p:txBody>
          <a:bodyPr/>
          <a:lstStyle/>
          <a:p>
            <a:r>
              <a:rPr lang="ru-RU" smtClean="0">
                <a:cs typeface="Arial" charset="0"/>
              </a:rPr>
              <a:t>Стандарты </a:t>
            </a:r>
            <a:r>
              <a:rPr smtClean="0">
                <a:cs typeface="Arial" charset="0"/>
              </a:rPr>
              <a:t>AVB</a:t>
            </a:r>
          </a:p>
        </p:txBody>
      </p:sp>
      <p:sp>
        <p:nvSpPr>
          <p:cNvPr id="3" name="Slide Number Placeholder 2"/>
          <p:cNvSpPr>
            <a:spLocks noGrp="1"/>
          </p:cNvSpPr>
          <p:nvPr>
            <p:ph type="sldNum" sz="quarter" idx="14"/>
          </p:nvPr>
        </p:nvSpPr>
        <p:spPr/>
        <p:txBody>
          <a:bodyPr/>
          <a:lstStyle/>
          <a:p>
            <a:pPr>
              <a:defRPr/>
            </a:pPr>
            <a:r>
              <a:rPr lang="en-US"/>
              <a:t>Page </a:t>
            </a:r>
            <a:fld id="{691FC08C-F1F6-455B-AF39-2FE61478A07D}" type="slidenum">
              <a:rPr lang="en-US"/>
              <a:pPr>
                <a:defRPr/>
              </a:pPr>
              <a:t>154</a:t>
            </a:fld>
            <a:endParaRPr lang="en-US"/>
          </a:p>
        </p:txBody>
      </p:sp>
      <p:sp>
        <p:nvSpPr>
          <p:cNvPr id="327683" name="Text Placeholder 3"/>
          <p:cNvSpPr>
            <a:spLocks noGrp="1"/>
          </p:cNvSpPr>
          <p:nvPr>
            <p:ph type="body" sz="quarter" idx="13"/>
          </p:nvPr>
        </p:nvSpPr>
        <p:spPr>
          <a:xfrm>
            <a:off x="228600" y="914400"/>
            <a:ext cx="4699000" cy="5486400"/>
          </a:xfrm>
        </p:spPr>
        <p:txBody>
          <a:bodyPr/>
          <a:lstStyle/>
          <a:p>
            <a:r>
              <a:rPr lang="en-US" smtClean="0">
                <a:cs typeface="Arial" charset="0"/>
              </a:rPr>
              <a:t>Overall AVB architecture and components:</a:t>
            </a:r>
          </a:p>
          <a:p>
            <a:pPr lvl="1"/>
            <a:r>
              <a:rPr lang="en-US" u="sng" smtClean="0">
                <a:cs typeface="Arial" charset="0"/>
              </a:rPr>
              <a:t>IEEE 802.1BA</a:t>
            </a:r>
            <a:r>
              <a:rPr lang="en-US" smtClean="0">
                <a:cs typeface="Arial" charset="0"/>
              </a:rPr>
              <a:t>: Audio Video Bridging Systems</a:t>
            </a:r>
          </a:p>
          <a:p>
            <a:r>
              <a:rPr lang="en-US" smtClean="0">
                <a:cs typeface="Arial" charset="0"/>
              </a:rPr>
              <a:t>Time synchronization for AVB:</a:t>
            </a:r>
          </a:p>
          <a:p>
            <a:pPr lvl="1"/>
            <a:r>
              <a:rPr lang="en-US" u="sng" smtClean="0">
                <a:cs typeface="Arial" charset="0"/>
              </a:rPr>
              <a:t>IEEE 802.1AS</a:t>
            </a:r>
            <a:r>
              <a:rPr lang="en-US" smtClean="0">
                <a:cs typeface="Arial" charset="0"/>
              </a:rPr>
              <a:t>: Timing and Synchronization for Time-Sensitive Applications (gPTP)</a:t>
            </a:r>
          </a:p>
          <a:p>
            <a:r>
              <a:rPr lang="en-US" smtClean="0">
                <a:cs typeface="Arial" charset="0"/>
              </a:rPr>
              <a:t>QoS for AVB:</a:t>
            </a:r>
          </a:p>
          <a:p>
            <a:pPr lvl="1"/>
            <a:r>
              <a:rPr lang="en-US" u="sng" smtClean="0">
                <a:cs typeface="Arial" charset="0"/>
              </a:rPr>
              <a:t>IEEE 802.1Q (was 802.1ak)</a:t>
            </a:r>
            <a:r>
              <a:rPr lang="en-US" smtClean="0">
                <a:cs typeface="Arial" charset="0"/>
              </a:rPr>
              <a:t>: Multiple Registration Protocol (MRP) &amp; </a:t>
            </a:r>
            <a:r>
              <a:rPr lang="it-IT" smtClean="0">
                <a:cs typeface="Arial" charset="0"/>
              </a:rPr>
              <a:t>Multiple VLAN Registration Protocol (MVRP)</a:t>
            </a:r>
            <a:endParaRPr lang="en-US" smtClean="0">
              <a:cs typeface="Arial" charset="0"/>
            </a:endParaRPr>
          </a:p>
          <a:p>
            <a:pPr lvl="1"/>
            <a:r>
              <a:rPr lang="en-US" u="sng" smtClean="0">
                <a:cs typeface="Arial" charset="0"/>
              </a:rPr>
              <a:t>IEEE 802.1Q (was 802.1Qav)</a:t>
            </a:r>
            <a:r>
              <a:rPr lang="en-US" smtClean="0">
                <a:cs typeface="Arial" charset="0"/>
              </a:rPr>
              <a:t>: Forwarding and Queuing for Time-Sensitive Streams (FQTSS)</a:t>
            </a:r>
          </a:p>
          <a:p>
            <a:pPr lvl="1"/>
            <a:r>
              <a:rPr lang="en-US" u="sng" smtClean="0">
                <a:cs typeface="Arial" charset="0"/>
              </a:rPr>
              <a:t>IEEE 802.1Q (was 802.1Qat)</a:t>
            </a:r>
            <a:r>
              <a:rPr lang="en-US" smtClean="0">
                <a:cs typeface="Arial" charset="0"/>
              </a:rPr>
              <a:t>: Stream Reservation Protocol (SRP) / Multiple Stream Reservation Protocol (MSRP)</a:t>
            </a:r>
          </a:p>
          <a:p>
            <a:endParaRPr lang="en-US" smtClean="0">
              <a:cs typeface="Arial" charset="0"/>
            </a:endParaRPr>
          </a:p>
        </p:txBody>
      </p:sp>
      <p:sp>
        <p:nvSpPr>
          <p:cNvPr id="327684" name="Footer Placeholder 4"/>
          <p:cNvSpPr>
            <a:spLocks noGrp="1"/>
          </p:cNvSpPr>
          <p:nvPr>
            <p:ph type="ftr" sz="quarter" idx="1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Arial" charset="0"/>
              </a:rPr>
              <a:t>For Internal Use Only. Extreme Networks Confidential and Proprietary. Not to be distributed outside of Extreme Networks, Inc.</a:t>
            </a:r>
          </a:p>
        </p:txBody>
      </p:sp>
      <p:pic>
        <p:nvPicPr>
          <p:cNvPr id="327685" name="Picture 2"/>
          <p:cNvPicPr>
            <a:picLocks noChangeAspect="1" noChangeArrowheads="1"/>
          </p:cNvPicPr>
          <p:nvPr/>
        </p:nvPicPr>
        <p:blipFill>
          <a:blip r:embed="rId2"/>
          <a:srcRect/>
          <a:stretch>
            <a:fillRect/>
          </a:stretch>
        </p:blipFill>
        <p:spPr bwMode="auto">
          <a:xfrm>
            <a:off x="5364163" y="3370263"/>
            <a:ext cx="3475037" cy="2562225"/>
          </a:xfrm>
          <a:prstGeom prst="rect">
            <a:avLst/>
          </a:prstGeom>
          <a:noFill/>
          <a:ln w="9525">
            <a:noFill/>
            <a:miter lim="800000"/>
            <a:headEnd/>
            <a:tailEnd/>
          </a:ln>
        </p:spPr>
      </p:pic>
      <p:pic>
        <p:nvPicPr>
          <p:cNvPr id="327686" name="Picture 3"/>
          <p:cNvPicPr>
            <a:picLocks noChangeAspect="1" noChangeArrowheads="1"/>
          </p:cNvPicPr>
          <p:nvPr/>
        </p:nvPicPr>
        <p:blipFill>
          <a:blip r:embed="rId3"/>
          <a:srcRect/>
          <a:stretch>
            <a:fillRect/>
          </a:stretch>
        </p:blipFill>
        <p:spPr bwMode="auto">
          <a:xfrm>
            <a:off x="6732588" y="1643063"/>
            <a:ext cx="754062" cy="3921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Title 1"/>
          <p:cNvSpPr>
            <a:spLocks noGrp="1"/>
          </p:cNvSpPr>
          <p:nvPr>
            <p:ph type="title"/>
          </p:nvPr>
        </p:nvSpPr>
        <p:spPr>
          <a:xfrm>
            <a:off x="225425" y="44450"/>
            <a:ext cx="8694738" cy="774700"/>
          </a:xfrm>
        </p:spPr>
        <p:txBody>
          <a:bodyPr/>
          <a:lstStyle/>
          <a:p>
            <a:r>
              <a:rPr lang="ru-RU" smtClean="0">
                <a:cs typeface="Arial" charset="0"/>
              </a:rPr>
              <a:t>Домены </a:t>
            </a:r>
            <a:r>
              <a:rPr smtClean="0">
                <a:cs typeface="Arial" charset="0"/>
              </a:rPr>
              <a:t>AVB</a:t>
            </a:r>
          </a:p>
        </p:txBody>
      </p:sp>
      <p:pic>
        <p:nvPicPr>
          <p:cNvPr id="328706" name="Picture 2"/>
          <p:cNvPicPr>
            <a:picLocks noChangeAspect="1" noChangeArrowheads="1"/>
          </p:cNvPicPr>
          <p:nvPr/>
        </p:nvPicPr>
        <p:blipFill>
          <a:blip r:embed="rId2"/>
          <a:srcRect/>
          <a:stretch>
            <a:fillRect/>
          </a:stretch>
        </p:blipFill>
        <p:spPr bwMode="auto">
          <a:xfrm>
            <a:off x="895350" y="1143000"/>
            <a:ext cx="7620000" cy="508635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Title 1"/>
          <p:cNvSpPr>
            <a:spLocks noGrp="1"/>
          </p:cNvSpPr>
          <p:nvPr>
            <p:ph type="title"/>
          </p:nvPr>
        </p:nvSpPr>
        <p:spPr>
          <a:xfrm>
            <a:off x="225425" y="44450"/>
            <a:ext cx="8694738" cy="774700"/>
          </a:xfrm>
        </p:spPr>
        <p:txBody>
          <a:bodyPr/>
          <a:lstStyle/>
          <a:p>
            <a:r>
              <a:rPr smtClean="0">
                <a:cs typeface="Arial" charset="0"/>
              </a:rPr>
              <a:t>Give me Ethernet!</a:t>
            </a:r>
          </a:p>
        </p:txBody>
      </p:sp>
      <p:sp>
        <p:nvSpPr>
          <p:cNvPr id="3" name="Slide Number Placeholder 2"/>
          <p:cNvSpPr>
            <a:spLocks noGrp="1"/>
          </p:cNvSpPr>
          <p:nvPr>
            <p:ph type="sldNum" sz="quarter" idx="10"/>
          </p:nvPr>
        </p:nvSpPr>
        <p:spPr/>
        <p:txBody>
          <a:bodyPr/>
          <a:lstStyle/>
          <a:p>
            <a:pPr>
              <a:defRPr/>
            </a:pPr>
            <a:fld id="{50AC791D-4D3B-4AA1-AAEC-7DAF24B85A88}" type="slidenum">
              <a:rPr lang="en-US">
                <a:latin typeface="+mj-lt"/>
              </a:rPr>
              <a:pPr>
                <a:defRPr/>
              </a:pPr>
              <a:t>156</a:t>
            </a:fld>
            <a:endParaRPr lang="en-US" dirty="0">
              <a:latin typeface="+mj-lt"/>
            </a:endParaRPr>
          </a:p>
        </p:txBody>
      </p:sp>
      <p:pic>
        <p:nvPicPr>
          <p:cNvPr id="329731" name="Picture 2" descr="image001"/>
          <p:cNvPicPr>
            <a:picLocks noChangeAspect="1" noChangeArrowheads="1"/>
          </p:cNvPicPr>
          <p:nvPr/>
        </p:nvPicPr>
        <p:blipFill>
          <a:blip r:embed="rId2"/>
          <a:srcRect/>
          <a:stretch>
            <a:fillRect/>
          </a:stretch>
        </p:blipFill>
        <p:spPr bwMode="auto">
          <a:xfrm>
            <a:off x="-14288" y="846138"/>
            <a:ext cx="9144001" cy="58039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Subtitle 4"/>
          <p:cNvSpPr>
            <a:spLocks noGrp="1"/>
          </p:cNvSpPr>
          <p:nvPr>
            <p:ph type="subTitle" idx="1"/>
          </p:nvPr>
        </p:nvSpPr>
        <p:spPr>
          <a:xfrm>
            <a:off x="344488" y="5981700"/>
            <a:ext cx="4344987" cy="687388"/>
          </a:xfrm>
        </p:spPr>
        <p:txBody>
          <a:bodyPr/>
          <a:lstStyle/>
          <a:p>
            <a:pPr>
              <a:buFont typeface="Arial" charset="0"/>
              <a:buNone/>
            </a:pPr>
            <a:r>
              <a:rPr smtClean="0">
                <a:cs typeface="Arial" charset="0"/>
              </a:rPr>
              <a:t>cis@extremenetworks.com</a:t>
            </a:r>
          </a:p>
          <a:p>
            <a:pPr>
              <a:buFont typeface="Arial" charset="0"/>
              <a:buNone/>
            </a:pPr>
            <a:endParaRPr smtClean="0">
              <a:cs typeface="Arial" charset="0"/>
            </a:endParaRPr>
          </a:p>
        </p:txBody>
      </p:sp>
      <p:sp>
        <p:nvSpPr>
          <p:cNvPr id="330754" name="Title 3"/>
          <p:cNvSpPr>
            <a:spLocks noGrp="1"/>
          </p:cNvSpPr>
          <p:nvPr>
            <p:ph type="ctrTitle"/>
          </p:nvPr>
        </p:nvSpPr>
        <p:spPr>
          <a:xfrm>
            <a:off x="344488" y="5275263"/>
            <a:ext cx="5294312" cy="939800"/>
          </a:xfrm>
        </p:spPr>
        <p:txBody>
          <a:bodyPr/>
          <a:lstStyle/>
          <a:p>
            <a:r>
              <a:rPr lang="ru-RU" sz="2800" smtClean="0">
                <a:cs typeface="Arial" charset="0"/>
              </a:rPr>
              <a:t>Спасибо за внимание</a:t>
            </a:r>
            <a:r>
              <a:rPr sz="2800" smtClean="0">
                <a:cs typeface="Arial" charset="0"/>
              </a:rPr>
              <a:t>!</a:t>
            </a:r>
            <a:endParaRPr lang="ru-RU" sz="2800"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1"/>
          <p:cNvSpPr>
            <a:spLocks noGrp="1"/>
          </p:cNvSpPr>
          <p:nvPr>
            <p:ph type="title"/>
          </p:nvPr>
        </p:nvSpPr>
        <p:spPr/>
        <p:txBody>
          <a:bodyPr/>
          <a:lstStyle/>
          <a:p>
            <a:r>
              <a:rPr lang="ru-RU" smtClean="0">
                <a:cs typeface="Arial" charset="0"/>
              </a:rPr>
              <a:t>Серия </a:t>
            </a:r>
            <a:r>
              <a:rPr smtClean="0">
                <a:cs typeface="Arial" charset="0"/>
              </a:rPr>
              <a:t>Summit X460</a:t>
            </a:r>
          </a:p>
        </p:txBody>
      </p:sp>
      <p:sp>
        <p:nvSpPr>
          <p:cNvPr id="4" name="Slide Number Placeholder 3"/>
          <p:cNvSpPr>
            <a:spLocks noGrp="1"/>
          </p:cNvSpPr>
          <p:nvPr>
            <p:ph type="sldNum" sz="quarter" idx="13"/>
          </p:nvPr>
        </p:nvSpPr>
        <p:spPr/>
        <p:txBody>
          <a:bodyPr/>
          <a:lstStyle/>
          <a:p>
            <a:pPr>
              <a:defRPr/>
            </a:pPr>
            <a:fld id="{A3072B8C-052D-4A15-884F-FE227D141B7A}" type="slidenum">
              <a:rPr lang="en-US">
                <a:solidFill>
                  <a:schemeClr val="accent1"/>
                </a:solidFill>
                <a:latin typeface="+mj-lt"/>
              </a:rPr>
              <a:pPr>
                <a:defRPr/>
              </a:pPr>
              <a:t>16</a:t>
            </a:fld>
            <a:endParaRPr lang="en-US" dirty="0">
              <a:solidFill>
                <a:schemeClr val="accent1"/>
              </a:solidFill>
              <a:latin typeface="+mj-lt"/>
            </a:endParaRPr>
          </a:p>
        </p:txBody>
      </p:sp>
      <p:sp>
        <p:nvSpPr>
          <p:cNvPr id="13" name="Content Placeholder 12"/>
          <p:cNvSpPr>
            <a:spLocks noGrp="1"/>
          </p:cNvSpPr>
          <p:nvPr>
            <p:ph type="body" sz="quarter" idx="11"/>
          </p:nvPr>
        </p:nvSpPr>
        <p:spPr>
          <a:xfrm>
            <a:off x="225425" y="893763"/>
            <a:ext cx="4346575" cy="1352550"/>
          </a:xfrm>
        </p:spPr>
        <p:txBody>
          <a:bodyPr rtlCol="0">
            <a:normAutofit fontScale="92500" lnSpcReduction="20000"/>
          </a:bodyPr>
          <a:lstStyle/>
          <a:p>
            <a:pPr marL="0" indent="0" fontAlgn="auto">
              <a:lnSpc>
                <a:spcPct val="95000"/>
              </a:lnSpc>
              <a:spcAft>
                <a:spcPts val="0"/>
              </a:spcAft>
              <a:buFont typeface="Arial" pitchFamily="34" charset="0"/>
              <a:buNone/>
              <a:defRPr/>
            </a:pPr>
            <a:r>
              <a:rPr lang="en-US" sz="1800" b="1" dirty="0" smtClean="0">
                <a:solidFill>
                  <a:schemeClr val="tx1"/>
                </a:solidFill>
              </a:rPr>
              <a:t>Summit</a:t>
            </a:r>
            <a:r>
              <a:rPr lang="en-US" sz="1800" b="1" baseline="30000" dirty="0" smtClean="0">
                <a:solidFill>
                  <a:schemeClr val="tx1"/>
                </a:solidFill>
              </a:rPr>
              <a:t>®</a:t>
            </a:r>
            <a:r>
              <a:rPr lang="en-US" sz="1800" b="1" dirty="0" smtClean="0">
                <a:solidFill>
                  <a:schemeClr val="tx1"/>
                </a:solidFill>
              </a:rPr>
              <a:t> X460-24t                           Summit X460-24tDC                         Summit X460-24p</a:t>
            </a:r>
          </a:p>
          <a:p>
            <a:pPr marL="342900" lvl="1" indent="-342900" fontAlgn="auto">
              <a:spcAft>
                <a:spcPts val="0"/>
              </a:spcAft>
              <a:buFont typeface="+mj-lt"/>
              <a:buAutoNum type="alphaUcPeriod"/>
              <a:defRPr/>
            </a:pPr>
            <a:r>
              <a:rPr lang="en-US" sz="1400" dirty="0" smtClean="0">
                <a:solidFill>
                  <a:schemeClr val="accent6"/>
                </a:solidFill>
              </a:rPr>
              <a:t>4 </a:t>
            </a:r>
            <a:r>
              <a:rPr lang="ru-RU" sz="1400" dirty="0" smtClean="0">
                <a:solidFill>
                  <a:schemeClr val="accent6"/>
                </a:solidFill>
              </a:rPr>
              <a:t>выделенных порта </a:t>
            </a:r>
            <a:r>
              <a:rPr lang="en-US" sz="1400" dirty="0" smtClean="0">
                <a:solidFill>
                  <a:schemeClr val="accent6"/>
                </a:solidFill>
              </a:rPr>
              <a:t>SFP/copper</a:t>
            </a:r>
          </a:p>
          <a:p>
            <a:pPr marL="342900" lvl="1" indent="-342900" fontAlgn="auto">
              <a:spcAft>
                <a:spcPts val="0"/>
              </a:spcAft>
              <a:buFont typeface="+mj-lt"/>
              <a:buAutoNum type="alphaUcPeriod"/>
              <a:defRPr/>
            </a:pPr>
            <a:r>
              <a:rPr lang="en-US" sz="1400" dirty="0" smtClean="0">
                <a:solidFill>
                  <a:schemeClr val="accent6"/>
                </a:solidFill>
              </a:rPr>
              <a:t>4 </a:t>
            </a:r>
            <a:r>
              <a:rPr lang="ru-RU" sz="1400" dirty="0" smtClean="0">
                <a:solidFill>
                  <a:schemeClr val="accent6"/>
                </a:solidFill>
              </a:rPr>
              <a:t>выделенных порта</a:t>
            </a:r>
            <a:r>
              <a:rPr lang="en-US" sz="1400" dirty="0" smtClean="0">
                <a:solidFill>
                  <a:schemeClr val="accent6"/>
                </a:solidFill>
              </a:rPr>
              <a:t> SFP</a:t>
            </a:r>
          </a:p>
          <a:p>
            <a:pPr fontAlgn="auto">
              <a:spcAft>
                <a:spcPts val="0"/>
              </a:spcAft>
              <a:buFont typeface="Arial" pitchFamily="34" charset="0"/>
              <a:buChar char="•"/>
              <a:defRPr/>
            </a:pPr>
            <a:endParaRPr lang="en-US" dirty="0"/>
          </a:p>
        </p:txBody>
      </p:sp>
      <p:sp>
        <p:nvSpPr>
          <p:cNvPr id="20" name="Content Placeholder 12"/>
          <p:cNvSpPr>
            <a:spLocks noGrp="1"/>
          </p:cNvSpPr>
          <p:nvPr>
            <p:ph type="body" sz="quarter" idx="12"/>
          </p:nvPr>
        </p:nvSpPr>
        <p:spPr>
          <a:xfrm>
            <a:off x="225425" y="2232025"/>
            <a:ext cx="2873375" cy="1044575"/>
          </a:xfrm>
        </p:spPr>
        <p:txBody>
          <a:bodyPr rtlCol="0">
            <a:normAutofit fontScale="92500" lnSpcReduction="20000"/>
          </a:bodyPr>
          <a:lstStyle/>
          <a:p>
            <a:pPr marL="0" indent="0" fontAlgn="auto">
              <a:lnSpc>
                <a:spcPct val="95000"/>
              </a:lnSpc>
              <a:spcAft>
                <a:spcPts val="0"/>
              </a:spcAft>
              <a:buFont typeface="Arial" pitchFamily="34" charset="0"/>
              <a:buNone/>
              <a:defRPr/>
            </a:pPr>
            <a:r>
              <a:rPr lang="en-US" sz="1800" dirty="0" smtClean="0">
                <a:solidFill>
                  <a:schemeClr val="tx1"/>
                </a:solidFill>
              </a:rPr>
              <a:t>Summit </a:t>
            </a:r>
            <a:r>
              <a:rPr lang="en-US" sz="1800" dirty="0">
                <a:solidFill>
                  <a:schemeClr val="tx1"/>
                </a:solidFill>
              </a:rPr>
              <a:t>X460-48t                          Summit X460-48tDC                         Summit X460-48p</a:t>
            </a:r>
          </a:p>
          <a:p>
            <a:pPr marL="342900" lvl="1" indent="-342900" fontAlgn="auto">
              <a:spcAft>
                <a:spcPts val="0"/>
              </a:spcAft>
              <a:buFont typeface="+mj-lt"/>
              <a:buAutoNum type="alphaUcPeriod"/>
              <a:defRPr/>
            </a:pPr>
            <a:r>
              <a:rPr lang="en-US" sz="1400" dirty="0" smtClean="0">
                <a:solidFill>
                  <a:schemeClr val="accent6"/>
                </a:solidFill>
              </a:rPr>
              <a:t>4 </a:t>
            </a:r>
            <a:r>
              <a:rPr lang="ru-RU" sz="1400" dirty="0" smtClean="0">
                <a:solidFill>
                  <a:schemeClr val="accent6"/>
                </a:solidFill>
              </a:rPr>
              <a:t>выделенных порта </a:t>
            </a:r>
            <a:r>
              <a:rPr lang="en-US" sz="1400" dirty="0" smtClean="0">
                <a:solidFill>
                  <a:schemeClr val="accent6"/>
                </a:solidFill>
              </a:rPr>
              <a:t>SFP</a:t>
            </a:r>
          </a:p>
          <a:p>
            <a:pPr fontAlgn="auto">
              <a:spcAft>
                <a:spcPts val="0"/>
              </a:spcAft>
              <a:buFont typeface="Arial" pitchFamily="34" charset="0"/>
              <a:buNone/>
              <a:defRPr/>
            </a:pPr>
            <a:endParaRPr lang="en-US" dirty="0"/>
          </a:p>
        </p:txBody>
      </p:sp>
      <p:sp>
        <p:nvSpPr>
          <p:cNvPr id="27" name="Content Placeholder 12"/>
          <p:cNvSpPr>
            <a:spLocks noGrp="1"/>
          </p:cNvSpPr>
          <p:nvPr>
            <p:ph idx="4294967295"/>
          </p:nvPr>
        </p:nvSpPr>
        <p:spPr>
          <a:xfrm>
            <a:off x="225425" y="3463925"/>
            <a:ext cx="8466138" cy="1176338"/>
          </a:xfrm>
        </p:spPr>
        <p:txBody>
          <a:bodyPr rtlCol="0">
            <a:normAutofit lnSpcReduction="10000"/>
          </a:bodyPr>
          <a:lstStyle/>
          <a:p>
            <a:pPr marL="0" indent="0" fontAlgn="auto">
              <a:spcAft>
                <a:spcPts val="0"/>
              </a:spcAft>
              <a:buFont typeface="Arial" pitchFamily="34" charset="0"/>
              <a:buNone/>
              <a:defRPr/>
            </a:pPr>
            <a:r>
              <a:rPr lang="en-US" sz="1800" b="1" dirty="0" smtClean="0"/>
              <a:t>Summit X460-24x                                                                                            Summit X460-24xDC</a:t>
            </a:r>
          </a:p>
          <a:p>
            <a:pPr marL="342900" lvl="1" indent="-342900" fontAlgn="auto">
              <a:spcAft>
                <a:spcPts val="0"/>
              </a:spcAft>
              <a:buFont typeface="+mj-lt"/>
              <a:buAutoNum type="alphaUcPeriod"/>
              <a:defRPr/>
            </a:pPr>
            <a:r>
              <a:rPr lang="en-US" sz="1400" dirty="0" smtClean="0">
                <a:solidFill>
                  <a:schemeClr val="accent6"/>
                </a:solidFill>
              </a:rPr>
              <a:t>4 </a:t>
            </a:r>
            <a:r>
              <a:rPr lang="ru-RU" sz="1400" dirty="0">
                <a:solidFill>
                  <a:schemeClr val="accent6"/>
                </a:solidFill>
              </a:rPr>
              <a:t>выделенных порта </a:t>
            </a:r>
            <a:r>
              <a:rPr lang="en-US" sz="1400" dirty="0" smtClean="0">
                <a:solidFill>
                  <a:schemeClr val="accent6"/>
                </a:solidFill>
              </a:rPr>
              <a:t>copper/SFP</a:t>
            </a:r>
            <a:endParaRPr lang="en-US" dirty="0" smtClean="0">
              <a:solidFill>
                <a:schemeClr val="accent6"/>
              </a:solidFill>
            </a:endParaRPr>
          </a:p>
          <a:p>
            <a:pPr marL="342900" lvl="1" indent="-342900" fontAlgn="auto">
              <a:spcAft>
                <a:spcPts val="0"/>
              </a:spcAft>
              <a:buFont typeface="+mj-lt"/>
              <a:buAutoNum type="alphaUcPeriod"/>
              <a:defRPr/>
            </a:pPr>
            <a:r>
              <a:rPr lang="en-US" sz="1400" dirty="0" smtClean="0">
                <a:solidFill>
                  <a:schemeClr val="accent6"/>
                </a:solidFill>
              </a:rPr>
              <a:t>4 </a:t>
            </a:r>
            <a:r>
              <a:rPr lang="ru-RU" sz="1400" dirty="0">
                <a:solidFill>
                  <a:schemeClr val="accent6"/>
                </a:solidFill>
              </a:rPr>
              <a:t>выделенных порта </a:t>
            </a:r>
            <a:r>
              <a:rPr lang="en-US" sz="1400" dirty="0" smtClean="0">
                <a:solidFill>
                  <a:schemeClr val="accent6"/>
                </a:solidFill>
              </a:rPr>
              <a:t>copper</a:t>
            </a:r>
          </a:p>
          <a:p>
            <a:pPr lvl="1" fontAlgn="auto">
              <a:spcAft>
                <a:spcPts val="0"/>
              </a:spcAft>
              <a:defRPr/>
            </a:pPr>
            <a:endParaRPr lang="en-US" sz="1400" dirty="0" smtClean="0">
              <a:solidFill>
                <a:schemeClr val="accent6"/>
              </a:solidFill>
            </a:endParaRPr>
          </a:p>
        </p:txBody>
      </p:sp>
      <p:sp>
        <p:nvSpPr>
          <p:cNvPr id="121862" name="Content Placeholder 12"/>
          <p:cNvSpPr>
            <a:spLocks noGrp="1"/>
          </p:cNvSpPr>
          <p:nvPr>
            <p:ph idx="4294967295"/>
          </p:nvPr>
        </p:nvSpPr>
        <p:spPr>
          <a:xfrm>
            <a:off x="225425" y="4697413"/>
            <a:ext cx="8466138" cy="1044575"/>
          </a:xfrm>
        </p:spPr>
        <p:txBody>
          <a:bodyPr/>
          <a:lstStyle/>
          <a:p>
            <a:pPr marL="0" indent="0">
              <a:buFont typeface="Arial" charset="0"/>
              <a:buNone/>
            </a:pPr>
            <a:r>
              <a:rPr lang="en-US" sz="1800" b="1" smtClean="0">
                <a:cs typeface="Arial" charset="0"/>
              </a:rPr>
              <a:t>Summit X460-48x                                                                                                 Summit X460-48xDC</a:t>
            </a:r>
          </a:p>
        </p:txBody>
      </p:sp>
      <p:pic>
        <p:nvPicPr>
          <p:cNvPr id="9" name="Picture 8" descr="Summit X460s_24tTopdown.png"/>
          <p:cNvPicPr>
            <a:picLocks noChangeAspect="1"/>
          </p:cNvPicPr>
          <p:nvPr/>
        </p:nvPicPr>
        <p:blipFill>
          <a:blip r:embed="rId2"/>
          <a:stretch>
            <a:fillRect/>
          </a:stretch>
        </p:blipFill>
        <p:spPr>
          <a:xfrm>
            <a:off x="4757738" y="1084263"/>
            <a:ext cx="4170362" cy="901700"/>
          </a:xfrm>
          <a:prstGeom prst="rect">
            <a:avLst/>
          </a:prstGeom>
          <a:effectLst>
            <a:outerShdw blurRad="50800" dist="38100" dir="2700000" algn="tl" rotWithShape="0">
              <a:prstClr val="black">
                <a:alpha val="20000"/>
              </a:prstClr>
            </a:outerShdw>
          </a:effectLst>
        </p:spPr>
      </p:pic>
      <p:sp>
        <p:nvSpPr>
          <p:cNvPr id="15" name="TextBox 14"/>
          <p:cNvSpPr txBox="1"/>
          <p:nvPr/>
        </p:nvSpPr>
        <p:spPr>
          <a:xfrm>
            <a:off x="6954838" y="1611313"/>
            <a:ext cx="268287" cy="327025"/>
          </a:xfrm>
          <a:prstGeom prst="rect">
            <a:avLst/>
          </a:prstGeom>
          <a:solidFill>
            <a:schemeClr val="bg1">
              <a:alpha val="5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spAutoFit/>
          </a:bodyPr>
          <a:lstStyle/>
          <a:p>
            <a:pPr algn="ctr" fontAlgn="auto">
              <a:lnSpc>
                <a:spcPct val="85000"/>
              </a:lnSpc>
              <a:spcBef>
                <a:spcPts val="700"/>
              </a:spcBef>
              <a:spcAft>
                <a:spcPts val="0"/>
              </a:spcAft>
              <a:defRPr/>
            </a:pPr>
            <a:r>
              <a:rPr lang="en-US" dirty="0">
                <a:solidFill>
                  <a:schemeClr val="tx1"/>
                </a:solidFill>
              </a:rPr>
              <a:t>A</a:t>
            </a:r>
          </a:p>
        </p:txBody>
      </p:sp>
      <p:cxnSp>
        <p:nvCxnSpPr>
          <p:cNvPr id="17" name="Straight Connector 16"/>
          <p:cNvCxnSpPr/>
          <p:nvPr/>
        </p:nvCxnSpPr>
        <p:spPr>
          <a:xfrm>
            <a:off x="225425" y="2163763"/>
            <a:ext cx="8691563" cy="0"/>
          </a:xfrm>
          <a:prstGeom prst="line">
            <a:avLst/>
          </a:prstGeom>
          <a:ln w="12700">
            <a:gradFill>
              <a:gsLst>
                <a:gs pos="0">
                  <a:schemeClr val="accent1"/>
                </a:gs>
                <a:gs pos="50000">
                  <a:schemeClr val="accent1">
                    <a:lumMod val="20000"/>
                    <a:lumOff val="80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251700" y="1611313"/>
            <a:ext cx="269875" cy="327025"/>
          </a:xfrm>
          <a:prstGeom prst="rect">
            <a:avLst/>
          </a:prstGeom>
          <a:solidFill>
            <a:schemeClr val="bg1">
              <a:alpha val="5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spAutoFit/>
          </a:bodyPr>
          <a:lstStyle/>
          <a:p>
            <a:pPr algn="ctr" fontAlgn="auto">
              <a:lnSpc>
                <a:spcPct val="85000"/>
              </a:lnSpc>
              <a:spcBef>
                <a:spcPts val="700"/>
              </a:spcBef>
              <a:spcAft>
                <a:spcPts val="0"/>
              </a:spcAft>
              <a:defRPr/>
            </a:pPr>
            <a:r>
              <a:rPr lang="en-US" dirty="0">
                <a:solidFill>
                  <a:schemeClr val="tx1"/>
                </a:solidFill>
              </a:rPr>
              <a:t>B</a:t>
            </a:r>
          </a:p>
        </p:txBody>
      </p:sp>
      <p:pic>
        <p:nvPicPr>
          <p:cNvPr id="21" name="Picture 20" descr="Summit X460s_48tTopdown.png"/>
          <p:cNvPicPr>
            <a:picLocks noChangeAspect="1"/>
          </p:cNvPicPr>
          <p:nvPr/>
        </p:nvPicPr>
        <p:blipFill>
          <a:blip r:embed="rId3"/>
          <a:stretch>
            <a:fillRect/>
          </a:stretch>
        </p:blipFill>
        <p:spPr>
          <a:xfrm>
            <a:off x="4760913" y="2263775"/>
            <a:ext cx="4167187" cy="901700"/>
          </a:xfrm>
          <a:prstGeom prst="rect">
            <a:avLst/>
          </a:prstGeom>
          <a:effectLst>
            <a:outerShdw blurRad="50800" dist="38100" dir="2700000" algn="tl" rotWithShape="0">
              <a:prstClr val="black">
                <a:alpha val="20000"/>
              </a:prstClr>
            </a:outerShdw>
          </a:effectLst>
        </p:spPr>
      </p:pic>
      <p:sp>
        <p:nvSpPr>
          <p:cNvPr id="22" name="TextBox 21"/>
          <p:cNvSpPr txBox="1"/>
          <p:nvPr/>
        </p:nvSpPr>
        <p:spPr>
          <a:xfrm>
            <a:off x="8497888" y="2800350"/>
            <a:ext cx="268287" cy="328613"/>
          </a:xfrm>
          <a:prstGeom prst="rect">
            <a:avLst/>
          </a:prstGeom>
          <a:solidFill>
            <a:schemeClr val="bg1">
              <a:alpha val="5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spAutoFit/>
          </a:bodyPr>
          <a:lstStyle/>
          <a:p>
            <a:pPr algn="ctr" fontAlgn="auto">
              <a:lnSpc>
                <a:spcPct val="85000"/>
              </a:lnSpc>
              <a:spcBef>
                <a:spcPts val="700"/>
              </a:spcBef>
              <a:spcAft>
                <a:spcPts val="0"/>
              </a:spcAft>
              <a:defRPr/>
            </a:pPr>
            <a:r>
              <a:rPr lang="en-US" dirty="0">
                <a:solidFill>
                  <a:schemeClr val="tx1"/>
                </a:solidFill>
              </a:rPr>
              <a:t>A</a:t>
            </a:r>
          </a:p>
        </p:txBody>
      </p:sp>
      <p:cxnSp>
        <p:nvCxnSpPr>
          <p:cNvPr id="26" name="Straight Connector 25"/>
          <p:cNvCxnSpPr/>
          <p:nvPr/>
        </p:nvCxnSpPr>
        <p:spPr>
          <a:xfrm>
            <a:off x="225425" y="3395663"/>
            <a:ext cx="8691563" cy="0"/>
          </a:xfrm>
          <a:prstGeom prst="line">
            <a:avLst/>
          </a:prstGeom>
          <a:ln w="12700">
            <a:gradFill>
              <a:gsLst>
                <a:gs pos="0">
                  <a:schemeClr val="accent1"/>
                </a:gs>
                <a:gs pos="50000">
                  <a:schemeClr val="accent1">
                    <a:lumMod val="20000"/>
                    <a:lumOff val="8000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28" name="Picture 27" descr="Summit X460s_24xTopdown.png"/>
          <p:cNvPicPr>
            <a:picLocks noChangeAspect="1"/>
          </p:cNvPicPr>
          <p:nvPr/>
        </p:nvPicPr>
        <p:blipFill>
          <a:blip r:embed="rId4"/>
          <a:stretch>
            <a:fillRect/>
          </a:stretch>
        </p:blipFill>
        <p:spPr>
          <a:xfrm>
            <a:off x="4749800" y="3498850"/>
            <a:ext cx="4178300" cy="904875"/>
          </a:xfrm>
          <a:prstGeom prst="rect">
            <a:avLst/>
          </a:prstGeom>
          <a:effectLst>
            <a:outerShdw blurRad="50800" dist="38100" dir="2700000" algn="tl" rotWithShape="0">
              <a:prstClr val="black">
                <a:alpha val="20000"/>
              </a:prstClr>
            </a:outerShdw>
          </a:effectLst>
        </p:spPr>
      </p:pic>
      <p:sp>
        <p:nvSpPr>
          <p:cNvPr id="29" name="TextBox 28"/>
          <p:cNvSpPr txBox="1"/>
          <p:nvPr/>
        </p:nvSpPr>
        <p:spPr>
          <a:xfrm>
            <a:off x="6943725" y="4019550"/>
            <a:ext cx="268288" cy="328613"/>
          </a:xfrm>
          <a:prstGeom prst="rect">
            <a:avLst/>
          </a:prstGeom>
          <a:solidFill>
            <a:schemeClr val="bg1">
              <a:alpha val="5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spAutoFit/>
          </a:bodyPr>
          <a:lstStyle/>
          <a:p>
            <a:pPr algn="ctr" fontAlgn="auto">
              <a:lnSpc>
                <a:spcPct val="85000"/>
              </a:lnSpc>
              <a:spcBef>
                <a:spcPts val="700"/>
              </a:spcBef>
              <a:spcAft>
                <a:spcPts val="0"/>
              </a:spcAft>
              <a:defRPr/>
            </a:pPr>
            <a:r>
              <a:rPr lang="en-US" dirty="0">
                <a:solidFill>
                  <a:schemeClr val="tx1"/>
                </a:solidFill>
              </a:rPr>
              <a:t>A</a:t>
            </a:r>
          </a:p>
        </p:txBody>
      </p:sp>
      <p:sp>
        <p:nvSpPr>
          <p:cNvPr id="30" name="TextBox 29"/>
          <p:cNvSpPr txBox="1"/>
          <p:nvPr/>
        </p:nvSpPr>
        <p:spPr>
          <a:xfrm>
            <a:off x="7251700" y="4019550"/>
            <a:ext cx="269875" cy="328613"/>
          </a:xfrm>
          <a:prstGeom prst="rect">
            <a:avLst/>
          </a:prstGeom>
          <a:solidFill>
            <a:schemeClr val="bg1">
              <a:alpha val="50000"/>
            </a:schemeClr>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45720" rIns="45720" anchor="ctr">
            <a:spAutoFit/>
          </a:bodyPr>
          <a:lstStyle/>
          <a:p>
            <a:pPr algn="ctr" fontAlgn="auto">
              <a:lnSpc>
                <a:spcPct val="85000"/>
              </a:lnSpc>
              <a:spcBef>
                <a:spcPts val="700"/>
              </a:spcBef>
              <a:spcAft>
                <a:spcPts val="0"/>
              </a:spcAft>
              <a:defRPr/>
            </a:pPr>
            <a:r>
              <a:rPr lang="en-US" dirty="0">
                <a:solidFill>
                  <a:schemeClr val="tx1"/>
                </a:solidFill>
              </a:rPr>
              <a:t>B</a:t>
            </a:r>
          </a:p>
        </p:txBody>
      </p:sp>
      <p:cxnSp>
        <p:nvCxnSpPr>
          <p:cNvPr id="31" name="Straight Connector 30"/>
          <p:cNvCxnSpPr/>
          <p:nvPr/>
        </p:nvCxnSpPr>
        <p:spPr>
          <a:xfrm>
            <a:off x="225425" y="4632325"/>
            <a:ext cx="8691563" cy="0"/>
          </a:xfrm>
          <a:prstGeom prst="line">
            <a:avLst/>
          </a:prstGeom>
          <a:ln w="12700">
            <a:gradFill>
              <a:gsLst>
                <a:gs pos="0">
                  <a:schemeClr val="accent1"/>
                </a:gs>
                <a:gs pos="50000">
                  <a:schemeClr val="accent1">
                    <a:lumMod val="20000"/>
                    <a:lumOff val="8000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33" name="Picture 32" descr="Summit X460s_48xTopdown.png"/>
          <p:cNvPicPr>
            <a:picLocks noChangeAspect="1"/>
          </p:cNvPicPr>
          <p:nvPr/>
        </p:nvPicPr>
        <p:blipFill>
          <a:blip r:embed="rId5"/>
          <a:stretch>
            <a:fillRect/>
          </a:stretch>
        </p:blipFill>
        <p:spPr>
          <a:xfrm>
            <a:off x="4740275" y="4752975"/>
            <a:ext cx="4187825" cy="906463"/>
          </a:xfrm>
          <a:prstGeom prst="rect">
            <a:avLst/>
          </a:prstGeom>
          <a:effectLst>
            <a:outerShdw blurRad="50800" dist="38100" dir="2700000" algn="tl" rotWithShape="0">
              <a:prstClr val="black">
                <a:alpha val="20000"/>
              </a:prstClr>
            </a:outerShdw>
          </a:effectLst>
        </p:spPr>
      </p:pic>
      <p:sp>
        <p:nvSpPr>
          <p:cNvPr id="34" name="Rounded Rectangle 33"/>
          <p:cNvSpPr/>
          <p:nvPr/>
        </p:nvSpPr>
        <p:spPr>
          <a:xfrm>
            <a:off x="225425" y="5813425"/>
            <a:ext cx="8702675" cy="631825"/>
          </a:xfrm>
          <a:prstGeom prst="roundRect">
            <a:avLst/>
          </a:prstGeom>
          <a:gradFill>
            <a:gsLst>
              <a:gs pos="44000">
                <a:schemeClr val="bg1"/>
              </a:gs>
              <a:gs pos="100000">
                <a:schemeClr val="bg1">
                  <a:lumMod val="85000"/>
                </a:schemeClr>
              </a:gs>
            </a:gsLst>
            <a:lin ang="5400000" scaled="0"/>
          </a:gradFill>
          <a:ln w="1905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solidFill>
                  <a:schemeClr val="tx1"/>
                </a:solidFill>
              </a:rPr>
              <a:t>24+4 </a:t>
            </a:r>
            <a:r>
              <a:rPr lang="ru-RU" dirty="0">
                <a:solidFill>
                  <a:schemeClr val="tx1"/>
                </a:solidFill>
              </a:rPr>
              <a:t>и</a:t>
            </a:r>
            <a:r>
              <a:rPr lang="en-US" dirty="0">
                <a:solidFill>
                  <a:schemeClr val="tx1"/>
                </a:solidFill>
              </a:rPr>
              <a:t> 48+4 </a:t>
            </a:r>
            <a:r>
              <a:rPr lang="ru-RU" dirty="0">
                <a:solidFill>
                  <a:schemeClr val="tx1"/>
                </a:solidFill>
              </a:rPr>
              <a:t>конфигурации портов с коммутаторами </a:t>
            </a:r>
            <a:r>
              <a:rPr lang="en-US" dirty="0">
                <a:solidFill>
                  <a:schemeClr val="tx1"/>
                </a:solidFill>
              </a:rPr>
              <a:t>Summit X460-24t/p/x </a:t>
            </a:r>
            <a:r>
              <a:rPr lang="ru-RU" dirty="0">
                <a:solidFill>
                  <a:schemeClr val="tx1"/>
                </a:solidFill>
              </a:rPr>
              <a:t>и</a:t>
            </a:r>
            <a:r>
              <a:rPr lang="en-US" dirty="0">
                <a:solidFill>
                  <a:schemeClr val="tx1"/>
                </a:solidFill>
              </a:rPr>
              <a:t> Summit X460-48t/p</a:t>
            </a:r>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606675"/>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2" name="Title 1"/>
          <p:cNvSpPr>
            <a:spLocks noGrp="1"/>
          </p:cNvSpPr>
          <p:nvPr>
            <p:ph type="title"/>
          </p:nvPr>
        </p:nvSpPr>
        <p:spPr/>
        <p:txBody>
          <a:bodyPr>
            <a:normAutofit/>
          </a:bodyPr>
          <a:lstStyle/>
          <a:p>
            <a:pPr marL="342900" indent="-342900">
              <a:spcBef>
                <a:spcPts val="600"/>
              </a:spcBef>
            </a:pPr>
            <a:r>
              <a:rPr lang="ru-RU" smtClean="0">
                <a:solidFill>
                  <a:schemeClr val="bg1"/>
                </a:solidFill>
                <a:cs typeface="Arial" charset="0"/>
              </a:rPr>
              <a:t>Коммутатор </a:t>
            </a:r>
            <a:r>
              <a:rPr smtClean="0">
                <a:solidFill>
                  <a:schemeClr val="bg1"/>
                </a:solidFill>
                <a:cs typeface="Arial" charset="0"/>
              </a:rPr>
              <a:t>Summit</a:t>
            </a:r>
            <a:r>
              <a:rPr baseline="30000" smtClean="0">
                <a:solidFill>
                  <a:schemeClr val="bg1"/>
                </a:solidFill>
                <a:cs typeface="Arial" charset="0"/>
              </a:rPr>
              <a:t>®</a:t>
            </a:r>
            <a:r>
              <a:rPr smtClean="0">
                <a:solidFill>
                  <a:schemeClr val="bg1"/>
                </a:solidFill>
                <a:cs typeface="Arial" charset="0"/>
              </a:rPr>
              <a:t> X460-4</a:t>
            </a:r>
            <a:r>
              <a:rPr lang="ru-RU" smtClean="0">
                <a:solidFill>
                  <a:schemeClr val="bg1"/>
                </a:solidFill>
                <a:cs typeface="Arial" charset="0"/>
              </a:rPr>
              <a:t>8х</a:t>
            </a:r>
            <a:endParaRPr smtClean="0">
              <a:solidFill>
                <a:schemeClr val="bg1"/>
              </a:solidFill>
              <a:cs typeface="Arial" charset="0"/>
            </a:endParaRPr>
          </a:p>
        </p:txBody>
      </p:sp>
      <p:sp>
        <p:nvSpPr>
          <p:cNvPr id="122883" name="Content Placeholder 2"/>
          <p:cNvSpPr txBox="1">
            <a:spLocks/>
          </p:cNvSpPr>
          <p:nvPr/>
        </p:nvSpPr>
        <p:spPr bwMode="auto">
          <a:xfrm>
            <a:off x="220663" y="1219200"/>
            <a:ext cx="8691562" cy="409575"/>
          </a:xfrm>
          <a:prstGeom prst="rect">
            <a:avLst/>
          </a:prstGeom>
          <a:noFill/>
          <a:ln w="9525">
            <a:noFill/>
            <a:miter lim="800000"/>
            <a:headEnd/>
            <a:tailEnd/>
          </a:ln>
        </p:spPr>
        <p:txBody>
          <a:bodyPr/>
          <a:lstStyle/>
          <a:p>
            <a:pPr marL="225425" lvl="1" indent="-225425" algn="ctr">
              <a:spcBef>
                <a:spcPts val="600"/>
              </a:spcBef>
              <a:buClr>
                <a:schemeClr val="tx1"/>
              </a:buClr>
            </a:pPr>
            <a:r>
              <a:rPr lang="ru-RU" sz="2000"/>
              <a:t>Коммутатор </a:t>
            </a:r>
            <a:r>
              <a:rPr lang="en-US" sz="2000"/>
              <a:t>Summit</a:t>
            </a:r>
            <a:r>
              <a:rPr lang="en-US" sz="2000" baseline="30000"/>
              <a:t>®</a:t>
            </a:r>
            <a:r>
              <a:rPr lang="en-US" sz="2000"/>
              <a:t> X460-4</a:t>
            </a:r>
            <a:r>
              <a:rPr lang="ru-RU" sz="2000"/>
              <a:t>8х</a:t>
            </a:r>
            <a:endParaRPr lang="en-US" sz="2000"/>
          </a:p>
          <a:p>
            <a:pPr>
              <a:lnSpc>
                <a:spcPct val="85000"/>
              </a:lnSpc>
              <a:spcBef>
                <a:spcPts val="1800"/>
              </a:spcBef>
              <a:buFont typeface="Arial" charset="0"/>
              <a:buNone/>
            </a:pPr>
            <a:endParaRPr lang="en-US" sz="2000">
              <a:solidFill>
                <a:srgbClr val="74639B"/>
              </a:solidFill>
            </a:endParaRPr>
          </a:p>
        </p:txBody>
      </p:sp>
      <p:pic>
        <p:nvPicPr>
          <p:cNvPr id="29" name="Picture 6" descr="Summit X460s_48xTopdown.png"/>
          <p:cNvPicPr>
            <a:picLocks noChangeAspect="1"/>
          </p:cNvPicPr>
          <p:nvPr/>
        </p:nvPicPr>
        <p:blipFill>
          <a:blip r:embed="rId2"/>
          <a:stretch>
            <a:fillRect/>
          </a:stretch>
        </p:blipFill>
        <p:spPr>
          <a:xfrm>
            <a:off x="1189038" y="1665288"/>
            <a:ext cx="6772275" cy="1465262"/>
          </a:xfrm>
          <a:prstGeom prst="rect">
            <a:avLst/>
          </a:prstGeom>
          <a:effectLst>
            <a:outerShdw blurRad="50800" dist="38100" dir="2700000" algn="tl" rotWithShape="0">
              <a:prstClr val="black">
                <a:alpha val="20000"/>
              </a:prstClr>
            </a:outerShdw>
          </a:effectLst>
        </p:spPr>
      </p:pic>
      <p:grpSp>
        <p:nvGrpSpPr>
          <p:cNvPr id="122885" name="Group 64"/>
          <p:cNvGrpSpPr>
            <a:grpSpLocks/>
          </p:cNvGrpSpPr>
          <p:nvPr/>
        </p:nvGrpSpPr>
        <p:grpSpPr bwMode="auto">
          <a:xfrm>
            <a:off x="225425" y="4044950"/>
            <a:ext cx="8702675" cy="2317750"/>
            <a:chOff x="225425" y="4069080"/>
            <a:chExt cx="8702675" cy="2317433"/>
          </a:xfrm>
        </p:grpSpPr>
        <p:sp>
          <p:nvSpPr>
            <p:cNvPr id="32" name="Rounded Rectangle 45"/>
            <p:cNvSpPr/>
            <p:nvPr/>
          </p:nvSpPr>
          <p:spPr>
            <a:xfrm>
              <a:off x="225425" y="4069080"/>
              <a:ext cx="8702675" cy="231743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33" name="Picture 46" descr="SummitX460Back_V80_XGM3-2sf.png"/>
            <p:cNvPicPr>
              <a:picLocks noChangeAspect="1"/>
            </p:cNvPicPr>
            <p:nvPr/>
          </p:nvPicPr>
          <p:blipFill>
            <a:blip r:embed="rId3"/>
            <a:stretch>
              <a:fillRect/>
            </a:stretch>
          </p:blipFill>
          <p:spPr>
            <a:xfrm>
              <a:off x="1008063" y="4553202"/>
              <a:ext cx="6924675" cy="933322"/>
            </a:xfrm>
            <a:prstGeom prst="rect">
              <a:avLst/>
            </a:prstGeom>
            <a:effectLst>
              <a:outerShdw blurRad="50800" dist="38100" dir="2700000" algn="tl" rotWithShape="0">
                <a:prstClr val="black">
                  <a:alpha val="20000"/>
                </a:prstClr>
              </a:outerShdw>
            </a:effectLst>
          </p:spPr>
        </p:pic>
      </p:grpSp>
      <p:sp>
        <p:nvSpPr>
          <p:cNvPr id="35" name="Rounded Rectangle 47"/>
          <p:cNvSpPr/>
          <p:nvPr/>
        </p:nvSpPr>
        <p:spPr>
          <a:xfrm>
            <a:off x="434975" y="5729288"/>
            <a:ext cx="1446213"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 </a:t>
            </a:r>
            <a:r>
              <a:rPr lang="en-US" sz="1400" b="1" dirty="0">
                <a:solidFill>
                  <a:schemeClr val="accent1"/>
                </a:solidFill>
                <a:latin typeface="Arial Narrow" pitchFamily="34" charset="0"/>
              </a:rPr>
              <a:t>A </a:t>
            </a:r>
            <a:r>
              <a:rPr lang="ru-RU" sz="1400" b="1" dirty="0">
                <a:solidFill>
                  <a:schemeClr val="accent1"/>
                </a:solidFill>
                <a:latin typeface="Arial Narrow" pitchFamily="34" charset="0"/>
              </a:rPr>
              <a:t>для модуля 10</a:t>
            </a:r>
            <a:r>
              <a:rPr lang="en-US" sz="1400" b="1" dirty="0">
                <a:solidFill>
                  <a:schemeClr val="accent1"/>
                </a:solidFill>
                <a:latin typeface="Arial Narrow" pitchFamily="34" charset="0"/>
              </a:rPr>
              <a:t>G</a:t>
            </a:r>
          </a:p>
        </p:txBody>
      </p:sp>
      <p:sp>
        <p:nvSpPr>
          <p:cNvPr id="38" name="Rounded Rectangle 55"/>
          <p:cNvSpPr/>
          <p:nvPr/>
        </p:nvSpPr>
        <p:spPr>
          <a:xfrm>
            <a:off x="1909763" y="5729288"/>
            <a:ext cx="167798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a:t>
            </a:r>
            <a:r>
              <a:rPr lang="en-US" sz="1400" b="1" dirty="0">
                <a:solidFill>
                  <a:schemeClr val="accent1"/>
                </a:solidFill>
                <a:latin typeface="Arial Narrow" pitchFamily="34" charset="0"/>
              </a:rPr>
              <a:t> B </a:t>
            </a:r>
            <a:r>
              <a:rPr lang="ru-RU" sz="1400" b="1" dirty="0">
                <a:solidFill>
                  <a:schemeClr val="accent1"/>
                </a:solidFill>
                <a:latin typeface="Arial Narrow" pitchFamily="34" charset="0"/>
              </a:rPr>
              <a:t>для модуля </a:t>
            </a:r>
            <a:r>
              <a:rPr lang="ru-RU" sz="1400" b="1" dirty="0" err="1">
                <a:solidFill>
                  <a:schemeClr val="accent1"/>
                </a:solidFill>
                <a:latin typeface="Arial Narrow" pitchFamily="34" charset="0"/>
              </a:rPr>
              <a:t>стэкирования</a:t>
            </a:r>
            <a:endParaRPr lang="en-US" sz="1400" b="1" dirty="0">
              <a:solidFill>
                <a:schemeClr val="accent1"/>
              </a:solidFill>
              <a:latin typeface="Arial Narrow" pitchFamily="34" charset="0"/>
            </a:endParaRPr>
          </a:p>
        </p:txBody>
      </p:sp>
      <p:cxnSp>
        <p:nvCxnSpPr>
          <p:cNvPr id="51" name="Straight Arrow Connector 60"/>
          <p:cNvCxnSpPr>
            <a:stCxn id="38" idx="0"/>
          </p:cNvCxnSpPr>
          <p:nvPr/>
        </p:nvCxnSpPr>
        <p:spPr>
          <a:xfrm flipV="1">
            <a:off x="2749550" y="5372100"/>
            <a:ext cx="155575" cy="3571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53" name="Rounded Rectangle 35"/>
          <p:cNvSpPr/>
          <p:nvPr/>
        </p:nvSpPr>
        <p:spPr>
          <a:xfrm>
            <a:off x="3665538" y="5737225"/>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Вентиляторы</a:t>
            </a:r>
            <a:endParaRPr lang="en-US" sz="1400" b="1" dirty="0">
              <a:solidFill>
                <a:schemeClr val="accent1"/>
              </a:solidFill>
              <a:latin typeface="Arial Narrow" pitchFamily="34" charset="0"/>
            </a:endParaRPr>
          </a:p>
        </p:txBody>
      </p:sp>
      <p:cxnSp>
        <p:nvCxnSpPr>
          <p:cNvPr id="54" name="Straight Arrow Connector 36"/>
          <p:cNvCxnSpPr>
            <a:stCxn id="53" idx="0"/>
          </p:cNvCxnSpPr>
          <p:nvPr/>
        </p:nvCxnSpPr>
        <p:spPr>
          <a:xfrm rot="16200000" flipV="1">
            <a:off x="4159251" y="5440362"/>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38"/>
          <p:cNvCxnSpPr/>
          <p:nvPr/>
        </p:nvCxnSpPr>
        <p:spPr>
          <a:xfrm rot="16200000" flipV="1">
            <a:off x="4572001" y="5437187"/>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39"/>
          <p:cNvCxnSpPr/>
          <p:nvPr/>
        </p:nvCxnSpPr>
        <p:spPr>
          <a:xfrm rot="5400000" flipH="1" flipV="1">
            <a:off x="1235869" y="5445919"/>
            <a:ext cx="357187" cy="20637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58" name="Rounded Rectangle 40"/>
          <p:cNvSpPr/>
          <p:nvPr/>
        </p:nvSpPr>
        <p:spPr>
          <a:xfrm>
            <a:off x="5357813" y="5735638"/>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r>
              <a:rPr lang="en-US" sz="1400" b="1" dirty="0">
                <a:solidFill>
                  <a:schemeClr val="accent1"/>
                </a:solidFill>
                <a:latin typeface="Arial Narrow" pitchFamily="34" charset="0"/>
              </a:rPr>
              <a:t>(</a:t>
            </a:r>
            <a:r>
              <a:rPr lang="ru-RU" sz="1400" b="1" dirty="0">
                <a:solidFill>
                  <a:schemeClr val="accent1"/>
                </a:solidFill>
                <a:latin typeface="Arial Narrow" pitchFamily="34" charset="0"/>
              </a:rPr>
              <a:t>по-умолчанию один</a:t>
            </a:r>
            <a:r>
              <a:rPr lang="en-US" sz="1400" b="1" dirty="0">
                <a:solidFill>
                  <a:schemeClr val="accent1"/>
                </a:solidFill>
                <a:latin typeface="Arial Narrow" pitchFamily="34" charset="0"/>
              </a:rPr>
              <a:t>)</a:t>
            </a:r>
          </a:p>
        </p:txBody>
      </p:sp>
      <p:cxnSp>
        <p:nvCxnSpPr>
          <p:cNvPr id="59" name="Straight Arrow Connector 43"/>
          <p:cNvCxnSpPr>
            <a:stCxn id="58" idx="0"/>
          </p:cNvCxnSpPr>
          <p:nvPr/>
        </p:nvCxnSpPr>
        <p:spPr>
          <a:xfrm rot="16200000" flipV="1">
            <a:off x="5850732" y="5439569"/>
            <a:ext cx="342900" cy="2492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0" name="Rounded Rectangle 48"/>
          <p:cNvSpPr/>
          <p:nvPr/>
        </p:nvSpPr>
        <p:spPr>
          <a:xfrm>
            <a:off x="7018338" y="5734050"/>
            <a:ext cx="170973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endParaRPr lang="en-US" sz="1400" b="1" dirty="0">
              <a:solidFill>
                <a:schemeClr val="accent1"/>
              </a:solidFill>
              <a:latin typeface="Arial Narrow" pitchFamily="34" charset="0"/>
            </a:endParaRPr>
          </a:p>
        </p:txBody>
      </p:sp>
      <p:cxnSp>
        <p:nvCxnSpPr>
          <p:cNvPr id="62" name="Straight Arrow Connector 49"/>
          <p:cNvCxnSpPr>
            <a:stCxn id="60" idx="0"/>
          </p:cNvCxnSpPr>
          <p:nvPr/>
        </p:nvCxnSpPr>
        <p:spPr>
          <a:xfrm rot="16200000" flipV="1">
            <a:off x="7609682" y="5469731"/>
            <a:ext cx="342900" cy="1857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606675"/>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123906" name="Title 1"/>
          <p:cNvSpPr>
            <a:spLocks noGrp="1"/>
          </p:cNvSpPr>
          <p:nvPr>
            <p:ph type="title"/>
          </p:nvPr>
        </p:nvSpPr>
        <p:spPr/>
        <p:txBody>
          <a:bodyPr/>
          <a:lstStyle/>
          <a:p>
            <a:r>
              <a:rPr lang="ru-RU" smtClean="0">
                <a:solidFill>
                  <a:schemeClr val="bg1"/>
                </a:solidFill>
                <a:cs typeface="Arial" charset="0"/>
              </a:rPr>
              <a:t>Коммутатор </a:t>
            </a:r>
            <a:r>
              <a:rPr smtClean="0">
                <a:solidFill>
                  <a:schemeClr val="bg1"/>
                </a:solidFill>
                <a:cs typeface="Arial" charset="0"/>
              </a:rPr>
              <a:t>Summit</a:t>
            </a:r>
            <a:r>
              <a:rPr baseline="30000" smtClean="0">
                <a:solidFill>
                  <a:schemeClr val="bg1"/>
                </a:solidFill>
                <a:cs typeface="Arial" charset="0"/>
              </a:rPr>
              <a:t>®</a:t>
            </a:r>
            <a:r>
              <a:rPr smtClean="0">
                <a:solidFill>
                  <a:schemeClr val="bg1"/>
                </a:solidFill>
                <a:cs typeface="Arial" charset="0"/>
              </a:rPr>
              <a:t> X460-24</a:t>
            </a:r>
            <a:r>
              <a:rPr lang="ru-RU" smtClean="0">
                <a:solidFill>
                  <a:schemeClr val="bg1"/>
                </a:solidFill>
                <a:cs typeface="Arial" charset="0"/>
              </a:rPr>
              <a:t>х</a:t>
            </a:r>
            <a:endParaRPr smtClean="0">
              <a:cs typeface="Arial" charset="0"/>
            </a:endParaRPr>
          </a:p>
        </p:txBody>
      </p:sp>
      <p:cxnSp>
        <p:nvCxnSpPr>
          <p:cNvPr id="23" name="Elbow Connector 22"/>
          <p:cNvCxnSpPr/>
          <p:nvPr/>
        </p:nvCxnSpPr>
        <p:spPr>
          <a:xfrm rot="16200000" flipH="1">
            <a:off x="4695825" y="2451101"/>
            <a:ext cx="3175" cy="81280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3790950" y="3222625"/>
            <a:ext cx="2163763"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accent1"/>
                </a:solidFill>
                <a:latin typeface="Arial Narrow" pitchFamily="34" charset="0"/>
              </a:rPr>
              <a:t>4 x 10/100/1000BASE-T</a:t>
            </a:r>
            <a:br>
              <a:rPr lang="fr-FR" sz="1400" b="1" dirty="0">
                <a:solidFill>
                  <a:schemeClr val="accent1"/>
                </a:solidFill>
                <a:latin typeface="Arial Narrow" pitchFamily="34" charset="0"/>
              </a:rPr>
            </a:br>
            <a:r>
              <a:rPr lang="fr-FR" sz="1400" b="1" dirty="0">
                <a:solidFill>
                  <a:schemeClr val="accent1"/>
                </a:solidFill>
                <a:latin typeface="Arial Narrow" pitchFamily="34" charset="0"/>
              </a:rPr>
              <a:t>4 x 100/1000BASE-X</a:t>
            </a:r>
          </a:p>
        </p:txBody>
      </p:sp>
      <p:cxnSp>
        <p:nvCxnSpPr>
          <p:cNvPr id="31" name="Straight Connector 30"/>
          <p:cNvCxnSpPr>
            <a:endCxn id="25" idx="0"/>
          </p:cNvCxnSpPr>
          <p:nvPr/>
        </p:nvCxnSpPr>
        <p:spPr>
          <a:xfrm>
            <a:off x="4664075" y="3086100"/>
            <a:ext cx="209550" cy="1365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463675" y="3222625"/>
            <a:ext cx="2147888"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20 x 10/100/1000BASE-</a:t>
            </a:r>
            <a:r>
              <a:rPr lang="ru-RU" sz="1400" b="1" dirty="0">
                <a:solidFill>
                  <a:schemeClr val="accent1"/>
                </a:solidFill>
                <a:latin typeface="Arial Narrow" pitchFamily="34" charset="0"/>
              </a:rPr>
              <a:t>Х</a:t>
            </a:r>
            <a:endParaRPr lang="en-US" sz="1400" b="1" dirty="0">
              <a:solidFill>
                <a:schemeClr val="accent1"/>
              </a:solidFill>
              <a:latin typeface="Arial Narrow" pitchFamily="34" charset="0"/>
            </a:endParaRPr>
          </a:p>
        </p:txBody>
      </p:sp>
      <p:cxnSp>
        <p:nvCxnSpPr>
          <p:cNvPr id="11" name="Elbow Connector 10"/>
          <p:cNvCxnSpPr/>
          <p:nvPr/>
        </p:nvCxnSpPr>
        <p:spPr>
          <a:xfrm rot="16200000" flipH="1">
            <a:off x="3108325" y="1800226"/>
            <a:ext cx="3175" cy="211455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endCxn id="7" idx="0"/>
          </p:cNvCxnSpPr>
          <p:nvPr/>
        </p:nvCxnSpPr>
        <p:spPr>
          <a:xfrm rot="10800000" flipV="1">
            <a:off x="2536825" y="3086100"/>
            <a:ext cx="574675" cy="1365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6200000" flipH="1">
            <a:off x="5394325" y="2676526"/>
            <a:ext cx="3175" cy="37465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endCxn id="43" idx="0"/>
          </p:cNvCxnSpPr>
          <p:nvPr/>
        </p:nvCxnSpPr>
        <p:spPr>
          <a:xfrm>
            <a:off x="5383213" y="3086100"/>
            <a:ext cx="1627187" cy="1365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6145213" y="3222625"/>
            <a:ext cx="1730375"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accent1"/>
                </a:solidFill>
                <a:latin typeface="Arial Narrow" pitchFamily="34" charset="0"/>
              </a:rPr>
              <a:t>4 x 100/1000BASE-T</a:t>
            </a:r>
          </a:p>
        </p:txBody>
      </p:sp>
      <p:grpSp>
        <p:nvGrpSpPr>
          <p:cNvPr id="123916" name="Group 64"/>
          <p:cNvGrpSpPr>
            <a:grpSpLocks/>
          </p:cNvGrpSpPr>
          <p:nvPr/>
        </p:nvGrpSpPr>
        <p:grpSpPr bwMode="auto">
          <a:xfrm>
            <a:off x="225425" y="4044950"/>
            <a:ext cx="8702675" cy="2317750"/>
            <a:chOff x="225425" y="4069080"/>
            <a:chExt cx="8702675" cy="2317433"/>
          </a:xfrm>
        </p:grpSpPr>
        <p:sp>
          <p:nvSpPr>
            <p:cNvPr id="46" name="Rounded Rectangle 45"/>
            <p:cNvSpPr/>
            <p:nvPr/>
          </p:nvSpPr>
          <p:spPr>
            <a:xfrm>
              <a:off x="225425" y="4069080"/>
              <a:ext cx="8702675" cy="231743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47" name="Picture 46" descr="SummitX460Back_V80_XGM3-2sf.png"/>
            <p:cNvPicPr>
              <a:picLocks noChangeAspect="1"/>
            </p:cNvPicPr>
            <p:nvPr/>
          </p:nvPicPr>
          <p:blipFill>
            <a:blip r:embed="rId3"/>
            <a:stretch>
              <a:fillRect/>
            </a:stretch>
          </p:blipFill>
          <p:spPr>
            <a:xfrm>
              <a:off x="1008063" y="4553202"/>
              <a:ext cx="6924675" cy="933322"/>
            </a:xfrm>
            <a:prstGeom prst="rect">
              <a:avLst/>
            </a:prstGeom>
            <a:effectLst>
              <a:outerShdw blurRad="50800" dist="38100" dir="2700000" algn="tl" rotWithShape="0">
                <a:prstClr val="black">
                  <a:alpha val="20000"/>
                </a:prstClr>
              </a:outerShdw>
            </a:effectLst>
          </p:spPr>
        </p:pic>
      </p:grpSp>
      <p:sp>
        <p:nvSpPr>
          <p:cNvPr id="48" name="Rounded Rectangle 47"/>
          <p:cNvSpPr/>
          <p:nvPr/>
        </p:nvSpPr>
        <p:spPr>
          <a:xfrm>
            <a:off x="434975" y="5729288"/>
            <a:ext cx="1446213"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 </a:t>
            </a:r>
            <a:r>
              <a:rPr lang="en-US" sz="1400" b="1" dirty="0">
                <a:solidFill>
                  <a:schemeClr val="accent1"/>
                </a:solidFill>
                <a:latin typeface="Arial Narrow" pitchFamily="34" charset="0"/>
              </a:rPr>
              <a:t>A </a:t>
            </a:r>
            <a:r>
              <a:rPr lang="ru-RU" sz="1400" b="1" dirty="0">
                <a:solidFill>
                  <a:schemeClr val="accent1"/>
                </a:solidFill>
                <a:latin typeface="Arial Narrow" pitchFamily="34" charset="0"/>
              </a:rPr>
              <a:t>для модуля 10</a:t>
            </a:r>
            <a:r>
              <a:rPr lang="en-US" sz="1400" b="1" dirty="0">
                <a:solidFill>
                  <a:schemeClr val="accent1"/>
                </a:solidFill>
                <a:latin typeface="Arial Narrow" pitchFamily="34" charset="0"/>
              </a:rPr>
              <a:t>G</a:t>
            </a:r>
          </a:p>
        </p:txBody>
      </p:sp>
      <p:sp>
        <p:nvSpPr>
          <p:cNvPr id="56" name="Rounded Rectangle 55"/>
          <p:cNvSpPr/>
          <p:nvPr/>
        </p:nvSpPr>
        <p:spPr>
          <a:xfrm>
            <a:off x="1909763" y="5729288"/>
            <a:ext cx="167798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a:t>
            </a:r>
            <a:r>
              <a:rPr lang="en-US" sz="1400" b="1" dirty="0">
                <a:solidFill>
                  <a:schemeClr val="accent1"/>
                </a:solidFill>
                <a:latin typeface="Arial Narrow" pitchFamily="34" charset="0"/>
              </a:rPr>
              <a:t> B </a:t>
            </a:r>
            <a:r>
              <a:rPr lang="ru-RU" sz="1400" b="1" dirty="0">
                <a:solidFill>
                  <a:schemeClr val="accent1"/>
                </a:solidFill>
                <a:latin typeface="Arial Narrow" pitchFamily="34" charset="0"/>
              </a:rPr>
              <a:t>для модуля </a:t>
            </a:r>
            <a:r>
              <a:rPr lang="ru-RU" sz="1400" b="1" dirty="0" err="1">
                <a:solidFill>
                  <a:schemeClr val="accent1"/>
                </a:solidFill>
                <a:latin typeface="Arial Narrow" pitchFamily="34" charset="0"/>
              </a:rPr>
              <a:t>стэкирования</a:t>
            </a:r>
            <a:endParaRPr lang="en-US" sz="1400" b="1" dirty="0">
              <a:solidFill>
                <a:schemeClr val="accent1"/>
              </a:solidFill>
              <a:latin typeface="Arial Narrow" pitchFamily="34" charset="0"/>
            </a:endParaRPr>
          </a:p>
        </p:txBody>
      </p:sp>
      <p:cxnSp>
        <p:nvCxnSpPr>
          <p:cNvPr id="61" name="Straight Arrow Connector 60"/>
          <p:cNvCxnSpPr>
            <a:stCxn id="56" idx="0"/>
          </p:cNvCxnSpPr>
          <p:nvPr/>
        </p:nvCxnSpPr>
        <p:spPr>
          <a:xfrm flipV="1">
            <a:off x="2749550" y="5372100"/>
            <a:ext cx="155575" cy="3571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3665538" y="5737225"/>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Вентиляторы</a:t>
            </a:r>
            <a:endParaRPr lang="en-US" sz="1400" b="1" dirty="0">
              <a:solidFill>
                <a:schemeClr val="accent1"/>
              </a:solidFill>
              <a:latin typeface="Arial Narrow" pitchFamily="34" charset="0"/>
            </a:endParaRPr>
          </a:p>
        </p:txBody>
      </p:sp>
      <p:cxnSp>
        <p:nvCxnSpPr>
          <p:cNvPr id="37" name="Straight Arrow Connector 36"/>
          <p:cNvCxnSpPr>
            <a:stCxn id="36" idx="0"/>
          </p:cNvCxnSpPr>
          <p:nvPr/>
        </p:nvCxnSpPr>
        <p:spPr>
          <a:xfrm rot="16200000" flipV="1">
            <a:off x="4159251" y="5440362"/>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16200000" flipV="1">
            <a:off x="4572001" y="5437187"/>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flipH="1" flipV="1">
            <a:off x="1235869" y="5445919"/>
            <a:ext cx="357187" cy="20637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5357813" y="5735638"/>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r>
              <a:rPr lang="en-US" sz="1400" b="1" dirty="0">
                <a:solidFill>
                  <a:schemeClr val="accent1"/>
                </a:solidFill>
                <a:latin typeface="Arial Narrow" pitchFamily="34" charset="0"/>
              </a:rPr>
              <a:t>(</a:t>
            </a:r>
            <a:r>
              <a:rPr lang="ru-RU" sz="1400" b="1" dirty="0">
                <a:solidFill>
                  <a:schemeClr val="accent1"/>
                </a:solidFill>
                <a:latin typeface="Arial Narrow" pitchFamily="34" charset="0"/>
              </a:rPr>
              <a:t>по-умолчанию один</a:t>
            </a:r>
            <a:r>
              <a:rPr lang="en-US" sz="1400" b="1" dirty="0">
                <a:solidFill>
                  <a:schemeClr val="accent1"/>
                </a:solidFill>
                <a:latin typeface="Arial Narrow" pitchFamily="34" charset="0"/>
              </a:rPr>
              <a:t>)</a:t>
            </a:r>
          </a:p>
        </p:txBody>
      </p:sp>
      <p:cxnSp>
        <p:nvCxnSpPr>
          <p:cNvPr id="44" name="Straight Arrow Connector 43"/>
          <p:cNvCxnSpPr>
            <a:stCxn id="41" idx="0"/>
          </p:cNvCxnSpPr>
          <p:nvPr/>
        </p:nvCxnSpPr>
        <p:spPr>
          <a:xfrm rot="16200000" flipV="1">
            <a:off x="5850732" y="5439569"/>
            <a:ext cx="342900" cy="2492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7018338" y="5734050"/>
            <a:ext cx="170973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endParaRPr lang="en-US" sz="1400" b="1" dirty="0">
              <a:solidFill>
                <a:schemeClr val="accent1"/>
              </a:solidFill>
              <a:latin typeface="Arial Narrow" pitchFamily="34" charset="0"/>
            </a:endParaRPr>
          </a:p>
        </p:txBody>
      </p:sp>
      <p:cxnSp>
        <p:nvCxnSpPr>
          <p:cNvPr id="50" name="Straight Arrow Connector 49"/>
          <p:cNvCxnSpPr>
            <a:stCxn id="49" idx="0"/>
          </p:cNvCxnSpPr>
          <p:nvPr/>
        </p:nvCxnSpPr>
        <p:spPr>
          <a:xfrm rot="16200000" flipV="1">
            <a:off x="7609682" y="5469731"/>
            <a:ext cx="342900" cy="1857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3928" name="Content Placeholder 2"/>
          <p:cNvSpPr txBox="1">
            <a:spLocks/>
          </p:cNvSpPr>
          <p:nvPr/>
        </p:nvSpPr>
        <p:spPr bwMode="auto">
          <a:xfrm>
            <a:off x="220663" y="1146175"/>
            <a:ext cx="8691562" cy="411163"/>
          </a:xfrm>
          <a:prstGeom prst="rect">
            <a:avLst/>
          </a:prstGeom>
          <a:noFill/>
          <a:ln w="9525">
            <a:noFill/>
            <a:miter lim="800000"/>
            <a:headEnd/>
            <a:tailEnd/>
          </a:ln>
        </p:spPr>
        <p:txBody>
          <a:bodyPr/>
          <a:lstStyle/>
          <a:p>
            <a:pPr marL="225425" lvl="1" indent="-225425" algn="ctr" defTabSz="914400">
              <a:spcBef>
                <a:spcPts val="600"/>
              </a:spcBef>
              <a:buClr>
                <a:schemeClr val="tx1"/>
              </a:buClr>
            </a:pPr>
            <a:r>
              <a:rPr lang="ru-RU" sz="2000"/>
              <a:t>Коммутатор </a:t>
            </a:r>
            <a:r>
              <a:rPr lang="en-US" sz="2000"/>
              <a:t>Summit</a:t>
            </a:r>
            <a:r>
              <a:rPr lang="en-US" sz="2000" baseline="30000"/>
              <a:t>®</a:t>
            </a:r>
            <a:r>
              <a:rPr lang="en-US" sz="2000"/>
              <a:t> X460-24</a:t>
            </a:r>
            <a:r>
              <a:rPr lang="ru-RU" sz="2000"/>
              <a:t>х</a:t>
            </a:r>
            <a:endParaRPr lang="en-US" sz="2000">
              <a:solidFill>
                <a:srgbClr val="74639B"/>
              </a:solidFill>
            </a:endParaRPr>
          </a:p>
        </p:txBody>
      </p:sp>
      <p:pic>
        <p:nvPicPr>
          <p:cNvPr id="30" name="Picture 5" descr="Summit X460s_24xTopdown.png"/>
          <p:cNvPicPr>
            <a:picLocks noChangeAspect="1"/>
          </p:cNvPicPr>
          <p:nvPr/>
        </p:nvPicPr>
        <p:blipFill>
          <a:blip r:embed="rId4"/>
          <a:stretch>
            <a:fillRect/>
          </a:stretch>
        </p:blipFill>
        <p:spPr>
          <a:xfrm>
            <a:off x="1476375" y="1533525"/>
            <a:ext cx="6151563" cy="1331913"/>
          </a:xfrm>
          <a:prstGeom prst="rect">
            <a:avLst/>
          </a:prstGeom>
          <a:effectLst>
            <a:outerShdw blurRad="50800" dist="38100" dir="2700000" algn="tl" rotWithShape="0">
              <a:prstClr val="black">
                <a:alpha val="20000"/>
              </a:prstClr>
            </a:outerShdw>
          </a:effectLst>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606675"/>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5" name="Picture 4" descr="Summit X460s_24tTopdown.png"/>
          <p:cNvPicPr>
            <a:picLocks noChangeAspect="1"/>
          </p:cNvPicPr>
          <p:nvPr/>
        </p:nvPicPr>
        <p:blipFill>
          <a:blip r:embed="rId2"/>
          <a:stretch>
            <a:fillRect/>
          </a:stretch>
        </p:blipFill>
        <p:spPr>
          <a:xfrm>
            <a:off x="1479550" y="1525588"/>
            <a:ext cx="6184900" cy="1338262"/>
          </a:xfrm>
          <a:prstGeom prst="rect">
            <a:avLst/>
          </a:prstGeom>
          <a:effectLst>
            <a:outerShdw blurRad="50800" dist="38100" dir="2700000" algn="tl" rotWithShape="0">
              <a:prstClr val="black">
                <a:alpha val="20000"/>
              </a:prstClr>
            </a:outerShdw>
          </a:effectLst>
        </p:spPr>
      </p:pic>
      <p:cxnSp>
        <p:nvCxnSpPr>
          <p:cNvPr id="23" name="Elbow Connector 22"/>
          <p:cNvCxnSpPr/>
          <p:nvPr/>
        </p:nvCxnSpPr>
        <p:spPr>
          <a:xfrm rot="16200000" flipH="1">
            <a:off x="4695825" y="2451101"/>
            <a:ext cx="3175" cy="81280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3790950" y="3222625"/>
            <a:ext cx="2163763"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accent1"/>
                </a:solidFill>
                <a:latin typeface="Arial Narrow" pitchFamily="34" charset="0"/>
              </a:rPr>
              <a:t>4 x 10/100/1000BASE-T</a:t>
            </a:r>
            <a:br>
              <a:rPr lang="fr-FR" sz="1400" b="1" dirty="0">
                <a:solidFill>
                  <a:schemeClr val="accent1"/>
                </a:solidFill>
                <a:latin typeface="Arial Narrow" pitchFamily="34" charset="0"/>
              </a:rPr>
            </a:br>
            <a:r>
              <a:rPr lang="fr-FR" sz="1400" b="1" dirty="0">
                <a:solidFill>
                  <a:schemeClr val="accent1"/>
                </a:solidFill>
                <a:latin typeface="Arial Narrow" pitchFamily="34" charset="0"/>
              </a:rPr>
              <a:t>4 x 100/1000BASE-X</a:t>
            </a:r>
          </a:p>
        </p:txBody>
      </p:sp>
      <p:cxnSp>
        <p:nvCxnSpPr>
          <p:cNvPr id="31" name="Straight Connector 30"/>
          <p:cNvCxnSpPr>
            <a:endCxn id="25" idx="0"/>
          </p:cNvCxnSpPr>
          <p:nvPr/>
        </p:nvCxnSpPr>
        <p:spPr>
          <a:xfrm>
            <a:off x="4664075" y="3086100"/>
            <a:ext cx="209550" cy="1365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463675" y="3222625"/>
            <a:ext cx="2147888"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20 x 10/100/1000BASE-T</a:t>
            </a:r>
            <a:endParaRPr lang="en-US" sz="1400" b="1" dirty="0">
              <a:solidFill>
                <a:schemeClr val="accent1"/>
              </a:solidFill>
              <a:latin typeface="Arial Narrow" pitchFamily="34" charset="0"/>
            </a:endParaRPr>
          </a:p>
        </p:txBody>
      </p:sp>
      <p:cxnSp>
        <p:nvCxnSpPr>
          <p:cNvPr id="11" name="Elbow Connector 10"/>
          <p:cNvCxnSpPr/>
          <p:nvPr/>
        </p:nvCxnSpPr>
        <p:spPr>
          <a:xfrm rot="16200000" flipH="1">
            <a:off x="3108325" y="1800226"/>
            <a:ext cx="3175" cy="211455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endCxn id="7" idx="0"/>
          </p:cNvCxnSpPr>
          <p:nvPr/>
        </p:nvCxnSpPr>
        <p:spPr>
          <a:xfrm rot="10800000" flipV="1">
            <a:off x="2536825" y="3086100"/>
            <a:ext cx="574675" cy="1365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6200000" flipH="1">
            <a:off x="5394325" y="2676526"/>
            <a:ext cx="3175" cy="374650"/>
          </a:xfrm>
          <a:prstGeom prst="bentConnector3">
            <a:avLst>
              <a:gd name="adj1" fmla="val 14395466"/>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endCxn id="43" idx="0"/>
          </p:cNvCxnSpPr>
          <p:nvPr/>
        </p:nvCxnSpPr>
        <p:spPr>
          <a:xfrm>
            <a:off x="5383213" y="3086100"/>
            <a:ext cx="1627187" cy="13652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6145213" y="3222625"/>
            <a:ext cx="1730375"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chemeClr val="accent1"/>
                </a:solidFill>
                <a:latin typeface="Arial Narrow" pitchFamily="34" charset="0"/>
              </a:rPr>
              <a:t>4 x 100/1000BASE-X</a:t>
            </a:r>
          </a:p>
        </p:txBody>
      </p:sp>
      <p:sp>
        <p:nvSpPr>
          <p:cNvPr id="125964" name="Content Placeholder 2"/>
          <p:cNvSpPr txBox="1">
            <a:spLocks/>
          </p:cNvSpPr>
          <p:nvPr/>
        </p:nvSpPr>
        <p:spPr bwMode="auto">
          <a:xfrm>
            <a:off x="220663" y="685800"/>
            <a:ext cx="8691562" cy="409575"/>
          </a:xfrm>
          <a:prstGeom prst="rect">
            <a:avLst/>
          </a:prstGeom>
          <a:noFill/>
          <a:ln w="9525">
            <a:noFill/>
            <a:miter lim="800000"/>
            <a:headEnd/>
            <a:tailEnd/>
          </a:ln>
        </p:spPr>
        <p:txBody>
          <a:bodyPr/>
          <a:lstStyle/>
          <a:p>
            <a:pPr defTabSz="914400">
              <a:lnSpc>
                <a:spcPct val="85000"/>
              </a:lnSpc>
              <a:spcBef>
                <a:spcPts val="1800"/>
              </a:spcBef>
              <a:buFont typeface="Arial" charset="0"/>
              <a:buNone/>
            </a:pPr>
            <a:endParaRPr lang="ru-RU" sz="2000">
              <a:solidFill>
                <a:srgbClr val="74639B"/>
              </a:solidFill>
            </a:endParaRPr>
          </a:p>
        </p:txBody>
      </p:sp>
      <p:grpSp>
        <p:nvGrpSpPr>
          <p:cNvPr id="125965" name="Group 64"/>
          <p:cNvGrpSpPr>
            <a:grpSpLocks/>
          </p:cNvGrpSpPr>
          <p:nvPr/>
        </p:nvGrpSpPr>
        <p:grpSpPr bwMode="auto">
          <a:xfrm>
            <a:off x="225425" y="4044950"/>
            <a:ext cx="8702675" cy="2317750"/>
            <a:chOff x="225425" y="4069080"/>
            <a:chExt cx="8702675" cy="2317433"/>
          </a:xfrm>
        </p:grpSpPr>
        <p:sp>
          <p:nvSpPr>
            <p:cNvPr id="63" name="Rounded Rectangle 45"/>
            <p:cNvSpPr/>
            <p:nvPr/>
          </p:nvSpPr>
          <p:spPr>
            <a:xfrm>
              <a:off x="225425" y="4069080"/>
              <a:ext cx="8702675" cy="231743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64" name="Picture 46" descr="SummitX460Back_V80_XGM3-2sf.png"/>
            <p:cNvPicPr>
              <a:picLocks noChangeAspect="1"/>
            </p:cNvPicPr>
            <p:nvPr/>
          </p:nvPicPr>
          <p:blipFill>
            <a:blip r:embed="rId3"/>
            <a:stretch>
              <a:fillRect/>
            </a:stretch>
          </p:blipFill>
          <p:spPr>
            <a:xfrm>
              <a:off x="1008063" y="4553202"/>
              <a:ext cx="6924675" cy="933322"/>
            </a:xfrm>
            <a:prstGeom prst="rect">
              <a:avLst/>
            </a:prstGeom>
            <a:effectLst>
              <a:outerShdw blurRad="50800" dist="38100" dir="2700000" algn="tl" rotWithShape="0">
                <a:prstClr val="black">
                  <a:alpha val="20000"/>
                </a:prstClr>
              </a:outerShdw>
            </a:effectLst>
          </p:spPr>
        </p:pic>
      </p:grpSp>
      <p:sp>
        <p:nvSpPr>
          <p:cNvPr id="65" name="Rounded Rectangle 47"/>
          <p:cNvSpPr/>
          <p:nvPr/>
        </p:nvSpPr>
        <p:spPr>
          <a:xfrm>
            <a:off x="434975" y="5729288"/>
            <a:ext cx="1446213"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 </a:t>
            </a:r>
            <a:r>
              <a:rPr lang="en-US" sz="1400" b="1" dirty="0">
                <a:solidFill>
                  <a:schemeClr val="accent1"/>
                </a:solidFill>
                <a:latin typeface="Arial Narrow" pitchFamily="34" charset="0"/>
              </a:rPr>
              <a:t>A </a:t>
            </a:r>
            <a:r>
              <a:rPr lang="ru-RU" sz="1400" b="1" dirty="0">
                <a:solidFill>
                  <a:schemeClr val="accent1"/>
                </a:solidFill>
                <a:latin typeface="Arial Narrow" pitchFamily="34" charset="0"/>
              </a:rPr>
              <a:t>для модуля 10</a:t>
            </a:r>
            <a:r>
              <a:rPr lang="en-US" sz="1400" b="1" dirty="0">
                <a:solidFill>
                  <a:schemeClr val="accent1"/>
                </a:solidFill>
                <a:latin typeface="Arial Narrow" pitchFamily="34" charset="0"/>
              </a:rPr>
              <a:t>G</a:t>
            </a:r>
          </a:p>
        </p:txBody>
      </p:sp>
      <p:sp>
        <p:nvSpPr>
          <p:cNvPr id="66" name="Rounded Rectangle 55"/>
          <p:cNvSpPr/>
          <p:nvPr/>
        </p:nvSpPr>
        <p:spPr>
          <a:xfrm>
            <a:off x="1909763" y="5729288"/>
            <a:ext cx="167798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Слот</a:t>
            </a:r>
            <a:r>
              <a:rPr lang="en-US" sz="1400" b="1" dirty="0">
                <a:solidFill>
                  <a:schemeClr val="accent1"/>
                </a:solidFill>
                <a:latin typeface="Arial Narrow" pitchFamily="34" charset="0"/>
              </a:rPr>
              <a:t> B </a:t>
            </a:r>
            <a:r>
              <a:rPr lang="ru-RU" sz="1400" b="1" dirty="0">
                <a:solidFill>
                  <a:schemeClr val="accent1"/>
                </a:solidFill>
                <a:latin typeface="Arial Narrow" pitchFamily="34" charset="0"/>
              </a:rPr>
              <a:t>для модуля </a:t>
            </a:r>
            <a:r>
              <a:rPr lang="ru-RU" sz="1400" b="1" dirty="0" err="1">
                <a:solidFill>
                  <a:schemeClr val="accent1"/>
                </a:solidFill>
                <a:latin typeface="Arial Narrow" pitchFamily="34" charset="0"/>
              </a:rPr>
              <a:t>стэкирования</a:t>
            </a:r>
            <a:endParaRPr lang="en-US" sz="1400" b="1" dirty="0">
              <a:solidFill>
                <a:schemeClr val="accent1"/>
              </a:solidFill>
              <a:latin typeface="Arial Narrow" pitchFamily="34" charset="0"/>
            </a:endParaRPr>
          </a:p>
        </p:txBody>
      </p:sp>
      <p:cxnSp>
        <p:nvCxnSpPr>
          <p:cNvPr id="67" name="Straight Arrow Connector 60"/>
          <p:cNvCxnSpPr>
            <a:stCxn id="66" idx="0"/>
          </p:cNvCxnSpPr>
          <p:nvPr/>
        </p:nvCxnSpPr>
        <p:spPr>
          <a:xfrm flipV="1">
            <a:off x="2749550" y="5372100"/>
            <a:ext cx="155575" cy="3571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68" name="Rounded Rectangle 35"/>
          <p:cNvSpPr/>
          <p:nvPr/>
        </p:nvSpPr>
        <p:spPr>
          <a:xfrm>
            <a:off x="3665538" y="5737225"/>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Вентиляторы</a:t>
            </a:r>
            <a:endParaRPr lang="en-US" sz="1400" b="1" dirty="0">
              <a:solidFill>
                <a:schemeClr val="accent1"/>
              </a:solidFill>
              <a:latin typeface="Arial Narrow" pitchFamily="34" charset="0"/>
            </a:endParaRPr>
          </a:p>
        </p:txBody>
      </p:sp>
      <p:cxnSp>
        <p:nvCxnSpPr>
          <p:cNvPr id="69" name="Straight Arrow Connector 36"/>
          <p:cNvCxnSpPr>
            <a:stCxn id="68" idx="0"/>
          </p:cNvCxnSpPr>
          <p:nvPr/>
        </p:nvCxnSpPr>
        <p:spPr>
          <a:xfrm rot="16200000" flipV="1">
            <a:off x="4159251" y="5440362"/>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38"/>
          <p:cNvCxnSpPr/>
          <p:nvPr/>
        </p:nvCxnSpPr>
        <p:spPr>
          <a:xfrm rot="16200000" flipV="1">
            <a:off x="4572001" y="5437187"/>
            <a:ext cx="342900" cy="25082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39"/>
          <p:cNvCxnSpPr/>
          <p:nvPr/>
        </p:nvCxnSpPr>
        <p:spPr>
          <a:xfrm rot="5400000" flipH="1" flipV="1">
            <a:off x="1235869" y="5445919"/>
            <a:ext cx="357187" cy="20637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2" name="Rounded Rectangle 40"/>
          <p:cNvSpPr/>
          <p:nvPr/>
        </p:nvSpPr>
        <p:spPr>
          <a:xfrm>
            <a:off x="5357813" y="5735638"/>
            <a:ext cx="1579562"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r>
              <a:rPr lang="en-US" sz="1400" b="1" dirty="0">
                <a:solidFill>
                  <a:schemeClr val="accent1"/>
                </a:solidFill>
                <a:latin typeface="Arial Narrow" pitchFamily="34" charset="0"/>
              </a:rPr>
              <a:t>(</a:t>
            </a:r>
            <a:r>
              <a:rPr lang="ru-RU" sz="1400" b="1" dirty="0">
                <a:solidFill>
                  <a:schemeClr val="accent1"/>
                </a:solidFill>
                <a:latin typeface="Arial Narrow" pitchFamily="34" charset="0"/>
              </a:rPr>
              <a:t>по-умолчанию один</a:t>
            </a:r>
            <a:r>
              <a:rPr lang="en-US" sz="1400" b="1" dirty="0">
                <a:solidFill>
                  <a:schemeClr val="accent1"/>
                </a:solidFill>
                <a:latin typeface="Arial Narrow" pitchFamily="34" charset="0"/>
              </a:rPr>
              <a:t>)</a:t>
            </a:r>
          </a:p>
        </p:txBody>
      </p:sp>
      <p:cxnSp>
        <p:nvCxnSpPr>
          <p:cNvPr id="73" name="Straight Arrow Connector 43"/>
          <p:cNvCxnSpPr>
            <a:stCxn id="72" idx="0"/>
          </p:cNvCxnSpPr>
          <p:nvPr/>
        </p:nvCxnSpPr>
        <p:spPr>
          <a:xfrm rot="16200000" flipV="1">
            <a:off x="5850732" y="5439569"/>
            <a:ext cx="342900" cy="2492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4" name="Rounded Rectangle 48"/>
          <p:cNvSpPr/>
          <p:nvPr/>
        </p:nvSpPr>
        <p:spPr>
          <a:xfrm>
            <a:off x="7018338" y="5734050"/>
            <a:ext cx="170973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b="1" dirty="0">
                <a:solidFill>
                  <a:schemeClr val="accent1"/>
                </a:solidFill>
                <a:latin typeface="Arial Narrow" pitchFamily="34" charset="0"/>
              </a:rPr>
              <a:t>Блок питания</a:t>
            </a:r>
            <a:endParaRPr lang="en-US" sz="1400" b="1" dirty="0">
              <a:solidFill>
                <a:schemeClr val="accent1"/>
              </a:solidFill>
              <a:latin typeface="Arial Narrow" pitchFamily="34" charset="0"/>
            </a:endParaRPr>
          </a:p>
        </p:txBody>
      </p:sp>
      <p:cxnSp>
        <p:nvCxnSpPr>
          <p:cNvPr id="75" name="Straight Arrow Connector 49"/>
          <p:cNvCxnSpPr>
            <a:stCxn id="74" idx="0"/>
          </p:cNvCxnSpPr>
          <p:nvPr/>
        </p:nvCxnSpPr>
        <p:spPr>
          <a:xfrm rot="16200000" flipV="1">
            <a:off x="7609682" y="5469731"/>
            <a:ext cx="342900" cy="18573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25977" name="Название 3"/>
          <p:cNvSpPr>
            <a:spLocks noGrp="1"/>
          </p:cNvSpPr>
          <p:nvPr>
            <p:ph type="title"/>
          </p:nvPr>
        </p:nvSpPr>
        <p:spPr/>
        <p:txBody>
          <a:bodyPr/>
          <a:lstStyle/>
          <a:p>
            <a:r>
              <a:rPr lang="ru-RU" smtClean="0">
                <a:solidFill>
                  <a:schemeClr val="bg1"/>
                </a:solidFill>
                <a:cs typeface="Arial" charset="0"/>
              </a:rPr>
              <a:t>Коммутатор </a:t>
            </a:r>
            <a:r>
              <a:rPr smtClean="0">
                <a:solidFill>
                  <a:schemeClr val="bg1"/>
                </a:solidFill>
                <a:cs typeface="Arial" charset="0"/>
              </a:rPr>
              <a:t>Summit</a:t>
            </a:r>
            <a:r>
              <a:rPr baseline="30000" smtClean="0">
                <a:solidFill>
                  <a:schemeClr val="bg1"/>
                </a:solidFill>
                <a:cs typeface="Arial" charset="0"/>
              </a:rPr>
              <a:t>®</a:t>
            </a:r>
            <a:r>
              <a:rPr smtClean="0">
                <a:solidFill>
                  <a:schemeClr val="bg1"/>
                </a:solidFill>
                <a:cs typeface="Arial" charset="0"/>
              </a:rPr>
              <a:t> X460-24t</a:t>
            </a:r>
            <a:endParaRPr lang="ru-RU" smtClean="0">
              <a:cs typeface="Arial" charset="0"/>
            </a:endParaRPr>
          </a:p>
        </p:txBody>
      </p:sp>
      <p:sp>
        <p:nvSpPr>
          <p:cNvPr id="125978" name="Content Placeholder 2"/>
          <p:cNvSpPr txBox="1">
            <a:spLocks/>
          </p:cNvSpPr>
          <p:nvPr/>
        </p:nvSpPr>
        <p:spPr bwMode="auto">
          <a:xfrm>
            <a:off x="373063" y="1125538"/>
            <a:ext cx="8691562" cy="409575"/>
          </a:xfrm>
          <a:prstGeom prst="rect">
            <a:avLst/>
          </a:prstGeom>
          <a:noFill/>
          <a:ln w="9525">
            <a:noFill/>
            <a:miter lim="800000"/>
            <a:headEnd/>
            <a:tailEnd/>
          </a:ln>
        </p:spPr>
        <p:txBody>
          <a:bodyPr/>
          <a:lstStyle/>
          <a:p>
            <a:pPr marL="225425" lvl="1" indent="-225425" algn="ctr" defTabSz="914400">
              <a:spcBef>
                <a:spcPts val="600"/>
              </a:spcBef>
              <a:buClr>
                <a:schemeClr val="tx1"/>
              </a:buClr>
            </a:pPr>
            <a:r>
              <a:rPr lang="ru-RU" sz="2000"/>
              <a:t>Коммутатор </a:t>
            </a:r>
            <a:r>
              <a:rPr lang="en-US" sz="2000"/>
              <a:t>Summit</a:t>
            </a:r>
            <a:r>
              <a:rPr lang="en-US" sz="2000" baseline="30000"/>
              <a:t>®</a:t>
            </a:r>
            <a:r>
              <a:rPr lang="en-US" sz="2000"/>
              <a:t> X460-24t</a:t>
            </a:r>
            <a:endParaRPr lang="en-US" sz="2000">
              <a:solidFill>
                <a:srgbClr val="74639B"/>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5" name="Group 61"/>
          <p:cNvGrpSpPr>
            <a:grpSpLocks/>
          </p:cNvGrpSpPr>
          <p:nvPr/>
        </p:nvGrpSpPr>
        <p:grpSpPr bwMode="auto">
          <a:xfrm>
            <a:off x="225425" y="2262188"/>
            <a:ext cx="1568450" cy="788987"/>
            <a:chOff x="225425" y="2090738"/>
            <a:chExt cx="1569085" cy="789622"/>
          </a:xfrm>
        </p:grpSpPr>
        <p:cxnSp>
          <p:nvCxnSpPr>
            <p:cNvPr id="39" name="Straight Connector 38"/>
            <p:cNvCxnSpPr>
              <a:stCxn id="0" idx="0"/>
            </p:cNvCxnSpPr>
            <p:nvPr/>
          </p:nvCxnSpPr>
          <p:spPr>
            <a:xfrm rot="16200000" flipV="1">
              <a:off x="843940" y="2256766"/>
              <a:ext cx="332054" cy="0"/>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225425" y="2423160"/>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Pioneer Layer 2/3 Ethernet Switching</a:t>
              </a:r>
            </a:p>
          </p:txBody>
        </p:sp>
      </p:grpSp>
      <p:grpSp>
        <p:nvGrpSpPr>
          <p:cNvPr id="103426" name="Group 62"/>
          <p:cNvGrpSpPr>
            <a:grpSpLocks/>
          </p:cNvGrpSpPr>
          <p:nvPr/>
        </p:nvGrpSpPr>
        <p:grpSpPr bwMode="auto">
          <a:xfrm>
            <a:off x="620713" y="1503363"/>
            <a:ext cx="1570037" cy="758825"/>
            <a:chOff x="1115735" y="1331595"/>
            <a:chExt cx="1569085" cy="759142"/>
          </a:xfrm>
        </p:grpSpPr>
        <p:cxnSp>
          <p:nvCxnSpPr>
            <p:cNvPr id="42" name="Straight Connector 41"/>
            <p:cNvCxnSpPr>
              <a:stCxn id="0" idx="2"/>
            </p:cNvCxnSpPr>
            <p:nvPr/>
          </p:nvCxnSpPr>
          <p:spPr>
            <a:xfrm rot="5400000">
              <a:off x="1749402" y="1939068"/>
              <a:ext cx="301751" cy="1586"/>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115735" y="1331595"/>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Price/Performance Leadership</a:t>
              </a:r>
            </a:p>
          </p:txBody>
        </p:sp>
      </p:grpSp>
      <p:grpSp>
        <p:nvGrpSpPr>
          <p:cNvPr id="103427" name="Group 63"/>
          <p:cNvGrpSpPr>
            <a:grpSpLocks/>
          </p:cNvGrpSpPr>
          <p:nvPr/>
        </p:nvGrpSpPr>
        <p:grpSpPr bwMode="auto">
          <a:xfrm>
            <a:off x="1906588" y="2266950"/>
            <a:ext cx="1570037" cy="784225"/>
            <a:chOff x="2006045" y="2095501"/>
            <a:chExt cx="1569085" cy="784859"/>
          </a:xfrm>
        </p:grpSpPr>
        <p:cxnSp>
          <p:nvCxnSpPr>
            <p:cNvPr id="45" name="Straight Connector 44"/>
            <p:cNvCxnSpPr>
              <a:stCxn id="0" idx="0"/>
            </p:cNvCxnSpPr>
            <p:nvPr/>
          </p:nvCxnSpPr>
          <p:spPr>
            <a:xfrm rot="5400000" flipH="1" flipV="1">
              <a:off x="2626943" y="2258353"/>
              <a:ext cx="327289" cy="1586"/>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2006045" y="2423160"/>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Ethernet Quality of Service</a:t>
              </a:r>
            </a:p>
          </p:txBody>
        </p:sp>
      </p:grpSp>
      <p:grpSp>
        <p:nvGrpSpPr>
          <p:cNvPr id="103428" name="Group 64"/>
          <p:cNvGrpSpPr>
            <a:grpSpLocks/>
          </p:cNvGrpSpPr>
          <p:nvPr/>
        </p:nvGrpSpPr>
        <p:grpSpPr bwMode="auto">
          <a:xfrm>
            <a:off x="2278063" y="1503363"/>
            <a:ext cx="1570037" cy="758825"/>
            <a:chOff x="2896355" y="1331595"/>
            <a:chExt cx="1569085" cy="759142"/>
          </a:xfrm>
        </p:grpSpPr>
        <p:cxnSp>
          <p:nvCxnSpPr>
            <p:cNvPr id="47" name="Straight Connector 46"/>
            <p:cNvCxnSpPr>
              <a:stCxn id="0" idx="2"/>
            </p:cNvCxnSpPr>
            <p:nvPr/>
          </p:nvCxnSpPr>
          <p:spPr>
            <a:xfrm rot="16200000" flipH="1">
              <a:off x="3530815" y="1939862"/>
              <a:ext cx="301751" cy="0"/>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2896355" y="1331595"/>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Pioneering Packet-Ring Technology</a:t>
              </a:r>
            </a:p>
          </p:txBody>
        </p:sp>
      </p:grpSp>
      <p:grpSp>
        <p:nvGrpSpPr>
          <p:cNvPr id="103429" name="Group 65"/>
          <p:cNvGrpSpPr>
            <a:grpSpLocks/>
          </p:cNvGrpSpPr>
          <p:nvPr/>
        </p:nvGrpSpPr>
        <p:grpSpPr bwMode="auto">
          <a:xfrm>
            <a:off x="3589338" y="2271713"/>
            <a:ext cx="1568450" cy="779462"/>
            <a:chOff x="3786665" y="2100263"/>
            <a:chExt cx="1569085" cy="780097"/>
          </a:xfrm>
        </p:grpSpPr>
        <p:cxnSp>
          <p:nvCxnSpPr>
            <p:cNvPr id="49" name="Straight Connector 48"/>
            <p:cNvCxnSpPr>
              <a:stCxn id="0" idx="0"/>
            </p:cNvCxnSpPr>
            <p:nvPr/>
          </p:nvCxnSpPr>
          <p:spPr>
            <a:xfrm rot="16200000" flipV="1">
              <a:off x="4408358" y="2259937"/>
              <a:ext cx="322525" cy="3176"/>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786665" y="2423160"/>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Modular OS: ExtremeXOS</a:t>
              </a:r>
              <a:r>
                <a:rPr lang="en-US" sz="1200" baseline="30000" dirty="0">
                  <a:solidFill>
                    <a:schemeClr val="tx2"/>
                  </a:solidFill>
                </a:rPr>
                <a:t>®</a:t>
              </a:r>
            </a:p>
          </p:txBody>
        </p:sp>
      </p:grpSp>
      <p:grpSp>
        <p:nvGrpSpPr>
          <p:cNvPr id="103430" name="Group 66"/>
          <p:cNvGrpSpPr>
            <a:grpSpLocks/>
          </p:cNvGrpSpPr>
          <p:nvPr/>
        </p:nvGrpSpPr>
        <p:grpSpPr bwMode="auto">
          <a:xfrm>
            <a:off x="3935413" y="1503363"/>
            <a:ext cx="1568450" cy="754062"/>
            <a:chOff x="4676975" y="1331595"/>
            <a:chExt cx="1569085" cy="754380"/>
          </a:xfrm>
        </p:grpSpPr>
        <p:cxnSp>
          <p:nvCxnSpPr>
            <p:cNvPr id="51" name="Straight Connector 50"/>
            <p:cNvCxnSpPr>
              <a:stCxn id="0" idx="2"/>
            </p:cNvCxnSpPr>
            <p:nvPr/>
          </p:nvCxnSpPr>
          <p:spPr>
            <a:xfrm rot="16200000" flipH="1">
              <a:off x="5313818" y="1936687"/>
              <a:ext cx="296987" cy="1588"/>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4676975" y="1331595"/>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Hierarchical QoS</a:t>
              </a:r>
            </a:p>
          </p:txBody>
        </p:sp>
      </p:grpSp>
      <p:grpSp>
        <p:nvGrpSpPr>
          <p:cNvPr id="103431" name="Group 67"/>
          <p:cNvGrpSpPr>
            <a:grpSpLocks/>
          </p:cNvGrpSpPr>
          <p:nvPr/>
        </p:nvGrpSpPr>
        <p:grpSpPr bwMode="auto">
          <a:xfrm>
            <a:off x="5221288" y="2262188"/>
            <a:ext cx="1568450" cy="788987"/>
            <a:chOff x="5567285" y="2090739"/>
            <a:chExt cx="1569085" cy="789621"/>
          </a:xfrm>
        </p:grpSpPr>
        <p:cxnSp>
          <p:nvCxnSpPr>
            <p:cNvPr id="53" name="Straight Connector 52"/>
            <p:cNvCxnSpPr>
              <a:stCxn id="0" idx="0"/>
            </p:cNvCxnSpPr>
            <p:nvPr/>
          </p:nvCxnSpPr>
          <p:spPr>
            <a:xfrm rot="5400000" flipH="1" flipV="1">
              <a:off x="6186595" y="2255972"/>
              <a:ext cx="332054" cy="1588"/>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5567285" y="2423160"/>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On-Switch Scripting controls</a:t>
              </a:r>
            </a:p>
          </p:txBody>
        </p:sp>
      </p:grpSp>
      <p:grpSp>
        <p:nvGrpSpPr>
          <p:cNvPr id="103432" name="Group 68"/>
          <p:cNvGrpSpPr>
            <a:grpSpLocks/>
          </p:cNvGrpSpPr>
          <p:nvPr/>
        </p:nvGrpSpPr>
        <p:grpSpPr bwMode="auto">
          <a:xfrm>
            <a:off x="5592763" y="1503363"/>
            <a:ext cx="1568450" cy="763587"/>
            <a:chOff x="6457595" y="1331595"/>
            <a:chExt cx="1569085" cy="763904"/>
          </a:xfrm>
        </p:grpSpPr>
        <p:cxnSp>
          <p:nvCxnSpPr>
            <p:cNvPr id="55" name="Straight Connector 54"/>
            <p:cNvCxnSpPr>
              <a:stCxn id="0" idx="2"/>
            </p:cNvCxnSpPr>
            <p:nvPr/>
          </p:nvCxnSpPr>
          <p:spPr>
            <a:xfrm rot="16200000" flipH="1">
              <a:off x="7089674" y="1941448"/>
              <a:ext cx="306514" cy="1588"/>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457595" y="1331595"/>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Virtualization-Aware Network</a:t>
              </a:r>
            </a:p>
          </p:txBody>
        </p:sp>
      </p:grpSp>
      <p:grpSp>
        <p:nvGrpSpPr>
          <p:cNvPr id="103433" name="Group 69"/>
          <p:cNvGrpSpPr>
            <a:grpSpLocks/>
          </p:cNvGrpSpPr>
          <p:nvPr/>
        </p:nvGrpSpPr>
        <p:grpSpPr bwMode="auto">
          <a:xfrm>
            <a:off x="6891338" y="2263775"/>
            <a:ext cx="1568450" cy="787400"/>
            <a:chOff x="7347903" y="2092462"/>
            <a:chExt cx="1569085" cy="787898"/>
          </a:xfrm>
        </p:grpSpPr>
        <p:cxnSp>
          <p:nvCxnSpPr>
            <p:cNvPr id="57" name="Straight Connector 56"/>
            <p:cNvCxnSpPr>
              <a:stCxn id="0" idx="0"/>
            </p:cNvCxnSpPr>
            <p:nvPr/>
          </p:nvCxnSpPr>
          <p:spPr>
            <a:xfrm rot="5400000" flipH="1" flipV="1">
              <a:off x="7967241" y="2257666"/>
              <a:ext cx="330409" cy="0"/>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7347903" y="2423160"/>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First to Market with 40G solution</a:t>
              </a:r>
            </a:p>
          </p:txBody>
        </p:sp>
      </p:grpSp>
      <p:grpSp>
        <p:nvGrpSpPr>
          <p:cNvPr id="103434" name="Group 71"/>
          <p:cNvGrpSpPr>
            <a:grpSpLocks/>
          </p:cNvGrpSpPr>
          <p:nvPr/>
        </p:nvGrpSpPr>
        <p:grpSpPr bwMode="auto">
          <a:xfrm>
            <a:off x="949325" y="2182813"/>
            <a:ext cx="7967663" cy="160337"/>
            <a:chOff x="948906" y="2182483"/>
            <a:chExt cx="7968082" cy="160667"/>
          </a:xfrm>
        </p:grpSpPr>
        <p:sp>
          <p:nvSpPr>
            <p:cNvPr id="50" name="Rectangle 49"/>
            <p:cNvSpPr/>
            <p:nvPr/>
          </p:nvSpPr>
          <p:spPr>
            <a:xfrm>
              <a:off x="948906" y="2182483"/>
              <a:ext cx="7968082" cy="160667"/>
            </a:xfrm>
            <a:prstGeom prst="rect">
              <a:avLst/>
            </a:prstGeom>
            <a:gradFill>
              <a:gsLst>
                <a:gs pos="50000">
                  <a:schemeClr val="accent1"/>
                </a:gs>
                <a:gs pos="100000">
                  <a:schemeClr val="accent1">
                    <a:lumMod val="75000"/>
                  </a:schemeClr>
                </a:gs>
              </a:gsLst>
              <a:lin ang="5400000" scaled="0"/>
            </a:gradFill>
            <a:ln w="952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5" name="Straight Connector 4"/>
            <p:cNvCxnSpPr>
              <a:stCxn id="0" idx="3"/>
              <a:endCxn id="0" idx="1"/>
            </p:cNvCxnSpPr>
            <p:nvPr/>
          </p:nvCxnSpPr>
          <p:spPr>
            <a:xfrm>
              <a:off x="1094964" y="2263612"/>
              <a:ext cx="7101261" cy="0"/>
            </a:xfrm>
            <a:prstGeom prst="line">
              <a:avLst/>
            </a:prstGeom>
            <a:ln w="9525" cmpd="sng">
              <a:solidFill>
                <a:schemeClr val="bg1"/>
              </a:solidFill>
              <a:prstDash val="solid"/>
              <a:headEnd type="ova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03435" name="Group 59"/>
          <p:cNvGrpSpPr>
            <a:grpSpLocks/>
          </p:cNvGrpSpPr>
          <p:nvPr/>
        </p:nvGrpSpPr>
        <p:grpSpPr bwMode="auto">
          <a:xfrm>
            <a:off x="441325" y="3886200"/>
            <a:ext cx="8042275" cy="1943100"/>
            <a:chOff x="529835" y="3886201"/>
            <a:chExt cx="8041730" cy="1942536"/>
          </a:xfrm>
        </p:grpSpPr>
        <p:pic>
          <p:nvPicPr>
            <p:cNvPr id="103451" name="Picture 4"/>
            <p:cNvPicPr>
              <a:picLocks noChangeAspect="1" noChangeArrowheads="1"/>
            </p:cNvPicPr>
            <p:nvPr/>
          </p:nvPicPr>
          <p:blipFill>
            <a:blip r:embed="rId2"/>
            <a:srcRect/>
            <a:stretch>
              <a:fillRect/>
            </a:stretch>
          </p:blipFill>
          <p:spPr bwMode="auto">
            <a:xfrm>
              <a:off x="551783" y="3963199"/>
              <a:ext cx="1087652" cy="660360"/>
            </a:xfrm>
            <a:prstGeom prst="rect">
              <a:avLst/>
            </a:prstGeom>
            <a:noFill/>
            <a:ln w="9525">
              <a:noFill/>
              <a:miter lim="800000"/>
              <a:headEnd/>
              <a:tailEnd/>
            </a:ln>
          </p:spPr>
        </p:pic>
        <p:pic>
          <p:nvPicPr>
            <p:cNvPr id="103452" name="Picture 5"/>
            <p:cNvPicPr>
              <a:picLocks noChangeAspect="1" noChangeArrowheads="1"/>
            </p:cNvPicPr>
            <p:nvPr/>
          </p:nvPicPr>
          <p:blipFill>
            <a:blip r:embed="rId3"/>
            <a:srcRect/>
            <a:stretch>
              <a:fillRect/>
            </a:stretch>
          </p:blipFill>
          <p:spPr bwMode="auto">
            <a:xfrm>
              <a:off x="2191183" y="3960459"/>
              <a:ext cx="788914" cy="664943"/>
            </a:xfrm>
            <a:prstGeom prst="rect">
              <a:avLst/>
            </a:prstGeom>
            <a:noFill/>
            <a:ln w="9525">
              <a:noFill/>
              <a:miter lim="800000"/>
              <a:headEnd/>
              <a:tailEnd/>
            </a:ln>
          </p:spPr>
        </p:pic>
        <p:pic>
          <p:nvPicPr>
            <p:cNvPr id="79" name="Picture 3"/>
            <p:cNvPicPr>
              <a:picLocks noChangeAspect="1" noChangeArrowheads="1"/>
            </p:cNvPicPr>
            <p:nvPr/>
          </p:nvPicPr>
          <p:blipFill>
            <a:blip r:embed="rId4"/>
            <a:srcRect l="-2509" r="-3333" b="-6457"/>
            <a:stretch>
              <a:fillRect/>
            </a:stretch>
          </p:blipFill>
          <p:spPr bwMode="auto">
            <a:xfrm>
              <a:off x="4145915" y="5116157"/>
              <a:ext cx="1477863" cy="676079"/>
            </a:xfrm>
            <a:prstGeom prst="rect">
              <a:avLst/>
            </a:prstGeom>
            <a:noFill/>
            <a:ln w="9525">
              <a:solidFill>
                <a:schemeClr val="bg1">
                  <a:lumMod val="50000"/>
                </a:schemeClr>
              </a:solidFill>
              <a:miter lim="800000"/>
              <a:headEnd/>
              <a:tailEnd/>
            </a:ln>
          </p:spPr>
        </p:pic>
        <p:pic>
          <p:nvPicPr>
            <p:cNvPr id="103454" name="Picture 2"/>
            <p:cNvPicPr>
              <a:picLocks noChangeAspect="1" noChangeArrowheads="1"/>
            </p:cNvPicPr>
            <p:nvPr/>
          </p:nvPicPr>
          <p:blipFill>
            <a:blip r:embed="rId5"/>
            <a:srcRect/>
            <a:stretch>
              <a:fillRect/>
            </a:stretch>
          </p:blipFill>
          <p:spPr bwMode="auto">
            <a:xfrm>
              <a:off x="6176671" y="5091685"/>
              <a:ext cx="711968" cy="716502"/>
            </a:xfrm>
            <a:prstGeom prst="rect">
              <a:avLst/>
            </a:prstGeom>
            <a:noFill/>
            <a:ln w="9525">
              <a:noFill/>
              <a:miter lim="800000"/>
              <a:headEnd/>
              <a:tailEnd/>
            </a:ln>
          </p:spPr>
        </p:pic>
        <p:pic>
          <p:nvPicPr>
            <p:cNvPr id="81" name="Picture 4"/>
            <p:cNvPicPr>
              <a:picLocks noChangeAspect="1" noChangeArrowheads="1"/>
            </p:cNvPicPr>
            <p:nvPr/>
          </p:nvPicPr>
          <p:blipFill>
            <a:blip r:embed="rId6" cstate="email">
              <a:extLst>
                <a:ext uri="{28A0092B-C50C-407E-A947-70E740481C1C}"/>
              </a:extLst>
            </a:blip>
            <a:srcRect/>
            <a:stretch>
              <a:fillRect/>
            </a:stretch>
          </p:blipFill>
          <p:spPr bwMode="auto">
            <a:xfrm>
              <a:off x="529835" y="5061081"/>
              <a:ext cx="1000881" cy="767656"/>
            </a:xfrm>
            <a:prstGeom prst="ellipse">
              <a:avLst/>
            </a:prstGeom>
            <a:noFill/>
            <a:ln w="9525">
              <a:noFill/>
              <a:miter lim="800000"/>
              <a:headEnd/>
              <a:tailEnd/>
            </a:ln>
          </p:spPr>
        </p:pic>
        <p:pic>
          <p:nvPicPr>
            <p:cNvPr id="82" name="Picture 3"/>
            <p:cNvPicPr>
              <a:picLocks noChangeAspect="1" noChangeArrowheads="1"/>
            </p:cNvPicPr>
            <p:nvPr/>
          </p:nvPicPr>
          <p:blipFill>
            <a:blip r:embed="rId7" cstate="email">
              <a:extLst>
                <a:ext uri="{28A0092B-C50C-407E-A947-70E740481C1C}"/>
              </a:extLst>
            </a:blip>
            <a:srcRect/>
            <a:stretch>
              <a:fillRect/>
            </a:stretch>
          </p:blipFill>
          <p:spPr bwMode="auto">
            <a:xfrm>
              <a:off x="4998151" y="3886201"/>
              <a:ext cx="855338" cy="789070"/>
            </a:xfrm>
            <a:prstGeom prst="ellipse">
              <a:avLst/>
            </a:prstGeom>
            <a:noFill/>
            <a:ln w="9525">
              <a:noFill/>
              <a:miter lim="800000"/>
              <a:headEnd/>
              <a:tailEnd/>
            </a:ln>
          </p:spPr>
        </p:pic>
        <p:pic>
          <p:nvPicPr>
            <p:cNvPr id="83" name="Picture 4"/>
            <p:cNvPicPr>
              <a:picLocks noChangeAspect="1" noChangeArrowheads="1"/>
            </p:cNvPicPr>
            <p:nvPr/>
          </p:nvPicPr>
          <p:blipFill>
            <a:blip r:embed="rId8" cstate="email">
              <a:extLst>
                <a:ext uri="{28A0092B-C50C-407E-A947-70E740481C1C}"/>
              </a:extLst>
            </a:blip>
            <a:srcRect/>
            <a:stretch>
              <a:fillRect/>
            </a:stretch>
          </p:blipFill>
          <p:spPr bwMode="auto">
            <a:xfrm>
              <a:off x="3570993" y="3886201"/>
              <a:ext cx="843399" cy="789070"/>
            </a:xfrm>
            <a:prstGeom prst="ellipse">
              <a:avLst/>
            </a:prstGeom>
            <a:noFill/>
            <a:ln w="9525">
              <a:noFill/>
              <a:miter lim="800000"/>
              <a:headEnd/>
              <a:tailEnd/>
            </a:ln>
          </p:spPr>
        </p:pic>
        <p:pic>
          <p:nvPicPr>
            <p:cNvPr id="103458" name="Picture 2"/>
            <p:cNvPicPr>
              <a:picLocks noChangeAspect="1" noChangeArrowheads="1"/>
            </p:cNvPicPr>
            <p:nvPr/>
          </p:nvPicPr>
          <p:blipFill>
            <a:blip r:embed="rId9"/>
            <a:srcRect/>
            <a:stretch>
              <a:fillRect/>
            </a:stretch>
          </p:blipFill>
          <p:spPr bwMode="auto">
            <a:xfrm>
              <a:off x="6435679" y="3936485"/>
              <a:ext cx="2135886" cy="705015"/>
            </a:xfrm>
            <a:prstGeom prst="rect">
              <a:avLst/>
            </a:prstGeom>
            <a:noFill/>
            <a:ln w="9525">
              <a:noFill/>
              <a:miter lim="800000"/>
              <a:headEnd/>
              <a:tailEnd/>
            </a:ln>
          </p:spPr>
        </p:pic>
        <p:pic>
          <p:nvPicPr>
            <p:cNvPr id="85" name="Picture 2"/>
            <p:cNvPicPr>
              <a:picLocks noChangeAspect="1" noChangeArrowheads="1"/>
            </p:cNvPicPr>
            <p:nvPr/>
          </p:nvPicPr>
          <p:blipFill>
            <a:blip r:embed="rId10"/>
            <a:srcRect l="-4618" r="-7514" b="-4014"/>
            <a:stretch>
              <a:fillRect/>
            </a:stretch>
          </p:blipFill>
          <p:spPr bwMode="auto">
            <a:xfrm>
              <a:off x="2145800" y="5122505"/>
              <a:ext cx="1442940" cy="664969"/>
            </a:xfrm>
            <a:prstGeom prst="rect">
              <a:avLst/>
            </a:prstGeom>
            <a:noFill/>
            <a:ln w="9525">
              <a:solidFill>
                <a:schemeClr val="bg1">
                  <a:lumMod val="50000"/>
                </a:schemeClr>
              </a:solidFill>
              <a:miter lim="800000"/>
              <a:headEnd/>
              <a:tailEnd/>
            </a:ln>
          </p:spPr>
        </p:pic>
      </p:grpSp>
      <p:cxnSp>
        <p:nvCxnSpPr>
          <p:cNvPr id="89" name="Straight Connector 88"/>
          <p:cNvCxnSpPr/>
          <p:nvPr/>
        </p:nvCxnSpPr>
        <p:spPr>
          <a:xfrm>
            <a:off x="225425" y="3336925"/>
            <a:ext cx="8691563" cy="0"/>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7" name="Pentagon 6"/>
          <p:cNvSpPr/>
          <p:nvPr/>
        </p:nvSpPr>
        <p:spPr>
          <a:xfrm>
            <a:off x="225425" y="2091690"/>
            <a:ext cx="870130" cy="342900"/>
          </a:xfrm>
          <a:prstGeom prst="homePlat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fontAlgn="auto">
              <a:lnSpc>
                <a:spcPct val="85000"/>
              </a:lnSpc>
              <a:spcBef>
                <a:spcPts val="1200"/>
              </a:spcBef>
              <a:spcAft>
                <a:spcPts val="0"/>
              </a:spcAft>
              <a:buClr>
                <a:schemeClr val="accent1"/>
              </a:buClr>
              <a:tabLst>
                <a:tab pos="1657350" algn="l"/>
              </a:tabLst>
              <a:defRPr/>
            </a:pPr>
            <a:r>
              <a:rPr lang="en-US" sz="1400" dirty="0">
                <a:solidFill>
                  <a:schemeClr val="tx2"/>
                </a:solidFill>
              </a:rPr>
              <a:t>1996</a:t>
            </a:r>
            <a:endParaRPr lang="en-US" sz="1400" dirty="0">
              <a:solidFill>
                <a:schemeClr val="tx2"/>
              </a:solidFill>
            </a:endParaRPr>
          </a:p>
        </p:txBody>
      </p:sp>
      <p:sp>
        <p:nvSpPr>
          <p:cNvPr id="9" name="Rectangle 8"/>
          <p:cNvSpPr/>
          <p:nvPr/>
        </p:nvSpPr>
        <p:spPr>
          <a:xfrm>
            <a:off x="8196898" y="2091690"/>
            <a:ext cx="720090" cy="3429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fontAlgn="auto">
              <a:lnSpc>
                <a:spcPct val="85000"/>
              </a:lnSpc>
              <a:spcBef>
                <a:spcPts val="1200"/>
              </a:spcBef>
              <a:spcAft>
                <a:spcPts val="0"/>
              </a:spcAft>
              <a:buClr>
                <a:schemeClr val="accent1"/>
              </a:buClr>
              <a:tabLst>
                <a:tab pos="1657350" algn="l"/>
              </a:tabLst>
              <a:defRPr/>
            </a:pPr>
            <a:r>
              <a:rPr lang="en-US" sz="1400" dirty="0">
                <a:solidFill>
                  <a:schemeClr val="tx2"/>
                </a:solidFill>
              </a:rPr>
              <a:t>2012</a:t>
            </a:r>
          </a:p>
        </p:txBody>
      </p:sp>
      <p:grpSp>
        <p:nvGrpSpPr>
          <p:cNvPr id="103443" name="Group 68"/>
          <p:cNvGrpSpPr>
            <a:grpSpLocks/>
          </p:cNvGrpSpPr>
          <p:nvPr/>
        </p:nvGrpSpPr>
        <p:grpSpPr bwMode="auto">
          <a:xfrm>
            <a:off x="7240588" y="1506538"/>
            <a:ext cx="1568450" cy="765175"/>
            <a:chOff x="6457595" y="1331595"/>
            <a:chExt cx="1569085" cy="763904"/>
          </a:xfrm>
        </p:grpSpPr>
        <p:cxnSp>
          <p:nvCxnSpPr>
            <p:cNvPr id="56" name="Straight Connector 55"/>
            <p:cNvCxnSpPr>
              <a:stCxn id="0" idx="2"/>
            </p:cNvCxnSpPr>
            <p:nvPr/>
          </p:nvCxnSpPr>
          <p:spPr>
            <a:xfrm rot="16200000" flipH="1">
              <a:off x="7089200" y="1940973"/>
              <a:ext cx="307463" cy="1588"/>
            </a:xfrm>
            <a:prstGeom prst="line">
              <a:avLst/>
            </a:prstGeom>
            <a:ln>
              <a:prstDash val="sysDot"/>
              <a:headEnd type="non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6457595" y="1331595"/>
              <a:ext cx="1569085" cy="4572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marL="114300" algn="ctr" fontAlgn="auto">
                <a:lnSpc>
                  <a:spcPct val="85000"/>
                </a:lnSpc>
                <a:spcBef>
                  <a:spcPts val="1200"/>
                </a:spcBef>
                <a:spcAft>
                  <a:spcPts val="0"/>
                </a:spcAft>
                <a:buClr>
                  <a:schemeClr val="accent1"/>
                </a:buClr>
                <a:tabLst>
                  <a:tab pos="1657350" algn="l"/>
                </a:tabLst>
                <a:defRPr/>
              </a:pPr>
              <a:r>
                <a:rPr lang="en-US" sz="1200" dirty="0">
                  <a:solidFill>
                    <a:schemeClr val="tx2"/>
                  </a:solidFill>
                </a:rPr>
                <a:t>Highest-Density, Lowest Latency Cloud Scale</a:t>
              </a:r>
            </a:p>
          </p:txBody>
        </p:sp>
      </p:grpSp>
      <p:sp>
        <p:nvSpPr>
          <p:cNvPr id="103444" name="Title 51"/>
          <p:cNvSpPr>
            <a:spLocks noGrp="1"/>
          </p:cNvSpPr>
          <p:nvPr>
            <p:ph type="title"/>
          </p:nvPr>
        </p:nvSpPr>
        <p:spPr/>
        <p:txBody>
          <a:bodyPr/>
          <a:lstStyle/>
          <a:p>
            <a:r>
              <a:rPr smtClean="0">
                <a:solidFill>
                  <a:schemeClr val="bg1"/>
                </a:solidFill>
                <a:cs typeface="Arial" charset="0"/>
              </a:rPr>
              <a:t>A Long History of Pioneering Innovation</a:t>
            </a:r>
          </a:p>
        </p:txBody>
      </p:sp>
      <p:sp>
        <p:nvSpPr>
          <p:cNvPr id="59" name="Slide Number Placeholder 58"/>
          <p:cNvSpPr>
            <a:spLocks noGrp="1"/>
          </p:cNvSpPr>
          <p:nvPr>
            <p:ph type="sldNum" sz="quarter" idx="12"/>
          </p:nvPr>
        </p:nvSpPr>
        <p:spPr/>
        <p:txBody>
          <a:bodyPr/>
          <a:lstStyle/>
          <a:p>
            <a:pPr>
              <a:defRPr/>
            </a:pPr>
            <a:fld id="{5D56C7D0-A3A0-4223-9794-BABE9FCACB8F}" type="slidenum">
              <a:rPr lang="en-US">
                <a:solidFill>
                  <a:schemeClr val="accent1"/>
                </a:solidFill>
                <a:latin typeface="+mj-lt"/>
              </a:rPr>
              <a:pPr>
                <a:defRPr/>
              </a:pPr>
              <a:t>2</a:t>
            </a:fld>
            <a:endParaRPr lang="en-US" dirty="0">
              <a:solidFill>
                <a:schemeClr val="accent1"/>
              </a:solidFill>
              <a:latin typeface="+mj-lt"/>
            </a:endParaRPr>
          </a:p>
        </p:txBody>
      </p:sp>
      <p:pic>
        <p:nvPicPr>
          <p:cNvPr id="103446" name="Picture 25" descr="C:\Users\IBM_ADMIN\Documents\Temp\deleteme\ZDnet.gif"/>
          <p:cNvPicPr>
            <a:picLocks noChangeAspect="1" noChangeArrowheads="1"/>
          </p:cNvPicPr>
          <p:nvPr/>
        </p:nvPicPr>
        <p:blipFill>
          <a:blip r:embed="rId11"/>
          <a:srcRect/>
          <a:stretch>
            <a:fillRect/>
          </a:stretch>
        </p:blipFill>
        <p:spPr bwMode="auto">
          <a:xfrm>
            <a:off x="7627938" y="5116513"/>
            <a:ext cx="850900" cy="65246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ounded Rectangle 65"/>
          <p:cNvSpPr/>
          <p:nvPr/>
        </p:nvSpPr>
        <p:spPr>
          <a:xfrm>
            <a:off x="217488" y="830263"/>
            <a:ext cx="4013200" cy="4071937"/>
          </a:xfrm>
          <a:prstGeom prst="roundRect">
            <a:avLst>
              <a:gd name="adj" fmla="val 5167"/>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 name="Rounded Rectangle 66"/>
          <p:cNvSpPr/>
          <p:nvPr/>
        </p:nvSpPr>
        <p:spPr>
          <a:xfrm>
            <a:off x="4665663" y="830263"/>
            <a:ext cx="4271962" cy="4071937"/>
          </a:xfrm>
          <a:prstGeom prst="roundRect">
            <a:avLst>
              <a:gd name="adj" fmla="val 3500"/>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6979" name="Title 1"/>
          <p:cNvSpPr>
            <a:spLocks noGrp="1"/>
          </p:cNvSpPr>
          <p:nvPr>
            <p:ph type="title"/>
          </p:nvPr>
        </p:nvSpPr>
        <p:spPr/>
        <p:txBody>
          <a:bodyPr/>
          <a:lstStyle/>
          <a:p>
            <a:r>
              <a:rPr lang="ru-RU" smtClean="0">
                <a:cs typeface="Arial" charset="0"/>
              </a:rPr>
              <a:t>Модули для Х460</a:t>
            </a:r>
            <a:endParaRPr smtClean="0">
              <a:cs typeface="Arial" charset="0"/>
            </a:endParaRPr>
          </a:p>
        </p:txBody>
      </p:sp>
      <p:sp>
        <p:nvSpPr>
          <p:cNvPr id="4" name="Slide Number Placeholder 3"/>
          <p:cNvSpPr>
            <a:spLocks noGrp="1"/>
          </p:cNvSpPr>
          <p:nvPr>
            <p:ph type="sldNum" sz="quarter" idx="12"/>
          </p:nvPr>
        </p:nvSpPr>
        <p:spPr/>
        <p:txBody>
          <a:bodyPr/>
          <a:lstStyle/>
          <a:p>
            <a:pPr>
              <a:defRPr/>
            </a:pPr>
            <a:fld id="{81B0D4E2-AF4B-4E6A-8207-370E70AD29B0}" type="slidenum">
              <a:rPr lang="en-US">
                <a:solidFill>
                  <a:schemeClr val="accent1"/>
                </a:solidFill>
                <a:latin typeface="+mj-lt"/>
              </a:rPr>
              <a:pPr>
                <a:defRPr/>
              </a:pPr>
              <a:t>20</a:t>
            </a:fld>
            <a:endParaRPr lang="en-US" dirty="0">
              <a:solidFill>
                <a:schemeClr val="accent1"/>
              </a:solidFill>
              <a:latin typeface="+mj-lt"/>
            </a:endParaRPr>
          </a:p>
        </p:txBody>
      </p:sp>
      <p:grpSp>
        <p:nvGrpSpPr>
          <p:cNvPr id="126981" name="Group 64"/>
          <p:cNvGrpSpPr>
            <a:grpSpLocks/>
          </p:cNvGrpSpPr>
          <p:nvPr/>
        </p:nvGrpSpPr>
        <p:grpSpPr bwMode="auto">
          <a:xfrm>
            <a:off x="225425" y="4997450"/>
            <a:ext cx="8702675" cy="1365250"/>
            <a:chOff x="225425" y="5021304"/>
            <a:chExt cx="8702675" cy="1365209"/>
          </a:xfrm>
        </p:grpSpPr>
        <p:sp>
          <p:nvSpPr>
            <p:cNvPr id="46" name="Rounded Rectangle 45"/>
            <p:cNvSpPr/>
            <p:nvPr/>
          </p:nvSpPr>
          <p:spPr>
            <a:xfrm>
              <a:off x="225425" y="5021304"/>
              <a:ext cx="8702675" cy="1365209"/>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47" name="Picture 46" descr="SummitX460Back_V80_XGM3-2sf.png"/>
            <p:cNvPicPr>
              <a:picLocks noChangeAspect="1"/>
            </p:cNvPicPr>
            <p:nvPr/>
          </p:nvPicPr>
          <p:blipFill>
            <a:blip r:embed="rId2"/>
            <a:stretch>
              <a:fillRect/>
            </a:stretch>
          </p:blipFill>
          <p:spPr>
            <a:xfrm>
              <a:off x="1008063" y="5354669"/>
              <a:ext cx="6924675" cy="931835"/>
            </a:xfrm>
            <a:prstGeom prst="rect">
              <a:avLst/>
            </a:prstGeom>
            <a:effectLst>
              <a:outerShdw blurRad="50800" dist="38100" dir="2700000" algn="tl" rotWithShape="0">
                <a:prstClr val="black">
                  <a:alpha val="20000"/>
                </a:prstClr>
              </a:outerShdw>
            </a:effectLst>
          </p:spPr>
        </p:pic>
      </p:grpSp>
      <p:sp>
        <p:nvSpPr>
          <p:cNvPr id="48" name="Rounded Rectangle 47"/>
          <p:cNvSpPr/>
          <p:nvPr/>
        </p:nvSpPr>
        <p:spPr>
          <a:xfrm>
            <a:off x="1200150" y="5589588"/>
            <a:ext cx="1157288" cy="544512"/>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Slot A</a:t>
            </a:r>
          </a:p>
        </p:txBody>
      </p:sp>
      <p:sp>
        <p:nvSpPr>
          <p:cNvPr id="56" name="Rounded Rectangle 55"/>
          <p:cNvSpPr/>
          <p:nvPr/>
        </p:nvSpPr>
        <p:spPr>
          <a:xfrm>
            <a:off x="2406650" y="5589588"/>
            <a:ext cx="1341438" cy="544512"/>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Slot B</a:t>
            </a:r>
          </a:p>
        </p:txBody>
      </p:sp>
      <p:pic>
        <p:nvPicPr>
          <p:cNvPr id="126984" name="Picture 2" descr="d:\users\tacree\AppData\Local\Microsoft\Windows\Temporary Internet Files\Content.Outlook\TIRWSPXT\SummitXGM3S-2xf_top_left (3).png"/>
          <p:cNvPicPr>
            <a:picLocks noChangeAspect="1" noChangeArrowheads="1"/>
          </p:cNvPicPr>
          <p:nvPr/>
        </p:nvPicPr>
        <p:blipFill>
          <a:blip r:embed="rId3"/>
          <a:srcRect/>
          <a:stretch>
            <a:fillRect/>
          </a:stretch>
        </p:blipFill>
        <p:spPr bwMode="auto">
          <a:xfrm>
            <a:off x="407988" y="1355725"/>
            <a:ext cx="2217737" cy="1122363"/>
          </a:xfrm>
          <a:prstGeom prst="rect">
            <a:avLst/>
          </a:prstGeom>
          <a:noFill/>
          <a:ln w="9525">
            <a:noFill/>
            <a:miter lim="800000"/>
            <a:headEnd/>
            <a:tailEnd/>
          </a:ln>
        </p:spPr>
      </p:pic>
      <p:pic>
        <p:nvPicPr>
          <p:cNvPr id="126985" name="Picture 2" descr="d:\users\tacree\AppData\Local\Microsoft\Windows\Temporary Internet Files\Content.Outlook\TIRWSPXT\SummitXGM3S-2sf_top_left (2).png"/>
          <p:cNvPicPr>
            <a:picLocks noChangeAspect="1" noChangeArrowheads="1"/>
          </p:cNvPicPr>
          <p:nvPr/>
        </p:nvPicPr>
        <p:blipFill>
          <a:blip r:embed="rId4"/>
          <a:srcRect/>
          <a:stretch>
            <a:fillRect/>
          </a:stretch>
        </p:blipFill>
        <p:spPr bwMode="auto">
          <a:xfrm>
            <a:off x="407988" y="3255963"/>
            <a:ext cx="2322512" cy="1176337"/>
          </a:xfrm>
          <a:prstGeom prst="rect">
            <a:avLst/>
          </a:prstGeom>
          <a:noFill/>
          <a:ln w="9525">
            <a:noFill/>
            <a:miter lim="800000"/>
            <a:headEnd/>
            <a:tailEnd/>
          </a:ln>
        </p:spPr>
      </p:pic>
      <p:pic>
        <p:nvPicPr>
          <p:cNvPr id="126986" name="Picture 3" descr="d:\users\tacree\AppData\Local\Microsoft\Windows\Temporary Internet Files\Content.Outlook\TIRWSPXT\SummitStackXGM3SB-4sf_Top_Left (2).png"/>
          <p:cNvPicPr>
            <a:picLocks noChangeAspect="1" noChangeArrowheads="1"/>
          </p:cNvPicPr>
          <p:nvPr/>
        </p:nvPicPr>
        <p:blipFill>
          <a:blip r:embed="rId5"/>
          <a:srcRect/>
          <a:stretch>
            <a:fillRect/>
          </a:stretch>
        </p:blipFill>
        <p:spPr bwMode="auto">
          <a:xfrm>
            <a:off x="4687888" y="1195388"/>
            <a:ext cx="2382837" cy="1166812"/>
          </a:xfrm>
          <a:prstGeom prst="rect">
            <a:avLst/>
          </a:prstGeom>
          <a:noFill/>
          <a:ln w="9525">
            <a:noFill/>
            <a:miter lim="800000"/>
            <a:headEnd/>
            <a:tailEnd/>
          </a:ln>
        </p:spPr>
      </p:pic>
      <p:sp>
        <p:nvSpPr>
          <p:cNvPr id="126987" name="TextBox 67"/>
          <p:cNvSpPr txBox="1">
            <a:spLocks noChangeArrowheads="1"/>
          </p:cNvSpPr>
          <p:nvPr/>
        </p:nvSpPr>
        <p:spPr bwMode="auto">
          <a:xfrm>
            <a:off x="1368425" y="825500"/>
            <a:ext cx="2365375" cy="369888"/>
          </a:xfrm>
          <a:prstGeom prst="rect">
            <a:avLst/>
          </a:prstGeom>
          <a:noFill/>
          <a:ln w="9525">
            <a:noFill/>
            <a:miter lim="800000"/>
            <a:headEnd/>
            <a:tailEnd/>
          </a:ln>
        </p:spPr>
        <p:txBody>
          <a:bodyPr wrap="none">
            <a:spAutoFit/>
          </a:bodyPr>
          <a:lstStyle/>
          <a:p>
            <a:r>
              <a:rPr lang="ru-RU"/>
              <a:t>Модули для слота А</a:t>
            </a:r>
            <a:endParaRPr lang="en-US"/>
          </a:p>
        </p:txBody>
      </p:sp>
      <p:sp>
        <p:nvSpPr>
          <p:cNvPr id="126988" name="TextBox 68"/>
          <p:cNvSpPr txBox="1">
            <a:spLocks noChangeArrowheads="1"/>
          </p:cNvSpPr>
          <p:nvPr/>
        </p:nvSpPr>
        <p:spPr bwMode="auto">
          <a:xfrm>
            <a:off x="5880100" y="836613"/>
            <a:ext cx="2360613" cy="368300"/>
          </a:xfrm>
          <a:prstGeom prst="rect">
            <a:avLst/>
          </a:prstGeom>
          <a:noFill/>
          <a:ln w="9525">
            <a:noFill/>
            <a:miter lim="800000"/>
            <a:headEnd/>
            <a:tailEnd/>
          </a:ln>
        </p:spPr>
        <p:txBody>
          <a:bodyPr wrap="none">
            <a:spAutoFit/>
          </a:bodyPr>
          <a:lstStyle/>
          <a:p>
            <a:r>
              <a:rPr lang="ru-RU"/>
              <a:t>Модули для слота </a:t>
            </a:r>
            <a:r>
              <a:rPr lang="en-US"/>
              <a:t>B</a:t>
            </a:r>
          </a:p>
        </p:txBody>
      </p:sp>
      <p:sp>
        <p:nvSpPr>
          <p:cNvPr id="126989" name="TextBox 69"/>
          <p:cNvSpPr txBox="1">
            <a:spLocks noChangeArrowheads="1"/>
          </p:cNvSpPr>
          <p:nvPr/>
        </p:nvSpPr>
        <p:spPr bwMode="auto">
          <a:xfrm>
            <a:off x="2355850" y="1263650"/>
            <a:ext cx="1803400" cy="830263"/>
          </a:xfrm>
          <a:prstGeom prst="rect">
            <a:avLst/>
          </a:prstGeom>
          <a:noFill/>
          <a:ln w="9525">
            <a:noFill/>
            <a:miter lim="800000"/>
            <a:headEnd/>
            <a:tailEnd/>
          </a:ln>
        </p:spPr>
        <p:txBody>
          <a:bodyPr>
            <a:spAutoFit/>
          </a:bodyPr>
          <a:lstStyle/>
          <a:p>
            <a:pPr algn="ctr"/>
            <a:r>
              <a:rPr lang="en-US" sz="1200" b="1" i="1" u="sng"/>
              <a:t>XGM3S-2xf</a:t>
            </a:r>
          </a:p>
          <a:p>
            <a:pPr algn="ctr"/>
            <a:r>
              <a:rPr lang="en-US" sz="1200" b="1" i="1" u="sng"/>
              <a:t>2 x 10G XFP</a:t>
            </a:r>
          </a:p>
          <a:p>
            <a:pPr algn="ctr"/>
            <a:r>
              <a:rPr lang="en-US" sz="1200" b="1" i="1" u="sng"/>
              <a:t>For long distance, TDWDM</a:t>
            </a:r>
          </a:p>
        </p:txBody>
      </p:sp>
      <p:sp>
        <p:nvSpPr>
          <p:cNvPr id="126990" name="TextBox 70"/>
          <p:cNvSpPr txBox="1">
            <a:spLocks noChangeArrowheads="1"/>
          </p:cNvSpPr>
          <p:nvPr/>
        </p:nvSpPr>
        <p:spPr bwMode="auto">
          <a:xfrm>
            <a:off x="2508250" y="3506788"/>
            <a:ext cx="1803400" cy="461962"/>
          </a:xfrm>
          <a:prstGeom prst="rect">
            <a:avLst/>
          </a:prstGeom>
          <a:noFill/>
          <a:ln w="9525">
            <a:noFill/>
            <a:miter lim="800000"/>
            <a:headEnd/>
            <a:tailEnd/>
          </a:ln>
        </p:spPr>
        <p:txBody>
          <a:bodyPr>
            <a:spAutoFit/>
          </a:bodyPr>
          <a:lstStyle/>
          <a:p>
            <a:pPr algn="ctr"/>
            <a:r>
              <a:rPr lang="en-US" sz="1200" b="1" i="1" u="sng"/>
              <a:t>XGM3-2sf</a:t>
            </a:r>
          </a:p>
          <a:p>
            <a:pPr algn="ctr"/>
            <a:r>
              <a:rPr lang="en-US" sz="1200"/>
              <a:t>2 x 10G SFP+</a:t>
            </a:r>
          </a:p>
        </p:txBody>
      </p:sp>
      <p:sp>
        <p:nvSpPr>
          <p:cNvPr id="126991" name="TextBox 71"/>
          <p:cNvSpPr txBox="1">
            <a:spLocks noChangeArrowheads="1"/>
          </p:cNvSpPr>
          <p:nvPr/>
        </p:nvSpPr>
        <p:spPr bwMode="auto">
          <a:xfrm>
            <a:off x="7097713" y="1289050"/>
            <a:ext cx="1620837" cy="461963"/>
          </a:xfrm>
          <a:prstGeom prst="rect">
            <a:avLst/>
          </a:prstGeom>
          <a:noFill/>
          <a:ln w="9525">
            <a:noFill/>
            <a:miter lim="800000"/>
            <a:headEnd/>
            <a:tailEnd/>
          </a:ln>
        </p:spPr>
        <p:txBody>
          <a:bodyPr>
            <a:spAutoFit/>
          </a:bodyPr>
          <a:lstStyle/>
          <a:p>
            <a:pPr algn="ctr"/>
            <a:r>
              <a:rPr lang="en-US" sz="1200" b="1" i="1" u="sng"/>
              <a:t>XGM3SB-4sf</a:t>
            </a:r>
          </a:p>
          <a:p>
            <a:pPr algn="ctr"/>
            <a:r>
              <a:rPr lang="en-US" sz="1200" b="1" i="1" u="sng"/>
              <a:t>4 x 10G SFP+</a:t>
            </a:r>
          </a:p>
        </p:txBody>
      </p:sp>
      <p:pic>
        <p:nvPicPr>
          <p:cNvPr id="74" name="Picture 7" descr="\\Ppgserver\drobo (i)\Client Projects\XTM\19509\From Client\SummitStackModule_Top_Left.png"/>
          <p:cNvPicPr>
            <a:picLocks noChangeAspect="1" noChangeArrowheads="1"/>
          </p:cNvPicPr>
          <p:nvPr/>
        </p:nvPicPr>
        <p:blipFill>
          <a:blip r:embed="rId6"/>
          <a:srcRect/>
          <a:stretch>
            <a:fillRect/>
          </a:stretch>
        </p:blipFill>
        <p:spPr bwMode="auto">
          <a:xfrm>
            <a:off x="4721225" y="2481263"/>
            <a:ext cx="2322513" cy="1147762"/>
          </a:xfrm>
          <a:prstGeom prst="rect">
            <a:avLst/>
          </a:prstGeom>
          <a:noFill/>
          <a:effectLst>
            <a:outerShdw blurRad="50800" dist="38100" dir="2700000" algn="tl" rotWithShape="0">
              <a:prstClr val="black">
                <a:alpha val="20000"/>
              </a:prstClr>
            </a:outerShdw>
          </a:effectLst>
        </p:spPr>
      </p:pic>
      <p:sp>
        <p:nvSpPr>
          <p:cNvPr id="126993" name="TextBox 75"/>
          <p:cNvSpPr txBox="1">
            <a:spLocks noChangeArrowheads="1"/>
          </p:cNvSpPr>
          <p:nvPr/>
        </p:nvSpPr>
        <p:spPr bwMode="auto">
          <a:xfrm>
            <a:off x="7054850" y="2628900"/>
            <a:ext cx="1598613" cy="830263"/>
          </a:xfrm>
          <a:prstGeom prst="rect">
            <a:avLst/>
          </a:prstGeom>
          <a:noFill/>
          <a:ln w="9525">
            <a:noFill/>
            <a:miter lim="800000"/>
            <a:headEnd/>
            <a:tailEnd/>
          </a:ln>
        </p:spPr>
        <p:txBody>
          <a:bodyPr>
            <a:spAutoFit/>
          </a:bodyPr>
          <a:lstStyle/>
          <a:p>
            <a:pPr algn="ctr"/>
            <a:r>
              <a:rPr lang="en-US" sz="1200" b="1" i="1" u="sng"/>
              <a:t>SummitStack™ Module</a:t>
            </a:r>
          </a:p>
          <a:p>
            <a:pPr algn="ctr"/>
            <a:r>
              <a:rPr lang="en-US" sz="1200" b="1" i="1" u="sng"/>
              <a:t>2-port CX4</a:t>
            </a:r>
          </a:p>
          <a:p>
            <a:pPr algn="ctr"/>
            <a:r>
              <a:rPr lang="en-US" sz="1200" b="1" i="1" u="sng"/>
              <a:t>40 Gbps Stacking</a:t>
            </a:r>
          </a:p>
        </p:txBody>
      </p:sp>
      <p:sp>
        <p:nvSpPr>
          <p:cNvPr id="126994" name="TextBox 76"/>
          <p:cNvSpPr txBox="1">
            <a:spLocks noChangeArrowheads="1"/>
          </p:cNvSpPr>
          <p:nvPr/>
        </p:nvSpPr>
        <p:spPr bwMode="auto">
          <a:xfrm>
            <a:off x="7099300" y="3727450"/>
            <a:ext cx="1598613" cy="830263"/>
          </a:xfrm>
          <a:prstGeom prst="rect">
            <a:avLst/>
          </a:prstGeom>
          <a:noFill/>
          <a:ln w="9525">
            <a:noFill/>
            <a:miter lim="800000"/>
            <a:headEnd/>
            <a:tailEnd/>
          </a:ln>
        </p:spPr>
        <p:txBody>
          <a:bodyPr>
            <a:spAutoFit/>
          </a:bodyPr>
          <a:lstStyle/>
          <a:p>
            <a:pPr algn="ctr"/>
            <a:r>
              <a:rPr lang="en-US" sz="1200" b="1" i="1" u="sng"/>
              <a:t>SummitStack-V80 Module</a:t>
            </a:r>
          </a:p>
          <a:p>
            <a:pPr algn="ctr"/>
            <a:r>
              <a:rPr lang="en-US" sz="1200"/>
              <a:t>2-port QSFP+</a:t>
            </a:r>
            <a:endParaRPr lang="en-US" sz="1200" b="1" i="1" u="sng"/>
          </a:p>
          <a:p>
            <a:pPr algn="ctr"/>
            <a:r>
              <a:rPr lang="en-US" sz="1200" b="1" i="1" u="sng"/>
              <a:t>80 Gbps stacking</a:t>
            </a:r>
            <a:endParaRPr lang="en-US" sz="1200"/>
          </a:p>
        </p:txBody>
      </p:sp>
      <p:pic>
        <p:nvPicPr>
          <p:cNvPr id="23" name="Picture 3" descr="\\Ppgserver\drobo (i)\Client Projects\XTM\19509\From Client\SummitStack-V80_Top_Left.png"/>
          <p:cNvPicPr>
            <a:picLocks noChangeAspect="1" noChangeArrowheads="1"/>
          </p:cNvPicPr>
          <p:nvPr/>
        </p:nvPicPr>
        <p:blipFill>
          <a:blip r:embed="rId7"/>
          <a:srcRect/>
          <a:stretch>
            <a:fillRect/>
          </a:stretch>
        </p:blipFill>
        <p:spPr bwMode="auto">
          <a:xfrm>
            <a:off x="4733925" y="3629025"/>
            <a:ext cx="2332038" cy="1143000"/>
          </a:xfrm>
          <a:prstGeom prst="rect">
            <a:avLst/>
          </a:prstGeom>
          <a:noFill/>
          <a:effectLst>
            <a:outerShdw blurRad="50800" dist="38100" dir="2700000" algn="tl" rotWithShape="0">
              <a:prstClr val="black">
                <a:alpha val="20000"/>
              </a:prstClr>
            </a:outerShdw>
          </a:effectLst>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2"/>
          <p:cNvSpPr>
            <a:spLocks noGrp="1"/>
          </p:cNvSpPr>
          <p:nvPr>
            <p:ph type="title"/>
          </p:nvPr>
        </p:nvSpPr>
        <p:spPr>
          <a:xfrm>
            <a:off x="179388" y="1447800"/>
            <a:ext cx="8820150" cy="1676400"/>
          </a:xfrm>
        </p:spPr>
        <p:txBody>
          <a:bodyPr/>
          <a:lstStyle/>
          <a:p>
            <a:r>
              <a:rPr lang="ru-RU" smtClean="0">
                <a:cs typeface="Arial" charset="0"/>
              </a:rPr>
              <a:t>Kоммутаторы Summit X480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 name="Table 91"/>
          <p:cNvGraphicFramePr>
            <a:graphicFrameLocks noGrp="1"/>
          </p:cNvGraphicFramePr>
          <p:nvPr/>
        </p:nvGraphicFramePr>
        <p:xfrm>
          <a:off x="152400" y="2322513"/>
          <a:ext cx="8839200" cy="2120900"/>
        </p:xfrm>
        <a:graphic>
          <a:graphicData uri="http://schemas.openxmlformats.org/drawingml/2006/table">
            <a:tbl>
              <a:tblPr/>
              <a:tblGrid>
                <a:gridCol w="1092200"/>
                <a:gridCol w="3556000"/>
                <a:gridCol w="4191000"/>
              </a:tblGrid>
              <a:tr h="438150">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ru-RU" sz="1400" b="1" i="0" u="none" strike="noStrike" cap="none" normalizeH="0" baseline="0" smtClean="0">
                          <a:ln>
                            <a:noFill/>
                          </a:ln>
                          <a:solidFill>
                            <a:schemeClr val="tx1"/>
                          </a:solidFill>
                          <a:effectLst/>
                          <a:latin typeface="Arial" charset="0"/>
                          <a:ea typeface="MS PGothic" pitchFamily="34" charset="-128"/>
                          <a:cs typeface="Arial" charset="0"/>
                        </a:rPr>
                        <a:t>Модель</a:t>
                      </a:r>
                      <a:endParaRPr kumimoji="0" lang="en-US" sz="1400" b="1" i="0" u="none" strike="noStrike" cap="none" normalizeH="0" baseline="0" smtClean="0">
                        <a:ln>
                          <a:noFill/>
                        </a:ln>
                        <a:solidFill>
                          <a:schemeClr val="tx1"/>
                        </a:solidFill>
                        <a:effectLst/>
                        <a:latin typeface="Arial Narrow" pitchFamily="34" charset="0"/>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ru-RU" sz="1400" b="1" i="0" u="none" strike="noStrike" cap="none" normalizeH="0" baseline="0" smtClean="0">
                          <a:ln>
                            <a:noFill/>
                          </a:ln>
                          <a:solidFill>
                            <a:schemeClr val="tx1"/>
                          </a:solidFill>
                          <a:effectLst/>
                          <a:latin typeface="Arial" charset="0"/>
                          <a:ea typeface="MS PGothic" pitchFamily="34" charset="-128"/>
                          <a:cs typeface="Arial" charset="0"/>
                        </a:rPr>
                        <a:t>Внешний вид</a:t>
                      </a:r>
                      <a:endParaRPr kumimoji="0" lang="en-US" sz="1400" b="1" i="0" u="none" strike="noStrike" cap="none" normalizeH="0" baseline="0" smtClean="0">
                        <a:ln>
                          <a:noFill/>
                        </a:ln>
                        <a:solidFill>
                          <a:schemeClr val="tx1"/>
                        </a:solidFill>
                        <a:effectLst/>
                        <a:latin typeface="Arial" charset="0"/>
                        <a:ea typeface="MS PGothic" pitchFamily="34" charset="-128"/>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ru-RU" sz="1400" b="1" i="0" u="none" strike="noStrike" cap="none" normalizeH="0" baseline="0" smtClean="0">
                          <a:ln>
                            <a:noFill/>
                          </a:ln>
                          <a:solidFill>
                            <a:schemeClr val="tx1"/>
                          </a:solidFill>
                          <a:effectLst/>
                          <a:latin typeface="Arial" charset="0"/>
                          <a:ea typeface="MS PGothic" pitchFamily="34" charset="-128"/>
                          <a:cs typeface="Arial" charset="0"/>
                        </a:rPr>
                        <a:t>Конфигурации портов</a:t>
                      </a:r>
                      <a:endParaRPr kumimoji="0" lang="en-US" sz="1400" b="1" i="0" u="none" strike="noStrike" cap="none" normalizeH="0" baseline="0" smtClean="0">
                        <a:ln>
                          <a:noFill/>
                        </a:ln>
                        <a:solidFill>
                          <a:schemeClr val="tx1"/>
                        </a:solidFill>
                        <a:effectLst/>
                        <a:latin typeface="Arial Narrow" pitchFamily="34" charset="0"/>
                        <a:ea typeface="MS PGothic" pitchFamily="34" charset="-128"/>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63563">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1" i="0" u="none" strike="noStrike" cap="none" normalizeH="0" baseline="0" smtClean="0">
                          <a:ln>
                            <a:noFill/>
                          </a:ln>
                          <a:solidFill>
                            <a:schemeClr val="tx1"/>
                          </a:solidFill>
                          <a:effectLst/>
                          <a:latin typeface="Arial" charset="0"/>
                          <a:cs typeface="Arial" charset="0"/>
                        </a:rPr>
                        <a:t>X480-24x</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endParaRPr kumimoji="0" lang="ru-RU" sz="10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0" i="0" u="none" strike="noStrike" cap="none" normalizeH="0" baseline="0" smtClean="0">
                          <a:ln>
                            <a:noFill/>
                          </a:ln>
                          <a:solidFill>
                            <a:schemeClr val="tx1"/>
                          </a:solidFill>
                          <a:effectLst/>
                          <a:latin typeface="Arial" charset="0"/>
                          <a:cs typeface="Arial" charset="0"/>
                        </a:rPr>
                        <a:t>12-Gig fiber + 12 Gig combo (copper and fiber) + </a:t>
                      </a:r>
                    </a:p>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0" i="0" u="none" strike="noStrike" cap="none" normalizeH="0" baseline="0" smtClean="0">
                          <a:ln>
                            <a:noFill/>
                          </a:ln>
                          <a:solidFill>
                            <a:schemeClr val="tx1"/>
                          </a:solidFill>
                          <a:effectLst/>
                          <a:latin typeface="Arial" charset="0"/>
                          <a:cs typeface="Arial" charset="0"/>
                        </a:rPr>
                        <a:t>2 10Gig XFP</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63563">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1" i="0" u="none" strike="noStrike" cap="none" normalizeH="0" baseline="0" smtClean="0">
                          <a:ln>
                            <a:noFill/>
                          </a:ln>
                          <a:solidFill>
                            <a:schemeClr val="tx1"/>
                          </a:solidFill>
                          <a:effectLst/>
                          <a:latin typeface="Arial" charset="0"/>
                          <a:cs typeface="Arial" charset="0"/>
                        </a:rPr>
                        <a:t>X480-48t</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endParaRPr kumimoji="0" lang="ru-RU" sz="10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0" i="0" u="none" strike="noStrike" cap="none" normalizeH="0" baseline="0" smtClean="0">
                          <a:ln>
                            <a:noFill/>
                          </a:ln>
                          <a:solidFill>
                            <a:schemeClr val="tx1"/>
                          </a:solidFill>
                          <a:effectLst/>
                          <a:latin typeface="Arial" charset="0"/>
                          <a:cs typeface="Arial" charset="0"/>
                        </a:rPr>
                        <a:t>44-Gig Copper + 4 Gig combo (copper and fiber)</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55625">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1" i="0" u="none" strike="noStrike" cap="none" normalizeH="0" baseline="0" smtClean="0">
                          <a:ln>
                            <a:noFill/>
                          </a:ln>
                          <a:solidFill>
                            <a:schemeClr val="tx1"/>
                          </a:solidFill>
                          <a:effectLst/>
                          <a:latin typeface="Arial" charset="0"/>
                          <a:cs typeface="Arial" charset="0"/>
                        </a:rPr>
                        <a:t>X480-48x</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endParaRPr kumimoji="0" lang="ru-RU" sz="1000" b="0" i="0"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20000"/>
                        </a:spcBef>
                        <a:spcAft>
                          <a:spcPct val="20000"/>
                        </a:spcAft>
                        <a:buClr>
                          <a:srgbClr val="61AF13"/>
                        </a:buClr>
                        <a:buSzPct val="95000"/>
                        <a:buFontTx/>
                        <a:buNone/>
                        <a:tabLst/>
                      </a:pPr>
                      <a:r>
                        <a:rPr kumimoji="0" lang="en-US" sz="1400" b="0" i="0" u="none" strike="noStrike" cap="none" normalizeH="0" baseline="0" smtClean="0">
                          <a:ln>
                            <a:noFill/>
                          </a:ln>
                          <a:solidFill>
                            <a:schemeClr val="tx1"/>
                          </a:solidFill>
                          <a:effectLst/>
                          <a:latin typeface="Arial" charset="0"/>
                          <a:cs typeface="Arial" charset="0"/>
                        </a:rPr>
                        <a:t>48-Gig Fiber SFP</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pic>
        <p:nvPicPr>
          <p:cNvPr id="129047" name="Picture 16" descr="Gibbs_20091002_0073.jpg"/>
          <p:cNvPicPr>
            <a:picLocks noChangeAspect="1"/>
          </p:cNvPicPr>
          <p:nvPr/>
        </p:nvPicPr>
        <p:blipFill>
          <a:blip r:embed="rId3"/>
          <a:srcRect l="14285" t="24724" r="13142" b="11887"/>
          <a:stretch>
            <a:fillRect/>
          </a:stretch>
        </p:blipFill>
        <p:spPr bwMode="auto">
          <a:xfrm>
            <a:off x="2573338" y="4811713"/>
            <a:ext cx="1612900" cy="660400"/>
          </a:xfrm>
          <a:prstGeom prst="rect">
            <a:avLst/>
          </a:prstGeom>
          <a:noFill/>
          <a:ln w="9525">
            <a:noFill/>
            <a:miter lim="800000"/>
            <a:headEnd/>
            <a:tailEnd/>
          </a:ln>
        </p:spPr>
      </p:pic>
      <p:sp>
        <p:nvSpPr>
          <p:cNvPr id="19" name="TextBox 18"/>
          <p:cNvSpPr txBox="1"/>
          <p:nvPr/>
        </p:nvSpPr>
        <p:spPr>
          <a:xfrm>
            <a:off x="2516188" y="5341938"/>
            <a:ext cx="1628775" cy="30797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SummitStack 40G</a:t>
            </a:r>
            <a:endParaRPr lang="en-US" sz="1400" dirty="0">
              <a:effectLst>
                <a:outerShdw blurRad="38100" dist="38100" dir="2700000" algn="tl">
                  <a:srgbClr val="000000">
                    <a:alpha val="43137"/>
                  </a:srgbClr>
                </a:outerShdw>
              </a:effectLst>
              <a:latin typeface="+mn-lt"/>
              <a:cs typeface="+mn-cs"/>
            </a:endParaRPr>
          </a:p>
        </p:txBody>
      </p:sp>
      <p:grpSp>
        <p:nvGrpSpPr>
          <p:cNvPr id="129049" name="Group 24"/>
          <p:cNvGrpSpPr>
            <a:grpSpLocks/>
          </p:cNvGrpSpPr>
          <p:nvPr/>
        </p:nvGrpSpPr>
        <p:grpSpPr bwMode="auto">
          <a:xfrm>
            <a:off x="409575" y="5600700"/>
            <a:ext cx="1612900" cy="852488"/>
            <a:chOff x="698500" y="5626100"/>
            <a:chExt cx="1612900" cy="853877"/>
          </a:xfrm>
        </p:grpSpPr>
        <p:pic>
          <p:nvPicPr>
            <p:cNvPr id="129069" name="Picture 15" descr="Gibbs_20091002_0063.jpg"/>
            <p:cNvPicPr>
              <a:picLocks noChangeAspect="1"/>
            </p:cNvPicPr>
            <p:nvPr/>
          </p:nvPicPr>
          <p:blipFill>
            <a:blip r:embed="rId4"/>
            <a:srcRect l="12572" t="24419" r="14857" b="10971"/>
            <a:stretch>
              <a:fillRect/>
            </a:stretch>
          </p:blipFill>
          <p:spPr bwMode="auto">
            <a:xfrm>
              <a:off x="698500" y="5626100"/>
              <a:ext cx="1612900" cy="673100"/>
            </a:xfrm>
            <a:prstGeom prst="rect">
              <a:avLst/>
            </a:prstGeom>
            <a:noFill/>
            <a:ln w="9525">
              <a:noFill/>
              <a:miter lim="800000"/>
              <a:headEnd/>
              <a:tailEnd/>
            </a:ln>
          </p:spPr>
        </p:pic>
        <p:sp>
          <p:nvSpPr>
            <p:cNvPr id="22" name="TextBox 21"/>
            <p:cNvSpPr txBox="1"/>
            <p:nvPr/>
          </p:nvSpPr>
          <p:spPr>
            <a:xfrm>
              <a:off x="762000" y="6171500"/>
              <a:ext cx="1438275" cy="308477"/>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4-port 10G XFP</a:t>
              </a:r>
              <a:endParaRPr lang="en-US" sz="1400" dirty="0">
                <a:effectLst>
                  <a:outerShdw blurRad="38100" dist="38100" dir="2700000" algn="tl">
                    <a:srgbClr val="000000">
                      <a:alpha val="43137"/>
                    </a:srgbClr>
                  </a:outerShdw>
                </a:effectLst>
                <a:latin typeface="+mn-lt"/>
                <a:cs typeface="+mn-cs"/>
              </a:endParaRPr>
            </a:p>
          </p:txBody>
        </p:sp>
      </p:grpSp>
      <p:grpSp>
        <p:nvGrpSpPr>
          <p:cNvPr id="129050" name="Group 25"/>
          <p:cNvGrpSpPr>
            <a:grpSpLocks/>
          </p:cNvGrpSpPr>
          <p:nvPr/>
        </p:nvGrpSpPr>
        <p:grpSpPr bwMode="auto">
          <a:xfrm>
            <a:off x="2563813" y="5600700"/>
            <a:ext cx="1677987" cy="866775"/>
            <a:chOff x="2514600" y="5613400"/>
            <a:chExt cx="1678665" cy="866577"/>
          </a:xfrm>
        </p:grpSpPr>
        <p:pic>
          <p:nvPicPr>
            <p:cNvPr id="129067" name="Picture 14" descr="Gibbs_20091002_0068.jpg"/>
            <p:cNvPicPr>
              <a:picLocks noChangeAspect="1"/>
            </p:cNvPicPr>
            <p:nvPr/>
          </p:nvPicPr>
          <p:blipFill>
            <a:blip r:embed="rId5"/>
            <a:srcRect l="14285" t="24724" r="12000" b="11887"/>
            <a:stretch>
              <a:fillRect/>
            </a:stretch>
          </p:blipFill>
          <p:spPr bwMode="auto">
            <a:xfrm>
              <a:off x="2514600" y="5613400"/>
              <a:ext cx="1638300" cy="660400"/>
            </a:xfrm>
            <a:prstGeom prst="rect">
              <a:avLst/>
            </a:prstGeom>
            <a:noFill/>
            <a:ln w="9525">
              <a:noFill/>
              <a:miter lim="800000"/>
              <a:headEnd/>
              <a:tailEnd/>
            </a:ln>
          </p:spPr>
        </p:pic>
        <p:sp>
          <p:nvSpPr>
            <p:cNvPr id="23" name="TextBox 22"/>
            <p:cNvSpPr txBox="1"/>
            <p:nvPr/>
          </p:nvSpPr>
          <p:spPr>
            <a:xfrm>
              <a:off x="2514600" y="6172072"/>
              <a:ext cx="1678665" cy="30790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SummitStack128G</a:t>
              </a:r>
              <a:endParaRPr lang="en-US" sz="1400" dirty="0">
                <a:effectLst>
                  <a:outerShdw blurRad="38100" dist="38100" dir="2700000" algn="tl">
                    <a:srgbClr val="000000">
                      <a:alpha val="43137"/>
                    </a:srgbClr>
                  </a:outerShdw>
                </a:effectLst>
                <a:latin typeface="+mn-lt"/>
                <a:cs typeface="+mn-cs"/>
              </a:endParaRPr>
            </a:p>
          </p:txBody>
        </p:sp>
      </p:grpSp>
      <p:sp>
        <p:nvSpPr>
          <p:cNvPr id="28" name="Rectangle 27"/>
          <p:cNvSpPr/>
          <p:nvPr/>
        </p:nvSpPr>
        <p:spPr>
          <a:xfrm>
            <a:off x="152400" y="4505325"/>
            <a:ext cx="4211638" cy="1974850"/>
          </a:xfrm>
          <a:prstGeom prst="rect">
            <a:avLst/>
          </a:prstGeom>
          <a:noFill/>
          <a:ln w="19050" cap="flat" cmpd="sng" algn="ctr">
            <a:solidFill>
              <a:schemeClr val="accent2"/>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29052" name="Picture 68" descr="Gibbs_20091002_0090.jpg"/>
          <p:cNvPicPr>
            <a:picLocks noChangeAspect="1"/>
          </p:cNvPicPr>
          <p:nvPr/>
        </p:nvPicPr>
        <p:blipFill>
          <a:blip r:embed="rId6"/>
          <a:srcRect l="5292" t="15965" r="6699" b="26613"/>
          <a:stretch>
            <a:fillRect/>
          </a:stretch>
        </p:blipFill>
        <p:spPr bwMode="auto">
          <a:xfrm>
            <a:off x="1536700" y="3927475"/>
            <a:ext cx="3055938" cy="444500"/>
          </a:xfrm>
          <a:prstGeom prst="rect">
            <a:avLst/>
          </a:prstGeom>
          <a:noFill/>
          <a:ln w="9525">
            <a:noFill/>
            <a:miter lim="800000"/>
            <a:headEnd/>
            <a:tailEnd/>
          </a:ln>
        </p:spPr>
      </p:pic>
      <p:pic>
        <p:nvPicPr>
          <p:cNvPr id="129053" name="Picture 67" descr="Gibbs_20091002_0099.jpg"/>
          <p:cNvPicPr>
            <a:picLocks noChangeAspect="1"/>
          </p:cNvPicPr>
          <p:nvPr/>
        </p:nvPicPr>
        <p:blipFill>
          <a:blip r:embed="rId7"/>
          <a:srcRect l="6104" t="23817" r="5399" b="19769"/>
          <a:stretch>
            <a:fillRect/>
          </a:stretch>
        </p:blipFill>
        <p:spPr bwMode="auto">
          <a:xfrm>
            <a:off x="1519238" y="3386138"/>
            <a:ext cx="3073400" cy="434975"/>
          </a:xfrm>
          <a:prstGeom prst="rect">
            <a:avLst/>
          </a:prstGeom>
          <a:noFill/>
          <a:ln w="9525">
            <a:noFill/>
            <a:miter lim="800000"/>
            <a:headEnd/>
            <a:tailEnd/>
          </a:ln>
        </p:spPr>
      </p:pic>
      <p:pic>
        <p:nvPicPr>
          <p:cNvPr id="129054" name="Picture 66" descr="Gibbs_20091002_0095.jpg"/>
          <p:cNvPicPr>
            <a:picLocks noChangeAspect="1"/>
          </p:cNvPicPr>
          <p:nvPr/>
        </p:nvPicPr>
        <p:blipFill>
          <a:blip r:embed="rId8"/>
          <a:srcRect l="6476" t="21555" r="5392" b="24773"/>
          <a:stretch>
            <a:fillRect/>
          </a:stretch>
        </p:blipFill>
        <p:spPr bwMode="auto">
          <a:xfrm>
            <a:off x="1531938" y="2840038"/>
            <a:ext cx="3060700" cy="414337"/>
          </a:xfrm>
          <a:prstGeom prst="rect">
            <a:avLst/>
          </a:prstGeom>
          <a:noFill/>
          <a:ln w="9525">
            <a:noFill/>
            <a:miter lim="800000"/>
            <a:headEnd/>
            <a:tailEnd/>
          </a:ln>
        </p:spPr>
      </p:pic>
      <p:sp>
        <p:nvSpPr>
          <p:cNvPr id="129055" name="Title 1"/>
          <p:cNvSpPr>
            <a:spLocks noGrp="1"/>
          </p:cNvSpPr>
          <p:nvPr>
            <p:ph type="title"/>
          </p:nvPr>
        </p:nvSpPr>
        <p:spPr>
          <a:xfrm>
            <a:off x="225425" y="53975"/>
            <a:ext cx="7089775" cy="495300"/>
          </a:xfrm>
        </p:spPr>
        <p:txBody>
          <a:bodyPr/>
          <a:lstStyle/>
          <a:p>
            <a:r>
              <a:rPr lang="ru-RU" smtClean="0">
                <a:cs typeface="Arial" charset="0"/>
              </a:rPr>
              <a:t>Серия </a:t>
            </a:r>
            <a:r>
              <a:rPr smtClean="0">
                <a:cs typeface="Arial" charset="0"/>
              </a:rPr>
              <a:t>Summit X480</a:t>
            </a:r>
          </a:p>
        </p:txBody>
      </p:sp>
      <p:sp>
        <p:nvSpPr>
          <p:cNvPr id="26" name="Slide Number Placeholder 25"/>
          <p:cNvSpPr>
            <a:spLocks noGrp="1"/>
          </p:cNvSpPr>
          <p:nvPr>
            <p:ph type="sldNum" sz="quarter" idx="10"/>
          </p:nvPr>
        </p:nvSpPr>
        <p:spPr/>
        <p:txBody>
          <a:bodyPr/>
          <a:lstStyle/>
          <a:p>
            <a:pPr>
              <a:defRPr/>
            </a:pPr>
            <a:fld id="{5F43864B-C13F-4073-848B-C6D85751F307}" type="slidenum">
              <a:rPr lang="en-US"/>
              <a:pPr>
                <a:defRPr/>
              </a:pPr>
              <a:t>22</a:t>
            </a:fld>
            <a:endParaRPr lang="en-US" dirty="0"/>
          </a:p>
        </p:txBody>
      </p:sp>
      <p:sp>
        <p:nvSpPr>
          <p:cNvPr id="135" name="Content Placeholder 134"/>
          <p:cNvSpPr>
            <a:spLocks noGrp="1"/>
          </p:cNvSpPr>
          <p:nvPr>
            <p:ph idx="4294967295"/>
          </p:nvPr>
        </p:nvSpPr>
        <p:spPr>
          <a:xfrm>
            <a:off x="179388" y="476250"/>
            <a:ext cx="5076825" cy="2020888"/>
          </a:xfrm>
        </p:spPr>
        <p:txBody>
          <a:bodyPr>
            <a:normAutofit/>
          </a:bodyPr>
          <a:lstStyle/>
          <a:p>
            <a:pPr>
              <a:lnSpc>
                <a:spcPct val="90000"/>
              </a:lnSpc>
              <a:spcBef>
                <a:spcPct val="20000"/>
              </a:spcBef>
              <a:spcAft>
                <a:spcPct val="20000"/>
              </a:spcAft>
              <a:buSzPct val="95000"/>
              <a:buFont typeface="Arial" charset="0"/>
              <a:buNone/>
            </a:pPr>
            <a:r>
              <a:rPr lang="ru-RU" b="1" smtClean="0">
                <a:solidFill>
                  <a:schemeClr val="bg1"/>
                </a:solidFill>
                <a:cs typeface="Arial" charset="0"/>
              </a:rPr>
              <a:t>Масштабируемость</a:t>
            </a:r>
          </a:p>
          <a:p>
            <a:pPr marL="573088" lvl="1" indent="-231775">
              <a:lnSpc>
                <a:spcPct val="90000"/>
              </a:lnSpc>
              <a:spcBef>
                <a:spcPct val="20000"/>
              </a:spcBef>
              <a:spcAft>
                <a:spcPct val="20000"/>
              </a:spcAft>
              <a:buSzPct val="115000"/>
            </a:pPr>
            <a:r>
              <a:rPr lang="ru-RU" sz="1600" smtClean="0">
                <a:ea typeface="MS PGothic" pitchFamily="34" charset="-128"/>
                <a:cs typeface="Arial" charset="0"/>
              </a:rPr>
              <a:t>До</a:t>
            </a:r>
            <a:r>
              <a:rPr lang="en-US" sz="1600" smtClean="0">
                <a:ea typeface="MS PGothic" pitchFamily="34" charset="-128"/>
                <a:cs typeface="Arial" charset="0"/>
              </a:rPr>
              <a:t> 512000</a:t>
            </a:r>
            <a:r>
              <a:rPr lang="ru-RU" sz="1600" smtClean="0">
                <a:ea typeface="MS PGothic" pitchFamily="34" charset="-128"/>
                <a:cs typeface="Arial" charset="0"/>
              </a:rPr>
              <a:t> MAC/IPv4 маршрутов </a:t>
            </a:r>
          </a:p>
          <a:p>
            <a:pPr marL="573088" lvl="1" indent="-231775">
              <a:lnSpc>
                <a:spcPct val="90000"/>
              </a:lnSpc>
              <a:spcBef>
                <a:spcPct val="20000"/>
              </a:spcBef>
              <a:spcAft>
                <a:spcPct val="20000"/>
              </a:spcAft>
              <a:buSzPct val="115000"/>
            </a:pPr>
            <a:r>
              <a:rPr lang="ru-RU" sz="1600" smtClean="0">
                <a:ea typeface="MS PGothic" pitchFamily="34" charset="-128"/>
                <a:cs typeface="Arial" charset="0"/>
              </a:rPr>
              <a:t>До </a:t>
            </a:r>
            <a:r>
              <a:rPr lang="en-US" sz="1600" smtClean="0">
                <a:ea typeface="MS PGothic" pitchFamily="34" charset="-128"/>
                <a:cs typeface="Arial" charset="0"/>
              </a:rPr>
              <a:t>60000</a:t>
            </a:r>
            <a:r>
              <a:rPr lang="ru-RU" sz="1600" smtClean="0">
                <a:ea typeface="MS PGothic" pitchFamily="34" charset="-128"/>
                <a:cs typeface="Arial" charset="0"/>
              </a:rPr>
              <a:t> ACLзаписей</a:t>
            </a:r>
          </a:p>
          <a:p>
            <a:pPr marL="573088" lvl="1" indent="-231775">
              <a:lnSpc>
                <a:spcPct val="90000"/>
              </a:lnSpc>
              <a:spcBef>
                <a:spcPct val="20000"/>
              </a:spcBef>
              <a:spcAft>
                <a:spcPct val="20000"/>
              </a:spcAft>
              <a:buSzPct val="115000"/>
            </a:pPr>
            <a:r>
              <a:rPr lang="ru-RU" sz="1600" smtClean="0">
                <a:ea typeface="MS PGothic" pitchFamily="34" charset="-128"/>
                <a:cs typeface="Arial" charset="0"/>
              </a:rPr>
              <a:t>Поддержка </a:t>
            </a:r>
            <a:r>
              <a:rPr lang="en-US" sz="1600" smtClean="0">
                <a:ea typeface="MS PGothic" pitchFamily="34" charset="-128"/>
                <a:cs typeface="Arial" charset="0"/>
              </a:rPr>
              <a:t>MPLS</a:t>
            </a:r>
            <a:r>
              <a:rPr lang="ru-RU" sz="1600" smtClean="0">
                <a:ea typeface="MS PGothic" pitchFamily="34" charset="-128"/>
                <a:cs typeface="Arial" charset="0"/>
              </a:rPr>
              <a:t> </a:t>
            </a:r>
            <a:r>
              <a:rPr lang="en-US" sz="1600" smtClean="0">
                <a:ea typeface="MS PGothic" pitchFamily="34" charset="-128"/>
                <a:cs typeface="Arial" charset="0"/>
              </a:rPr>
              <a:t>VPLS/H-VPLS</a:t>
            </a:r>
          </a:p>
          <a:p>
            <a:pPr marL="573088" lvl="1" indent="-231775">
              <a:lnSpc>
                <a:spcPct val="90000"/>
              </a:lnSpc>
              <a:spcBef>
                <a:spcPct val="20000"/>
              </a:spcBef>
              <a:spcAft>
                <a:spcPct val="20000"/>
              </a:spcAft>
              <a:buSzPct val="115000"/>
            </a:pPr>
            <a:r>
              <a:rPr lang="ru-RU" sz="1600" smtClean="0">
                <a:ea typeface="MS PGothic" pitchFamily="34" charset="-128"/>
                <a:cs typeface="Arial" charset="0"/>
              </a:rPr>
              <a:t>Возможность объединения в стек</a:t>
            </a:r>
          </a:p>
        </p:txBody>
      </p:sp>
      <p:sp>
        <p:nvSpPr>
          <p:cNvPr id="136" name="Content Placeholder 134"/>
          <p:cNvSpPr txBox="1">
            <a:spLocks/>
          </p:cNvSpPr>
          <p:nvPr/>
        </p:nvSpPr>
        <p:spPr bwMode="auto">
          <a:xfrm>
            <a:off x="4356100" y="477838"/>
            <a:ext cx="4638675" cy="1887537"/>
          </a:xfrm>
          <a:prstGeom prst="rect">
            <a:avLst/>
          </a:prstGeom>
          <a:noFill/>
          <a:ln w="9525">
            <a:noFill/>
            <a:miter lim="800000"/>
            <a:headEnd/>
            <a:tailEnd/>
          </a:ln>
        </p:spPr>
        <p:txBody>
          <a:bodyPr>
            <a:spAutoFit/>
          </a:bodyPr>
          <a:lstStyle/>
          <a:p>
            <a:pPr eaLnBrk="0" hangingPunct="0">
              <a:lnSpc>
                <a:spcPct val="90000"/>
              </a:lnSpc>
              <a:spcBef>
                <a:spcPct val="20000"/>
              </a:spcBef>
              <a:spcAft>
                <a:spcPct val="20000"/>
              </a:spcAft>
              <a:buClr>
                <a:srgbClr val="61AF13"/>
              </a:buClr>
              <a:buSzPct val="95000"/>
            </a:pPr>
            <a:r>
              <a:rPr lang="ru-RU" sz="2000" b="1">
                <a:solidFill>
                  <a:schemeClr val="bg1"/>
                </a:solidFill>
              </a:rPr>
              <a:t>Улучшенный дизайн</a:t>
            </a:r>
            <a:endParaRPr lang="en-US" sz="2000" b="1">
              <a:solidFill>
                <a:schemeClr val="bg1"/>
              </a:solidFill>
            </a:endParaRPr>
          </a:p>
          <a:p>
            <a:pPr marL="573088" lvl="1" indent="-231775">
              <a:lnSpc>
                <a:spcPct val="90000"/>
              </a:lnSpc>
              <a:spcBef>
                <a:spcPct val="20000"/>
              </a:spcBef>
              <a:spcAft>
                <a:spcPct val="20000"/>
              </a:spcAft>
              <a:buSzPct val="115000"/>
              <a:buFont typeface="Lucida Grande"/>
              <a:buChar char="–"/>
            </a:pPr>
            <a:r>
              <a:rPr lang="ru-RU" sz="1600">
                <a:solidFill>
                  <a:srgbClr val="3F3F3F"/>
                </a:solidFill>
                <a:ea typeface="MS PGothic" pitchFamily="34" charset="-128"/>
              </a:rPr>
              <a:t>Вдув спереди/сбоку, выдув сзади</a:t>
            </a:r>
            <a:endParaRPr lang="en-US" sz="1600">
              <a:solidFill>
                <a:srgbClr val="3F3F3F"/>
              </a:solidFill>
              <a:ea typeface="MS PGothic" pitchFamily="34" charset="-128"/>
            </a:endParaRPr>
          </a:p>
          <a:p>
            <a:pPr marL="573088" lvl="1" indent="-231775">
              <a:lnSpc>
                <a:spcPct val="90000"/>
              </a:lnSpc>
              <a:spcBef>
                <a:spcPct val="20000"/>
              </a:spcBef>
              <a:spcAft>
                <a:spcPct val="20000"/>
              </a:spcAft>
              <a:buSzPct val="115000"/>
              <a:buFont typeface="Lucida Grande"/>
              <a:buChar char="–"/>
            </a:pPr>
            <a:r>
              <a:rPr lang="ru-RU" sz="1600">
                <a:solidFill>
                  <a:srgbClr val="3F3F3F"/>
                </a:solidFill>
                <a:ea typeface="MS PGothic" pitchFamily="34" charset="-128"/>
              </a:rPr>
              <a:t>Отказоустойчивые блоки питания </a:t>
            </a:r>
            <a:r>
              <a:rPr lang="en-US" sz="1600">
                <a:solidFill>
                  <a:srgbClr val="3F3F3F"/>
                </a:solidFill>
                <a:ea typeface="MS PGothic" pitchFamily="34" charset="-128"/>
              </a:rPr>
              <a:t>AC/DC</a:t>
            </a:r>
          </a:p>
          <a:p>
            <a:pPr marL="573088" lvl="1" indent="-231775">
              <a:lnSpc>
                <a:spcPct val="90000"/>
              </a:lnSpc>
              <a:spcBef>
                <a:spcPct val="20000"/>
              </a:spcBef>
              <a:spcAft>
                <a:spcPct val="20000"/>
              </a:spcAft>
              <a:buSzPct val="115000"/>
              <a:buFont typeface="Lucida Grande"/>
              <a:buChar char="–"/>
            </a:pPr>
            <a:r>
              <a:rPr lang="ru-RU" sz="1600">
                <a:solidFill>
                  <a:srgbClr val="3F3F3F"/>
                </a:solidFill>
                <a:ea typeface="MS PGothic" pitchFamily="34" charset="-128"/>
              </a:rPr>
              <a:t>Вентиляторы с возможностью горячей замены</a:t>
            </a:r>
            <a:endParaRPr lang="en-US" sz="1600">
              <a:solidFill>
                <a:srgbClr val="3F3F3F"/>
              </a:solidFill>
              <a:ea typeface="MS PGothic" pitchFamily="34" charset="-128"/>
            </a:endParaRPr>
          </a:p>
          <a:p>
            <a:pPr marL="573088" lvl="1" indent="-231775">
              <a:lnSpc>
                <a:spcPct val="90000"/>
              </a:lnSpc>
              <a:spcBef>
                <a:spcPct val="20000"/>
              </a:spcBef>
              <a:spcAft>
                <a:spcPct val="20000"/>
              </a:spcAft>
              <a:buSzPct val="115000"/>
              <a:buFont typeface="Lucida Grande"/>
              <a:buChar char="–"/>
            </a:pPr>
            <a:r>
              <a:rPr lang="ru-RU" sz="1600">
                <a:solidFill>
                  <a:srgbClr val="3F3F3F"/>
                </a:solidFill>
                <a:ea typeface="MS PGothic" pitchFamily="34" charset="-128"/>
              </a:rPr>
              <a:t>Всего </a:t>
            </a:r>
            <a:r>
              <a:rPr lang="en-US" sz="1600">
                <a:solidFill>
                  <a:srgbClr val="3F3F3F"/>
                </a:solidFill>
                <a:ea typeface="MS PGothic" pitchFamily="34" charset="-128"/>
              </a:rPr>
              <a:t>1RU</a:t>
            </a:r>
            <a:r>
              <a:rPr lang="ru-RU" sz="1600">
                <a:solidFill>
                  <a:srgbClr val="3F3F3F"/>
                </a:solidFill>
                <a:ea typeface="MS PGothic" pitchFamily="34" charset="-128"/>
              </a:rPr>
              <a:t> высотой!</a:t>
            </a:r>
            <a:endParaRPr lang="en-US" sz="1600">
              <a:solidFill>
                <a:srgbClr val="3F3F3F"/>
              </a:solidFill>
              <a:ea typeface="MS PGothic" pitchFamily="34" charset="-128"/>
            </a:endParaRPr>
          </a:p>
        </p:txBody>
      </p:sp>
      <p:pic>
        <p:nvPicPr>
          <p:cNvPr id="129059" name="Picture 13"/>
          <p:cNvPicPr>
            <a:picLocks noChangeAspect="1"/>
          </p:cNvPicPr>
          <p:nvPr/>
        </p:nvPicPr>
        <p:blipFill>
          <a:blip r:embed="rId9">
            <a:clrChange>
              <a:clrFrom>
                <a:srgbClr val="000000"/>
              </a:clrFrom>
              <a:clrTo>
                <a:srgbClr val="000000">
                  <a:alpha val="0"/>
                </a:srgbClr>
              </a:clrTo>
            </a:clrChange>
          </a:blip>
          <a:srcRect/>
          <a:stretch>
            <a:fillRect/>
          </a:stretch>
        </p:blipFill>
        <p:spPr bwMode="auto">
          <a:xfrm>
            <a:off x="4487863" y="4897438"/>
            <a:ext cx="4421187" cy="1060450"/>
          </a:xfrm>
          <a:prstGeom prst="rect">
            <a:avLst/>
          </a:prstGeom>
          <a:noFill/>
          <a:ln w="9525">
            <a:noFill/>
            <a:miter lim="800000"/>
            <a:headEnd/>
            <a:tailEnd/>
          </a:ln>
        </p:spPr>
      </p:pic>
      <p:cxnSp>
        <p:nvCxnSpPr>
          <p:cNvPr id="30" name="Elbow Connector 29"/>
          <p:cNvCxnSpPr>
            <a:stCxn id="32" idx="3"/>
            <a:endCxn id="35" idx="2"/>
          </p:cNvCxnSpPr>
          <p:nvPr/>
        </p:nvCxnSpPr>
        <p:spPr>
          <a:xfrm flipV="1">
            <a:off x="4376738" y="5915025"/>
            <a:ext cx="849312" cy="379413"/>
          </a:xfrm>
          <a:prstGeom prst="bentConnector2">
            <a:avLst/>
          </a:prstGeom>
          <a:ln>
            <a:solidFill>
              <a:schemeClr val="accent2"/>
            </a:solidFill>
            <a:tailEnd type="arrow"/>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4332288" y="6189663"/>
            <a:ext cx="44450" cy="20955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34"/>
          <p:cNvSpPr/>
          <p:nvPr/>
        </p:nvSpPr>
        <p:spPr>
          <a:xfrm>
            <a:off x="5170488" y="5868988"/>
            <a:ext cx="111125" cy="4603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40"/>
          <p:cNvSpPr/>
          <p:nvPr/>
        </p:nvSpPr>
        <p:spPr>
          <a:xfrm>
            <a:off x="5270500" y="6043613"/>
            <a:ext cx="1209675" cy="369887"/>
          </a:xfrm>
          <a:prstGeom prst="rect">
            <a:avLst/>
          </a:prstGeom>
        </p:spPr>
        <p:txBody>
          <a:bodyPr wrap="none">
            <a:spAutoFit/>
          </a:bodyPr>
          <a:lstStyle/>
          <a:p>
            <a:pPr fontAlgn="auto">
              <a:spcBef>
                <a:spcPts val="0"/>
              </a:spcBef>
              <a:spcAft>
                <a:spcPts val="0"/>
              </a:spcAft>
              <a:defRPr/>
            </a:pPr>
            <a:r>
              <a:rPr lang="en-US" b="1" dirty="0">
                <a:effectLst>
                  <a:outerShdw blurRad="38100" dist="38100" dir="2700000" algn="tl">
                    <a:srgbClr val="000000">
                      <a:alpha val="43137"/>
                    </a:srgbClr>
                  </a:outerShdw>
                </a:effectLst>
                <a:latin typeface="+mn-lt"/>
                <a:cs typeface="+mn-cs"/>
              </a:rPr>
              <a:t>VIM2 slot</a:t>
            </a:r>
            <a:endParaRPr lang="en-US" b="1" dirty="0">
              <a:latin typeface="+mn-lt"/>
              <a:cs typeface="+mn-cs"/>
            </a:endParaRPr>
          </a:p>
        </p:txBody>
      </p:sp>
      <p:sp>
        <p:nvSpPr>
          <p:cNvPr id="129064" name="Rectangle 41"/>
          <p:cNvSpPr>
            <a:spLocks noChangeArrowheads="1"/>
          </p:cNvSpPr>
          <p:nvPr/>
        </p:nvSpPr>
        <p:spPr bwMode="auto">
          <a:xfrm>
            <a:off x="1436688" y="4521200"/>
            <a:ext cx="1749425" cy="368300"/>
          </a:xfrm>
          <a:prstGeom prst="rect">
            <a:avLst/>
          </a:prstGeom>
          <a:noFill/>
          <a:ln w="9525">
            <a:noFill/>
            <a:miter lim="800000"/>
            <a:headEnd/>
            <a:tailEnd/>
          </a:ln>
        </p:spPr>
        <p:txBody>
          <a:bodyPr wrap="none">
            <a:spAutoFit/>
          </a:bodyPr>
          <a:lstStyle/>
          <a:p>
            <a:r>
              <a:rPr lang="en-US" b="1"/>
              <a:t>VIM2 modules</a:t>
            </a:r>
          </a:p>
        </p:txBody>
      </p:sp>
      <p:pic>
        <p:nvPicPr>
          <p:cNvPr id="129065" name="Picture 2"/>
          <p:cNvPicPr>
            <a:picLocks noChangeAspect="1" noChangeArrowheads="1"/>
          </p:cNvPicPr>
          <p:nvPr/>
        </p:nvPicPr>
        <p:blipFill>
          <a:blip r:embed="rId10"/>
          <a:srcRect/>
          <a:stretch>
            <a:fillRect/>
          </a:stretch>
        </p:blipFill>
        <p:spPr bwMode="auto">
          <a:xfrm>
            <a:off x="400050" y="4794250"/>
            <a:ext cx="1581150" cy="658813"/>
          </a:xfrm>
          <a:prstGeom prst="rect">
            <a:avLst/>
          </a:prstGeom>
          <a:noFill/>
          <a:ln w="9525">
            <a:noFill/>
            <a:miter lim="800000"/>
            <a:headEnd/>
            <a:tailEnd/>
          </a:ln>
        </p:spPr>
      </p:pic>
      <p:sp>
        <p:nvSpPr>
          <p:cNvPr id="29" name="TextBox 28"/>
          <p:cNvSpPr txBox="1"/>
          <p:nvPr/>
        </p:nvSpPr>
        <p:spPr>
          <a:xfrm>
            <a:off x="287338" y="5341938"/>
            <a:ext cx="1808162" cy="30797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SummitStack™ 80G</a:t>
            </a:r>
            <a:endParaRPr lang="en-US" sz="1400" dirty="0">
              <a:effectLst>
                <a:outerShdw blurRad="38100" dist="38100" dir="2700000" algn="tl">
                  <a:srgbClr val="000000">
                    <a:alpha val="43137"/>
                  </a:srgbClr>
                </a:outerShdw>
              </a:effectLst>
              <a:latin typeface="+mn-lt"/>
              <a:cs typeface="+mn-cs"/>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3" name="Picture 17" descr="Gibbs_20091002_0094.jpg"/>
          <p:cNvPicPr>
            <a:picLocks noChangeAspect="1"/>
          </p:cNvPicPr>
          <p:nvPr/>
        </p:nvPicPr>
        <p:blipFill>
          <a:blip r:embed="rId2"/>
          <a:srcRect/>
          <a:stretch>
            <a:fillRect/>
          </a:stretch>
        </p:blipFill>
        <p:spPr bwMode="auto">
          <a:xfrm>
            <a:off x="0" y="3135313"/>
            <a:ext cx="9144000" cy="2730500"/>
          </a:xfrm>
          <a:prstGeom prst="rect">
            <a:avLst/>
          </a:prstGeom>
          <a:noFill/>
          <a:ln w="9525">
            <a:noFill/>
            <a:miter lim="800000"/>
            <a:headEnd/>
            <a:tailEnd/>
          </a:ln>
        </p:spPr>
      </p:pic>
      <p:sp>
        <p:nvSpPr>
          <p:cNvPr id="131074" name="Title 1"/>
          <p:cNvSpPr>
            <a:spLocks noGrp="1"/>
          </p:cNvSpPr>
          <p:nvPr>
            <p:ph type="title"/>
          </p:nvPr>
        </p:nvSpPr>
        <p:spPr/>
        <p:txBody>
          <a:bodyPr/>
          <a:lstStyle/>
          <a:p>
            <a:r>
              <a:rPr lang="ru-RU" smtClean="0">
                <a:cs typeface="Arial" charset="0"/>
              </a:rPr>
              <a:t>Коммутатор </a:t>
            </a:r>
            <a:r>
              <a:rPr smtClean="0">
                <a:cs typeface="Arial" charset="0"/>
              </a:rPr>
              <a:t>Summit X480-</a:t>
            </a:r>
            <a:r>
              <a:rPr lang="ru-RU" smtClean="0">
                <a:cs typeface="Arial" charset="0"/>
              </a:rPr>
              <a:t>24</a:t>
            </a:r>
            <a:r>
              <a:rPr smtClean="0">
                <a:cs typeface="Arial" charset="0"/>
              </a:rPr>
              <a:t>x </a:t>
            </a:r>
          </a:p>
        </p:txBody>
      </p:sp>
      <p:sp>
        <p:nvSpPr>
          <p:cNvPr id="131075" name="Content Placeholder 2"/>
          <p:cNvSpPr>
            <a:spLocks noGrp="1"/>
          </p:cNvSpPr>
          <p:nvPr>
            <p:ph idx="4294967295"/>
          </p:nvPr>
        </p:nvSpPr>
        <p:spPr>
          <a:xfrm>
            <a:off x="457200" y="914400"/>
            <a:ext cx="8229600" cy="5211763"/>
          </a:xfrm>
        </p:spPr>
        <p:txBody>
          <a:bodyPr/>
          <a:lstStyle/>
          <a:p>
            <a:r>
              <a:rPr lang="en-US" smtClean="0">
                <a:cs typeface="Arial" charset="0"/>
              </a:rPr>
              <a:t>Summit X480-24x </a:t>
            </a:r>
            <a:r>
              <a:rPr lang="ru-RU" smtClean="0">
                <a:cs typeface="Arial" charset="0"/>
              </a:rPr>
              <a:t> - 12 комбинированных портов</a:t>
            </a:r>
            <a:endParaRPr lang="en-US" smtClean="0">
              <a:cs typeface="Arial" charset="0"/>
            </a:endParaRPr>
          </a:p>
          <a:p>
            <a:pPr lvl="1"/>
            <a:r>
              <a:rPr lang="ru-RU" smtClean="0">
                <a:cs typeface="Arial" charset="0"/>
              </a:rPr>
              <a:t>Возможны любые комбинации портов:</a:t>
            </a:r>
            <a:endParaRPr lang="en-US" smtClean="0">
              <a:cs typeface="Arial" charset="0"/>
            </a:endParaRPr>
          </a:p>
          <a:p>
            <a:pPr lvl="2"/>
            <a:r>
              <a:rPr lang="en-US" smtClean="0">
                <a:cs typeface="Arial" charset="0"/>
              </a:rPr>
              <a:t>12-port SFP + 12-port 1000BASE-T</a:t>
            </a:r>
          </a:p>
          <a:p>
            <a:pPr lvl="2"/>
            <a:r>
              <a:rPr lang="en-US" smtClean="0">
                <a:cs typeface="Arial" charset="0"/>
              </a:rPr>
              <a:t>16-port SFP + 8-port 1000BASE-T</a:t>
            </a:r>
          </a:p>
          <a:p>
            <a:pPr lvl="2"/>
            <a:r>
              <a:rPr lang="en-US" smtClean="0">
                <a:cs typeface="Arial" charset="0"/>
              </a:rPr>
              <a:t>20-port  SFP + 4-port 1000BASE-T</a:t>
            </a:r>
          </a:p>
          <a:p>
            <a:pPr lvl="2"/>
            <a:r>
              <a:rPr lang="en-US" smtClean="0">
                <a:cs typeface="Arial" charset="0"/>
              </a:rPr>
              <a:t>24-port SFP and no 1000BASE-T</a:t>
            </a:r>
          </a:p>
        </p:txBody>
      </p:sp>
      <p:cxnSp>
        <p:nvCxnSpPr>
          <p:cNvPr id="7" name="Straight Arrow Connector 6"/>
          <p:cNvCxnSpPr/>
          <p:nvPr/>
        </p:nvCxnSpPr>
        <p:spPr>
          <a:xfrm>
            <a:off x="1657350" y="5432425"/>
            <a:ext cx="13716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1077" name="TextBox 7"/>
          <p:cNvSpPr txBox="1">
            <a:spLocks noChangeArrowheads="1"/>
          </p:cNvSpPr>
          <p:nvPr/>
        </p:nvSpPr>
        <p:spPr bwMode="auto">
          <a:xfrm>
            <a:off x="895350" y="5902325"/>
            <a:ext cx="2197100" cy="369888"/>
          </a:xfrm>
          <a:prstGeom prst="rect">
            <a:avLst/>
          </a:prstGeom>
          <a:noFill/>
          <a:ln w="9525">
            <a:noFill/>
            <a:miter lim="800000"/>
            <a:headEnd/>
            <a:tailEnd/>
          </a:ln>
        </p:spPr>
        <p:txBody>
          <a:bodyPr wrap="none">
            <a:spAutoFit/>
          </a:bodyPr>
          <a:lstStyle/>
          <a:p>
            <a:r>
              <a:rPr lang="en-US"/>
              <a:t>12 x 100/1000BASE-X</a:t>
            </a:r>
          </a:p>
        </p:txBody>
      </p:sp>
      <p:cxnSp>
        <p:nvCxnSpPr>
          <p:cNvPr id="9" name="Straight Connector 8"/>
          <p:cNvCxnSpPr>
            <a:stCxn id="131077" idx="0"/>
          </p:cNvCxnSpPr>
          <p:nvPr/>
        </p:nvCxnSpPr>
        <p:spPr>
          <a:xfrm rot="5400000" flipH="1" flipV="1">
            <a:off x="1934369" y="5493544"/>
            <a:ext cx="468312" cy="34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181350" y="5434013"/>
            <a:ext cx="13716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1080" name="TextBox 10"/>
          <p:cNvSpPr txBox="1">
            <a:spLocks noChangeArrowheads="1"/>
          </p:cNvSpPr>
          <p:nvPr/>
        </p:nvSpPr>
        <p:spPr bwMode="auto">
          <a:xfrm>
            <a:off x="3552825" y="5891213"/>
            <a:ext cx="2513013" cy="646112"/>
          </a:xfrm>
          <a:prstGeom prst="rect">
            <a:avLst/>
          </a:prstGeom>
          <a:noFill/>
          <a:ln w="9525">
            <a:noFill/>
            <a:miter lim="800000"/>
            <a:headEnd/>
            <a:tailEnd/>
          </a:ln>
        </p:spPr>
        <p:txBody>
          <a:bodyPr wrap="none">
            <a:spAutoFit/>
          </a:bodyPr>
          <a:lstStyle/>
          <a:p>
            <a:r>
              <a:rPr lang="en-US"/>
              <a:t>12 x 100/1000BASE-X or</a:t>
            </a:r>
          </a:p>
          <a:p>
            <a:r>
              <a:rPr lang="en-US"/>
              <a:t>12 x 10/100/1000BASE-T</a:t>
            </a:r>
          </a:p>
        </p:txBody>
      </p:sp>
      <p:cxnSp>
        <p:nvCxnSpPr>
          <p:cNvPr id="12" name="Straight Arrow Connector 11"/>
          <p:cNvCxnSpPr/>
          <p:nvPr/>
        </p:nvCxnSpPr>
        <p:spPr>
          <a:xfrm>
            <a:off x="4705350" y="5434013"/>
            <a:ext cx="13716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5026819" y="5493544"/>
            <a:ext cx="468312" cy="34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V="1">
            <a:off x="3807619" y="5493544"/>
            <a:ext cx="468312" cy="349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329363" y="5434013"/>
            <a:ext cx="1371600" cy="158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1085" name="TextBox 15"/>
          <p:cNvSpPr txBox="1">
            <a:spLocks noChangeArrowheads="1"/>
          </p:cNvSpPr>
          <p:nvPr/>
        </p:nvSpPr>
        <p:spPr bwMode="auto">
          <a:xfrm>
            <a:off x="6481763" y="5891213"/>
            <a:ext cx="2136775" cy="368300"/>
          </a:xfrm>
          <a:prstGeom prst="rect">
            <a:avLst/>
          </a:prstGeom>
          <a:noFill/>
          <a:ln w="9525">
            <a:noFill/>
            <a:miter lim="800000"/>
            <a:headEnd/>
            <a:tailEnd/>
          </a:ln>
        </p:spPr>
        <p:txBody>
          <a:bodyPr wrap="none">
            <a:spAutoFit/>
          </a:bodyPr>
          <a:lstStyle/>
          <a:p>
            <a:r>
              <a:rPr lang="en-US"/>
              <a:t>2-port 10GBSE-X XFP</a:t>
            </a:r>
          </a:p>
        </p:txBody>
      </p:sp>
      <p:cxnSp>
        <p:nvCxnSpPr>
          <p:cNvPr id="17" name="Straight Connector 16"/>
          <p:cNvCxnSpPr/>
          <p:nvPr/>
        </p:nvCxnSpPr>
        <p:spPr>
          <a:xfrm rot="16200000" flipV="1">
            <a:off x="6955632" y="5493544"/>
            <a:ext cx="468312" cy="349250"/>
          </a:xfrm>
          <a:prstGeom prst="line">
            <a:avLst/>
          </a:prstGeom>
        </p:spPr>
        <p:style>
          <a:lnRef idx="1">
            <a:schemeClr val="accent1"/>
          </a:lnRef>
          <a:fillRef idx="0">
            <a:schemeClr val="accent1"/>
          </a:fillRef>
          <a:effectRef idx="0">
            <a:schemeClr val="accent1"/>
          </a:effectRef>
          <a:fontRef idx="minor">
            <a:schemeClr val="tx1"/>
          </a:fontRef>
        </p:style>
      </p:cxnSp>
      <p:sp>
        <p:nvSpPr>
          <p:cNvPr id="131087" name="Rectangle 18"/>
          <p:cNvSpPr>
            <a:spLocks noChangeArrowheads="1"/>
          </p:cNvSpPr>
          <p:nvPr/>
        </p:nvSpPr>
        <p:spPr bwMode="auto">
          <a:xfrm>
            <a:off x="898525" y="3479800"/>
            <a:ext cx="2108200" cy="368300"/>
          </a:xfrm>
          <a:prstGeom prst="rect">
            <a:avLst/>
          </a:prstGeom>
          <a:noFill/>
          <a:ln w="9525">
            <a:noFill/>
            <a:miter lim="800000"/>
            <a:headEnd/>
            <a:tailEnd/>
          </a:ln>
        </p:spPr>
        <p:txBody>
          <a:bodyPr wrap="none">
            <a:spAutoFit/>
          </a:bodyPr>
          <a:lstStyle/>
          <a:p>
            <a:r>
              <a:rPr lang="en-US" b="1"/>
              <a:t>Summit X480-24x </a:t>
            </a:r>
          </a:p>
        </p:txBody>
      </p:sp>
    </p:spTree>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1"/>
          <p:cNvSpPr>
            <a:spLocks noGrp="1"/>
          </p:cNvSpPr>
          <p:nvPr>
            <p:ph type="title"/>
          </p:nvPr>
        </p:nvSpPr>
        <p:spPr/>
        <p:txBody>
          <a:bodyPr/>
          <a:lstStyle/>
          <a:p>
            <a:r>
              <a:rPr lang="ru-RU" smtClean="0">
                <a:cs typeface="Arial" charset="0"/>
              </a:rPr>
              <a:t>Коммутатор </a:t>
            </a:r>
            <a:r>
              <a:rPr smtClean="0">
                <a:cs typeface="Arial" charset="0"/>
              </a:rPr>
              <a:t>Summit X480-48t </a:t>
            </a:r>
            <a:r>
              <a:rPr lang="ru-RU" smtClean="0">
                <a:cs typeface="Arial" charset="0"/>
              </a:rPr>
              <a:t>и </a:t>
            </a:r>
            <a:r>
              <a:rPr smtClean="0">
                <a:cs typeface="Arial" charset="0"/>
              </a:rPr>
              <a:t>48x</a:t>
            </a:r>
          </a:p>
        </p:txBody>
      </p:sp>
      <p:pic>
        <p:nvPicPr>
          <p:cNvPr id="132098" name="Picture 5" descr="Gibbs_20091002_0089.jpg"/>
          <p:cNvPicPr>
            <a:picLocks noChangeAspect="1"/>
          </p:cNvPicPr>
          <p:nvPr/>
        </p:nvPicPr>
        <p:blipFill>
          <a:blip r:embed="rId2"/>
          <a:srcRect/>
          <a:stretch>
            <a:fillRect/>
          </a:stretch>
        </p:blipFill>
        <p:spPr bwMode="auto">
          <a:xfrm>
            <a:off x="0" y="3500438"/>
            <a:ext cx="9144000" cy="2730500"/>
          </a:xfrm>
          <a:prstGeom prst="rect">
            <a:avLst/>
          </a:prstGeom>
          <a:noFill/>
          <a:ln w="9525">
            <a:noFill/>
            <a:miter lim="800000"/>
            <a:headEnd/>
            <a:tailEnd/>
          </a:ln>
        </p:spPr>
      </p:pic>
      <p:pic>
        <p:nvPicPr>
          <p:cNvPr id="132099" name="Picture 6" descr="Gibbs_20091002_0098.jpg"/>
          <p:cNvPicPr>
            <a:picLocks noChangeAspect="1"/>
          </p:cNvPicPr>
          <p:nvPr/>
        </p:nvPicPr>
        <p:blipFill>
          <a:blip r:embed="rId3"/>
          <a:srcRect/>
          <a:stretch>
            <a:fillRect/>
          </a:stretch>
        </p:blipFill>
        <p:spPr bwMode="auto">
          <a:xfrm>
            <a:off x="0" y="860425"/>
            <a:ext cx="9144000" cy="2730500"/>
          </a:xfrm>
          <a:prstGeom prst="rect">
            <a:avLst/>
          </a:prstGeom>
          <a:noFill/>
          <a:ln w="9525">
            <a:noFill/>
            <a:miter lim="800000"/>
            <a:headEnd/>
            <a:tailEnd/>
          </a:ln>
        </p:spPr>
      </p:pic>
      <p:cxnSp>
        <p:nvCxnSpPr>
          <p:cNvPr id="8" name="Straight Arrow Connector 7"/>
          <p:cNvCxnSpPr/>
          <p:nvPr/>
        </p:nvCxnSpPr>
        <p:spPr>
          <a:xfrm>
            <a:off x="1560513" y="3197225"/>
            <a:ext cx="493395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2101" name="TextBox 8"/>
          <p:cNvSpPr txBox="1">
            <a:spLocks noChangeArrowheads="1"/>
          </p:cNvSpPr>
          <p:nvPr/>
        </p:nvSpPr>
        <p:spPr bwMode="auto">
          <a:xfrm>
            <a:off x="2095500" y="3251200"/>
            <a:ext cx="2801938" cy="369888"/>
          </a:xfrm>
          <a:prstGeom prst="rect">
            <a:avLst/>
          </a:prstGeom>
          <a:noFill/>
          <a:ln w="9525">
            <a:noFill/>
            <a:miter lim="800000"/>
            <a:headEnd/>
            <a:tailEnd/>
          </a:ln>
        </p:spPr>
        <p:txBody>
          <a:bodyPr wrap="none">
            <a:spAutoFit/>
          </a:bodyPr>
          <a:lstStyle/>
          <a:p>
            <a:r>
              <a:rPr lang="en-US"/>
              <a:t>44 x 10/100/1000BASE-T</a:t>
            </a:r>
          </a:p>
        </p:txBody>
      </p:sp>
      <p:cxnSp>
        <p:nvCxnSpPr>
          <p:cNvPr id="11" name="Straight Arrow Connector 10"/>
          <p:cNvCxnSpPr/>
          <p:nvPr/>
        </p:nvCxnSpPr>
        <p:spPr>
          <a:xfrm>
            <a:off x="6646863" y="3197225"/>
            <a:ext cx="1371600"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2103" name="TextBox 11"/>
          <p:cNvSpPr txBox="1">
            <a:spLocks noChangeArrowheads="1"/>
          </p:cNvSpPr>
          <p:nvPr/>
        </p:nvSpPr>
        <p:spPr bwMode="auto">
          <a:xfrm>
            <a:off x="6111875" y="3213100"/>
            <a:ext cx="2943225" cy="646113"/>
          </a:xfrm>
          <a:prstGeom prst="rect">
            <a:avLst/>
          </a:prstGeom>
          <a:noFill/>
          <a:ln w="9525">
            <a:noFill/>
            <a:miter lim="800000"/>
            <a:headEnd/>
            <a:tailEnd/>
          </a:ln>
        </p:spPr>
        <p:txBody>
          <a:bodyPr wrap="none">
            <a:spAutoFit/>
          </a:bodyPr>
          <a:lstStyle/>
          <a:p>
            <a:r>
              <a:rPr lang="en-US"/>
              <a:t>4 x 10/100/1000BASE-T or</a:t>
            </a:r>
          </a:p>
          <a:p>
            <a:r>
              <a:rPr lang="en-US"/>
              <a:t>4 x 100/1000BASE-X</a:t>
            </a:r>
          </a:p>
        </p:txBody>
      </p:sp>
      <p:sp>
        <p:nvSpPr>
          <p:cNvPr id="132104" name="TextBox 14"/>
          <p:cNvSpPr txBox="1">
            <a:spLocks noChangeArrowheads="1"/>
          </p:cNvSpPr>
          <p:nvPr/>
        </p:nvSpPr>
        <p:spPr bwMode="auto">
          <a:xfrm>
            <a:off x="565150" y="1057275"/>
            <a:ext cx="2044700" cy="369888"/>
          </a:xfrm>
          <a:prstGeom prst="rect">
            <a:avLst/>
          </a:prstGeom>
          <a:noFill/>
          <a:ln w="9525">
            <a:noFill/>
            <a:miter lim="800000"/>
            <a:headEnd/>
            <a:tailEnd/>
          </a:ln>
        </p:spPr>
        <p:txBody>
          <a:bodyPr wrap="none">
            <a:spAutoFit/>
          </a:bodyPr>
          <a:lstStyle/>
          <a:p>
            <a:r>
              <a:rPr lang="en-US" b="1"/>
              <a:t>Summit X480-48t</a:t>
            </a:r>
          </a:p>
        </p:txBody>
      </p:sp>
      <p:sp>
        <p:nvSpPr>
          <p:cNvPr id="132105" name="TextBox 15"/>
          <p:cNvSpPr txBox="1">
            <a:spLocks noChangeArrowheads="1"/>
          </p:cNvSpPr>
          <p:nvPr/>
        </p:nvSpPr>
        <p:spPr bwMode="auto">
          <a:xfrm>
            <a:off x="620713" y="3778250"/>
            <a:ext cx="2108200" cy="368300"/>
          </a:xfrm>
          <a:prstGeom prst="rect">
            <a:avLst/>
          </a:prstGeom>
          <a:noFill/>
          <a:ln w="9525">
            <a:noFill/>
            <a:miter lim="800000"/>
            <a:headEnd/>
            <a:tailEnd/>
          </a:ln>
        </p:spPr>
        <p:txBody>
          <a:bodyPr wrap="none">
            <a:spAutoFit/>
          </a:bodyPr>
          <a:lstStyle/>
          <a:p>
            <a:r>
              <a:rPr lang="en-US" b="1"/>
              <a:t>Summit X480-48x</a:t>
            </a:r>
          </a:p>
        </p:txBody>
      </p:sp>
      <p:cxnSp>
        <p:nvCxnSpPr>
          <p:cNvPr id="17" name="Straight Arrow Connector 16"/>
          <p:cNvCxnSpPr/>
          <p:nvPr/>
        </p:nvCxnSpPr>
        <p:spPr>
          <a:xfrm>
            <a:off x="1477963" y="5889625"/>
            <a:ext cx="6391275"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32107" name="TextBox 17"/>
          <p:cNvSpPr txBox="1">
            <a:spLocks noChangeArrowheads="1"/>
          </p:cNvSpPr>
          <p:nvPr/>
        </p:nvSpPr>
        <p:spPr bwMode="auto">
          <a:xfrm>
            <a:off x="3159125" y="5916613"/>
            <a:ext cx="2481263" cy="369887"/>
          </a:xfrm>
          <a:prstGeom prst="rect">
            <a:avLst/>
          </a:prstGeom>
          <a:noFill/>
          <a:ln w="9525">
            <a:noFill/>
            <a:miter lim="800000"/>
            <a:headEnd/>
            <a:tailEnd/>
          </a:ln>
        </p:spPr>
        <p:txBody>
          <a:bodyPr wrap="none">
            <a:spAutoFit/>
          </a:bodyPr>
          <a:lstStyle/>
          <a:p>
            <a:r>
              <a:rPr lang="en-US"/>
              <a:t>48 x 100/1000BASE-X</a:t>
            </a: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1" name="Picture 47" descr="Gibbs_20091002_0076.jpg"/>
          <p:cNvPicPr>
            <a:picLocks noChangeAspect="1"/>
          </p:cNvPicPr>
          <p:nvPr/>
        </p:nvPicPr>
        <p:blipFill>
          <a:blip r:embed="rId2"/>
          <a:srcRect/>
          <a:stretch>
            <a:fillRect/>
          </a:stretch>
        </p:blipFill>
        <p:spPr bwMode="auto">
          <a:xfrm>
            <a:off x="28575" y="4230688"/>
            <a:ext cx="1731963" cy="811212"/>
          </a:xfrm>
          <a:prstGeom prst="rect">
            <a:avLst/>
          </a:prstGeom>
          <a:noFill/>
          <a:ln w="9525">
            <a:noFill/>
            <a:miter lim="800000"/>
            <a:headEnd/>
            <a:tailEnd/>
          </a:ln>
        </p:spPr>
      </p:pic>
      <p:pic>
        <p:nvPicPr>
          <p:cNvPr id="133122" name="Picture 48" descr="Gibbs_20091002_0066.jpg"/>
          <p:cNvPicPr>
            <a:picLocks noChangeAspect="1"/>
          </p:cNvPicPr>
          <p:nvPr/>
        </p:nvPicPr>
        <p:blipFill>
          <a:blip r:embed="rId3"/>
          <a:srcRect/>
          <a:stretch>
            <a:fillRect/>
          </a:stretch>
        </p:blipFill>
        <p:spPr bwMode="auto">
          <a:xfrm>
            <a:off x="371475" y="5200650"/>
            <a:ext cx="1731963" cy="812800"/>
          </a:xfrm>
          <a:prstGeom prst="rect">
            <a:avLst/>
          </a:prstGeom>
          <a:noFill/>
          <a:ln w="9525">
            <a:noFill/>
            <a:miter lim="800000"/>
            <a:headEnd/>
            <a:tailEnd/>
          </a:ln>
        </p:spPr>
      </p:pic>
      <p:pic>
        <p:nvPicPr>
          <p:cNvPr id="133123" name="Picture 46" descr="Gibbs_20091002_0071.jpg"/>
          <p:cNvPicPr>
            <a:picLocks noChangeAspect="1"/>
          </p:cNvPicPr>
          <p:nvPr/>
        </p:nvPicPr>
        <p:blipFill>
          <a:blip r:embed="rId4"/>
          <a:srcRect/>
          <a:stretch>
            <a:fillRect/>
          </a:stretch>
        </p:blipFill>
        <p:spPr bwMode="auto">
          <a:xfrm>
            <a:off x="2382838" y="5108575"/>
            <a:ext cx="1893887" cy="889000"/>
          </a:xfrm>
          <a:prstGeom prst="rect">
            <a:avLst/>
          </a:prstGeom>
          <a:noFill/>
          <a:ln w="9525">
            <a:noFill/>
            <a:miter lim="800000"/>
            <a:headEnd/>
            <a:tailEnd/>
          </a:ln>
        </p:spPr>
      </p:pic>
      <p:pic>
        <p:nvPicPr>
          <p:cNvPr id="133124" name="Picture 43" descr="Gibbs_20091002_0003.jpg"/>
          <p:cNvPicPr>
            <a:picLocks noChangeAspect="1"/>
          </p:cNvPicPr>
          <p:nvPr/>
        </p:nvPicPr>
        <p:blipFill>
          <a:blip r:embed="rId5"/>
          <a:srcRect/>
          <a:stretch>
            <a:fillRect/>
          </a:stretch>
        </p:blipFill>
        <p:spPr bwMode="auto">
          <a:xfrm>
            <a:off x="831850" y="1628775"/>
            <a:ext cx="7843838" cy="2413000"/>
          </a:xfrm>
          <a:prstGeom prst="rect">
            <a:avLst/>
          </a:prstGeom>
          <a:noFill/>
          <a:ln w="9525">
            <a:noFill/>
            <a:miter lim="800000"/>
            <a:headEnd/>
            <a:tailEnd/>
          </a:ln>
        </p:spPr>
      </p:pic>
      <p:sp>
        <p:nvSpPr>
          <p:cNvPr id="133125" name="Title 1"/>
          <p:cNvSpPr>
            <a:spLocks noGrp="1"/>
          </p:cNvSpPr>
          <p:nvPr>
            <p:ph type="title"/>
          </p:nvPr>
        </p:nvSpPr>
        <p:spPr>
          <a:xfrm>
            <a:off x="457200" y="55563"/>
            <a:ext cx="8229600" cy="685800"/>
          </a:xfrm>
        </p:spPr>
        <p:txBody>
          <a:bodyPr/>
          <a:lstStyle/>
          <a:p>
            <a:r>
              <a:rPr smtClean="0">
                <a:latin typeface="Arial" charset="0"/>
                <a:cs typeface="Arial" charset="0"/>
              </a:rPr>
              <a:t>Summit X480 -  </a:t>
            </a:r>
            <a:r>
              <a:rPr lang="ru-RU" smtClean="0">
                <a:latin typeface="Arial" charset="0"/>
                <a:cs typeface="Arial" charset="0"/>
              </a:rPr>
              <a:t>высокая надежность</a:t>
            </a:r>
            <a:endParaRPr smtClean="0">
              <a:latin typeface="Arial" charset="0"/>
              <a:cs typeface="Arial" charset="0"/>
            </a:endParaRPr>
          </a:p>
        </p:txBody>
      </p:sp>
      <p:sp>
        <p:nvSpPr>
          <p:cNvPr id="4" name="Slide Number Placeholder 3"/>
          <p:cNvSpPr>
            <a:spLocks noGrp="1"/>
          </p:cNvSpPr>
          <p:nvPr>
            <p:ph type="sldNum" sz="quarter" idx="11"/>
          </p:nvPr>
        </p:nvSpPr>
        <p:spPr/>
        <p:txBody>
          <a:bodyPr/>
          <a:lstStyle/>
          <a:p>
            <a:pPr>
              <a:defRPr/>
            </a:pPr>
            <a:r>
              <a:rPr lang="en-US">
                <a:latin typeface="+mj-lt"/>
              </a:rPr>
              <a:t>Page </a:t>
            </a:r>
            <a:fld id="{B9125BCB-54BC-4124-8BD2-FDF31DF0E604}" type="slidenum">
              <a:rPr lang="en-US">
                <a:latin typeface="+mj-lt"/>
              </a:rPr>
              <a:pPr>
                <a:defRPr/>
              </a:pPr>
              <a:t>25</a:t>
            </a:fld>
            <a:endParaRPr lang="en-US">
              <a:latin typeface="+mj-lt"/>
            </a:endParaRPr>
          </a:p>
        </p:txBody>
      </p:sp>
      <p:cxnSp>
        <p:nvCxnSpPr>
          <p:cNvPr id="7" name="Straight Arrow Connector 6"/>
          <p:cNvCxnSpPr>
            <a:stCxn id="8" idx="2"/>
          </p:cNvCxnSpPr>
          <p:nvPr/>
        </p:nvCxnSpPr>
        <p:spPr bwMode="auto">
          <a:xfrm rot="16200000" flipH="1">
            <a:off x="1807369" y="2207419"/>
            <a:ext cx="606425" cy="433387"/>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8" name="TextBox 7"/>
          <p:cNvSpPr txBox="1"/>
          <p:nvPr/>
        </p:nvSpPr>
        <p:spPr>
          <a:xfrm>
            <a:off x="1412875" y="1812925"/>
            <a:ext cx="962025" cy="30797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VIM2 Slot</a:t>
            </a:r>
            <a:endParaRPr lang="en-US" sz="1400" dirty="0">
              <a:effectLst>
                <a:outerShdw blurRad="38100" dist="38100" dir="2700000" algn="tl">
                  <a:srgbClr val="000000">
                    <a:alpha val="43137"/>
                  </a:srgbClr>
                </a:outerShdw>
              </a:effectLst>
              <a:latin typeface="+mn-lt"/>
              <a:cs typeface="+mn-cs"/>
            </a:endParaRPr>
          </a:p>
        </p:txBody>
      </p:sp>
      <p:cxnSp>
        <p:nvCxnSpPr>
          <p:cNvPr id="9" name="Straight Arrow Connector 8"/>
          <p:cNvCxnSpPr/>
          <p:nvPr/>
        </p:nvCxnSpPr>
        <p:spPr bwMode="auto">
          <a:xfrm flipV="1">
            <a:off x="866558" y="3545889"/>
            <a:ext cx="1146047" cy="837054"/>
          </a:xfrm>
          <a:prstGeom prst="straightConnector1">
            <a:avLst/>
          </a:prstGeom>
          <a:ln>
            <a:tailEnd type="arrow"/>
          </a:ln>
          <a:effectLst>
            <a:glow rad="63500">
              <a:schemeClr val="accent2">
                <a:alpha val="75000"/>
              </a:schemeClr>
            </a:glow>
            <a:outerShdw blurRad="40000" dist="23000" dir="5400000" rotWithShape="0">
              <a:srgbClr val="000000">
                <a:alpha val="35000"/>
              </a:srgbClr>
            </a:outerShdw>
          </a:effectLst>
        </p:spPr>
        <p:style>
          <a:lnRef idx="3">
            <a:schemeClr val="accent3"/>
          </a:lnRef>
          <a:fillRef idx="0">
            <a:schemeClr val="accent3"/>
          </a:fillRef>
          <a:effectRef idx="2">
            <a:schemeClr val="accent3"/>
          </a:effectRef>
          <a:fontRef idx="minor">
            <a:schemeClr val="tx1"/>
          </a:fontRef>
        </p:style>
      </p:cxnSp>
      <p:sp>
        <p:nvSpPr>
          <p:cNvPr id="10" name="TextBox 9"/>
          <p:cNvSpPr txBox="1"/>
          <p:nvPr/>
        </p:nvSpPr>
        <p:spPr>
          <a:xfrm>
            <a:off x="28575" y="4824413"/>
            <a:ext cx="1628775" cy="307975"/>
          </a:xfrm>
          <a:prstGeom prst="rect">
            <a:avLst/>
          </a:prstGeom>
          <a:noFill/>
        </p:spPr>
        <p:txBody>
          <a:bodyPr wrap="none">
            <a:spAutoFit/>
          </a:bodyPr>
          <a:lstStyle/>
          <a:p>
            <a:pPr fontAlgn="auto">
              <a:spcBef>
                <a:spcPts val="0"/>
              </a:spcBef>
              <a:spcAft>
                <a:spcPts val="0"/>
              </a:spcAft>
              <a:defRPr/>
            </a:pPr>
            <a:r>
              <a:rPr lang="en-US" sz="1400" dirty="0" err="1">
                <a:effectLst>
                  <a:outerShdw blurRad="38100" dist="38100" dir="2700000" algn="tl">
                    <a:srgbClr val="000000">
                      <a:alpha val="43137"/>
                    </a:srgbClr>
                  </a:outerShdw>
                </a:effectLst>
                <a:latin typeface="+mn-lt"/>
                <a:cs typeface="+mn-cs"/>
              </a:rPr>
              <a:t>SummitStack</a:t>
            </a:r>
            <a:r>
              <a:rPr lang="en-US" sz="1400" dirty="0">
                <a:effectLst>
                  <a:outerShdw blurRad="38100" dist="38100" dir="2700000" algn="tl">
                    <a:srgbClr val="000000">
                      <a:alpha val="43137"/>
                    </a:srgbClr>
                  </a:outerShdw>
                </a:effectLst>
                <a:latin typeface="+mn-lt"/>
                <a:cs typeface="+mn-cs"/>
              </a:rPr>
              <a:t> 40G</a:t>
            </a:r>
            <a:endParaRPr lang="en-US" sz="1400" dirty="0">
              <a:effectLst>
                <a:outerShdw blurRad="38100" dist="38100" dir="2700000" algn="tl">
                  <a:srgbClr val="000000">
                    <a:alpha val="43137"/>
                  </a:srgbClr>
                </a:outerShdw>
              </a:effectLst>
              <a:latin typeface="+mn-lt"/>
              <a:cs typeface="+mn-cs"/>
            </a:endParaRPr>
          </a:p>
        </p:txBody>
      </p:sp>
      <p:cxnSp>
        <p:nvCxnSpPr>
          <p:cNvPr id="11" name="Straight Arrow Connector 10"/>
          <p:cNvCxnSpPr>
            <a:stCxn id="12" idx="2"/>
          </p:cNvCxnSpPr>
          <p:nvPr/>
        </p:nvCxnSpPr>
        <p:spPr bwMode="auto">
          <a:xfrm rot="5400000">
            <a:off x="6738143" y="2301082"/>
            <a:ext cx="538163" cy="2413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12" name="TextBox 11"/>
          <p:cNvSpPr txBox="1"/>
          <p:nvPr/>
        </p:nvSpPr>
        <p:spPr>
          <a:xfrm>
            <a:off x="5876925" y="1628775"/>
            <a:ext cx="2500313" cy="523875"/>
          </a:xfrm>
          <a:prstGeom prst="rect">
            <a:avLst/>
          </a:prstGeom>
          <a:noFill/>
        </p:spPr>
        <p:txBody>
          <a:bodyPr>
            <a:spAutoFit/>
          </a:bodyPr>
          <a:lstStyle/>
          <a:p>
            <a:pPr algn="ct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Redundant/hot-swappable</a:t>
            </a:r>
            <a:br>
              <a:rPr lang="en-US" sz="1400" dirty="0">
                <a:effectLst>
                  <a:outerShdw blurRad="38100" dist="38100" dir="2700000" algn="tl">
                    <a:srgbClr val="000000">
                      <a:alpha val="43137"/>
                    </a:srgbClr>
                  </a:outerShdw>
                </a:effectLst>
                <a:latin typeface="+mn-lt"/>
                <a:cs typeface="+mn-cs"/>
              </a:rPr>
            </a:br>
            <a:r>
              <a:rPr lang="en-US" sz="1400" dirty="0">
                <a:effectLst>
                  <a:outerShdw blurRad="38100" dist="38100" dir="2700000" algn="tl">
                    <a:srgbClr val="000000">
                      <a:alpha val="43137"/>
                    </a:srgbClr>
                  </a:outerShdw>
                </a:effectLst>
                <a:latin typeface="+mn-lt"/>
                <a:cs typeface="+mn-cs"/>
              </a:rPr>
              <a:t>AC/DC PSU</a:t>
            </a:r>
            <a:endParaRPr lang="en-US" sz="1400" dirty="0">
              <a:effectLst>
                <a:outerShdw blurRad="38100" dist="38100" dir="2700000" algn="tl">
                  <a:srgbClr val="000000">
                    <a:alpha val="43137"/>
                  </a:srgbClr>
                </a:outerShdw>
              </a:effectLst>
              <a:latin typeface="+mn-lt"/>
              <a:cs typeface="+mn-cs"/>
            </a:endParaRPr>
          </a:p>
        </p:txBody>
      </p:sp>
      <p:cxnSp>
        <p:nvCxnSpPr>
          <p:cNvPr id="13" name="Straight Arrow Connector 12"/>
          <p:cNvCxnSpPr>
            <a:stCxn id="12" idx="2"/>
          </p:cNvCxnSpPr>
          <p:nvPr/>
        </p:nvCxnSpPr>
        <p:spPr bwMode="auto">
          <a:xfrm rot="5400000">
            <a:off x="6381750" y="1981200"/>
            <a:ext cx="574675" cy="917575"/>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sp>
        <p:nvSpPr>
          <p:cNvPr id="16" name="TextBox 15"/>
          <p:cNvSpPr txBox="1"/>
          <p:nvPr/>
        </p:nvSpPr>
        <p:spPr>
          <a:xfrm>
            <a:off x="3576638" y="1557338"/>
            <a:ext cx="2303462" cy="522287"/>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Removable FAN</a:t>
            </a:r>
          </a:p>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(hot-swappable with X480)</a:t>
            </a:r>
            <a:endParaRPr lang="en-US" sz="1400" dirty="0">
              <a:effectLst>
                <a:outerShdw blurRad="38100" dist="38100" dir="2700000" algn="tl">
                  <a:srgbClr val="000000">
                    <a:alpha val="43137"/>
                  </a:srgbClr>
                </a:outerShdw>
              </a:effectLst>
              <a:latin typeface="+mn-lt"/>
              <a:cs typeface="+mn-cs"/>
            </a:endParaRPr>
          </a:p>
        </p:txBody>
      </p:sp>
      <p:cxnSp>
        <p:nvCxnSpPr>
          <p:cNvPr id="17" name="Straight Arrow Connector 16"/>
          <p:cNvCxnSpPr/>
          <p:nvPr/>
        </p:nvCxnSpPr>
        <p:spPr bwMode="auto">
          <a:xfrm flipH="1">
            <a:off x="4546600" y="2120900"/>
            <a:ext cx="169863" cy="558800"/>
          </a:xfrm>
          <a:prstGeom prst="straightConnector1">
            <a:avLst/>
          </a:prstGeom>
          <a:ln>
            <a:headEnd type="none" w="med" len="med"/>
            <a:tailEnd type="arrow"/>
          </a:ln>
        </p:spPr>
        <p:style>
          <a:lnRef idx="3">
            <a:schemeClr val="accent4"/>
          </a:lnRef>
          <a:fillRef idx="0">
            <a:schemeClr val="accent4"/>
          </a:fillRef>
          <a:effectRef idx="2">
            <a:schemeClr val="accent4"/>
          </a:effectRef>
          <a:fontRef idx="minor">
            <a:schemeClr val="tx1"/>
          </a:fontRef>
        </p:style>
      </p:cxnSp>
      <p:pic>
        <p:nvPicPr>
          <p:cNvPr id="133136" name="Picture 1"/>
          <p:cNvPicPr>
            <a:picLocks noChangeAspect="1" noChangeArrowheads="1"/>
          </p:cNvPicPr>
          <p:nvPr/>
        </p:nvPicPr>
        <p:blipFill>
          <a:blip r:embed="rId6"/>
          <a:srcRect l="24579" t="20290" r="22299" b="17390"/>
          <a:stretch>
            <a:fillRect/>
          </a:stretch>
        </p:blipFill>
        <p:spPr bwMode="auto">
          <a:xfrm>
            <a:off x="6594475" y="4327525"/>
            <a:ext cx="1511300" cy="971550"/>
          </a:xfrm>
          <a:prstGeom prst="rect">
            <a:avLst/>
          </a:prstGeom>
          <a:noFill/>
          <a:ln w="9525">
            <a:noFill/>
            <a:miter lim="800000"/>
            <a:headEnd/>
            <a:tailEnd/>
          </a:ln>
        </p:spPr>
      </p:pic>
      <p:cxnSp>
        <p:nvCxnSpPr>
          <p:cNvPr id="29" name="Straight Arrow Connector 28"/>
          <p:cNvCxnSpPr/>
          <p:nvPr/>
        </p:nvCxnSpPr>
        <p:spPr>
          <a:xfrm rot="5400000" flipH="1" flipV="1">
            <a:off x="6860575" y="3909206"/>
            <a:ext cx="685800" cy="1588"/>
          </a:xfrm>
          <a:prstGeom prst="straightConnector1">
            <a:avLst/>
          </a:prstGeom>
          <a:ln>
            <a:tailEnd type="arrow"/>
          </a:ln>
          <a:effectLst>
            <a:glow rad="63500">
              <a:schemeClr val="accent2">
                <a:alpha val="75000"/>
              </a:schemeClr>
            </a:glow>
            <a:outerShdw blurRad="40000" dist="23000" dir="5400000" rotWithShape="0">
              <a:srgbClr val="000000">
                <a:alpha val="35000"/>
              </a:srgbClr>
            </a:outerShdw>
          </a:effectLst>
        </p:spPr>
        <p:style>
          <a:lnRef idx="3">
            <a:schemeClr val="accent3"/>
          </a:lnRef>
          <a:fillRef idx="0">
            <a:schemeClr val="accent3"/>
          </a:fillRef>
          <a:effectRef idx="2">
            <a:schemeClr val="accent3"/>
          </a:effectRef>
          <a:fontRef idx="minor">
            <a:schemeClr val="tx1"/>
          </a:fontRef>
        </p:style>
      </p:cxnSp>
      <p:cxnSp>
        <p:nvCxnSpPr>
          <p:cNvPr id="33" name="Straight Arrow Connector 32"/>
          <p:cNvCxnSpPr/>
          <p:nvPr/>
        </p:nvCxnSpPr>
        <p:spPr bwMode="auto">
          <a:xfrm rot="5400000" flipH="1" flipV="1">
            <a:off x="1032787" y="4068507"/>
            <a:ext cx="1807236" cy="762000"/>
          </a:xfrm>
          <a:prstGeom prst="straightConnector1">
            <a:avLst/>
          </a:prstGeom>
          <a:ln>
            <a:tailEnd type="arrow"/>
          </a:ln>
          <a:effectLst>
            <a:glow rad="63500">
              <a:schemeClr val="accent2">
                <a:alpha val="75000"/>
              </a:schemeClr>
            </a:glow>
            <a:outerShdw blurRad="40000" dist="23000" dir="5400000" rotWithShape="0">
              <a:srgbClr val="000000">
                <a:alpha val="35000"/>
              </a:srgbClr>
            </a:outerShdw>
          </a:effectLst>
        </p:spPr>
        <p:style>
          <a:lnRef idx="3">
            <a:schemeClr val="accent3"/>
          </a:lnRef>
          <a:fillRef idx="0">
            <a:schemeClr val="accent3"/>
          </a:fillRef>
          <a:effectRef idx="2">
            <a:schemeClr val="accent3"/>
          </a:effectRef>
          <a:fontRef idx="minor">
            <a:schemeClr val="tx1"/>
          </a:fontRef>
        </p:style>
      </p:cxnSp>
      <p:cxnSp>
        <p:nvCxnSpPr>
          <p:cNvPr id="35" name="Straight Arrow Connector 34"/>
          <p:cNvCxnSpPr/>
          <p:nvPr/>
        </p:nvCxnSpPr>
        <p:spPr bwMode="auto">
          <a:xfrm rot="16200000" flipV="1">
            <a:off x="2020339" y="4068507"/>
            <a:ext cx="1807236" cy="762000"/>
          </a:xfrm>
          <a:prstGeom prst="straightConnector1">
            <a:avLst/>
          </a:prstGeom>
          <a:ln>
            <a:tailEnd type="arrow"/>
          </a:ln>
          <a:effectLst>
            <a:glow rad="63500">
              <a:schemeClr val="accent2">
                <a:alpha val="75000"/>
              </a:schemeClr>
            </a:glow>
            <a:outerShdw blurRad="40000" dist="23000" dir="5400000" rotWithShape="0">
              <a:srgbClr val="000000">
                <a:alpha val="35000"/>
              </a:srgbClr>
            </a:outerShdw>
          </a:effectLst>
        </p:spPr>
        <p:style>
          <a:lnRef idx="3">
            <a:schemeClr val="accent3"/>
          </a:lnRef>
          <a:fillRef idx="0">
            <a:schemeClr val="accent3"/>
          </a:fillRef>
          <a:effectRef idx="2">
            <a:schemeClr val="accent3"/>
          </a:effectRef>
          <a:fontRef idx="minor">
            <a:schemeClr val="tx1"/>
          </a:fontRef>
        </p:style>
      </p:cxnSp>
      <p:sp>
        <p:nvSpPr>
          <p:cNvPr id="37" name="TextBox 36"/>
          <p:cNvSpPr txBox="1"/>
          <p:nvPr/>
        </p:nvSpPr>
        <p:spPr>
          <a:xfrm>
            <a:off x="333375" y="5832475"/>
            <a:ext cx="1438275" cy="30797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4-port 10G XFP</a:t>
            </a:r>
            <a:endParaRPr lang="en-US" sz="1400" dirty="0">
              <a:effectLst>
                <a:outerShdw blurRad="38100" dist="38100" dir="2700000" algn="tl">
                  <a:srgbClr val="000000">
                    <a:alpha val="43137"/>
                  </a:srgbClr>
                </a:outerShdw>
              </a:effectLst>
              <a:latin typeface="+mn-lt"/>
              <a:cs typeface="+mn-cs"/>
            </a:endParaRPr>
          </a:p>
        </p:txBody>
      </p:sp>
      <p:sp>
        <p:nvSpPr>
          <p:cNvPr id="38" name="TextBox 37"/>
          <p:cNvSpPr txBox="1"/>
          <p:nvPr/>
        </p:nvSpPr>
        <p:spPr>
          <a:xfrm>
            <a:off x="2543175" y="5832475"/>
            <a:ext cx="1677988" cy="307975"/>
          </a:xfrm>
          <a:prstGeom prst="rect">
            <a:avLst/>
          </a:prstGeom>
          <a:noFill/>
        </p:spPr>
        <p:txBody>
          <a:bodyPr wrap="none">
            <a:spAutoFit/>
          </a:bodyPr>
          <a:lstStyle/>
          <a:p>
            <a:pPr fontAlgn="auto">
              <a:spcBef>
                <a:spcPts val="0"/>
              </a:spcBef>
              <a:spcAft>
                <a:spcPts val="0"/>
              </a:spcAft>
              <a:defRPr/>
            </a:pPr>
            <a:r>
              <a:rPr lang="en-US" sz="1400" dirty="0">
                <a:effectLst>
                  <a:outerShdw blurRad="38100" dist="38100" dir="2700000" algn="tl">
                    <a:srgbClr val="000000">
                      <a:alpha val="43137"/>
                    </a:srgbClr>
                  </a:outerShdw>
                </a:effectLst>
                <a:latin typeface="+mn-lt"/>
                <a:cs typeface="+mn-cs"/>
              </a:rPr>
              <a:t>SummitStack128G</a:t>
            </a:r>
            <a:endParaRPr lang="en-US" sz="1400" dirty="0">
              <a:effectLst>
                <a:outerShdw blurRad="38100" dist="38100" dir="2700000" algn="tl">
                  <a:srgbClr val="000000">
                    <a:alpha val="43137"/>
                  </a:srgbClr>
                </a:outerShdw>
              </a:effectLst>
              <a:latin typeface="+mn-lt"/>
              <a:cs typeface="+mn-cs"/>
            </a:endParaRPr>
          </a:p>
        </p:txBody>
      </p:sp>
      <p:pic>
        <p:nvPicPr>
          <p:cNvPr id="133142" name="Picture 2"/>
          <p:cNvPicPr>
            <a:picLocks noChangeAspect="1" noChangeArrowheads="1"/>
          </p:cNvPicPr>
          <p:nvPr/>
        </p:nvPicPr>
        <p:blipFill>
          <a:blip r:embed="rId7">
            <a:lum bright="10000"/>
          </a:blip>
          <a:srcRect l="13667" t="36098" r="13763" b="4277"/>
          <a:stretch>
            <a:fillRect/>
          </a:stretch>
        </p:blipFill>
        <p:spPr bwMode="auto">
          <a:xfrm>
            <a:off x="3556000" y="4194175"/>
            <a:ext cx="1620838" cy="652463"/>
          </a:xfrm>
          <a:prstGeom prst="rect">
            <a:avLst/>
          </a:prstGeom>
          <a:noFill/>
          <a:ln w="9525">
            <a:noFill/>
            <a:miter lim="800000"/>
            <a:headEnd/>
            <a:tailEnd/>
          </a:ln>
        </p:spPr>
      </p:pic>
      <p:cxnSp>
        <p:nvCxnSpPr>
          <p:cNvPr id="42" name="Straight Arrow Connector 41"/>
          <p:cNvCxnSpPr/>
          <p:nvPr/>
        </p:nvCxnSpPr>
        <p:spPr>
          <a:xfrm rot="5400000" flipH="1" flipV="1">
            <a:off x="3998503" y="3808622"/>
            <a:ext cx="685800" cy="1588"/>
          </a:xfrm>
          <a:prstGeom prst="straightConnector1">
            <a:avLst/>
          </a:prstGeom>
          <a:ln>
            <a:tailEnd type="arrow"/>
          </a:ln>
          <a:effectLst>
            <a:glow rad="63500">
              <a:schemeClr val="accent2">
                <a:alpha val="75000"/>
              </a:schemeClr>
            </a:glow>
            <a:outerShdw blurRad="40000" dist="23000" dir="5400000" rotWithShape="0">
              <a:srgbClr val="000000">
                <a:alpha val="35000"/>
              </a:srgbClr>
            </a:outerShdw>
          </a:effectLst>
        </p:spPr>
        <p:style>
          <a:lnRef idx="3">
            <a:schemeClr val="accent3"/>
          </a:lnRef>
          <a:fillRef idx="0">
            <a:schemeClr val="accent3"/>
          </a:fillRef>
          <a:effectRef idx="2">
            <a:schemeClr val="accent3"/>
          </a:effectRef>
          <a:fontRef idx="minor">
            <a:schemeClr val="tx1"/>
          </a:fontRef>
        </p:style>
      </p:cxnSp>
      <p:sp>
        <p:nvSpPr>
          <p:cNvPr id="133144" name="Footer Placeholder 3"/>
          <p:cNvSpPr txBox="1">
            <a:spLocks/>
          </p:cNvSpPr>
          <p:nvPr/>
        </p:nvSpPr>
        <p:spPr bwMode="auto">
          <a:xfrm>
            <a:off x="3487738" y="6538913"/>
            <a:ext cx="2895600" cy="365125"/>
          </a:xfrm>
          <a:prstGeom prst="rect">
            <a:avLst/>
          </a:prstGeom>
          <a:noFill/>
          <a:ln w="9525">
            <a:noFill/>
            <a:miter lim="800000"/>
            <a:headEnd/>
            <a:tailEnd/>
          </a:ln>
        </p:spPr>
        <p:txBody>
          <a:bodyPr anchor="ctr"/>
          <a:lstStyle/>
          <a:p>
            <a:pPr algn="ctr" defTabSz="914400"/>
            <a:r>
              <a:rPr lang="en-US" sz="900" i="1">
                <a:solidFill>
                  <a:schemeClr val="bg1"/>
                </a:solidFill>
              </a:rPr>
              <a:t>Extreme Networks Confidential and Proprietary.         ©  2009 Extreme Networks Inc. All rights reserved.</a:t>
            </a:r>
          </a:p>
        </p:txBody>
      </p:sp>
      <p:sp>
        <p:nvSpPr>
          <p:cNvPr id="43" name="TextBox 42"/>
          <p:cNvSpPr txBox="1"/>
          <p:nvPr/>
        </p:nvSpPr>
        <p:spPr>
          <a:xfrm>
            <a:off x="4562475" y="4676775"/>
            <a:ext cx="914400" cy="914400"/>
          </a:xfrm>
          <a:prstGeom prst="rect">
            <a:avLst/>
          </a:prstGeom>
          <a:noFill/>
          <a:effectLst>
            <a:outerShdw blurRad="25400" dist="25400" dir="2700000" algn="tl" rotWithShape="0">
              <a:prstClr val="black">
                <a:alpha val="40000"/>
              </a:prstClr>
            </a:outerShdw>
          </a:effectLst>
        </p:spPr>
        <p:txBody>
          <a:bodyPr wrap="none" lIns="0" tIns="0" rIns="0" bIns="0" anchor="ctr" anchorCtr="1"/>
          <a:lstStyle/>
          <a:p>
            <a:pPr algn="ctr" fontAlgn="auto">
              <a:lnSpc>
                <a:spcPct val="90000"/>
              </a:lnSpc>
              <a:spcBef>
                <a:spcPts val="600"/>
              </a:spcBef>
              <a:spcAft>
                <a:spcPts val="0"/>
              </a:spcAft>
              <a:defRPr/>
            </a:pPr>
            <a:r>
              <a:rPr lang="en-US" sz="1200" b="1" dirty="0">
                <a:latin typeface="+mn-lt"/>
                <a:cs typeface="+mn-cs"/>
              </a:rPr>
              <a:t>Variable FAN speed control</a:t>
            </a:r>
          </a:p>
          <a:p>
            <a:pPr algn="ctr" fontAlgn="auto">
              <a:lnSpc>
                <a:spcPct val="90000"/>
              </a:lnSpc>
              <a:spcBef>
                <a:spcPts val="600"/>
              </a:spcBef>
              <a:spcAft>
                <a:spcPts val="0"/>
              </a:spcAft>
              <a:defRPr/>
            </a:pPr>
            <a:r>
              <a:rPr lang="en-US" sz="1200" b="1" dirty="0">
                <a:latin typeface="+mn-lt"/>
                <a:cs typeface="+mn-cs"/>
              </a:rPr>
              <a:t>30W less power when low speed</a:t>
            </a:r>
          </a:p>
        </p:txBody>
      </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p:txBody>
          <a:bodyPr/>
          <a:lstStyle/>
          <a:p>
            <a:r>
              <a:rPr smtClean="0">
                <a:cs typeface="Arial" charset="0"/>
              </a:rPr>
              <a:t>Summit Plugin 40G Ethernet</a:t>
            </a:r>
          </a:p>
        </p:txBody>
      </p:sp>
      <p:sp>
        <p:nvSpPr>
          <p:cNvPr id="4" name="Slide Number Placeholder 3"/>
          <p:cNvSpPr>
            <a:spLocks noGrp="1"/>
          </p:cNvSpPr>
          <p:nvPr>
            <p:ph type="sldNum" sz="quarter" idx="12"/>
          </p:nvPr>
        </p:nvSpPr>
        <p:spPr/>
        <p:txBody>
          <a:bodyPr/>
          <a:lstStyle/>
          <a:p>
            <a:pPr>
              <a:defRPr/>
            </a:pPr>
            <a:fld id="{D3AE4F21-49C3-4EFF-B858-CF448CF8D4A5}" type="slidenum">
              <a:rPr lang="en-US">
                <a:solidFill>
                  <a:schemeClr val="accent1"/>
                </a:solidFill>
                <a:latin typeface="+mj-lt"/>
              </a:rPr>
              <a:pPr>
                <a:defRPr/>
              </a:pPr>
              <a:t>26</a:t>
            </a:fld>
            <a:endParaRPr lang="en-US" dirty="0">
              <a:solidFill>
                <a:schemeClr val="accent1"/>
              </a:solidFill>
              <a:latin typeface="+mj-lt"/>
            </a:endParaRPr>
          </a:p>
        </p:txBody>
      </p:sp>
      <p:sp>
        <p:nvSpPr>
          <p:cNvPr id="10" name="Text Placeholder 2"/>
          <p:cNvSpPr>
            <a:spLocks noGrp="1"/>
          </p:cNvSpPr>
          <p:nvPr>
            <p:ph type="body" sz="quarter" idx="11"/>
          </p:nvPr>
        </p:nvSpPr>
        <p:spPr>
          <a:xfrm>
            <a:off x="225425" y="749300"/>
            <a:ext cx="3889375" cy="5534025"/>
          </a:xfrm>
        </p:spPr>
        <p:txBody>
          <a:bodyPr rtlCol="0">
            <a:normAutofit fontScale="92500" lnSpcReduction="20000"/>
          </a:bodyPr>
          <a:lstStyle/>
          <a:p>
            <a:pPr fontAlgn="auto">
              <a:spcAft>
                <a:spcPts val="0"/>
              </a:spcAft>
              <a:buFont typeface="Arial" pitchFamily="34" charset="0"/>
              <a:buChar char="•"/>
              <a:defRPr/>
            </a:pPr>
            <a:r>
              <a:rPr lang="en-US" dirty="0" smtClean="0"/>
              <a:t>VIM3-40G4X (X650</a:t>
            </a:r>
            <a:r>
              <a:rPr lang="ru-RU" dirty="0" smtClean="0"/>
              <a:t>, </a:t>
            </a:r>
            <a:r>
              <a:rPr lang="en-US" dirty="0" smtClean="0"/>
              <a:t>X480)</a:t>
            </a:r>
          </a:p>
          <a:p>
            <a:pPr lvl="1" fontAlgn="auto">
              <a:spcAft>
                <a:spcPts val="0"/>
              </a:spcAft>
              <a:defRPr/>
            </a:pPr>
            <a:r>
              <a:rPr lang="en-US" dirty="0" smtClean="0">
                <a:solidFill>
                  <a:schemeClr val="accent6"/>
                </a:solidFill>
              </a:rPr>
              <a:t>EXOS 12.6.1</a:t>
            </a:r>
          </a:p>
          <a:p>
            <a:pPr lvl="1" fontAlgn="auto">
              <a:spcAft>
                <a:spcPts val="0"/>
              </a:spcAft>
              <a:defRPr/>
            </a:pPr>
            <a:r>
              <a:rPr lang="en-US" dirty="0" smtClean="0">
                <a:solidFill>
                  <a:schemeClr val="accent6"/>
                </a:solidFill>
              </a:rPr>
              <a:t>QSFP+ connector</a:t>
            </a:r>
          </a:p>
          <a:p>
            <a:pPr lvl="1" fontAlgn="auto">
              <a:spcAft>
                <a:spcPts val="0"/>
              </a:spcAft>
              <a:defRPr/>
            </a:pPr>
            <a:r>
              <a:rPr lang="en-US" dirty="0" smtClean="0">
                <a:solidFill>
                  <a:schemeClr val="accent6"/>
                </a:solidFill>
              </a:rPr>
              <a:t>4 x 40G ports</a:t>
            </a:r>
          </a:p>
          <a:p>
            <a:pPr lvl="1" fontAlgn="auto">
              <a:spcAft>
                <a:spcPts val="0"/>
              </a:spcAft>
              <a:defRPr/>
            </a:pPr>
            <a:r>
              <a:rPr lang="en-US" dirty="0" smtClean="0">
                <a:solidFill>
                  <a:schemeClr val="accent6"/>
                </a:solidFill>
              </a:rPr>
              <a:t>Each port can be configured into 4x10G</a:t>
            </a:r>
          </a:p>
          <a:p>
            <a:pPr lvl="1" fontAlgn="auto">
              <a:spcAft>
                <a:spcPts val="0"/>
              </a:spcAft>
              <a:defRPr/>
            </a:pPr>
            <a:r>
              <a:rPr lang="en-US" dirty="0" smtClean="0">
                <a:solidFill>
                  <a:schemeClr val="accent6"/>
                </a:solidFill>
              </a:rPr>
              <a:t>LED 1 is blue when 40G</a:t>
            </a:r>
          </a:p>
          <a:p>
            <a:pPr lvl="1" fontAlgn="auto">
              <a:spcAft>
                <a:spcPts val="0"/>
              </a:spcAft>
              <a:defRPr/>
            </a:pPr>
            <a:r>
              <a:rPr lang="en-US" dirty="0" smtClean="0">
                <a:solidFill>
                  <a:schemeClr val="accent6"/>
                </a:solidFill>
              </a:rPr>
              <a:t>S3, S4 used for stacking when enabled (EXOS 12.6.2)</a:t>
            </a:r>
          </a:p>
          <a:p>
            <a:pPr fontAlgn="auto">
              <a:spcAft>
                <a:spcPts val="0"/>
              </a:spcAft>
              <a:buFont typeface="Arial" pitchFamily="34" charset="0"/>
              <a:buChar char="•"/>
              <a:defRPr/>
            </a:pPr>
            <a:r>
              <a:rPr lang="en-US" dirty="0" smtClean="0"/>
              <a:t>VIM4-40G4X (X670V)</a:t>
            </a:r>
          </a:p>
          <a:p>
            <a:pPr lvl="1" fontAlgn="auto">
              <a:spcAft>
                <a:spcPts val="0"/>
              </a:spcAft>
              <a:defRPr/>
            </a:pPr>
            <a:r>
              <a:rPr lang="en-US" dirty="0" smtClean="0">
                <a:solidFill>
                  <a:schemeClr val="accent6"/>
                </a:solidFill>
              </a:rPr>
              <a:t>EXOS 12.6.1</a:t>
            </a:r>
          </a:p>
          <a:p>
            <a:pPr lvl="1" fontAlgn="auto">
              <a:spcAft>
                <a:spcPts val="0"/>
              </a:spcAft>
              <a:defRPr/>
            </a:pPr>
            <a:r>
              <a:rPr lang="en-US" dirty="0" smtClean="0">
                <a:solidFill>
                  <a:schemeClr val="accent6"/>
                </a:solidFill>
              </a:rPr>
              <a:t>QSFP+ connector</a:t>
            </a:r>
          </a:p>
          <a:p>
            <a:pPr lvl="1" fontAlgn="auto">
              <a:spcAft>
                <a:spcPts val="0"/>
              </a:spcAft>
              <a:defRPr/>
            </a:pPr>
            <a:r>
              <a:rPr lang="en-US" dirty="0" smtClean="0">
                <a:solidFill>
                  <a:schemeClr val="accent6"/>
                </a:solidFill>
              </a:rPr>
              <a:t>4 x 40G ports</a:t>
            </a:r>
          </a:p>
          <a:p>
            <a:pPr lvl="1" fontAlgn="auto">
              <a:spcAft>
                <a:spcPts val="0"/>
              </a:spcAft>
              <a:defRPr/>
            </a:pPr>
            <a:r>
              <a:rPr lang="en-US" dirty="0" smtClean="0">
                <a:solidFill>
                  <a:schemeClr val="accent6"/>
                </a:solidFill>
              </a:rPr>
              <a:t>Each port can be configured into 4x10G</a:t>
            </a:r>
          </a:p>
          <a:p>
            <a:pPr lvl="1" fontAlgn="auto">
              <a:spcAft>
                <a:spcPts val="0"/>
              </a:spcAft>
              <a:defRPr/>
            </a:pPr>
            <a:r>
              <a:rPr lang="en-US" dirty="0" smtClean="0">
                <a:solidFill>
                  <a:schemeClr val="accent6"/>
                </a:solidFill>
              </a:rPr>
              <a:t>LED 1 is blue when 40G</a:t>
            </a:r>
          </a:p>
          <a:p>
            <a:pPr lvl="1" fontAlgn="auto">
              <a:spcAft>
                <a:spcPts val="0"/>
              </a:spcAft>
              <a:defRPr/>
            </a:pPr>
            <a:r>
              <a:rPr lang="en-US" dirty="0" smtClean="0">
                <a:solidFill>
                  <a:schemeClr val="accent6"/>
                </a:solidFill>
              </a:rPr>
              <a:t>S3, S4 used for stacking when enabled (EXOS 12.6.2)</a:t>
            </a:r>
          </a:p>
          <a:p>
            <a:pPr fontAlgn="auto">
              <a:spcAft>
                <a:spcPts val="0"/>
              </a:spcAft>
              <a:buFont typeface="Arial" pitchFamily="34" charset="0"/>
              <a:buChar char="•"/>
              <a:defRPr/>
            </a:pPr>
            <a:endParaRPr lang="en-US" dirty="0" smtClean="0"/>
          </a:p>
        </p:txBody>
      </p:sp>
      <p:pic>
        <p:nvPicPr>
          <p:cNvPr id="134148" name="Picture 2" descr="\\vault-rtp\Docs\Summit\Slides\training\VIM3-40G4X-1.jpg"/>
          <p:cNvPicPr>
            <a:picLocks noChangeAspect="1" noChangeArrowheads="1"/>
          </p:cNvPicPr>
          <p:nvPr/>
        </p:nvPicPr>
        <p:blipFill>
          <a:blip r:embed="rId2"/>
          <a:srcRect/>
          <a:stretch>
            <a:fillRect/>
          </a:stretch>
        </p:blipFill>
        <p:spPr bwMode="auto">
          <a:xfrm>
            <a:off x="4140200" y="638175"/>
            <a:ext cx="5003800" cy="1866900"/>
          </a:xfrm>
          <a:prstGeom prst="rect">
            <a:avLst/>
          </a:prstGeom>
          <a:noFill/>
          <a:ln w="9525">
            <a:noFill/>
            <a:miter lim="800000"/>
            <a:headEnd/>
            <a:tailEnd/>
          </a:ln>
        </p:spPr>
      </p:pic>
      <p:pic>
        <p:nvPicPr>
          <p:cNvPr id="134149" name="Picture 3" descr="\\vault-rtp\Docs\Summit\Slides\training\VIM4-40G4X-3.jpg"/>
          <p:cNvPicPr>
            <a:picLocks noChangeAspect="1" noChangeArrowheads="1"/>
          </p:cNvPicPr>
          <p:nvPr/>
        </p:nvPicPr>
        <p:blipFill>
          <a:blip r:embed="rId3"/>
          <a:srcRect/>
          <a:stretch>
            <a:fillRect/>
          </a:stretch>
        </p:blipFill>
        <p:spPr bwMode="auto">
          <a:xfrm>
            <a:off x="4125913" y="2811463"/>
            <a:ext cx="5018087" cy="370681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2"/>
          <p:cNvSpPr>
            <a:spLocks noGrp="1"/>
          </p:cNvSpPr>
          <p:nvPr>
            <p:ph type="title"/>
          </p:nvPr>
        </p:nvSpPr>
        <p:spPr>
          <a:xfrm>
            <a:off x="179388" y="1447800"/>
            <a:ext cx="8820150" cy="1676400"/>
          </a:xfrm>
        </p:spPr>
        <p:txBody>
          <a:bodyPr/>
          <a:lstStyle/>
          <a:p>
            <a:r>
              <a:rPr lang="ru-RU" smtClean="0">
                <a:cs typeface="Arial" charset="0"/>
              </a:rPr>
              <a:t>Kоммутаторы Summit X670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1"/>
          <p:cNvSpPr>
            <a:spLocks noGrp="1"/>
          </p:cNvSpPr>
          <p:nvPr>
            <p:ph type="title"/>
          </p:nvPr>
        </p:nvSpPr>
        <p:spPr/>
        <p:txBody>
          <a:bodyPr/>
          <a:lstStyle/>
          <a:p>
            <a:r>
              <a:rPr lang="ru-RU" smtClean="0">
                <a:cs typeface="Arial" charset="0"/>
              </a:rPr>
              <a:t>Серия </a:t>
            </a:r>
            <a:r>
              <a:rPr smtClean="0">
                <a:cs typeface="Arial" charset="0"/>
              </a:rPr>
              <a:t>Summit X670</a:t>
            </a:r>
          </a:p>
        </p:txBody>
      </p:sp>
      <p:sp>
        <p:nvSpPr>
          <p:cNvPr id="16" name="Slide Number Placeholder 15"/>
          <p:cNvSpPr>
            <a:spLocks noGrp="1"/>
          </p:cNvSpPr>
          <p:nvPr>
            <p:ph type="sldNum" sz="quarter" idx="13"/>
          </p:nvPr>
        </p:nvSpPr>
        <p:spPr/>
        <p:txBody>
          <a:bodyPr/>
          <a:lstStyle/>
          <a:p>
            <a:pPr>
              <a:defRPr/>
            </a:pPr>
            <a:fld id="{9087D8BB-8A96-4057-A427-5D3D7DAED3A6}" type="slidenum">
              <a:rPr lang="en-US">
                <a:solidFill>
                  <a:schemeClr val="accent1"/>
                </a:solidFill>
                <a:latin typeface="+mj-lt"/>
              </a:rPr>
              <a:pPr>
                <a:defRPr/>
              </a:pPr>
              <a:t>28</a:t>
            </a:fld>
            <a:endParaRPr lang="en-US" dirty="0">
              <a:solidFill>
                <a:schemeClr val="accent1"/>
              </a:solidFill>
              <a:latin typeface="+mj-lt"/>
            </a:endParaRPr>
          </a:p>
        </p:txBody>
      </p:sp>
      <p:sp>
        <p:nvSpPr>
          <p:cNvPr id="19" name="Rounded Rectangle 18"/>
          <p:cNvSpPr/>
          <p:nvPr/>
        </p:nvSpPr>
        <p:spPr>
          <a:xfrm>
            <a:off x="1171575" y="2921000"/>
            <a:ext cx="2947988" cy="108426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20" name="Rounded Rectangle 19"/>
          <p:cNvSpPr/>
          <p:nvPr/>
        </p:nvSpPr>
        <p:spPr>
          <a:xfrm>
            <a:off x="2395538" y="869950"/>
            <a:ext cx="3549650" cy="1428750"/>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sz="2400" dirty="0"/>
          </a:p>
        </p:txBody>
      </p:sp>
      <p:sp>
        <p:nvSpPr>
          <p:cNvPr id="22" name="TextBox 21"/>
          <p:cNvSpPr txBox="1"/>
          <p:nvPr/>
        </p:nvSpPr>
        <p:spPr>
          <a:xfrm>
            <a:off x="2479675" y="952500"/>
            <a:ext cx="3743325" cy="1343025"/>
          </a:xfrm>
          <a:prstGeom prst="rect">
            <a:avLst/>
          </a:prstGeom>
        </p:spPr>
        <p:txBody>
          <a:bodyPr>
            <a:spAutoFit/>
          </a:bodyPr>
          <a:lstStyle/>
          <a:p>
            <a:pPr marL="342900" indent="-342900" fontAlgn="auto">
              <a:lnSpc>
                <a:spcPct val="85000"/>
              </a:lnSpc>
              <a:spcBef>
                <a:spcPts val="1200"/>
              </a:spcBef>
              <a:spcAft>
                <a:spcPts val="0"/>
              </a:spcAft>
              <a:buFont typeface="Wingdings" charset="2"/>
              <a:buChar char="ü"/>
              <a:defRPr/>
            </a:pPr>
            <a:r>
              <a:rPr lang="en-US" sz="2400" dirty="0">
                <a:solidFill>
                  <a:schemeClr val="tx2">
                    <a:lumMod val="60000"/>
                    <a:lumOff val="40000"/>
                  </a:schemeClr>
                </a:solidFill>
                <a:latin typeface="+mn-lt"/>
                <a:cs typeface="+mn-cs"/>
              </a:rPr>
              <a:t>Summit X670V-48x</a:t>
            </a:r>
          </a:p>
          <a:p>
            <a:pPr marL="342900" indent="-342900" fontAlgn="auto">
              <a:lnSpc>
                <a:spcPct val="85000"/>
              </a:lnSpc>
              <a:spcBef>
                <a:spcPts val="1200"/>
              </a:spcBef>
              <a:spcAft>
                <a:spcPts val="0"/>
              </a:spcAft>
              <a:buFont typeface="Wingdings" charset="2"/>
              <a:buChar char="ü"/>
              <a:defRPr/>
            </a:pPr>
            <a:r>
              <a:rPr lang="en-US" sz="2400" dirty="0">
                <a:solidFill>
                  <a:schemeClr val="tx2">
                    <a:lumMod val="60000"/>
                    <a:lumOff val="40000"/>
                  </a:schemeClr>
                </a:solidFill>
                <a:latin typeface="+mn-lt"/>
                <a:cs typeface="+mn-cs"/>
              </a:rPr>
              <a:t>Summit X670-48x</a:t>
            </a:r>
          </a:p>
          <a:p>
            <a:pPr marL="342900" indent="-342900" fontAlgn="auto">
              <a:lnSpc>
                <a:spcPct val="85000"/>
              </a:lnSpc>
              <a:spcBef>
                <a:spcPts val="1200"/>
              </a:spcBef>
              <a:spcAft>
                <a:spcPts val="0"/>
              </a:spcAft>
              <a:buFont typeface="Wingdings" charset="2"/>
              <a:buChar char="ü"/>
              <a:defRPr/>
            </a:pPr>
            <a:r>
              <a:rPr lang="en-US" sz="2400" dirty="0">
                <a:solidFill>
                  <a:schemeClr val="tx2">
                    <a:lumMod val="60000"/>
                    <a:lumOff val="40000"/>
                  </a:schemeClr>
                </a:solidFill>
                <a:latin typeface="+mn-lt"/>
                <a:cs typeface="+mn-cs"/>
              </a:rPr>
              <a:t>Summit </a:t>
            </a:r>
            <a:r>
              <a:rPr lang="en-US" sz="2400" dirty="0">
                <a:solidFill>
                  <a:schemeClr val="tx2">
                    <a:lumMod val="60000"/>
                    <a:lumOff val="40000"/>
                  </a:schemeClr>
                </a:solidFill>
                <a:latin typeface="+mn-lt"/>
                <a:cs typeface="+mn-cs"/>
              </a:rPr>
              <a:t>X670V-48t</a:t>
            </a:r>
            <a:endParaRPr lang="en-US" sz="2400" dirty="0">
              <a:solidFill>
                <a:schemeClr val="tx2">
                  <a:lumMod val="60000"/>
                  <a:lumOff val="40000"/>
                </a:schemeClr>
              </a:solidFill>
              <a:latin typeface="+mn-lt"/>
              <a:cs typeface="+mn-cs"/>
            </a:endParaRPr>
          </a:p>
        </p:txBody>
      </p:sp>
      <p:sp>
        <p:nvSpPr>
          <p:cNvPr id="136198" name="Text Placeholder 5"/>
          <p:cNvSpPr txBox="1">
            <a:spLocks/>
          </p:cNvSpPr>
          <p:nvPr/>
        </p:nvSpPr>
        <p:spPr bwMode="auto">
          <a:xfrm>
            <a:off x="1230313" y="2921000"/>
            <a:ext cx="3649662" cy="458788"/>
          </a:xfrm>
          <a:prstGeom prst="rect">
            <a:avLst/>
          </a:prstGeom>
          <a:noFill/>
          <a:ln w="9525">
            <a:noFill/>
            <a:miter lim="800000"/>
            <a:headEnd/>
            <a:tailEnd/>
          </a:ln>
        </p:spPr>
        <p:txBody>
          <a:bodyPr anchor="ctr"/>
          <a:lstStyle/>
          <a:p>
            <a:pPr>
              <a:lnSpc>
                <a:spcPct val="85000"/>
              </a:lnSpc>
              <a:spcBef>
                <a:spcPts val="1800"/>
              </a:spcBef>
            </a:pPr>
            <a:r>
              <a:rPr lang="en-US" sz="1600" b="1">
                <a:solidFill>
                  <a:srgbClr val="74639B"/>
                </a:solidFill>
              </a:rPr>
              <a:t>Full Suite of Power Options</a:t>
            </a:r>
          </a:p>
        </p:txBody>
      </p:sp>
      <p:sp>
        <p:nvSpPr>
          <p:cNvPr id="136199" name="TextBox 23"/>
          <p:cNvSpPr txBox="1">
            <a:spLocks noChangeArrowheads="1"/>
          </p:cNvSpPr>
          <p:nvPr/>
        </p:nvSpPr>
        <p:spPr bwMode="auto">
          <a:xfrm>
            <a:off x="1233488" y="3392488"/>
            <a:ext cx="3435350" cy="612775"/>
          </a:xfrm>
          <a:prstGeom prst="rect">
            <a:avLst/>
          </a:prstGeom>
          <a:noFill/>
          <a:ln w="9525">
            <a:noFill/>
            <a:miter lim="800000"/>
            <a:headEnd/>
            <a:tailEnd/>
          </a:ln>
        </p:spPr>
        <p:txBody>
          <a:bodyPr>
            <a:spAutoFit/>
          </a:bodyPr>
          <a:lstStyle/>
          <a:p>
            <a:pPr marL="285750" indent="-285750">
              <a:lnSpc>
                <a:spcPct val="85000"/>
              </a:lnSpc>
              <a:spcBef>
                <a:spcPts val="1200"/>
              </a:spcBef>
              <a:buFont typeface="Arial" charset="0"/>
              <a:buChar char="•"/>
            </a:pPr>
            <a:r>
              <a:rPr lang="en-US" sz="1400"/>
              <a:t>AC PSU</a:t>
            </a:r>
          </a:p>
          <a:p>
            <a:pPr marL="285750" indent="-285750">
              <a:lnSpc>
                <a:spcPct val="85000"/>
              </a:lnSpc>
              <a:spcBef>
                <a:spcPts val="1200"/>
              </a:spcBef>
              <a:buFont typeface="Arial" charset="0"/>
              <a:buChar char="•"/>
            </a:pPr>
            <a:r>
              <a:rPr lang="en-US" sz="1400"/>
              <a:t>DC PSU</a:t>
            </a:r>
          </a:p>
        </p:txBody>
      </p:sp>
      <p:grpSp>
        <p:nvGrpSpPr>
          <p:cNvPr id="136200" name="Group 14"/>
          <p:cNvGrpSpPr>
            <a:grpSpLocks/>
          </p:cNvGrpSpPr>
          <p:nvPr/>
        </p:nvGrpSpPr>
        <p:grpSpPr bwMode="auto">
          <a:xfrm>
            <a:off x="2541588" y="2208213"/>
            <a:ext cx="819150" cy="812800"/>
            <a:chOff x="3863340" y="2194560"/>
            <a:chExt cx="1417320" cy="1417320"/>
          </a:xfrm>
        </p:grpSpPr>
        <p:sp>
          <p:nvSpPr>
            <p:cNvPr id="26" name="Oval 25"/>
            <p:cNvSpPr/>
            <p:nvPr/>
          </p:nvSpPr>
          <p:spPr>
            <a:xfrm>
              <a:off x="3863340" y="2194560"/>
              <a:ext cx="1417320" cy="1417320"/>
            </a:xfrm>
            <a:prstGeom prst="ellipse">
              <a:avLst/>
            </a:prstGeom>
            <a:gradFill>
              <a:gsLst>
                <a:gs pos="0">
                  <a:schemeClr val="bg1"/>
                </a:gs>
                <a:gs pos="100000">
                  <a:schemeClr val="bg1">
                    <a:lumMod val="95000"/>
                  </a:schemeClr>
                </a:gs>
              </a:gsLst>
              <a:lin ang="5400000" scaled="0"/>
            </a:gradFill>
            <a:ln w="25400">
              <a:solidFill>
                <a:schemeClr val="accent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0" name="Freeform 6"/>
            <p:cNvSpPr>
              <a:spLocks/>
            </p:cNvSpPr>
            <p:nvPr/>
          </p:nvSpPr>
          <p:spPr bwMode="auto">
            <a:xfrm>
              <a:off x="4110547" y="2449235"/>
              <a:ext cx="922906" cy="930116"/>
            </a:xfrm>
            <a:custGeom>
              <a:avLst/>
              <a:gdLst/>
              <a:ahLst/>
              <a:cxnLst>
                <a:cxn ang="0">
                  <a:pos x="517" y="161"/>
                </a:cxn>
                <a:cxn ang="0">
                  <a:pos x="356" y="161"/>
                </a:cxn>
                <a:cxn ang="0">
                  <a:pos x="356" y="0"/>
                </a:cxn>
                <a:cxn ang="0">
                  <a:pos x="158" y="0"/>
                </a:cxn>
                <a:cxn ang="0">
                  <a:pos x="158" y="161"/>
                </a:cxn>
                <a:cxn ang="0">
                  <a:pos x="0" y="161"/>
                </a:cxn>
                <a:cxn ang="0">
                  <a:pos x="0" y="359"/>
                </a:cxn>
                <a:cxn ang="0">
                  <a:pos x="158" y="359"/>
                </a:cxn>
                <a:cxn ang="0">
                  <a:pos x="158" y="520"/>
                </a:cxn>
                <a:cxn ang="0">
                  <a:pos x="356" y="520"/>
                </a:cxn>
                <a:cxn ang="0">
                  <a:pos x="356" y="359"/>
                </a:cxn>
                <a:cxn ang="0">
                  <a:pos x="517" y="359"/>
                </a:cxn>
                <a:cxn ang="0">
                  <a:pos x="517" y="161"/>
                </a:cxn>
              </a:cxnLst>
              <a:rect l="0" t="0" r="r" b="b"/>
              <a:pathLst>
                <a:path w="517" h="520">
                  <a:moveTo>
                    <a:pt x="517" y="161"/>
                  </a:moveTo>
                  <a:lnTo>
                    <a:pt x="356" y="161"/>
                  </a:lnTo>
                  <a:lnTo>
                    <a:pt x="356" y="0"/>
                  </a:lnTo>
                  <a:lnTo>
                    <a:pt x="158" y="0"/>
                  </a:lnTo>
                  <a:lnTo>
                    <a:pt x="158" y="161"/>
                  </a:lnTo>
                  <a:lnTo>
                    <a:pt x="0" y="161"/>
                  </a:lnTo>
                  <a:lnTo>
                    <a:pt x="0" y="359"/>
                  </a:lnTo>
                  <a:lnTo>
                    <a:pt x="158" y="359"/>
                  </a:lnTo>
                  <a:lnTo>
                    <a:pt x="158" y="520"/>
                  </a:lnTo>
                  <a:lnTo>
                    <a:pt x="356" y="520"/>
                  </a:lnTo>
                  <a:lnTo>
                    <a:pt x="356" y="359"/>
                  </a:lnTo>
                  <a:lnTo>
                    <a:pt x="517" y="359"/>
                  </a:lnTo>
                  <a:lnTo>
                    <a:pt x="517" y="161"/>
                  </a:lnTo>
                  <a:close/>
                </a:path>
              </a:pathLst>
            </a:custGeom>
            <a:gradFill>
              <a:gsLst>
                <a:gs pos="0">
                  <a:schemeClr val="accent1"/>
                </a:gs>
                <a:gs pos="100000">
                  <a:schemeClr val="accent1">
                    <a:lumMod val="75000"/>
                  </a:schemeClr>
                </a:gs>
              </a:gsLst>
              <a:lin ang="5400000" scaled="0"/>
            </a:gradFill>
            <a:ln w="9525">
              <a:solidFill>
                <a:schemeClr val="bg1"/>
              </a:solidFill>
              <a:round/>
              <a:headEnd/>
              <a:tailEnd/>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dirty="0">
                <a:latin typeface="+mn-lt"/>
                <a:cs typeface="+mn-cs"/>
              </a:endParaRPr>
            </a:p>
          </p:txBody>
        </p:sp>
      </p:grpSp>
      <p:graphicFrame>
        <p:nvGraphicFramePr>
          <p:cNvPr id="31" name="Table 30"/>
          <p:cNvGraphicFramePr>
            <a:graphicFrameLocks noGrp="1"/>
          </p:cNvGraphicFramePr>
          <p:nvPr/>
        </p:nvGraphicFramePr>
        <p:xfrm>
          <a:off x="187325" y="4108450"/>
          <a:ext cx="8702675" cy="2265363"/>
        </p:xfrm>
        <a:graphic>
          <a:graphicData uri="http://schemas.openxmlformats.org/drawingml/2006/table">
            <a:tbl>
              <a:tblPr firstRow="1" bandRow="1">
                <a:tableStyleId>{5C22544A-7EE6-4342-B048-85BDC9FD1C3A}</a:tableStyleId>
              </a:tblPr>
              <a:tblGrid>
                <a:gridCol w="3486796"/>
                <a:gridCol w="5215880"/>
              </a:tblGrid>
              <a:tr h="861979">
                <a:tc gridSpan="2">
                  <a:txBody>
                    <a:bodyPr/>
                    <a:lstStyle/>
                    <a:p>
                      <a:r>
                        <a:rPr lang="en-US" sz="2400" dirty="0" smtClean="0"/>
                        <a:t>Optional Licenses,</a:t>
                      </a:r>
                      <a:r>
                        <a:rPr lang="en-US" sz="2400" baseline="0" dirty="0" smtClean="0"/>
                        <a:t> Feature Packs and Module</a:t>
                      </a:r>
                      <a:endParaRPr lang="en-US" sz="2400"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en-US" sz="1400" dirty="0"/>
                    </a:p>
                  </a:txBody>
                  <a:tcPr>
                    <a:gradFill>
                      <a:gsLst>
                        <a:gs pos="0">
                          <a:schemeClr val="accent1"/>
                        </a:gs>
                        <a:gs pos="100000">
                          <a:schemeClr val="accent1">
                            <a:lumMod val="75000"/>
                          </a:schemeClr>
                        </a:gs>
                      </a:gsLst>
                      <a:lin ang="5400000" scaled="0"/>
                    </a:gradFill>
                  </a:tcPr>
                </a:tc>
              </a:tr>
              <a:tr h="325163">
                <a:tc>
                  <a:txBody>
                    <a:bodyPr/>
                    <a:lstStyle/>
                    <a:p>
                      <a:pPr marL="0" indent="0">
                        <a:buFont typeface="Arial" pitchFamily="34" charset="0"/>
                        <a:buNone/>
                      </a:pPr>
                      <a:r>
                        <a:rPr lang="en-US" sz="1400" dirty="0" smtClean="0"/>
                        <a:t>Summit X670 Core License</a:t>
                      </a:r>
                      <a:endParaRPr lang="en-US" sz="1400" b="1" dirty="0" smtClean="0">
                        <a:solidFill>
                          <a:sysClr val="windowText" lastClr="000000"/>
                        </a:solidFill>
                      </a:endParaRPr>
                    </a:p>
                  </a:txBody>
                  <a:tcPr anchor="ctr">
                    <a:lnL w="12700" cap="flat" cmpd="sng" algn="ctr">
                      <a:solidFill>
                        <a:schemeClr val="tx1"/>
                      </a:solidFill>
                      <a:prstDash val="solid"/>
                      <a:round/>
                      <a:headEnd type="none" w="med" len="med"/>
                      <a:tailEnd type="none" w="med" len="med"/>
                    </a:lnL>
                  </a:tcPr>
                </a:tc>
                <a:tc>
                  <a:txBody>
                    <a:bodyPr/>
                    <a:lstStyle/>
                    <a:p>
                      <a:r>
                        <a:rPr lang="en-US" sz="1100" dirty="0" err="1" smtClean="0"/>
                        <a:t>ExtremeXOS</a:t>
                      </a:r>
                      <a:r>
                        <a:rPr lang="en-US" sz="1100" baseline="30000" dirty="0" smtClean="0"/>
                        <a:t>®</a:t>
                      </a:r>
                      <a:r>
                        <a:rPr lang="en-US" sz="1100" dirty="0" smtClean="0"/>
                        <a:t> Core License</a:t>
                      </a:r>
                      <a:r>
                        <a:rPr lang="en-US" sz="1100" baseline="0" dirty="0" smtClean="0"/>
                        <a:t> for Summit X670</a:t>
                      </a:r>
                      <a:endParaRPr lang="en-US" sz="1100" b="1" dirty="0" smtClean="0">
                        <a:solidFill>
                          <a:sysClr val="windowText" lastClr="000000"/>
                        </a:solidFill>
                      </a:endParaRPr>
                    </a:p>
                  </a:txBody>
                  <a:tcPr anchor="ctr">
                    <a:lnR w="12700" cap="flat" cmpd="sng" algn="ctr">
                      <a:solidFill>
                        <a:schemeClr val="tx1"/>
                      </a:solidFill>
                      <a:prstDash val="solid"/>
                      <a:round/>
                      <a:headEnd type="none" w="med" len="med"/>
                      <a:tailEnd type="none" w="med" len="med"/>
                    </a:lnR>
                  </a:tcPr>
                </a:tc>
              </a:tr>
              <a:tr h="325163">
                <a:tc>
                  <a:txBody>
                    <a:bodyPr/>
                    <a:lstStyle/>
                    <a:p>
                      <a:pPr marL="0" indent="0">
                        <a:buFont typeface="Arial" pitchFamily="34" charset="0"/>
                        <a:buNone/>
                      </a:pPr>
                      <a:r>
                        <a:rPr lang="en-US" sz="1400" dirty="0" smtClean="0"/>
                        <a:t>Summit X670 MPLS Feature Pack</a:t>
                      </a:r>
                      <a:endParaRPr lang="en-US" sz="1400" b="1" dirty="0" smtClean="0">
                        <a:solidFill>
                          <a:sysClr val="windowText" lastClr="000000"/>
                        </a:solidFill>
                      </a:endParaRPr>
                    </a:p>
                  </a:txBody>
                  <a:tcPr anchor="ctr">
                    <a:lnL w="12700" cap="flat" cmpd="sng" algn="ctr">
                      <a:solidFill>
                        <a:schemeClr val="tx1"/>
                      </a:solidFill>
                      <a:prstDash val="solid"/>
                      <a:round/>
                      <a:headEnd type="none" w="med" len="med"/>
                      <a:tailEnd type="none" w="med" len="med"/>
                    </a:lnL>
                  </a:tcPr>
                </a:tc>
                <a:tc>
                  <a:txBody>
                    <a:bodyPr/>
                    <a:lstStyle/>
                    <a:p>
                      <a:r>
                        <a:rPr lang="en-US" sz="1100" dirty="0" err="1" smtClean="0"/>
                        <a:t>ExtremeXOS</a:t>
                      </a:r>
                      <a:r>
                        <a:rPr lang="en-US" sz="1100" baseline="0" dirty="0" smtClean="0"/>
                        <a:t> MPLS Feature Pack for Summit X670</a:t>
                      </a:r>
                      <a:endParaRPr lang="en-US" sz="1100" b="1" dirty="0" smtClean="0">
                        <a:solidFill>
                          <a:sysClr val="windowText" lastClr="000000"/>
                        </a:solidFill>
                      </a:endParaRPr>
                    </a:p>
                  </a:txBody>
                  <a:tcPr anchor="ctr">
                    <a:lnR w="12700" cap="flat" cmpd="sng" algn="ctr">
                      <a:solidFill>
                        <a:schemeClr val="tx1"/>
                      </a:solidFill>
                      <a:prstDash val="solid"/>
                      <a:round/>
                      <a:headEnd type="none" w="med" len="med"/>
                      <a:tailEnd type="none" w="med" len="med"/>
                    </a:lnR>
                  </a:tcPr>
                </a:tc>
              </a:tr>
              <a:tr h="325163">
                <a:tc>
                  <a:txBody>
                    <a:bodyPr/>
                    <a:lstStyle/>
                    <a:p>
                      <a:pPr marL="0" indent="0">
                        <a:buFont typeface="Arial" pitchFamily="34" charset="0"/>
                        <a:buNone/>
                      </a:pPr>
                      <a:r>
                        <a:rPr lang="en-US" sz="1400" dirty="0" smtClean="0"/>
                        <a:t>Data</a:t>
                      </a:r>
                      <a:r>
                        <a:rPr lang="en-US" sz="1400" baseline="0" dirty="0" smtClean="0"/>
                        <a:t> Center Feature Pack</a:t>
                      </a:r>
                      <a:endParaRPr lang="en-US" sz="1400" b="1" dirty="0" smtClean="0">
                        <a:solidFill>
                          <a:sysClr val="windowText" lastClr="000000"/>
                        </a:solidFill>
                      </a:endParaRPr>
                    </a:p>
                  </a:txBody>
                  <a:tcPr anchor="ctr">
                    <a:lnL w="12700" cap="flat" cmpd="sng" algn="ctr">
                      <a:solidFill>
                        <a:schemeClr val="tx1"/>
                      </a:solidFill>
                      <a:prstDash val="solid"/>
                      <a:round/>
                      <a:headEnd type="none" w="med" len="med"/>
                      <a:tailEnd type="none" w="med" len="med"/>
                    </a:lnL>
                  </a:tcPr>
                </a:tc>
                <a:tc>
                  <a:txBody>
                    <a:bodyPr/>
                    <a:lstStyle/>
                    <a:p>
                      <a:r>
                        <a:rPr lang="en-US" sz="1100" dirty="0" smtClean="0"/>
                        <a:t>Direct</a:t>
                      </a:r>
                      <a:r>
                        <a:rPr lang="en-US" sz="1100" baseline="0" dirty="0" smtClean="0"/>
                        <a:t> Attach™</a:t>
                      </a:r>
                      <a:endParaRPr lang="en-US" sz="1100" b="1" dirty="0" smtClean="0">
                        <a:solidFill>
                          <a:sysClr val="windowText" lastClr="000000"/>
                        </a:solidFill>
                      </a:endParaRPr>
                    </a:p>
                  </a:txBody>
                  <a:tcPr anchor="ctr">
                    <a:lnR w="12700" cap="flat" cmpd="sng" algn="ctr">
                      <a:solidFill>
                        <a:schemeClr val="tx1"/>
                      </a:solidFill>
                      <a:prstDash val="solid"/>
                      <a:round/>
                      <a:headEnd type="none" w="med" len="med"/>
                      <a:tailEnd type="none" w="med" len="med"/>
                    </a:lnR>
                  </a:tcPr>
                </a:tc>
              </a:tr>
              <a:tr h="325163">
                <a:tc>
                  <a:txBody>
                    <a:bodyPr/>
                    <a:lstStyle/>
                    <a:p>
                      <a:pPr marL="0" indent="0">
                        <a:buFont typeface="Arial" pitchFamily="34" charset="0"/>
                        <a:buNone/>
                      </a:pPr>
                      <a:r>
                        <a:rPr lang="en-US" sz="1400" dirty="0" smtClean="0"/>
                        <a:t>40 Gigabit Ethernet Module</a:t>
                      </a:r>
                      <a:endParaRPr lang="en-US" sz="1400" b="1" dirty="0" smtClean="0">
                        <a:solidFill>
                          <a:sysClr val="windowText" lastClr="000000"/>
                        </a:solidFill>
                      </a:endParaRPr>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100" dirty="0" smtClean="0"/>
                        <a:t>4-port 40 GbE VIM4-40G-4X module (QSFP+) </a:t>
                      </a:r>
                      <a:br>
                        <a:rPr lang="en-US" sz="1100" dirty="0" smtClean="0"/>
                      </a:br>
                      <a:r>
                        <a:rPr lang="en-US" sz="1100" dirty="0" smtClean="0"/>
                        <a:t>for Summit X670V</a:t>
                      </a:r>
                      <a:r>
                        <a:rPr lang="en-US" sz="1100" baseline="0" dirty="0" smtClean="0"/>
                        <a:t> models </a:t>
                      </a:r>
                      <a:r>
                        <a:rPr lang="en-US" sz="1100" dirty="0" smtClean="0"/>
                        <a:t>only</a:t>
                      </a:r>
                      <a:endParaRPr lang="en-US" sz="1100" b="1" dirty="0" smtClean="0">
                        <a:solidFill>
                          <a:sysClr val="windowText" lastClr="000000"/>
                        </a:solidFill>
                      </a:endParaRP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bl>
          </a:graphicData>
        </a:graphic>
      </p:graphicFrame>
      <p:sp>
        <p:nvSpPr>
          <p:cNvPr id="136220" name="TextBox 14"/>
          <p:cNvSpPr txBox="1">
            <a:spLocks noChangeArrowheads="1"/>
          </p:cNvSpPr>
          <p:nvPr/>
        </p:nvSpPr>
        <p:spPr bwMode="auto">
          <a:xfrm>
            <a:off x="5937250" y="6569075"/>
            <a:ext cx="2411413" cy="214313"/>
          </a:xfrm>
          <a:prstGeom prst="rect">
            <a:avLst/>
          </a:prstGeom>
          <a:noFill/>
          <a:ln w="9525">
            <a:noFill/>
            <a:miter lim="800000"/>
            <a:headEnd/>
            <a:tailEnd/>
          </a:ln>
        </p:spPr>
        <p:txBody>
          <a:bodyPr>
            <a:spAutoFit/>
          </a:bodyPr>
          <a:lstStyle/>
          <a:p>
            <a:pPr algn="r">
              <a:tabLst>
                <a:tab pos="111125" algn="l"/>
              </a:tabLst>
            </a:pPr>
            <a:r>
              <a:rPr lang="en-US" sz="800" b="1"/>
              <a:t>* 	Future availability.</a:t>
            </a:r>
          </a:p>
        </p:txBody>
      </p:sp>
      <p:sp>
        <p:nvSpPr>
          <p:cNvPr id="17" name="Rounded Rectangle 16"/>
          <p:cNvSpPr/>
          <p:nvPr/>
        </p:nvSpPr>
        <p:spPr>
          <a:xfrm>
            <a:off x="4606925" y="2921000"/>
            <a:ext cx="3338513" cy="108426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136222" name="Text Placeholder 5"/>
          <p:cNvSpPr txBox="1">
            <a:spLocks/>
          </p:cNvSpPr>
          <p:nvPr/>
        </p:nvSpPr>
        <p:spPr bwMode="auto">
          <a:xfrm>
            <a:off x="4665663" y="2921000"/>
            <a:ext cx="3651250" cy="458788"/>
          </a:xfrm>
          <a:prstGeom prst="rect">
            <a:avLst/>
          </a:prstGeom>
          <a:noFill/>
          <a:ln w="9525">
            <a:noFill/>
            <a:miter lim="800000"/>
            <a:headEnd/>
            <a:tailEnd/>
          </a:ln>
        </p:spPr>
        <p:txBody>
          <a:bodyPr anchor="ctr"/>
          <a:lstStyle/>
          <a:p>
            <a:pPr>
              <a:lnSpc>
                <a:spcPct val="85000"/>
              </a:lnSpc>
              <a:spcBef>
                <a:spcPts val="1800"/>
              </a:spcBef>
            </a:pPr>
            <a:r>
              <a:rPr lang="en-US" sz="1600" b="1">
                <a:solidFill>
                  <a:srgbClr val="74639B"/>
                </a:solidFill>
              </a:rPr>
              <a:t>Full Suite of Air Flow Options</a:t>
            </a:r>
          </a:p>
        </p:txBody>
      </p:sp>
      <p:sp>
        <p:nvSpPr>
          <p:cNvPr id="136223" name="TextBox 24"/>
          <p:cNvSpPr txBox="1">
            <a:spLocks noChangeArrowheads="1"/>
          </p:cNvSpPr>
          <p:nvPr/>
        </p:nvSpPr>
        <p:spPr bwMode="auto">
          <a:xfrm>
            <a:off x="4668838" y="3392488"/>
            <a:ext cx="3436937" cy="612775"/>
          </a:xfrm>
          <a:prstGeom prst="rect">
            <a:avLst/>
          </a:prstGeom>
          <a:noFill/>
          <a:ln w="9525">
            <a:noFill/>
            <a:miter lim="800000"/>
            <a:headEnd/>
            <a:tailEnd/>
          </a:ln>
        </p:spPr>
        <p:txBody>
          <a:bodyPr>
            <a:spAutoFit/>
          </a:bodyPr>
          <a:lstStyle/>
          <a:p>
            <a:pPr marL="285750" indent="-285750">
              <a:lnSpc>
                <a:spcPct val="85000"/>
              </a:lnSpc>
              <a:spcBef>
                <a:spcPts val="1200"/>
              </a:spcBef>
              <a:buFont typeface="Arial" charset="0"/>
              <a:buChar char="•"/>
            </a:pPr>
            <a:r>
              <a:rPr lang="en-US" sz="1400"/>
              <a:t>Front to Back</a:t>
            </a:r>
          </a:p>
          <a:p>
            <a:pPr marL="285750" indent="-285750">
              <a:lnSpc>
                <a:spcPct val="85000"/>
              </a:lnSpc>
              <a:spcBef>
                <a:spcPts val="1200"/>
              </a:spcBef>
              <a:buFont typeface="Arial" charset="0"/>
              <a:buChar char="•"/>
            </a:pPr>
            <a:r>
              <a:rPr lang="en-US" sz="1400"/>
              <a:t>Back to Front</a:t>
            </a:r>
          </a:p>
        </p:txBody>
      </p:sp>
      <p:grpSp>
        <p:nvGrpSpPr>
          <p:cNvPr id="136224" name="Group 14"/>
          <p:cNvGrpSpPr>
            <a:grpSpLocks/>
          </p:cNvGrpSpPr>
          <p:nvPr/>
        </p:nvGrpSpPr>
        <p:grpSpPr bwMode="auto">
          <a:xfrm>
            <a:off x="5048250" y="2227263"/>
            <a:ext cx="819150" cy="812800"/>
            <a:chOff x="3863340" y="2194560"/>
            <a:chExt cx="1417320" cy="1417320"/>
          </a:xfrm>
        </p:grpSpPr>
        <p:sp>
          <p:nvSpPr>
            <p:cNvPr id="28" name="Oval 27"/>
            <p:cNvSpPr/>
            <p:nvPr/>
          </p:nvSpPr>
          <p:spPr>
            <a:xfrm>
              <a:off x="3863340" y="2194560"/>
              <a:ext cx="1417320" cy="1417320"/>
            </a:xfrm>
            <a:prstGeom prst="ellipse">
              <a:avLst/>
            </a:prstGeom>
            <a:gradFill>
              <a:gsLst>
                <a:gs pos="0">
                  <a:schemeClr val="bg1"/>
                </a:gs>
                <a:gs pos="100000">
                  <a:schemeClr val="bg1">
                    <a:lumMod val="95000"/>
                  </a:schemeClr>
                </a:gs>
              </a:gsLst>
              <a:lin ang="5400000" scaled="0"/>
            </a:gradFill>
            <a:ln w="25400">
              <a:solidFill>
                <a:schemeClr val="accent1"/>
              </a:solid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 name="Freeform 6"/>
            <p:cNvSpPr>
              <a:spLocks/>
            </p:cNvSpPr>
            <p:nvPr/>
          </p:nvSpPr>
          <p:spPr bwMode="auto">
            <a:xfrm>
              <a:off x="4110547" y="2449235"/>
              <a:ext cx="922906" cy="930116"/>
            </a:xfrm>
            <a:custGeom>
              <a:avLst/>
              <a:gdLst/>
              <a:ahLst/>
              <a:cxnLst>
                <a:cxn ang="0">
                  <a:pos x="517" y="161"/>
                </a:cxn>
                <a:cxn ang="0">
                  <a:pos x="356" y="161"/>
                </a:cxn>
                <a:cxn ang="0">
                  <a:pos x="356" y="0"/>
                </a:cxn>
                <a:cxn ang="0">
                  <a:pos x="158" y="0"/>
                </a:cxn>
                <a:cxn ang="0">
                  <a:pos x="158" y="161"/>
                </a:cxn>
                <a:cxn ang="0">
                  <a:pos x="0" y="161"/>
                </a:cxn>
                <a:cxn ang="0">
                  <a:pos x="0" y="359"/>
                </a:cxn>
                <a:cxn ang="0">
                  <a:pos x="158" y="359"/>
                </a:cxn>
                <a:cxn ang="0">
                  <a:pos x="158" y="520"/>
                </a:cxn>
                <a:cxn ang="0">
                  <a:pos x="356" y="520"/>
                </a:cxn>
                <a:cxn ang="0">
                  <a:pos x="356" y="359"/>
                </a:cxn>
                <a:cxn ang="0">
                  <a:pos x="517" y="359"/>
                </a:cxn>
                <a:cxn ang="0">
                  <a:pos x="517" y="161"/>
                </a:cxn>
              </a:cxnLst>
              <a:rect l="0" t="0" r="r" b="b"/>
              <a:pathLst>
                <a:path w="517" h="520">
                  <a:moveTo>
                    <a:pt x="517" y="161"/>
                  </a:moveTo>
                  <a:lnTo>
                    <a:pt x="356" y="161"/>
                  </a:lnTo>
                  <a:lnTo>
                    <a:pt x="356" y="0"/>
                  </a:lnTo>
                  <a:lnTo>
                    <a:pt x="158" y="0"/>
                  </a:lnTo>
                  <a:lnTo>
                    <a:pt x="158" y="161"/>
                  </a:lnTo>
                  <a:lnTo>
                    <a:pt x="0" y="161"/>
                  </a:lnTo>
                  <a:lnTo>
                    <a:pt x="0" y="359"/>
                  </a:lnTo>
                  <a:lnTo>
                    <a:pt x="158" y="359"/>
                  </a:lnTo>
                  <a:lnTo>
                    <a:pt x="158" y="520"/>
                  </a:lnTo>
                  <a:lnTo>
                    <a:pt x="356" y="520"/>
                  </a:lnTo>
                  <a:lnTo>
                    <a:pt x="356" y="359"/>
                  </a:lnTo>
                  <a:lnTo>
                    <a:pt x="517" y="359"/>
                  </a:lnTo>
                  <a:lnTo>
                    <a:pt x="517" y="161"/>
                  </a:lnTo>
                  <a:close/>
                </a:path>
              </a:pathLst>
            </a:custGeom>
            <a:gradFill>
              <a:gsLst>
                <a:gs pos="0">
                  <a:schemeClr val="accent1"/>
                </a:gs>
                <a:gs pos="100000">
                  <a:schemeClr val="accent1">
                    <a:lumMod val="75000"/>
                  </a:schemeClr>
                </a:gs>
              </a:gsLst>
              <a:lin ang="5400000" scaled="0"/>
            </a:gradFill>
            <a:ln w="9525">
              <a:solidFill>
                <a:schemeClr val="bg1"/>
              </a:solidFill>
              <a:round/>
              <a:headEnd/>
              <a:tailEnd/>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dirty="0">
                <a:latin typeface="+mn-lt"/>
                <a:cs typeface="+mn-cs"/>
              </a:endParaRPr>
            </a:p>
          </p:txBody>
        </p:sp>
      </p:grpSp>
    </p:spTree>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29" descr="SummitX670V_Back.png"/>
          <p:cNvPicPr>
            <a:picLocks noChangeAspect="1"/>
          </p:cNvPicPr>
          <p:nvPr/>
        </p:nvPicPr>
        <p:blipFill>
          <a:blip r:embed="rId2"/>
          <a:srcRect/>
          <a:stretch>
            <a:fillRect/>
          </a:stretch>
        </p:blipFill>
        <p:spPr bwMode="auto">
          <a:xfrm>
            <a:off x="4257675" y="1927225"/>
            <a:ext cx="4745038" cy="1323975"/>
          </a:xfrm>
          <a:prstGeom prst="rect">
            <a:avLst/>
          </a:prstGeom>
          <a:noFill/>
          <a:ln w="9525">
            <a:noFill/>
            <a:miter lim="800000"/>
            <a:headEnd/>
            <a:tailEnd/>
          </a:ln>
        </p:spPr>
      </p:pic>
      <p:sp>
        <p:nvSpPr>
          <p:cNvPr id="137218" name="Title 1"/>
          <p:cNvSpPr>
            <a:spLocks noGrp="1"/>
          </p:cNvSpPr>
          <p:nvPr>
            <p:ph type="title"/>
          </p:nvPr>
        </p:nvSpPr>
        <p:spPr/>
        <p:txBody>
          <a:bodyPr/>
          <a:lstStyle/>
          <a:p>
            <a:r>
              <a:rPr lang="ru-RU" smtClean="0">
                <a:cs typeface="Arial" charset="0"/>
              </a:rPr>
              <a:t>Серия </a:t>
            </a:r>
            <a:r>
              <a:rPr smtClean="0">
                <a:cs typeface="Arial" charset="0"/>
              </a:rPr>
              <a:t>Summit X670</a:t>
            </a:r>
          </a:p>
        </p:txBody>
      </p:sp>
      <p:sp>
        <p:nvSpPr>
          <p:cNvPr id="17" name="Slide Number Placeholder 16"/>
          <p:cNvSpPr>
            <a:spLocks noGrp="1"/>
          </p:cNvSpPr>
          <p:nvPr>
            <p:ph type="sldNum" sz="quarter" idx="12"/>
          </p:nvPr>
        </p:nvSpPr>
        <p:spPr/>
        <p:txBody>
          <a:bodyPr/>
          <a:lstStyle/>
          <a:p>
            <a:pPr>
              <a:defRPr/>
            </a:pPr>
            <a:fld id="{EB2394F9-CD51-41CF-A038-917CC57E2686}" type="slidenum">
              <a:rPr lang="en-US">
                <a:solidFill>
                  <a:schemeClr val="accent1"/>
                </a:solidFill>
                <a:latin typeface="+mj-lt"/>
              </a:rPr>
              <a:pPr>
                <a:defRPr/>
              </a:pPr>
              <a:t>29</a:t>
            </a:fld>
            <a:endParaRPr lang="en-US" dirty="0">
              <a:solidFill>
                <a:schemeClr val="accent1"/>
              </a:solidFill>
              <a:latin typeface="+mj-lt"/>
            </a:endParaRPr>
          </a:p>
        </p:txBody>
      </p:sp>
      <p:sp>
        <p:nvSpPr>
          <p:cNvPr id="13" name="Content Placeholder 12"/>
          <p:cNvSpPr>
            <a:spLocks noGrp="1"/>
          </p:cNvSpPr>
          <p:nvPr>
            <p:ph type="body" sz="quarter" idx="11"/>
          </p:nvPr>
        </p:nvSpPr>
        <p:spPr>
          <a:xfrm>
            <a:off x="225425" y="682625"/>
            <a:ext cx="4176713" cy="5778500"/>
          </a:xfrm>
        </p:spPr>
        <p:txBody>
          <a:bodyPr rtlCol="0">
            <a:normAutofit fontScale="62500" lnSpcReduction="20000"/>
          </a:bodyPr>
          <a:lstStyle/>
          <a:p>
            <a:pPr marL="0" indent="0" fontAlgn="auto">
              <a:lnSpc>
                <a:spcPct val="134000"/>
              </a:lnSpc>
              <a:spcAft>
                <a:spcPts val="0"/>
              </a:spcAft>
              <a:buFont typeface="Arial" pitchFamily="34" charset="0"/>
              <a:buNone/>
              <a:tabLst>
                <a:tab pos="798513" algn="l"/>
              </a:tabLst>
              <a:defRPr/>
            </a:pPr>
            <a:r>
              <a:rPr sz="3200" b="1">
                <a:solidFill>
                  <a:schemeClr val="accent1"/>
                </a:solidFill>
              </a:rPr>
              <a:t>Summit</a:t>
            </a:r>
            <a:r>
              <a:rPr sz="3200" b="1" baseline="30000">
                <a:solidFill>
                  <a:schemeClr val="accent1"/>
                </a:solidFill>
              </a:rPr>
              <a:t>®</a:t>
            </a:r>
            <a:r>
              <a:rPr sz="3200" b="1">
                <a:solidFill>
                  <a:schemeClr val="accent1"/>
                </a:solidFill>
              </a:rPr>
              <a:t> X670V-48x</a:t>
            </a:r>
          </a:p>
          <a:p>
            <a:pPr marL="225425" lvl="1" indent="-225425" fontAlgn="auto">
              <a:lnSpc>
                <a:spcPct val="134000"/>
              </a:lnSpc>
              <a:spcBef>
                <a:spcPts val="600"/>
              </a:spcBef>
              <a:spcAft>
                <a:spcPts val="0"/>
              </a:spcAft>
              <a:tabLst>
                <a:tab pos="798513" algn="l"/>
              </a:tabLst>
              <a:defRPr/>
            </a:pPr>
            <a:r>
              <a:rPr lang="en-US" sz="2700" dirty="0" smtClean="0">
                <a:solidFill>
                  <a:schemeClr val="tx1"/>
                </a:solidFill>
              </a:rPr>
              <a:t>48</a:t>
            </a:r>
            <a:r>
              <a:rPr lang="ru-RU" sz="2700" dirty="0" smtClean="0">
                <a:solidFill>
                  <a:schemeClr val="tx1"/>
                </a:solidFill>
              </a:rPr>
              <a:t> портов</a:t>
            </a:r>
            <a:r>
              <a:rPr lang="en-US" sz="2700" dirty="0" smtClean="0">
                <a:solidFill>
                  <a:schemeClr val="tx1"/>
                </a:solidFill>
              </a:rPr>
              <a:t>  </a:t>
            </a:r>
            <a:r>
              <a:rPr lang="en-US" sz="2700" dirty="0" err="1" smtClean="0">
                <a:solidFill>
                  <a:schemeClr val="tx1"/>
                </a:solidFill>
              </a:rPr>
              <a:t>GbE</a:t>
            </a:r>
            <a:r>
              <a:rPr lang="en-US" sz="2700" dirty="0" smtClean="0">
                <a:solidFill>
                  <a:schemeClr val="tx1"/>
                </a:solidFill>
              </a:rPr>
              <a:t>/10 </a:t>
            </a:r>
            <a:r>
              <a:rPr lang="en-US" sz="2700" dirty="0" err="1" smtClean="0">
                <a:solidFill>
                  <a:schemeClr val="tx1"/>
                </a:solidFill>
              </a:rPr>
              <a:t>GbE</a:t>
            </a:r>
            <a:endParaRPr lang="en-US" sz="2700" dirty="0" smtClean="0">
              <a:solidFill>
                <a:schemeClr val="tx1"/>
              </a:solidFill>
            </a:endParaRPr>
          </a:p>
          <a:p>
            <a:pPr marL="225425" lvl="1" indent="-225425" fontAlgn="auto">
              <a:lnSpc>
                <a:spcPct val="134000"/>
              </a:lnSpc>
              <a:spcBef>
                <a:spcPts val="600"/>
              </a:spcBef>
              <a:spcAft>
                <a:spcPts val="0"/>
              </a:spcAft>
              <a:tabLst>
                <a:tab pos="798513" algn="l"/>
              </a:tabLst>
              <a:defRPr/>
            </a:pPr>
            <a:r>
              <a:rPr lang="ru-RU" sz="2700" dirty="0" smtClean="0">
                <a:solidFill>
                  <a:schemeClr val="tx1"/>
                </a:solidFill>
              </a:rPr>
              <a:t>Один модуль расширения для </a:t>
            </a:r>
            <a:r>
              <a:rPr lang="en-US" sz="2700" dirty="0" smtClean="0">
                <a:solidFill>
                  <a:schemeClr val="tx1"/>
                </a:solidFill>
              </a:rPr>
              <a:t>VIM4-40G-4X:</a:t>
            </a:r>
          </a:p>
          <a:p>
            <a:pPr marL="463550" lvl="2" indent="-176213" fontAlgn="auto">
              <a:lnSpc>
                <a:spcPct val="134000"/>
              </a:lnSpc>
              <a:spcBef>
                <a:spcPts val="600"/>
              </a:spcBef>
              <a:spcAft>
                <a:spcPts val="0"/>
              </a:spcAft>
              <a:buFont typeface="Arial" pitchFamily="34" charset="0"/>
              <a:buChar char="•"/>
              <a:tabLst>
                <a:tab pos="798513" algn="l"/>
              </a:tabLst>
              <a:defRPr/>
            </a:pPr>
            <a:r>
              <a:rPr lang="en-US" sz="2400" dirty="0" smtClean="0">
                <a:solidFill>
                  <a:schemeClr val="tx1"/>
                </a:solidFill>
              </a:rPr>
              <a:t>4</a:t>
            </a:r>
            <a:r>
              <a:rPr lang="ru-RU" sz="2400" dirty="0">
                <a:solidFill>
                  <a:schemeClr val="accent6"/>
                </a:solidFill>
              </a:rPr>
              <a:t> </a:t>
            </a:r>
            <a:r>
              <a:rPr lang="ru-RU" sz="2400" dirty="0" smtClean="0">
                <a:solidFill>
                  <a:schemeClr val="accent6"/>
                </a:solidFill>
              </a:rPr>
              <a:t>порта </a:t>
            </a:r>
            <a:r>
              <a:rPr lang="en-US" sz="2400" dirty="0" smtClean="0">
                <a:solidFill>
                  <a:schemeClr val="tx1"/>
                </a:solidFill>
              </a:rPr>
              <a:t>40 </a:t>
            </a:r>
            <a:r>
              <a:rPr lang="en-US" sz="2400" dirty="0" err="1" smtClean="0">
                <a:solidFill>
                  <a:schemeClr val="tx1"/>
                </a:solidFill>
              </a:rPr>
              <a:t>GbE</a:t>
            </a:r>
            <a:endParaRPr lang="en-US" sz="2400" dirty="0" smtClean="0">
              <a:solidFill>
                <a:schemeClr val="tx1"/>
              </a:solidFill>
            </a:endParaRPr>
          </a:p>
          <a:p>
            <a:pPr marL="463550" lvl="2" indent="-176213" fontAlgn="auto">
              <a:lnSpc>
                <a:spcPct val="134000"/>
              </a:lnSpc>
              <a:spcBef>
                <a:spcPts val="600"/>
              </a:spcBef>
              <a:spcAft>
                <a:spcPts val="0"/>
              </a:spcAft>
              <a:buFont typeface="Arial" pitchFamily="34" charset="0"/>
              <a:buChar char="•"/>
              <a:tabLst>
                <a:tab pos="798513" algn="l"/>
              </a:tabLst>
              <a:defRPr/>
            </a:pPr>
            <a:r>
              <a:rPr lang="en-US" sz="2400" dirty="0" smtClean="0">
                <a:solidFill>
                  <a:schemeClr val="tx1"/>
                </a:solidFill>
              </a:rPr>
              <a:t>16</a:t>
            </a:r>
            <a:r>
              <a:rPr lang="ru-RU" sz="2400" dirty="0">
                <a:solidFill>
                  <a:schemeClr val="accent6"/>
                </a:solidFill>
              </a:rPr>
              <a:t> </a:t>
            </a:r>
            <a:r>
              <a:rPr lang="ru-RU" sz="2400" dirty="0" smtClean="0">
                <a:solidFill>
                  <a:schemeClr val="accent6"/>
                </a:solidFill>
              </a:rPr>
              <a:t>портов</a:t>
            </a:r>
            <a:r>
              <a:rPr lang="en-US" sz="2400" dirty="0" smtClean="0">
                <a:solidFill>
                  <a:schemeClr val="tx1"/>
                </a:solidFill>
              </a:rPr>
              <a:t> 10 </a:t>
            </a:r>
            <a:r>
              <a:rPr lang="en-US" sz="2400" dirty="0" err="1" smtClean="0">
                <a:solidFill>
                  <a:schemeClr val="tx1"/>
                </a:solidFill>
              </a:rPr>
              <a:t>GbE</a:t>
            </a:r>
            <a:r>
              <a:rPr lang="ru-RU" sz="2400" dirty="0">
                <a:solidFill>
                  <a:schemeClr val="accent6"/>
                </a:solidFill>
              </a:rPr>
              <a:t> </a:t>
            </a:r>
            <a:r>
              <a:rPr lang="ru-RU" sz="2400" dirty="0" smtClean="0">
                <a:solidFill>
                  <a:schemeClr val="accent6"/>
                </a:solidFill>
              </a:rPr>
              <a:t>с разветвителями</a:t>
            </a:r>
            <a:endParaRPr lang="en-US" sz="2400" dirty="0" smtClean="0">
              <a:solidFill>
                <a:schemeClr val="tx1"/>
              </a:solidFill>
            </a:endParaRPr>
          </a:p>
          <a:p>
            <a:pPr marL="463550" lvl="2" indent="-176213" fontAlgn="auto">
              <a:lnSpc>
                <a:spcPct val="134000"/>
              </a:lnSpc>
              <a:spcBef>
                <a:spcPts val="600"/>
              </a:spcBef>
              <a:spcAft>
                <a:spcPts val="0"/>
              </a:spcAft>
              <a:buFont typeface="Arial" pitchFamily="34" charset="0"/>
              <a:buChar char="•"/>
              <a:tabLst>
                <a:tab pos="798513" algn="l"/>
              </a:tabLst>
              <a:defRPr/>
            </a:pPr>
            <a:r>
              <a:rPr lang="en-US" sz="2400" dirty="0" smtClean="0">
                <a:solidFill>
                  <a:schemeClr val="tx1"/>
                </a:solidFill>
              </a:rPr>
              <a:t>64</a:t>
            </a:r>
            <a:r>
              <a:rPr lang="ru-RU" sz="2400" dirty="0">
                <a:solidFill>
                  <a:schemeClr val="accent6"/>
                </a:solidFill>
              </a:rPr>
              <a:t> </a:t>
            </a:r>
            <a:r>
              <a:rPr lang="ru-RU" sz="2400" dirty="0" smtClean="0">
                <a:solidFill>
                  <a:schemeClr val="accent6"/>
                </a:solidFill>
              </a:rPr>
              <a:t>порта</a:t>
            </a:r>
            <a:r>
              <a:rPr lang="en-US" sz="2400" dirty="0" smtClean="0">
                <a:solidFill>
                  <a:schemeClr val="tx1"/>
                </a:solidFill>
              </a:rPr>
              <a:t> 10 </a:t>
            </a:r>
            <a:r>
              <a:rPr lang="en-US" sz="2400" dirty="0" err="1" smtClean="0">
                <a:solidFill>
                  <a:schemeClr val="tx1"/>
                </a:solidFill>
              </a:rPr>
              <a:t>GbE</a:t>
            </a:r>
            <a:r>
              <a:rPr lang="en-US" sz="2400" dirty="0" smtClean="0">
                <a:solidFill>
                  <a:schemeClr val="tx1"/>
                </a:solidFill>
              </a:rPr>
              <a:t> </a:t>
            </a:r>
            <a:r>
              <a:rPr lang="ru-RU" sz="2400" dirty="0" smtClean="0">
                <a:solidFill>
                  <a:schemeClr val="accent6"/>
                </a:solidFill>
              </a:rPr>
              <a:t>в коммутаторе</a:t>
            </a:r>
            <a:endParaRPr lang="en-US" sz="2400" dirty="0" smtClean="0">
              <a:solidFill>
                <a:schemeClr val="tx1"/>
              </a:solidFill>
            </a:endParaRPr>
          </a:p>
          <a:p>
            <a:pPr marL="463550" lvl="2" indent="-176213" fontAlgn="auto">
              <a:lnSpc>
                <a:spcPct val="134000"/>
              </a:lnSpc>
              <a:spcBef>
                <a:spcPts val="600"/>
              </a:spcBef>
              <a:spcAft>
                <a:spcPts val="0"/>
              </a:spcAft>
              <a:buFont typeface="Arial" pitchFamily="34" charset="0"/>
              <a:buChar char="•"/>
              <a:tabLst>
                <a:tab pos="798513" algn="l"/>
              </a:tabLst>
              <a:defRPr/>
            </a:pPr>
            <a:r>
              <a:rPr lang="ru-RU" sz="2400" dirty="0" err="1" smtClean="0">
                <a:solidFill>
                  <a:schemeClr val="tx1"/>
                </a:solidFill>
              </a:rPr>
              <a:t>Стекирование</a:t>
            </a:r>
            <a:r>
              <a:rPr lang="ru-RU" sz="2400" dirty="0" smtClean="0">
                <a:solidFill>
                  <a:schemeClr val="tx1"/>
                </a:solidFill>
              </a:rPr>
              <a:t> </a:t>
            </a:r>
            <a:r>
              <a:rPr lang="en-US" sz="2400" dirty="0" err="1" smtClean="0">
                <a:solidFill>
                  <a:schemeClr val="tx1"/>
                </a:solidFill>
              </a:rPr>
              <a:t>SummitStack</a:t>
            </a:r>
            <a:r>
              <a:rPr lang="en-US" sz="2400" dirty="0" smtClean="0">
                <a:solidFill>
                  <a:schemeClr val="tx1"/>
                </a:solidFill>
              </a:rPr>
              <a:t>™-V160 </a:t>
            </a:r>
            <a:r>
              <a:rPr lang="ru-RU" sz="2400" dirty="0" smtClean="0">
                <a:solidFill>
                  <a:schemeClr val="tx1"/>
                </a:solidFill>
              </a:rPr>
              <a:t>используя два порта </a:t>
            </a:r>
            <a:r>
              <a:rPr lang="en-US" sz="2400" dirty="0" smtClean="0">
                <a:solidFill>
                  <a:schemeClr val="tx1"/>
                </a:solidFill>
              </a:rPr>
              <a:t>40 </a:t>
            </a:r>
            <a:r>
              <a:rPr lang="en-US" sz="2400" dirty="0" err="1" smtClean="0">
                <a:solidFill>
                  <a:schemeClr val="tx1"/>
                </a:solidFill>
              </a:rPr>
              <a:t>GbE</a:t>
            </a:r>
            <a:endParaRPr lang="en-US" sz="2400" dirty="0" smtClean="0">
              <a:solidFill>
                <a:schemeClr val="tx1"/>
              </a:solidFill>
            </a:endParaRPr>
          </a:p>
          <a:p>
            <a:pPr marL="234950" lvl="1" indent="-176213" fontAlgn="auto">
              <a:lnSpc>
                <a:spcPct val="134000"/>
              </a:lnSpc>
              <a:spcBef>
                <a:spcPts val="600"/>
              </a:spcBef>
              <a:spcAft>
                <a:spcPts val="0"/>
              </a:spcAft>
              <a:tabLst>
                <a:tab pos="798513" algn="l"/>
              </a:tabLst>
              <a:defRPr/>
            </a:pPr>
            <a:r>
              <a:rPr lang="ru-RU" sz="2600" dirty="0" err="1" smtClean="0">
                <a:solidFill>
                  <a:schemeClr val="tx1"/>
                </a:solidFill>
              </a:rPr>
              <a:t>Стекирование</a:t>
            </a:r>
            <a:r>
              <a:rPr lang="ru-RU" sz="2600" dirty="0" smtClean="0">
                <a:solidFill>
                  <a:schemeClr val="tx1"/>
                </a:solidFill>
              </a:rPr>
              <a:t> </a:t>
            </a:r>
            <a:r>
              <a:rPr lang="en-US" sz="2600" dirty="0" err="1" smtClean="0">
                <a:solidFill>
                  <a:schemeClr val="tx1"/>
                </a:solidFill>
              </a:rPr>
              <a:t>SummitStack</a:t>
            </a:r>
            <a:r>
              <a:rPr lang="en-US" sz="2600" dirty="0" smtClean="0">
                <a:solidFill>
                  <a:schemeClr val="tx1"/>
                </a:solidFill>
              </a:rPr>
              <a:t>-V </a:t>
            </a:r>
            <a:r>
              <a:rPr lang="ru-RU" sz="2600" dirty="0" smtClean="0">
                <a:solidFill>
                  <a:schemeClr val="tx1"/>
                </a:solidFill>
              </a:rPr>
              <a:t>используя два порта</a:t>
            </a:r>
            <a:r>
              <a:rPr lang="en-US" sz="2600" dirty="0" smtClean="0">
                <a:solidFill>
                  <a:schemeClr val="tx1"/>
                </a:solidFill>
              </a:rPr>
              <a:t> 10 </a:t>
            </a:r>
            <a:r>
              <a:rPr lang="en-US" sz="2600" dirty="0" err="1" smtClean="0">
                <a:solidFill>
                  <a:schemeClr val="tx1"/>
                </a:solidFill>
              </a:rPr>
              <a:t>GbE</a:t>
            </a:r>
            <a:r>
              <a:rPr lang="en-US" sz="2600" dirty="0" smtClean="0">
                <a:solidFill>
                  <a:schemeClr val="tx1"/>
                </a:solidFill>
              </a:rPr>
              <a:t> ports</a:t>
            </a:r>
          </a:p>
          <a:p>
            <a:pPr lvl="1" fontAlgn="auto">
              <a:lnSpc>
                <a:spcPct val="95000"/>
              </a:lnSpc>
              <a:spcAft>
                <a:spcPts val="0"/>
              </a:spcAft>
              <a:tabLst>
                <a:tab pos="798513" algn="l"/>
              </a:tabLst>
              <a:defRPr/>
            </a:pPr>
            <a:endParaRPr lang="en-US" sz="1400" dirty="0" smtClean="0">
              <a:solidFill>
                <a:schemeClr val="accent6"/>
              </a:solidFill>
            </a:endParaRPr>
          </a:p>
          <a:p>
            <a:pPr marL="0" indent="0" fontAlgn="auto">
              <a:lnSpc>
                <a:spcPct val="134000"/>
              </a:lnSpc>
              <a:spcAft>
                <a:spcPts val="0"/>
              </a:spcAft>
              <a:buFont typeface="Arial" pitchFamily="34" charset="0"/>
              <a:buNone/>
              <a:tabLst>
                <a:tab pos="798513" algn="l"/>
              </a:tabLst>
              <a:defRPr/>
            </a:pPr>
            <a:r>
              <a:rPr sz="3200" b="1">
                <a:solidFill>
                  <a:schemeClr val="accent1"/>
                </a:solidFill>
              </a:rPr>
              <a:t>Summit </a:t>
            </a:r>
            <a:r>
              <a:rPr sz="3200" b="1">
                <a:solidFill>
                  <a:schemeClr val="accent1"/>
                </a:solidFill>
              </a:rPr>
              <a:t>X670-48x</a:t>
            </a:r>
            <a:endParaRPr sz="3200" b="1">
              <a:solidFill>
                <a:schemeClr val="accent1"/>
              </a:solidFill>
            </a:endParaRPr>
          </a:p>
          <a:p>
            <a:pPr marL="225425" lvl="1" indent="-225425" fontAlgn="auto">
              <a:lnSpc>
                <a:spcPct val="105000"/>
              </a:lnSpc>
              <a:spcBef>
                <a:spcPts val="600"/>
              </a:spcBef>
              <a:spcAft>
                <a:spcPts val="0"/>
              </a:spcAft>
              <a:tabLst>
                <a:tab pos="798513" algn="l"/>
              </a:tabLst>
              <a:defRPr/>
            </a:pPr>
            <a:r>
              <a:rPr lang="en-US" sz="2700" dirty="0" smtClean="0">
                <a:solidFill>
                  <a:schemeClr val="tx1"/>
                </a:solidFill>
              </a:rPr>
              <a:t>48</a:t>
            </a:r>
            <a:r>
              <a:rPr lang="ru-RU" sz="2700" dirty="0">
                <a:solidFill>
                  <a:schemeClr val="accent6"/>
                </a:solidFill>
              </a:rPr>
              <a:t> </a:t>
            </a:r>
            <a:r>
              <a:rPr lang="ru-RU" sz="2700" dirty="0" smtClean="0">
                <a:solidFill>
                  <a:schemeClr val="accent6"/>
                </a:solidFill>
              </a:rPr>
              <a:t>портов </a:t>
            </a:r>
            <a:r>
              <a:rPr lang="en-US" sz="2700" dirty="0" smtClean="0">
                <a:solidFill>
                  <a:schemeClr val="tx1"/>
                </a:solidFill>
              </a:rPr>
              <a:t>1 </a:t>
            </a:r>
            <a:r>
              <a:rPr lang="en-US" sz="2700" dirty="0" err="1" smtClean="0">
                <a:solidFill>
                  <a:schemeClr val="tx1"/>
                </a:solidFill>
              </a:rPr>
              <a:t>GbE</a:t>
            </a:r>
            <a:r>
              <a:rPr lang="en-US" sz="2700" dirty="0" smtClean="0">
                <a:solidFill>
                  <a:schemeClr val="tx1"/>
                </a:solidFill>
              </a:rPr>
              <a:t>/10 </a:t>
            </a:r>
            <a:r>
              <a:rPr lang="en-US" sz="2700" dirty="0" err="1" smtClean="0">
                <a:solidFill>
                  <a:schemeClr val="tx1"/>
                </a:solidFill>
              </a:rPr>
              <a:t>GbE</a:t>
            </a:r>
            <a:endParaRPr lang="en-US" sz="2700" dirty="0" smtClean="0">
              <a:solidFill>
                <a:schemeClr val="tx1"/>
              </a:solidFill>
            </a:endParaRPr>
          </a:p>
          <a:p>
            <a:pPr marL="234950" lvl="1" indent="-176213" fontAlgn="auto">
              <a:lnSpc>
                <a:spcPct val="134000"/>
              </a:lnSpc>
              <a:spcAft>
                <a:spcPts val="0"/>
              </a:spcAft>
              <a:tabLst>
                <a:tab pos="798513" algn="l"/>
              </a:tabLst>
              <a:defRPr/>
            </a:pPr>
            <a:r>
              <a:rPr lang="ru-RU" sz="2800" dirty="0" err="1" smtClean="0">
                <a:solidFill>
                  <a:schemeClr val="accent6"/>
                </a:solidFill>
              </a:rPr>
              <a:t>Стекирование</a:t>
            </a:r>
            <a:r>
              <a:rPr lang="ru-RU" sz="2800" dirty="0" smtClean="0">
                <a:solidFill>
                  <a:schemeClr val="accent6"/>
                </a:solidFill>
              </a:rPr>
              <a:t> </a:t>
            </a:r>
            <a:r>
              <a:rPr lang="en-US" sz="2800" dirty="0" err="1">
                <a:solidFill>
                  <a:schemeClr val="accent6"/>
                </a:solidFill>
              </a:rPr>
              <a:t>SummitStack</a:t>
            </a:r>
            <a:r>
              <a:rPr lang="en-US" sz="2800" dirty="0">
                <a:solidFill>
                  <a:schemeClr val="accent6"/>
                </a:solidFill>
              </a:rPr>
              <a:t>-V </a:t>
            </a:r>
            <a:r>
              <a:rPr lang="ru-RU" sz="2800" dirty="0">
                <a:solidFill>
                  <a:schemeClr val="accent6"/>
                </a:solidFill>
              </a:rPr>
              <a:t>используя два порта</a:t>
            </a:r>
            <a:r>
              <a:rPr lang="en-US" sz="2800" dirty="0">
                <a:solidFill>
                  <a:schemeClr val="accent6"/>
                </a:solidFill>
              </a:rPr>
              <a:t> 10 </a:t>
            </a:r>
            <a:r>
              <a:rPr lang="en-US" sz="2800" dirty="0" err="1">
                <a:solidFill>
                  <a:schemeClr val="accent6"/>
                </a:solidFill>
              </a:rPr>
              <a:t>GbE</a:t>
            </a:r>
            <a:r>
              <a:rPr lang="en-US" sz="2800" dirty="0">
                <a:solidFill>
                  <a:schemeClr val="accent6"/>
                </a:solidFill>
              </a:rPr>
              <a:t> ports</a:t>
            </a:r>
          </a:p>
        </p:txBody>
      </p:sp>
      <p:pic>
        <p:nvPicPr>
          <p:cNvPr id="137221" name="Picture 28" descr="SummitX670_stack_Top_Front.png"/>
          <p:cNvPicPr>
            <a:picLocks noChangeAspect="1"/>
          </p:cNvPicPr>
          <p:nvPr/>
        </p:nvPicPr>
        <p:blipFill>
          <a:blip r:embed="rId3"/>
          <a:srcRect/>
          <a:stretch>
            <a:fillRect/>
          </a:stretch>
        </p:blipFill>
        <p:spPr bwMode="auto">
          <a:xfrm>
            <a:off x="4341813" y="876300"/>
            <a:ext cx="4560887" cy="1820863"/>
          </a:xfrm>
          <a:prstGeom prst="rect">
            <a:avLst/>
          </a:prstGeom>
          <a:noFill/>
          <a:ln w="9525">
            <a:noFill/>
            <a:miter lim="800000"/>
            <a:headEnd/>
            <a:tailEnd/>
          </a:ln>
        </p:spPr>
      </p:pic>
      <p:pic>
        <p:nvPicPr>
          <p:cNvPr id="137222" name="Picture 30" descr="VIM4_40G4X_front.png"/>
          <p:cNvPicPr>
            <a:picLocks noChangeAspect="1"/>
          </p:cNvPicPr>
          <p:nvPr/>
        </p:nvPicPr>
        <p:blipFill>
          <a:blip r:embed="rId4"/>
          <a:srcRect/>
          <a:stretch>
            <a:fillRect/>
          </a:stretch>
        </p:blipFill>
        <p:spPr bwMode="auto">
          <a:xfrm>
            <a:off x="4456113" y="3132138"/>
            <a:ext cx="1266825" cy="496887"/>
          </a:xfrm>
          <a:prstGeom prst="rect">
            <a:avLst/>
          </a:prstGeom>
          <a:noFill/>
          <a:ln w="9525">
            <a:noFill/>
            <a:miter lim="800000"/>
            <a:headEnd/>
            <a:tailEnd/>
          </a:ln>
        </p:spPr>
      </p:pic>
      <p:pic>
        <p:nvPicPr>
          <p:cNvPr id="137223" name="Picture 31" descr="SummitX670_stack_Top_Front.png"/>
          <p:cNvPicPr>
            <a:picLocks noChangeAspect="1"/>
          </p:cNvPicPr>
          <p:nvPr/>
        </p:nvPicPr>
        <p:blipFill>
          <a:blip r:embed="rId3"/>
          <a:srcRect/>
          <a:stretch>
            <a:fillRect/>
          </a:stretch>
        </p:blipFill>
        <p:spPr bwMode="auto">
          <a:xfrm>
            <a:off x="4333875" y="4125913"/>
            <a:ext cx="4554538" cy="1817687"/>
          </a:xfrm>
          <a:prstGeom prst="rect">
            <a:avLst/>
          </a:prstGeom>
          <a:noFill/>
          <a:ln w="9525">
            <a:noFill/>
            <a:miter lim="800000"/>
            <a:headEnd/>
            <a:tailEnd/>
          </a:ln>
        </p:spPr>
      </p:pic>
      <p:pic>
        <p:nvPicPr>
          <p:cNvPr id="137224" name="Picture 32" descr="SummitX670_Back.png"/>
          <p:cNvPicPr>
            <a:picLocks noChangeAspect="1"/>
          </p:cNvPicPr>
          <p:nvPr/>
        </p:nvPicPr>
        <p:blipFill>
          <a:blip r:embed="rId5"/>
          <a:srcRect/>
          <a:stretch>
            <a:fillRect/>
          </a:stretch>
        </p:blipFill>
        <p:spPr bwMode="auto">
          <a:xfrm>
            <a:off x="4256088" y="5156200"/>
            <a:ext cx="4737100" cy="1320800"/>
          </a:xfrm>
          <a:prstGeom prst="rect">
            <a:avLst/>
          </a:prstGeom>
          <a:noFill/>
          <a:ln w="9525">
            <a:noFill/>
            <a:miter lim="800000"/>
            <a:headEnd/>
            <a:tailEnd/>
          </a:ln>
        </p:spPr>
      </p:pic>
      <p:sp>
        <p:nvSpPr>
          <p:cNvPr id="3" name="Up Arrow 2"/>
          <p:cNvSpPr/>
          <p:nvPr/>
        </p:nvSpPr>
        <p:spPr>
          <a:xfrm>
            <a:off x="4811713" y="2941638"/>
            <a:ext cx="504825" cy="190500"/>
          </a:xfrm>
          <a:prstGeom prst="upArrow">
            <a:avLst/>
          </a:prstGeom>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6" name="Straight Connector 15"/>
          <p:cNvCxnSpPr/>
          <p:nvPr/>
        </p:nvCxnSpPr>
        <p:spPr>
          <a:xfrm flipV="1">
            <a:off x="327025" y="4408488"/>
            <a:ext cx="8385175" cy="42862"/>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p:cNvSpPr>
            <a:spLocks noGrp="1"/>
          </p:cNvSpPr>
          <p:nvPr>
            <p:ph type="title"/>
          </p:nvPr>
        </p:nvSpPr>
        <p:spPr/>
        <p:txBody>
          <a:bodyPr/>
          <a:lstStyle/>
          <a:p>
            <a:r>
              <a:rPr lang="ru-RU" smtClean="0">
                <a:cs typeface="Arial" charset="0"/>
              </a:rPr>
              <a:t>Что такое </a:t>
            </a:r>
            <a:r>
              <a:rPr smtClean="0">
                <a:cs typeface="Arial" charset="0"/>
              </a:rPr>
              <a:t>Extreme Networks</a:t>
            </a:r>
          </a:p>
        </p:txBody>
      </p:sp>
      <p:sp>
        <p:nvSpPr>
          <p:cNvPr id="104450" name="Text Placeholder 2"/>
          <p:cNvSpPr>
            <a:spLocks noGrp="1"/>
          </p:cNvSpPr>
          <p:nvPr>
            <p:ph type="body" sz="quarter" idx="11"/>
          </p:nvPr>
        </p:nvSpPr>
        <p:spPr>
          <a:xfrm>
            <a:off x="225425" y="908050"/>
            <a:ext cx="8691563" cy="5751513"/>
          </a:xfrm>
        </p:spPr>
        <p:txBody>
          <a:bodyPr/>
          <a:lstStyle/>
          <a:p>
            <a:r>
              <a:rPr lang="ru-RU" smtClean="0">
                <a:solidFill>
                  <a:srgbClr val="7363A7"/>
                </a:solidFill>
                <a:cs typeface="Arial" charset="0"/>
              </a:rPr>
              <a:t>Американская компания</a:t>
            </a:r>
          </a:p>
          <a:p>
            <a:r>
              <a:rPr lang="ru-RU" smtClean="0">
                <a:solidFill>
                  <a:srgbClr val="7363A7"/>
                </a:solidFill>
                <a:cs typeface="Arial" charset="0"/>
              </a:rPr>
              <a:t>Более 15 лет фокусирования на </a:t>
            </a:r>
            <a:r>
              <a:rPr lang="en-US" smtClean="0">
                <a:solidFill>
                  <a:srgbClr val="7363A7"/>
                </a:solidFill>
                <a:cs typeface="Arial" charset="0"/>
              </a:rPr>
              <a:t>Ethernet </a:t>
            </a:r>
            <a:r>
              <a:rPr lang="ru-RU" smtClean="0">
                <a:solidFill>
                  <a:srgbClr val="7363A7"/>
                </a:solidFill>
                <a:cs typeface="Arial" charset="0"/>
              </a:rPr>
              <a:t>коммутации</a:t>
            </a:r>
          </a:p>
          <a:p>
            <a:r>
              <a:rPr lang="ru-RU" smtClean="0">
                <a:solidFill>
                  <a:srgbClr val="7363A7"/>
                </a:solidFill>
                <a:cs typeface="Arial" charset="0"/>
              </a:rPr>
              <a:t>Прибыльная и растущая</a:t>
            </a:r>
          </a:p>
          <a:p>
            <a:r>
              <a:rPr lang="ru-RU" smtClean="0">
                <a:solidFill>
                  <a:srgbClr val="7363A7"/>
                </a:solidFill>
                <a:cs typeface="Arial" charset="0"/>
              </a:rPr>
              <a:t>Самый мощный коммутатор в мире</a:t>
            </a:r>
          </a:p>
          <a:p>
            <a:r>
              <a:rPr lang="ru-RU" smtClean="0">
                <a:solidFill>
                  <a:srgbClr val="7363A7"/>
                </a:solidFill>
                <a:cs typeface="Arial" charset="0"/>
              </a:rPr>
              <a:t>60% мобильного трафика данных проходит через </a:t>
            </a:r>
            <a:r>
              <a:rPr lang="en-US" smtClean="0">
                <a:solidFill>
                  <a:srgbClr val="7363A7"/>
                </a:solidFill>
                <a:cs typeface="Arial" charset="0"/>
              </a:rPr>
              <a:t>Extreme</a:t>
            </a:r>
          </a:p>
          <a:p>
            <a:r>
              <a:rPr lang="ru-RU" smtClean="0">
                <a:solidFill>
                  <a:srgbClr val="7363A7"/>
                </a:solidFill>
                <a:cs typeface="Arial" charset="0"/>
              </a:rPr>
              <a:t>Среди заказчиков такие компании как</a:t>
            </a:r>
          </a:p>
          <a:p>
            <a:pPr lvl="1"/>
            <a:r>
              <a:rPr lang="en-US" smtClean="0">
                <a:cs typeface="Arial" charset="0"/>
              </a:rPr>
              <a:t>VMware (40 </a:t>
            </a:r>
            <a:r>
              <a:rPr lang="ru-RU" smtClean="0">
                <a:cs typeface="Arial" charset="0"/>
              </a:rPr>
              <a:t>тысяч портов, </a:t>
            </a:r>
            <a:r>
              <a:rPr lang="en-US" smtClean="0">
                <a:cs typeface="Arial" charset="0"/>
              </a:rPr>
              <a:t>public reference)</a:t>
            </a:r>
          </a:p>
          <a:p>
            <a:pPr lvl="1"/>
            <a:r>
              <a:rPr lang="en-US" smtClean="0">
                <a:cs typeface="Arial" charset="0"/>
              </a:rPr>
              <a:t>Intel (</a:t>
            </a:r>
            <a:r>
              <a:rPr lang="ru-RU" smtClean="0">
                <a:cs typeface="Arial" charset="0"/>
              </a:rPr>
              <a:t>миграция в ЦОД с </a:t>
            </a:r>
            <a:r>
              <a:rPr lang="en-US" smtClean="0">
                <a:cs typeface="Arial" charset="0"/>
              </a:rPr>
              <a:t>Cisco </a:t>
            </a:r>
            <a:r>
              <a:rPr lang="ru-RU" smtClean="0">
                <a:cs typeface="Arial" charset="0"/>
              </a:rPr>
              <a:t>на </a:t>
            </a:r>
            <a:r>
              <a:rPr lang="en-US" smtClean="0">
                <a:cs typeface="Arial" charset="0"/>
              </a:rPr>
              <a:t>Extreme </a:t>
            </a:r>
            <a:r>
              <a:rPr lang="ru-RU" smtClean="0">
                <a:cs typeface="Arial" charset="0"/>
              </a:rPr>
              <a:t>началась в 2010 году)</a:t>
            </a:r>
          </a:p>
          <a:p>
            <a:pPr lvl="1"/>
            <a:r>
              <a:rPr lang="ru-RU" smtClean="0">
                <a:cs typeface="Arial" charset="0"/>
              </a:rPr>
              <a:t>РФ: Сочи 2014, Пенсионный Фонд, </a:t>
            </a:r>
            <a:r>
              <a:rPr lang="en-US" smtClean="0">
                <a:cs typeface="Arial" charset="0"/>
              </a:rPr>
              <a:t>Deutsche Bank</a:t>
            </a:r>
            <a:r>
              <a:rPr lang="ru-RU" smtClean="0">
                <a:cs typeface="Arial" charset="0"/>
              </a:rPr>
              <a:t> и т.д.</a:t>
            </a:r>
          </a:p>
          <a:p>
            <a:r>
              <a:rPr lang="ru-RU" smtClean="0">
                <a:solidFill>
                  <a:srgbClr val="7363A7"/>
                </a:solidFill>
                <a:cs typeface="Arial" charset="0"/>
              </a:rPr>
              <a:t>Коммутаторы </a:t>
            </a:r>
            <a:r>
              <a:rPr lang="en-US" smtClean="0">
                <a:solidFill>
                  <a:srgbClr val="7363A7"/>
                </a:solidFill>
                <a:cs typeface="Arial" charset="0"/>
              </a:rPr>
              <a:t>Ethernet </a:t>
            </a:r>
            <a:r>
              <a:rPr lang="ru-RU" smtClean="0">
                <a:solidFill>
                  <a:srgbClr val="7363A7"/>
                </a:solidFill>
                <a:cs typeface="Arial" charset="0"/>
              </a:rPr>
              <a:t>и </a:t>
            </a:r>
            <a:r>
              <a:rPr lang="en-US" smtClean="0">
                <a:solidFill>
                  <a:srgbClr val="7363A7"/>
                </a:solidFill>
                <a:cs typeface="Arial" charset="0"/>
              </a:rPr>
              <a:t>WiFi </a:t>
            </a:r>
            <a:r>
              <a:rPr lang="ru-RU" smtClean="0">
                <a:solidFill>
                  <a:srgbClr val="7363A7"/>
                </a:solidFill>
                <a:cs typeface="Arial" charset="0"/>
              </a:rPr>
              <a:t>решения для</a:t>
            </a:r>
          </a:p>
          <a:p>
            <a:pPr lvl="1"/>
            <a:r>
              <a:rPr lang="ru-RU" smtClean="0">
                <a:cs typeface="Arial" charset="0"/>
              </a:rPr>
              <a:t>Корпорации: локальные и кампусные сети, </a:t>
            </a:r>
            <a:r>
              <a:rPr lang="en-US" smtClean="0">
                <a:cs typeface="Arial" charset="0"/>
              </a:rPr>
              <a:t>wired&amp;wireless </a:t>
            </a:r>
          </a:p>
          <a:p>
            <a:pPr lvl="1"/>
            <a:r>
              <a:rPr lang="ru-RU" smtClean="0">
                <a:cs typeface="Arial" charset="0"/>
              </a:rPr>
              <a:t>Операторы: агрегация </a:t>
            </a:r>
            <a:r>
              <a:rPr lang="en-US" smtClean="0">
                <a:cs typeface="Arial" charset="0"/>
              </a:rPr>
              <a:t>1</a:t>
            </a:r>
            <a:r>
              <a:rPr lang="ru-RU" smtClean="0">
                <a:cs typeface="Arial" charset="0"/>
              </a:rPr>
              <a:t>/10/40Гбит</a:t>
            </a:r>
            <a:r>
              <a:rPr lang="en-US" smtClean="0">
                <a:cs typeface="Arial" charset="0"/>
              </a:rPr>
              <a:t>;</a:t>
            </a:r>
            <a:r>
              <a:rPr lang="ru-RU" smtClean="0">
                <a:cs typeface="Arial" charset="0"/>
              </a:rPr>
              <a:t> подключение базовых станций</a:t>
            </a:r>
          </a:p>
          <a:p>
            <a:pPr lvl="1"/>
            <a:r>
              <a:rPr lang="ru-RU" smtClean="0">
                <a:cs typeface="Arial" charset="0"/>
              </a:rPr>
              <a:t>ЦОД: конвергентный </a:t>
            </a:r>
            <a:r>
              <a:rPr lang="en-US" smtClean="0">
                <a:cs typeface="Arial" charset="0"/>
              </a:rPr>
              <a:t>Ethernet </a:t>
            </a:r>
          </a:p>
        </p:txBody>
      </p:sp>
      <p:sp>
        <p:nvSpPr>
          <p:cNvPr id="4" name="Slide Number Placeholder 3"/>
          <p:cNvSpPr>
            <a:spLocks noGrp="1"/>
          </p:cNvSpPr>
          <p:nvPr>
            <p:ph type="sldNum" sz="quarter" idx="12"/>
          </p:nvPr>
        </p:nvSpPr>
        <p:spPr/>
        <p:txBody>
          <a:bodyPr/>
          <a:lstStyle/>
          <a:p>
            <a:pPr>
              <a:defRPr/>
            </a:pPr>
            <a:fld id="{CC9BDDA2-664C-4A67-85B5-195320823682}" type="slidenum">
              <a:rPr lang="en-US">
                <a:solidFill>
                  <a:schemeClr val="accent1"/>
                </a:solidFill>
                <a:latin typeface="+mj-lt"/>
              </a:rPr>
              <a:pPr>
                <a:defRPr/>
              </a:pPr>
              <a:t>3</a:t>
            </a:fld>
            <a:endParaRPr lang="en-US" dirty="0">
              <a:solidFill>
                <a:schemeClr val="accent1"/>
              </a:solidFill>
              <a:latin typeface="+mj-lt"/>
            </a:endParaRPr>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606675"/>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7" name="Rounded Rectangle 6"/>
          <p:cNvSpPr/>
          <p:nvPr/>
        </p:nvSpPr>
        <p:spPr>
          <a:xfrm>
            <a:off x="2570163" y="3057525"/>
            <a:ext cx="4219575"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48-port Dual Speed 1 GbE/10 GbE (SFP+) passive copper</a:t>
            </a:r>
            <a:endParaRPr lang="en-US" sz="1400" b="1" dirty="0">
              <a:solidFill>
                <a:schemeClr val="accent1"/>
              </a:solidFill>
              <a:latin typeface="Arial Narrow" pitchFamily="34" charset="0"/>
            </a:endParaRPr>
          </a:p>
        </p:txBody>
      </p:sp>
      <p:cxnSp>
        <p:nvCxnSpPr>
          <p:cNvPr id="11" name="Elbow Connector 10"/>
          <p:cNvCxnSpPr/>
          <p:nvPr/>
        </p:nvCxnSpPr>
        <p:spPr>
          <a:xfrm>
            <a:off x="2017713" y="2879725"/>
            <a:ext cx="5313362" cy="1588"/>
          </a:xfrm>
          <a:prstGeom prst="bentConnector3">
            <a:avLst>
              <a:gd name="adj1" fmla="val 50000"/>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4558507" y="2967831"/>
            <a:ext cx="177800" cy="1587"/>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225425" y="3898900"/>
            <a:ext cx="8702675" cy="2463800"/>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cxnSp>
        <p:nvCxnSpPr>
          <p:cNvPr id="61" name="Straight Arrow Connector 60"/>
          <p:cNvCxnSpPr/>
          <p:nvPr/>
        </p:nvCxnSpPr>
        <p:spPr>
          <a:xfrm rot="5400000" flipH="1" flipV="1">
            <a:off x="1633538" y="5545138"/>
            <a:ext cx="400050" cy="63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3044825" y="5730875"/>
            <a:ext cx="158115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2+1 Fan Tray</a:t>
            </a:r>
          </a:p>
        </p:txBody>
      </p:sp>
      <p:cxnSp>
        <p:nvCxnSpPr>
          <p:cNvPr id="37" name="Straight Arrow Connector 36"/>
          <p:cNvCxnSpPr>
            <a:stCxn id="36" idx="0"/>
          </p:cNvCxnSpPr>
          <p:nvPr/>
        </p:nvCxnSpPr>
        <p:spPr>
          <a:xfrm rot="16200000" flipV="1">
            <a:off x="3624263" y="5519738"/>
            <a:ext cx="417512" cy="476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4714875" y="5721350"/>
            <a:ext cx="158115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AC/DC Power Supply</a:t>
            </a:r>
          </a:p>
        </p:txBody>
      </p:sp>
      <p:cxnSp>
        <p:nvCxnSpPr>
          <p:cNvPr id="44" name="Straight Arrow Connector 43"/>
          <p:cNvCxnSpPr>
            <a:stCxn id="41" idx="0"/>
          </p:cNvCxnSpPr>
          <p:nvPr/>
        </p:nvCxnSpPr>
        <p:spPr>
          <a:xfrm rot="16200000" flipV="1">
            <a:off x="5295106" y="5511007"/>
            <a:ext cx="401637" cy="190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6353175" y="5710238"/>
            <a:ext cx="1709738"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Optional Redundant AC/DC Power Supply</a:t>
            </a:r>
          </a:p>
        </p:txBody>
      </p:sp>
      <p:cxnSp>
        <p:nvCxnSpPr>
          <p:cNvPr id="50" name="Straight Arrow Connector 49"/>
          <p:cNvCxnSpPr/>
          <p:nvPr/>
        </p:nvCxnSpPr>
        <p:spPr>
          <a:xfrm rot="16200000" flipV="1">
            <a:off x="7069138" y="5521325"/>
            <a:ext cx="393700" cy="63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grpSp>
        <p:nvGrpSpPr>
          <p:cNvPr id="138253" name="Group 31"/>
          <p:cNvGrpSpPr>
            <a:grpSpLocks/>
          </p:cNvGrpSpPr>
          <p:nvPr/>
        </p:nvGrpSpPr>
        <p:grpSpPr bwMode="auto">
          <a:xfrm>
            <a:off x="7712075" y="1535113"/>
            <a:ext cx="414338" cy="758825"/>
            <a:chOff x="7712015" y="1535502"/>
            <a:chExt cx="414070" cy="777965"/>
          </a:xfrm>
        </p:grpSpPr>
        <p:cxnSp>
          <p:nvCxnSpPr>
            <p:cNvPr id="33" name="Straight Arrow Connector 32"/>
            <p:cNvCxnSpPr/>
            <p:nvPr/>
          </p:nvCxnSpPr>
          <p:spPr>
            <a:xfrm rot="10800000">
              <a:off x="7712015" y="2311839"/>
              <a:ext cx="414070" cy="1628"/>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cxnSp>
          <p:nvCxnSpPr>
            <p:cNvPr id="35" name="Straight Arrow Connector 34"/>
            <p:cNvCxnSpPr/>
            <p:nvPr/>
          </p:nvCxnSpPr>
          <p:spPr>
            <a:xfrm rot="16200000" flipV="1">
              <a:off x="7739646" y="1914008"/>
              <a:ext cx="764945" cy="7933"/>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grpSp>
      <p:sp>
        <p:nvSpPr>
          <p:cNvPr id="31" name="Rounded Rectangle 30"/>
          <p:cNvSpPr/>
          <p:nvPr/>
        </p:nvSpPr>
        <p:spPr>
          <a:xfrm>
            <a:off x="7434263" y="1352550"/>
            <a:ext cx="132080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Motion Sensor</a:t>
            </a:r>
          </a:p>
        </p:txBody>
      </p:sp>
      <p:sp>
        <p:nvSpPr>
          <p:cNvPr id="56" name="Rounded Rectangle 55"/>
          <p:cNvSpPr/>
          <p:nvPr/>
        </p:nvSpPr>
        <p:spPr>
          <a:xfrm>
            <a:off x="560388" y="5721350"/>
            <a:ext cx="2401887"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Expansion Slot with Optional 4-port 40 GbE Module (QSFP+) </a:t>
            </a:r>
          </a:p>
        </p:txBody>
      </p:sp>
      <p:pic>
        <p:nvPicPr>
          <p:cNvPr id="138256" name="Picture 38" descr="SummitX670_stack_Top_Front.png"/>
          <p:cNvPicPr>
            <a:picLocks noChangeAspect="1"/>
          </p:cNvPicPr>
          <p:nvPr/>
        </p:nvPicPr>
        <p:blipFill>
          <a:blip r:embed="rId2"/>
          <a:srcRect/>
          <a:stretch>
            <a:fillRect/>
          </a:stretch>
        </p:blipFill>
        <p:spPr bwMode="auto">
          <a:xfrm>
            <a:off x="1168400" y="876300"/>
            <a:ext cx="6756400" cy="2697163"/>
          </a:xfrm>
          <a:prstGeom prst="rect">
            <a:avLst/>
          </a:prstGeom>
          <a:noFill/>
          <a:ln w="9525">
            <a:noFill/>
            <a:miter lim="800000"/>
            <a:headEnd/>
            <a:tailEnd/>
          </a:ln>
        </p:spPr>
      </p:pic>
      <p:pic>
        <p:nvPicPr>
          <p:cNvPr id="138257" name="Picture 42" descr="SummitX670V_Back.png"/>
          <p:cNvPicPr>
            <a:picLocks noChangeAspect="1"/>
          </p:cNvPicPr>
          <p:nvPr/>
        </p:nvPicPr>
        <p:blipFill>
          <a:blip r:embed="rId3"/>
          <a:srcRect/>
          <a:stretch>
            <a:fillRect/>
          </a:stretch>
        </p:blipFill>
        <p:spPr bwMode="auto">
          <a:xfrm>
            <a:off x="1038225" y="3829050"/>
            <a:ext cx="7029450" cy="1962150"/>
          </a:xfrm>
          <a:prstGeom prst="rect">
            <a:avLst/>
          </a:prstGeom>
          <a:noFill/>
          <a:ln w="9525">
            <a:noFill/>
            <a:miter lim="800000"/>
            <a:headEnd/>
            <a:tailEnd/>
          </a:ln>
        </p:spPr>
      </p:pic>
      <p:sp>
        <p:nvSpPr>
          <p:cNvPr id="138258" name="Title 44"/>
          <p:cNvSpPr>
            <a:spLocks noGrp="1"/>
          </p:cNvSpPr>
          <p:nvPr>
            <p:ph type="title"/>
          </p:nvPr>
        </p:nvSpPr>
        <p:spPr/>
        <p:txBody>
          <a:bodyPr/>
          <a:lstStyle/>
          <a:p>
            <a:r>
              <a:rPr lang="ru-RU" smtClean="0">
                <a:cs typeface="Arial" charset="0"/>
              </a:rPr>
              <a:t>Коммутатор </a:t>
            </a:r>
            <a:r>
              <a:rPr smtClean="0">
                <a:cs typeface="Arial" charset="0"/>
              </a:rPr>
              <a:t>Summit</a:t>
            </a:r>
            <a:r>
              <a:rPr baseline="30000" smtClean="0">
                <a:cs typeface="Arial" charset="0"/>
              </a:rPr>
              <a:t>®</a:t>
            </a:r>
            <a:r>
              <a:rPr smtClean="0">
                <a:cs typeface="Arial" charset="0"/>
              </a:rPr>
              <a:t> X670V-48x</a:t>
            </a:r>
          </a:p>
        </p:txBody>
      </p:sp>
      <p:sp>
        <p:nvSpPr>
          <p:cNvPr id="26" name="Slide Number Placeholder 25"/>
          <p:cNvSpPr>
            <a:spLocks noGrp="1"/>
          </p:cNvSpPr>
          <p:nvPr>
            <p:ph type="sldNum" sz="quarter" idx="10"/>
          </p:nvPr>
        </p:nvSpPr>
        <p:spPr/>
        <p:txBody>
          <a:bodyPr/>
          <a:lstStyle/>
          <a:p>
            <a:pPr>
              <a:defRPr/>
            </a:pPr>
            <a:fld id="{B0B49CA4-B7D0-4159-AE82-E747A64E8E17}" type="slidenum">
              <a:rPr lang="en-US"/>
              <a:pPr>
                <a:defRPr/>
              </a:pPr>
              <a:t>30</a:t>
            </a:fld>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606675"/>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7" name="Rounded Rectangle 6"/>
          <p:cNvSpPr/>
          <p:nvPr/>
        </p:nvSpPr>
        <p:spPr>
          <a:xfrm>
            <a:off x="2484438" y="3065463"/>
            <a:ext cx="4321175"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48-port Dual Speed 1 GbE/10 GbE (SFP+) passive copper</a:t>
            </a:r>
            <a:endParaRPr lang="en-US" sz="1400" b="1" dirty="0">
              <a:solidFill>
                <a:schemeClr val="accent1"/>
              </a:solidFill>
              <a:latin typeface="Arial Narrow" pitchFamily="34" charset="0"/>
            </a:endParaRPr>
          </a:p>
        </p:txBody>
      </p:sp>
      <p:cxnSp>
        <p:nvCxnSpPr>
          <p:cNvPr id="11" name="Elbow Connector 10"/>
          <p:cNvCxnSpPr/>
          <p:nvPr/>
        </p:nvCxnSpPr>
        <p:spPr>
          <a:xfrm>
            <a:off x="2017713" y="2879725"/>
            <a:ext cx="5313362" cy="1588"/>
          </a:xfrm>
          <a:prstGeom prst="bentConnector3">
            <a:avLst>
              <a:gd name="adj1" fmla="val 50000"/>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4558507" y="2967831"/>
            <a:ext cx="177800" cy="1587"/>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225425" y="3898900"/>
            <a:ext cx="8702675" cy="2463800"/>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sp>
        <p:nvSpPr>
          <p:cNvPr id="36" name="Rounded Rectangle 35"/>
          <p:cNvSpPr/>
          <p:nvPr/>
        </p:nvSpPr>
        <p:spPr>
          <a:xfrm>
            <a:off x="3044825" y="5730875"/>
            <a:ext cx="158115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2+1 Fan Tray</a:t>
            </a:r>
          </a:p>
        </p:txBody>
      </p:sp>
      <p:cxnSp>
        <p:nvCxnSpPr>
          <p:cNvPr id="37" name="Straight Arrow Connector 36"/>
          <p:cNvCxnSpPr>
            <a:stCxn id="36" idx="0"/>
          </p:cNvCxnSpPr>
          <p:nvPr/>
        </p:nvCxnSpPr>
        <p:spPr>
          <a:xfrm rot="16200000" flipV="1">
            <a:off x="3624263" y="5519738"/>
            <a:ext cx="417512" cy="4762"/>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4714875" y="5721350"/>
            <a:ext cx="158115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AC/DC Power Supply</a:t>
            </a:r>
          </a:p>
        </p:txBody>
      </p:sp>
      <p:cxnSp>
        <p:nvCxnSpPr>
          <p:cNvPr id="44" name="Straight Arrow Connector 43"/>
          <p:cNvCxnSpPr>
            <a:stCxn id="41" idx="0"/>
          </p:cNvCxnSpPr>
          <p:nvPr/>
        </p:nvCxnSpPr>
        <p:spPr>
          <a:xfrm rot="16200000" flipV="1">
            <a:off x="5295106" y="5511007"/>
            <a:ext cx="401637" cy="19050"/>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6353175" y="5710238"/>
            <a:ext cx="1709738"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Optional Redundant AC/DC Power Supply</a:t>
            </a:r>
          </a:p>
        </p:txBody>
      </p:sp>
      <p:cxnSp>
        <p:nvCxnSpPr>
          <p:cNvPr id="50" name="Straight Arrow Connector 49"/>
          <p:cNvCxnSpPr/>
          <p:nvPr/>
        </p:nvCxnSpPr>
        <p:spPr>
          <a:xfrm rot="16200000" flipV="1">
            <a:off x="7069138" y="5521325"/>
            <a:ext cx="393700" cy="6350"/>
          </a:xfrm>
          <a:prstGeom prst="straightConnector1">
            <a:avLst/>
          </a:prstGeom>
          <a:ln w="1905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139276" name="Group 59"/>
          <p:cNvGrpSpPr>
            <a:grpSpLocks/>
          </p:cNvGrpSpPr>
          <p:nvPr/>
        </p:nvGrpSpPr>
        <p:grpSpPr bwMode="auto">
          <a:xfrm>
            <a:off x="7712075" y="1535113"/>
            <a:ext cx="414338" cy="758825"/>
            <a:chOff x="7712015" y="1535502"/>
            <a:chExt cx="414070" cy="777965"/>
          </a:xfrm>
        </p:grpSpPr>
        <p:cxnSp>
          <p:nvCxnSpPr>
            <p:cNvPr id="52" name="Straight Arrow Connector 51"/>
            <p:cNvCxnSpPr/>
            <p:nvPr/>
          </p:nvCxnSpPr>
          <p:spPr>
            <a:xfrm rot="10800000">
              <a:off x="7712015" y="2311839"/>
              <a:ext cx="414070" cy="1628"/>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cxnSp>
          <p:nvCxnSpPr>
            <p:cNvPr id="54" name="Straight Arrow Connector 53"/>
            <p:cNvCxnSpPr/>
            <p:nvPr/>
          </p:nvCxnSpPr>
          <p:spPr>
            <a:xfrm rot="16200000" flipV="1">
              <a:off x="7739646" y="1914008"/>
              <a:ext cx="764945" cy="7933"/>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grpSp>
      <p:sp>
        <p:nvSpPr>
          <p:cNvPr id="28" name="Rounded Rectangle 27"/>
          <p:cNvSpPr/>
          <p:nvPr/>
        </p:nvSpPr>
        <p:spPr>
          <a:xfrm>
            <a:off x="7434263" y="1352550"/>
            <a:ext cx="1320800"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Motion Sensor</a:t>
            </a:r>
          </a:p>
        </p:txBody>
      </p:sp>
      <p:pic>
        <p:nvPicPr>
          <p:cNvPr id="139278" name="Picture 25" descr="SummitX670_stack_Top_Front.png"/>
          <p:cNvPicPr>
            <a:picLocks noChangeAspect="1"/>
          </p:cNvPicPr>
          <p:nvPr/>
        </p:nvPicPr>
        <p:blipFill>
          <a:blip r:embed="rId2"/>
          <a:srcRect/>
          <a:stretch>
            <a:fillRect/>
          </a:stretch>
        </p:blipFill>
        <p:spPr bwMode="auto">
          <a:xfrm>
            <a:off x="1177925" y="876300"/>
            <a:ext cx="6756400" cy="2697163"/>
          </a:xfrm>
          <a:prstGeom prst="rect">
            <a:avLst/>
          </a:prstGeom>
          <a:noFill/>
          <a:ln w="9525">
            <a:noFill/>
            <a:miter lim="800000"/>
            <a:headEnd/>
            <a:tailEnd/>
          </a:ln>
        </p:spPr>
      </p:pic>
      <p:pic>
        <p:nvPicPr>
          <p:cNvPr id="139279" name="Picture 24" descr="SummitX670_Back.png"/>
          <p:cNvPicPr>
            <a:picLocks noChangeAspect="1"/>
          </p:cNvPicPr>
          <p:nvPr/>
        </p:nvPicPr>
        <p:blipFill>
          <a:blip r:embed="rId3"/>
          <a:srcRect/>
          <a:stretch>
            <a:fillRect/>
          </a:stretch>
        </p:blipFill>
        <p:spPr bwMode="auto">
          <a:xfrm>
            <a:off x="1046163" y="3835400"/>
            <a:ext cx="7011987" cy="1955800"/>
          </a:xfrm>
          <a:prstGeom prst="rect">
            <a:avLst/>
          </a:prstGeom>
          <a:noFill/>
          <a:ln w="9525">
            <a:noFill/>
            <a:miter lim="800000"/>
            <a:headEnd/>
            <a:tailEnd/>
          </a:ln>
        </p:spPr>
      </p:pic>
      <p:sp>
        <p:nvSpPr>
          <p:cNvPr id="139280" name="Title 26"/>
          <p:cNvSpPr>
            <a:spLocks noGrp="1"/>
          </p:cNvSpPr>
          <p:nvPr>
            <p:ph type="title"/>
          </p:nvPr>
        </p:nvSpPr>
        <p:spPr/>
        <p:txBody>
          <a:bodyPr/>
          <a:lstStyle/>
          <a:p>
            <a:r>
              <a:rPr lang="ru-RU" smtClean="0">
                <a:cs typeface="Arial" charset="0"/>
              </a:rPr>
              <a:t>Коммутатор </a:t>
            </a:r>
            <a:r>
              <a:rPr smtClean="0">
                <a:cs typeface="Arial" charset="0"/>
              </a:rPr>
              <a:t>Summit</a:t>
            </a:r>
            <a:r>
              <a:rPr baseline="30000" smtClean="0">
                <a:cs typeface="Arial" charset="0"/>
              </a:rPr>
              <a:t>®</a:t>
            </a:r>
            <a:r>
              <a:rPr smtClean="0">
                <a:cs typeface="Arial" charset="0"/>
              </a:rPr>
              <a:t> X670-48x</a:t>
            </a:r>
          </a:p>
        </p:txBody>
      </p:sp>
      <p:sp>
        <p:nvSpPr>
          <p:cNvPr id="23" name="Slide Number Placeholder 22"/>
          <p:cNvSpPr>
            <a:spLocks noGrp="1"/>
          </p:cNvSpPr>
          <p:nvPr>
            <p:ph type="sldNum" sz="quarter" idx="12"/>
          </p:nvPr>
        </p:nvSpPr>
        <p:spPr>
          <a:xfrm>
            <a:off x="225425" y="6480175"/>
            <a:ext cx="536575" cy="365125"/>
          </a:xfrm>
        </p:spPr>
        <p:txBody>
          <a:bodyPr/>
          <a:lstStyle/>
          <a:p>
            <a:pPr>
              <a:defRPr/>
            </a:pPr>
            <a:fld id="{2C71B55D-3669-4FE6-899D-E35DE6239E8B}" type="slidenum">
              <a:rPr lang="en-US">
                <a:solidFill>
                  <a:schemeClr val="accent1"/>
                </a:solidFill>
                <a:latin typeface="+mj-lt"/>
              </a:rPr>
              <a:pPr>
                <a:defRPr/>
              </a:pPr>
              <a:t>31</a:t>
            </a:fld>
            <a:endParaRPr lang="en-US" dirty="0">
              <a:solidFill>
                <a:schemeClr val="accent1"/>
              </a:solidFill>
              <a:latin typeface="+mj-lt"/>
            </a:endParaRPr>
          </a:p>
        </p:txBody>
      </p:sp>
    </p:spTree>
  </p:cSld>
  <p:clrMapOvr>
    <a:masterClrMapping/>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25425" y="1173163"/>
            <a:ext cx="8702675" cy="2400300"/>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pic>
        <p:nvPicPr>
          <p:cNvPr id="28" name="Picture 27" descr="X670-T.gif"/>
          <p:cNvPicPr>
            <a:picLocks noChangeAspect="1"/>
          </p:cNvPicPr>
          <p:nvPr/>
        </p:nvPicPr>
        <p:blipFill>
          <a:blip r:embed="rId3"/>
          <a:stretch>
            <a:fillRect/>
          </a:stretch>
        </p:blipFill>
        <p:spPr>
          <a:xfrm>
            <a:off x="1165225" y="804863"/>
            <a:ext cx="6792913" cy="2714625"/>
          </a:xfrm>
          <a:prstGeom prst="rect">
            <a:avLst/>
          </a:prstGeom>
          <a:ln>
            <a:noFill/>
          </a:ln>
          <a:effectLst>
            <a:outerShdw blurRad="292100" dist="139700" dir="2700000" algn="tl" rotWithShape="0">
              <a:srgbClr val="333333">
                <a:alpha val="65000"/>
              </a:srgbClr>
            </a:outerShdw>
          </a:effectLst>
        </p:spPr>
      </p:pic>
      <p:cxnSp>
        <p:nvCxnSpPr>
          <p:cNvPr id="34" name="Straight Connector 33"/>
          <p:cNvCxnSpPr/>
          <p:nvPr/>
        </p:nvCxnSpPr>
        <p:spPr>
          <a:xfrm rot="5400000">
            <a:off x="4421982" y="2874169"/>
            <a:ext cx="177800" cy="1587"/>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225425" y="3695700"/>
            <a:ext cx="8702675" cy="2667000"/>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cxnSp>
        <p:nvCxnSpPr>
          <p:cNvPr id="61" name="Straight Arrow Connector 60"/>
          <p:cNvCxnSpPr/>
          <p:nvPr/>
        </p:nvCxnSpPr>
        <p:spPr>
          <a:xfrm rot="5400000" flipH="1" flipV="1">
            <a:off x="1634331" y="5336382"/>
            <a:ext cx="398463" cy="63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6" idx="0"/>
          </p:cNvCxnSpPr>
          <p:nvPr/>
        </p:nvCxnSpPr>
        <p:spPr>
          <a:xfrm flipH="1" flipV="1">
            <a:off x="3830638" y="5133975"/>
            <a:ext cx="4762" cy="417513"/>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1" idx="0"/>
          </p:cNvCxnSpPr>
          <p:nvPr/>
        </p:nvCxnSpPr>
        <p:spPr>
          <a:xfrm flipH="1" flipV="1">
            <a:off x="5592763" y="5140325"/>
            <a:ext cx="234950" cy="40163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16200000" flipV="1">
            <a:off x="7187407" y="5341144"/>
            <a:ext cx="393700" cy="79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pic>
        <p:nvPicPr>
          <p:cNvPr id="140297" name="Picture 42" descr="SummitX670V_Back.png"/>
          <p:cNvPicPr>
            <a:picLocks noChangeAspect="1"/>
          </p:cNvPicPr>
          <p:nvPr/>
        </p:nvPicPr>
        <p:blipFill>
          <a:blip r:embed="rId4"/>
          <a:srcRect/>
          <a:stretch>
            <a:fillRect/>
          </a:stretch>
        </p:blipFill>
        <p:spPr bwMode="auto">
          <a:xfrm>
            <a:off x="1038225" y="3636963"/>
            <a:ext cx="7029450" cy="1960562"/>
          </a:xfrm>
          <a:prstGeom prst="rect">
            <a:avLst/>
          </a:prstGeom>
          <a:noFill/>
          <a:ln w="9525">
            <a:noFill/>
            <a:miter lim="800000"/>
            <a:headEnd/>
            <a:tailEnd/>
          </a:ln>
        </p:spPr>
      </p:pic>
      <p:sp>
        <p:nvSpPr>
          <p:cNvPr id="140298" name="Title 44"/>
          <p:cNvSpPr>
            <a:spLocks noGrp="1"/>
          </p:cNvSpPr>
          <p:nvPr>
            <p:ph type="title"/>
          </p:nvPr>
        </p:nvSpPr>
        <p:spPr/>
        <p:txBody>
          <a:bodyPr/>
          <a:lstStyle/>
          <a:p>
            <a:r>
              <a:rPr lang="ru-RU" smtClean="0">
                <a:cs typeface="Arial" charset="0"/>
              </a:rPr>
              <a:t>Коммутатор </a:t>
            </a:r>
            <a:r>
              <a:rPr smtClean="0">
                <a:cs typeface="Arial" charset="0"/>
              </a:rPr>
              <a:t>Summit</a:t>
            </a:r>
            <a:r>
              <a:rPr baseline="30000" smtClean="0">
                <a:cs typeface="Arial" charset="0"/>
              </a:rPr>
              <a:t>®</a:t>
            </a:r>
            <a:r>
              <a:rPr smtClean="0">
                <a:cs typeface="Arial" charset="0"/>
              </a:rPr>
              <a:t> X670V-48t</a:t>
            </a:r>
          </a:p>
        </p:txBody>
      </p:sp>
      <p:sp>
        <p:nvSpPr>
          <p:cNvPr id="26" name="Slide Number Placeholder 25"/>
          <p:cNvSpPr>
            <a:spLocks noGrp="1"/>
          </p:cNvSpPr>
          <p:nvPr>
            <p:ph type="sldNum" sz="quarter" idx="10"/>
          </p:nvPr>
        </p:nvSpPr>
        <p:spPr/>
        <p:txBody>
          <a:bodyPr/>
          <a:lstStyle/>
          <a:p>
            <a:pPr>
              <a:defRPr/>
            </a:pPr>
            <a:fld id="{6C83A664-3674-4964-9101-2707DAD30092}" type="slidenum">
              <a:rPr lang="en-US"/>
              <a:pPr>
                <a:defRPr/>
              </a:pPr>
              <a:t>32</a:t>
            </a:fld>
            <a:endParaRPr lang="en-US" dirty="0"/>
          </a:p>
        </p:txBody>
      </p:sp>
      <p:sp>
        <p:nvSpPr>
          <p:cNvPr id="7" name="Rounded Rectangle 6"/>
          <p:cNvSpPr/>
          <p:nvPr/>
        </p:nvSpPr>
        <p:spPr>
          <a:xfrm>
            <a:off x="2433638" y="2963863"/>
            <a:ext cx="4219575" cy="400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44-port Tri-Speed 100M/1G/10G Ethernet Copper</a:t>
            </a:r>
            <a:endParaRPr lang="en-US" sz="1400" b="1" dirty="0">
              <a:solidFill>
                <a:schemeClr val="accent1"/>
              </a:solidFill>
              <a:latin typeface="Arial Narrow" pitchFamily="34" charset="0"/>
            </a:endParaRPr>
          </a:p>
        </p:txBody>
      </p:sp>
      <p:sp>
        <p:nvSpPr>
          <p:cNvPr id="36" name="Rounded Rectangle 35"/>
          <p:cNvSpPr/>
          <p:nvPr/>
        </p:nvSpPr>
        <p:spPr>
          <a:xfrm>
            <a:off x="3044825" y="5551488"/>
            <a:ext cx="1581150" cy="527050"/>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2+1 Fan Tray</a:t>
            </a:r>
          </a:p>
          <a:p>
            <a:pPr algn="ctr" fontAlgn="auto">
              <a:spcBef>
                <a:spcPts val="0"/>
              </a:spcBef>
              <a:spcAft>
                <a:spcPts val="0"/>
              </a:spcAft>
              <a:defRPr/>
            </a:pPr>
            <a:r>
              <a:rPr lang="en-US" sz="1050" b="1" dirty="0">
                <a:solidFill>
                  <a:schemeClr val="accent1"/>
                </a:solidFill>
                <a:latin typeface="Arial Narrow" pitchFamily="34" charset="0"/>
              </a:rPr>
              <a:t>Front-Back or</a:t>
            </a:r>
          </a:p>
          <a:p>
            <a:pPr algn="ctr" fontAlgn="auto">
              <a:spcBef>
                <a:spcPts val="0"/>
              </a:spcBef>
              <a:spcAft>
                <a:spcPts val="0"/>
              </a:spcAft>
              <a:defRPr/>
            </a:pPr>
            <a:r>
              <a:rPr lang="en-US" sz="1050" b="1" dirty="0">
                <a:solidFill>
                  <a:schemeClr val="accent1"/>
                </a:solidFill>
                <a:latin typeface="Arial Narrow" pitchFamily="34" charset="0"/>
              </a:rPr>
              <a:t>Back-Front</a:t>
            </a:r>
          </a:p>
        </p:txBody>
      </p:sp>
      <p:sp>
        <p:nvSpPr>
          <p:cNvPr id="41" name="Rounded Rectangle 40"/>
          <p:cNvSpPr/>
          <p:nvPr/>
        </p:nvSpPr>
        <p:spPr>
          <a:xfrm>
            <a:off x="4821238" y="5541963"/>
            <a:ext cx="2012950" cy="536575"/>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Hot Swappable AC/DC Power Supply</a:t>
            </a:r>
          </a:p>
        </p:txBody>
      </p:sp>
      <p:sp>
        <p:nvSpPr>
          <p:cNvPr id="49" name="Rounded Rectangle 48"/>
          <p:cNvSpPr/>
          <p:nvPr/>
        </p:nvSpPr>
        <p:spPr>
          <a:xfrm>
            <a:off x="7002463" y="5530850"/>
            <a:ext cx="1711325" cy="547688"/>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Optional Redundant AC/DC Power Supply</a:t>
            </a:r>
          </a:p>
        </p:txBody>
      </p:sp>
      <p:cxnSp>
        <p:nvCxnSpPr>
          <p:cNvPr id="30" name="Straight Arrow Connector 29"/>
          <p:cNvCxnSpPr/>
          <p:nvPr/>
        </p:nvCxnSpPr>
        <p:spPr>
          <a:xfrm>
            <a:off x="1836738" y="4273550"/>
            <a:ext cx="0" cy="2190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463550" y="5356225"/>
            <a:ext cx="2401888" cy="722313"/>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Each 40 GbE can be configured </a:t>
            </a:r>
            <a:r>
              <a:rPr lang="en-US" sz="1400" b="1" dirty="0">
                <a:solidFill>
                  <a:schemeClr val="accent1"/>
                </a:solidFill>
                <a:latin typeface="Arial Narrow" pitchFamily="34" charset="0"/>
              </a:rPr>
              <a:t>as 4x10 GbE or SummitStack 320Gbps</a:t>
            </a:r>
            <a:endParaRPr lang="en-US" sz="1400" b="1" dirty="0">
              <a:solidFill>
                <a:schemeClr val="accent1"/>
              </a:solidFill>
              <a:latin typeface="Arial Narrow" pitchFamily="34" charset="0"/>
            </a:endParaRPr>
          </a:p>
        </p:txBody>
      </p:sp>
      <p:sp>
        <p:nvSpPr>
          <p:cNvPr id="56" name="Rounded Rectangle 55"/>
          <p:cNvSpPr/>
          <p:nvPr/>
        </p:nvSpPr>
        <p:spPr>
          <a:xfrm>
            <a:off x="441325" y="3781425"/>
            <a:ext cx="2400300" cy="536575"/>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Expansion Slot with Optional 4-port 40 GbE Module (QSFP+) </a:t>
            </a:r>
          </a:p>
        </p:txBody>
      </p:sp>
      <p:sp>
        <p:nvSpPr>
          <p:cNvPr id="38" name="Rounded Rectangle 37"/>
          <p:cNvSpPr/>
          <p:nvPr/>
        </p:nvSpPr>
        <p:spPr>
          <a:xfrm>
            <a:off x="441325" y="1349375"/>
            <a:ext cx="2424113" cy="536575"/>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Scalable up to 128K Virtual Machines </a:t>
            </a:r>
          </a:p>
        </p:txBody>
      </p:sp>
      <p:cxnSp>
        <p:nvCxnSpPr>
          <p:cNvPr id="39" name="Straight Arrow Connector 38"/>
          <p:cNvCxnSpPr/>
          <p:nvPr/>
        </p:nvCxnSpPr>
        <p:spPr>
          <a:xfrm flipH="1" flipV="1">
            <a:off x="7253288" y="2786063"/>
            <a:ext cx="304800" cy="32861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6889750" y="2940050"/>
            <a:ext cx="2011363" cy="579438"/>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4 Combo Ports Dual-Speed 1G/10G Ethernet Copper or </a:t>
            </a:r>
            <a:r>
              <a:rPr lang="en-US" sz="1400" b="1" dirty="0" err="1">
                <a:solidFill>
                  <a:schemeClr val="accent1"/>
                </a:solidFill>
                <a:latin typeface="Arial Narrow" pitchFamily="34" charset="0"/>
              </a:rPr>
              <a:t>FIber</a:t>
            </a:r>
            <a:endParaRPr lang="en-US" sz="1400" b="1" dirty="0">
              <a:solidFill>
                <a:schemeClr val="accent1"/>
              </a:solidFill>
              <a:latin typeface="Arial Narrow" pitchFamily="34" charset="0"/>
            </a:endParaRPr>
          </a:p>
        </p:txBody>
      </p:sp>
      <p:cxnSp>
        <p:nvCxnSpPr>
          <p:cNvPr id="47" name="Straight Arrow Connector 46"/>
          <p:cNvCxnSpPr/>
          <p:nvPr/>
        </p:nvCxnSpPr>
        <p:spPr>
          <a:xfrm rot="16200000" flipV="1">
            <a:off x="1547813" y="2870200"/>
            <a:ext cx="393700" cy="635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525463" y="2940050"/>
            <a:ext cx="1741487" cy="423863"/>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200" b="1" dirty="0">
                <a:solidFill>
                  <a:schemeClr val="accent1"/>
                </a:solidFill>
                <a:latin typeface="Arial Narrow" pitchFamily="34" charset="0"/>
              </a:rPr>
              <a:t>Out-of-Band Mgmt Port and Console Port</a:t>
            </a:r>
          </a:p>
        </p:txBody>
      </p:sp>
      <p:sp>
        <p:nvSpPr>
          <p:cNvPr id="48" name="Rounded Rectangle 47"/>
          <p:cNvSpPr/>
          <p:nvPr/>
        </p:nvSpPr>
        <p:spPr>
          <a:xfrm>
            <a:off x="6199188" y="1349375"/>
            <a:ext cx="2563812" cy="536575"/>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Full Layer 2 and Layer 3 IPv4 and IPv6 Protocols </a:t>
            </a:r>
            <a:r>
              <a:rPr lang="en-US" sz="1100" b="1" dirty="0">
                <a:solidFill>
                  <a:schemeClr val="accent1"/>
                </a:solidFill>
                <a:latin typeface="Arial Narrow" pitchFamily="34" charset="0"/>
              </a:rPr>
              <a:t>(MPLS, BGP, etc…)  </a:t>
            </a:r>
          </a:p>
        </p:txBody>
      </p:sp>
      <p:cxnSp>
        <p:nvCxnSpPr>
          <p:cNvPr id="32" name="Straight Arrow Connector 31"/>
          <p:cNvCxnSpPr/>
          <p:nvPr/>
        </p:nvCxnSpPr>
        <p:spPr>
          <a:xfrm>
            <a:off x="7253288" y="4273550"/>
            <a:ext cx="0" cy="2190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5827713" y="3797300"/>
            <a:ext cx="2935287" cy="538163"/>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Best in Class Power Footprint:  290-335W.  Competitors at 380-430W  </a:t>
            </a:r>
            <a:endParaRPr lang="en-US" sz="1100" b="1" dirty="0">
              <a:solidFill>
                <a:schemeClr val="accent1"/>
              </a:solidFill>
              <a:latin typeface="Arial Narrow" pitchFamily="34" charset="0"/>
            </a:endParaRPr>
          </a:p>
        </p:txBody>
      </p:sp>
      <p:sp>
        <p:nvSpPr>
          <p:cNvPr id="140315" name="TextBox 32"/>
          <p:cNvSpPr txBox="1">
            <a:spLocks noChangeArrowheads="1"/>
          </p:cNvSpPr>
          <p:nvPr/>
        </p:nvSpPr>
        <p:spPr bwMode="auto">
          <a:xfrm>
            <a:off x="5937250" y="6569075"/>
            <a:ext cx="2411413" cy="214313"/>
          </a:xfrm>
          <a:prstGeom prst="rect">
            <a:avLst/>
          </a:prstGeom>
          <a:noFill/>
          <a:ln w="9525">
            <a:noFill/>
            <a:miter lim="800000"/>
            <a:headEnd/>
            <a:tailEnd/>
          </a:ln>
        </p:spPr>
        <p:txBody>
          <a:bodyPr>
            <a:spAutoFit/>
          </a:bodyPr>
          <a:lstStyle/>
          <a:p>
            <a:pPr algn="r">
              <a:tabLst>
                <a:tab pos="111125" algn="l"/>
              </a:tabLst>
            </a:pPr>
            <a:r>
              <a:rPr lang="en-US" sz="800" b="1"/>
              <a:t>* 	Future availability.</a:t>
            </a:r>
          </a:p>
        </p:txBody>
      </p:sp>
      <p:cxnSp>
        <p:nvCxnSpPr>
          <p:cNvPr id="52" name="Straight Arrow Connector 51"/>
          <p:cNvCxnSpPr/>
          <p:nvPr/>
        </p:nvCxnSpPr>
        <p:spPr>
          <a:xfrm>
            <a:off x="1978025" y="2786063"/>
            <a:ext cx="4762500" cy="0"/>
          </a:xfrm>
          <a:prstGeom prst="straightConnector1">
            <a:avLst/>
          </a:prstGeom>
          <a:ln w="19050">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6769100" y="2786063"/>
            <a:ext cx="725488" cy="0"/>
          </a:xfrm>
          <a:prstGeom prst="straightConnector1">
            <a:avLst/>
          </a:prstGeom>
          <a:ln w="19050">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7" name="Picture 41" descr="SummitX670V_Back.png"/>
          <p:cNvPicPr>
            <a:picLocks noChangeAspect="1"/>
          </p:cNvPicPr>
          <p:nvPr/>
        </p:nvPicPr>
        <p:blipFill>
          <a:blip r:embed="rId2"/>
          <a:srcRect/>
          <a:stretch>
            <a:fillRect/>
          </a:stretch>
        </p:blipFill>
        <p:spPr bwMode="auto">
          <a:xfrm>
            <a:off x="342900" y="2809875"/>
            <a:ext cx="4189413" cy="1168400"/>
          </a:xfrm>
          <a:prstGeom prst="rect">
            <a:avLst/>
          </a:prstGeom>
          <a:noFill/>
          <a:ln w="9525">
            <a:noFill/>
            <a:miter lim="800000"/>
            <a:headEnd/>
            <a:tailEnd/>
          </a:ln>
        </p:spPr>
      </p:pic>
      <p:sp>
        <p:nvSpPr>
          <p:cNvPr id="29" name="Rectangle 28"/>
          <p:cNvSpPr/>
          <p:nvPr/>
        </p:nvSpPr>
        <p:spPr>
          <a:xfrm>
            <a:off x="0" y="4378325"/>
            <a:ext cx="9144000" cy="21494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2339" name="Title 22"/>
          <p:cNvSpPr>
            <a:spLocks noGrp="1"/>
          </p:cNvSpPr>
          <p:nvPr>
            <p:ph type="title"/>
          </p:nvPr>
        </p:nvSpPr>
        <p:spPr/>
        <p:txBody>
          <a:bodyPr/>
          <a:lstStyle/>
          <a:p>
            <a:r>
              <a:rPr lang="ru-RU" smtClean="0">
                <a:cs typeface="Arial" charset="0"/>
              </a:rPr>
              <a:t>Коммутатор </a:t>
            </a:r>
            <a:r>
              <a:rPr smtClean="0">
                <a:cs typeface="Arial" charset="0"/>
              </a:rPr>
              <a:t>Summit X670</a:t>
            </a:r>
          </a:p>
        </p:txBody>
      </p:sp>
      <p:sp>
        <p:nvSpPr>
          <p:cNvPr id="24" name="Text Placeholder 23"/>
          <p:cNvSpPr>
            <a:spLocks noGrp="1"/>
          </p:cNvSpPr>
          <p:nvPr>
            <p:ph type="body" sz="quarter" idx="4294967295"/>
          </p:nvPr>
        </p:nvSpPr>
        <p:spPr>
          <a:xfrm>
            <a:off x="4816475" y="625475"/>
            <a:ext cx="4327525" cy="3871913"/>
          </a:xfrm>
        </p:spPr>
        <p:txBody>
          <a:bodyPr rtlCol="0">
            <a:normAutofit fontScale="62500" lnSpcReduction="20000"/>
          </a:bodyPr>
          <a:lstStyle/>
          <a:p>
            <a:pPr fontAlgn="auto">
              <a:lnSpc>
                <a:spcPct val="105000"/>
              </a:lnSpc>
              <a:spcAft>
                <a:spcPts val="0"/>
              </a:spcAft>
              <a:buFont typeface="Arial" pitchFamily="34" charset="0"/>
              <a:buNone/>
              <a:defRPr/>
            </a:pPr>
            <a:r>
              <a:rPr lang="en-US" sz="2900" b="1" dirty="0" smtClean="0"/>
              <a:t>Enhanced Scalability</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128K L2 MAC address                                     </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16K IPv4 route/host</a:t>
            </a:r>
          </a:p>
          <a:p>
            <a:pPr fontAlgn="auto">
              <a:spcAft>
                <a:spcPts val="0"/>
              </a:spcAft>
              <a:buFont typeface="Arial" pitchFamily="34" charset="0"/>
              <a:buNone/>
              <a:defRPr/>
            </a:pPr>
            <a:r>
              <a:rPr lang="en-US" sz="2900" b="1" dirty="0" smtClean="0">
                <a:latin typeface="+mn-lt"/>
                <a:cs typeface="Calibri" pitchFamily="34" charset="0"/>
              </a:rPr>
              <a:t>Advanced Features</a:t>
            </a:r>
            <a:endParaRPr lang="en-US" sz="2600" dirty="0" smtClean="0">
              <a:latin typeface="+mn-lt"/>
              <a:cs typeface="Calibri" pitchFamily="34" charset="0"/>
            </a:endParaRP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IPv4/IPv6 L3 Switching</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M-LAG</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EAPS/G.8032</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VPLS/MPLS</a:t>
            </a:r>
          </a:p>
          <a:p>
            <a:pPr lvl="1" fontAlgn="auto">
              <a:lnSpc>
                <a:spcPct val="100000"/>
              </a:lnSpc>
              <a:spcBef>
                <a:spcPts val="600"/>
              </a:spcBef>
              <a:spcAft>
                <a:spcPts val="0"/>
              </a:spcAft>
              <a:defRPr/>
            </a:pPr>
            <a:r>
              <a:rPr lang="en-US" sz="2600" dirty="0" err="1" smtClean="0">
                <a:solidFill>
                  <a:schemeClr val="accent6"/>
                </a:solidFill>
                <a:latin typeface="+mn-lt"/>
                <a:cs typeface="Calibri" pitchFamily="34" charset="0"/>
              </a:rPr>
              <a:t>OpenFlow</a:t>
            </a:r>
            <a:endParaRPr lang="en-US" sz="2600" dirty="0" smtClean="0">
              <a:solidFill>
                <a:schemeClr val="accent6"/>
              </a:solidFill>
              <a:latin typeface="+mn-lt"/>
              <a:cs typeface="Calibri" pitchFamily="34" charset="0"/>
            </a:endParaRPr>
          </a:p>
          <a:p>
            <a:pPr fontAlgn="auto">
              <a:spcAft>
                <a:spcPts val="0"/>
              </a:spcAft>
              <a:buFont typeface="Arial" pitchFamily="34" charset="0"/>
              <a:buNone/>
              <a:defRPr/>
            </a:pPr>
            <a:r>
              <a:rPr lang="en-US" sz="2900" b="1" dirty="0" smtClean="0">
                <a:latin typeface="+mn-lt"/>
                <a:cs typeface="Calibri" pitchFamily="34" charset="0"/>
              </a:rPr>
              <a:t>Cut-through, sub 1 µsec latency</a:t>
            </a:r>
          </a:p>
          <a:p>
            <a:pPr fontAlgn="auto">
              <a:spcAft>
                <a:spcPts val="0"/>
              </a:spcAft>
              <a:buFont typeface="Arial" pitchFamily="34" charset="0"/>
              <a:buNone/>
              <a:defRPr/>
            </a:pPr>
            <a:r>
              <a:rPr lang="en-US" sz="2900" b="1" dirty="0" smtClean="0">
                <a:latin typeface="+mn-lt"/>
                <a:cs typeface="Calibri" pitchFamily="34" charset="0"/>
              </a:rPr>
              <a:t>Software configurable 40G port</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Each 40G can be configured as             </a:t>
            </a:r>
          </a:p>
          <a:p>
            <a:pPr lvl="1" fontAlgn="auto">
              <a:lnSpc>
                <a:spcPct val="100000"/>
              </a:lnSpc>
              <a:spcBef>
                <a:spcPts val="600"/>
              </a:spcBef>
              <a:spcAft>
                <a:spcPts val="0"/>
              </a:spcAft>
              <a:defRPr/>
            </a:pPr>
            <a:r>
              <a:rPr lang="en-US" sz="2600" dirty="0" smtClean="0">
                <a:solidFill>
                  <a:schemeClr val="accent6"/>
                </a:solidFill>
                <a:latin typeface="+mn-lt"/>
                <a:cs typeface="Calibri" pitchFamily="34" charset="0"/>
              </a:rPr>
              <a:t>4 x 10G</a:t>
            </a:r>
          </a:p>
          <a:p>
            <a:pPr fontAlgn="auto">
              <a:spcAft>
                <a:spcPts val="0"/>
              </a:spcAft>
              <a:buFont typeface="Arial" pitchFamily="34" charset="0"/>
              <a:buChar char="•"/>
              <a:defRPr/>
            </a:pPr>
            <a:endParaRPr lang="en-US" sz="1800" dirty="0" smtClean="0"/>
          </a:p>
          <a:p>
            <a:pPr fontAlgn="auto">
              <a:spcAft>
                <a:spcPts val="0"/>
              </a:spcAft>
              <a:buFont typeface="Arial" pitchFamily="34" charset="0"/>
              <a:buChar char="•"/>
              <a:defRPr/>
            </a:pPr>
            <a:endParaRPr lang="en-US" sz="1800" dirty="0"/>
          </a:p>
        </p:txBody>
      </p:sp>
      <p:sp>
        <p:nvSpPr>
          <p:cNvPr id="142341" name="TextBox 20"/>
          <p:cNvSpPr txBox="1">
            <a:spLocks noChangeArrowheads="1"/>
          </p:cNvSpPr>
          <p:nvPr/>
        </p:nvSpPr>
        <p:spPr bwMode="auto">
          <a:xfrm>
            <a:off x="0" y="2135188"/>
            <a:ext cx="4589463" cy="977900"/>
          </a:xfrm>
          <a:prstGeom prst="rect">
            <a:avLst/>
          </a:prstGeom>
          <a:noFill/>
          <a:ln w="9525">
            <a:noFill/>
            <a:miter lim="800000"/>
            <a:headEnd/>
            <a:tailEnd/>
          </a:ln>
        </p:spPr>
        <p:txBody>
          <a:bodyPr lIns="45720" rIns="45720">
            <a:spAutoFit/>
          </a:bodyPr>
          <a:lstStyle/>
          <a:p>
            <a:pPr algn="ctr">
              <a:lnSpc>
                <a:spcPct val="85000"/>
              </a:lnSpc>
              <a:spcBef>
                <a:spcPts val="700"/>
              </a:spcBef>
            </a:pPr>
            <a:r>
              <a:rPr lang="en-US" b="1"/>
              <a:t>Front: 48-port 10G (SFP+)</a:t>
            </a:r>
          </a:p>
          <a:p>
            <a:pPr algn="ctr">
              <a:lnSpc>
                <a:spcPct val="85000"/>
              </a:lnSpc>
              <a:spcBef>
                <a:spcPts val="700"/>
              </a:spcBef>
            </a:pPr>
            <a:r>
              <a:rPr lang="en-US" b="1"/>
              <a:t>+</a:t>
            </a:r>
          </a:p>
          <a:p>
            <a:pPr algn="ctr">
              <a:lnSpc>
                <a:spcPct val="85000"/>
              </a:lnSpc>
              <a:spcBef>
                <a:spcPts val="700"/>
              </a:spcBef>
            </a:pPr>
            <a:r>
              <a:rPr lang="en-US" b="1"/>
              <a:t>Rear: 4-port 40G option (QSFP</a:t>
            </a:r>
            <a:r>
              <a:rPr lang="en-US"/>
              <a:t>+)</a:t>
            </a:r>
          </a:p>
        </p:txBody>
      </p:sp>
      <p:pic>
        <p:nvPicPr>
          <p:cNvPr id="142342" name="Picture 3" descr="QSFP 40GB"/>
          <p:cNvPicPr>
            <a:picLocks noChangeAspect="1" noChangeArrowheads="1"/>
          </p:cNvPicPr>
          <p:nvPr/>
        </p:nvPicPr>
        <p:blipFill>
          <a:blip r:embed="rId3"/>
          <a:srcRect/>
          <a:stretch>
            <a:fillRect/>
          </a:stretch>
        </p:blipFill>
        <p:spPr bwMode="auto">
          <a:xfrm>
            <a:off x="482600" y="4991100"/>
            <a:ext cx="1679575" cy="1339850"/>
          </a:xfrm>
          <a:prstGeom prst="rect">
            <a:avLst/>
          </a:prstGeom>
          <a:noFill/>
          <a:ln w="9525">
            <a:noFill/>
            <a:miter lim="800000"/>
            <a:headEnd/>
            <a:tailEnd/>
          </a:ln>
        </p:spPr>
      </p:pic>
      <p:sp>
        <p:nvSpPr>
          <p:cNvPr id="142343" name="TextBox 25"/>
          <p:cNvSpPr txBox="1">
            <a:spLocks noChangeArrowheads="1"/>
          </p:cNvSpPr>
          <p:nvPr/>
        </p:nvSpPr>
        <p:spPr bwMode="auto">
          <a:xfrm>
            <a:off x="330200" y="4781550"/>
            <a:ext cx="2047875" cy="239713"/>
          </a:xfrm>
          <a:prstGeom prst="rect">
            <a:avLst/>
          </a:prstGeom>
          <a:noFill/>
          <a:ln w="9525">
            <a:noFill/>
            <a:miter lim="800000"/>
            <a:headEnd/>
            <a:tailEnd/>
          </a:ln>
        </p:spPr>
        <p:txBody>
          <a:bodyPr lIns="45720" rIns="45720">
            <a:spAutoFit/>
          </a:bodyPr>
          <a:lstStyle/>
          <a:p>
            <a:pPr algn="ctr">
              <a:lnSpc>
                <a:spcPct val="85000"/>
              </a:lnSpc>
              <a:spcBef>
                <a:spcPts val="700"/>
              </a:spcBef>
            </a:pPr>
            <a:r>
              <a:rPr lang="en-US" sz="1100">
                <a:solidFill>
                  <a:schemeClr val="bg1"/>
                </a:solidFill>
              </a:rPr>
              <a:t>40G Optics</a:t>
            </a:r>
          </a:p>
        </p:txBody>
      </p:sp>
      <p:pic>
        <p:nvPicPr>
          <p:cNvPr id="142344" name="Picture 5" descr="Molex QSFP transceiver"/>
          <p:cNvPicPr>
            <a:picLocks noChangeAspect="1" noChangeArrowheads="1"/>
          </p:cNvPicPr>
          <p:nvPr/>
        </p:nvPicPr>
        <p:blipFill>
          <a:blip r:embed="rId4">
            <a:clrChange>
              <a:clrFrom>
                <a:srgbClr val="D6D6D6"/>
              </a:clrFrom>
              <a:clrTo>
                <a:srgbClr val="D6D6D6">
                  <a:alpha val="0"/>
                </a:srgbClr>
              </a:clrTo>
            </a:clrChange>
          </a:blip>
          <a:srcRect/>
          <a:stretch>
            <a:fillRect/>
          </a:stretch>
        </p:blipFill>
        <p:spPr bwMode="auto">
          <a:xfrm>
            <a:off x="2984500" y="4989513"/>
            <a:ext cx="1770063" cy="1327150"/>
          </a:xfrm>
          <a:prstGeom prst="rect">
            <a:avLst/>
          </a:prstGeom>
          <a:noFill/>
          <a:ln w="9525">
            <a:noFill/>
            <a:miter lim="800000"/>
            <a:headEnd/>
            <a:tailEnd/>
          </a:ln>
        </p:spPr>
      </p:pic>
      <p:sp>
        <p:nvSpPr>
          <p:cNvPr id="142345" name="TextBox 27"/>
          <p:cNvSpPr txBox="1">
            <a:spLocks noChangeArrowheads="1"/>
          </p:cNvSpPr>
          <p:nvPr/>
        </p:nvSpPr>
        <p:spPr bwMode="auto">
          <a:xfrm>
            <a:off x="2887663" y="4781550"/>
            <a:ext cx="1612900" cy="239713"/>
          </a:xfrm>
          <a:prstGeom prst="rect">
            <a:avLst/>
          </a:prstGeom>
          <a:noFill/>
          <a:ln w="9525">
            <a:noFill/>
            <a:miter lim="800000"/>
            <a:headEnd/>
            <a:tailEnd/>
          </a:ln>
        </p:spPr>
        <p:txBody>
          <a:bodyPr wrap="none" lIns="45720" rIns="45720">
            <a:spAutoFit/>
          </a:bodyPr>
          <a:lstStyle/>
          <a:p>
            <a:pPr>
              <a:lnSpc>
                <a:spcPct val="85000"/>
              </a:lnSpc>
              <a:spcBef>
                <a:spcPts val="700"/>
              </a:spcBef>
            </a:pPr>
            <a:r>
              <a:rPr lang="en-US" sz="1100">
                <a:solidFill>
                  <a:schemeClr val="bg1"/>
                </a:solidFill>
              </a:rPr>
              <a:t>40G to 4 x 10G  Adapter</a:t>
            </a:r>
          </a:p>
        </p:txBody>
      </p:sp>
      <p:sp>
        <p:nvSpPr>
          <p:cNvPr id="142346" name="TextBox 29"/>
          <p:cNvSpPr txBox="1">
            <a:spLocks noChangeArrowheads="1"/>
          </p:cNvSpPr>
          <p:nvPr/>
        </p:nvSpPr>
        <p:spPr bwMode="auto">
          <a:xfrm>
            <a:off x="5700713" y="4781550"/>
            <a:ext cx="2397125" cy="239713"/>
          </a:xfrm>
          <a:prstGeom prst="rect">
            <a:avLst/>
          </a:prstGeom>
          <a:noFill/>
          <a:ln w="9525">
            <a:noFill/>
            <a:miter lim="800000"/>
            <a:headEnd/>
            <a:tailEnd/>
          </a:ln>
        </p:spPr>
        <p:txBody>
          <a:bodyPr wrap="none" lIns="45720" rIns="45720">
            <a:spAutoFit/>
          </a:bodyPr>
          <a:lstStyle/>
          <a:p>
            <a:pPr>
              <a:lnSpc>
                <a:spcPct val="85000"/>
              </a:lnSpc>
              <a:spcBef>
                <a:spcPts val="700"/>
              </a:spcBef>
            </a:pPr>
            <a:r>
              <a:rPr lang="en-US" sz="1100">
                <a:solidFill>
                  <a:schemeClr val="bg1"/>
                </a:solidFill>
              </a:rPr>
              <a:t>40G Passive Copper Up to 3 Meters</a:t>
            </a:r>
          </a:p>
        </p:txBody>
      </p:sp>
      <p:sp>
        <p:nvSpPr>
          <p:cNvPr id="142347" name="TextBox 30"/>
          <p:cNvSpPr txBox="1">
            <a:spLocks noChangeArrowheads="1"/>
          </p:cNvSpPr>
          <p:nvPr/>
        </p:nvSpPr>
        <p:spPr bwMode="auto">
          <a:xfrm>
            <a:off x="225425" y="4379913"/>
            <a:ext cx="5472113" cy="354012"/>
          </a:xfrm>
          <a:prstGeom prst="rect">
            <a:avLst/>
          </a:prstGeom>
          <a:noFill/>
          <a:ln w="9525">
            <a:noFill/>
            <a:miter lim="800000"/>
            <a:headEnd/>
            <a:tailEnd/>
          </a:ln>
        </p:spPr>
        <p:txBody>
          <a:bodyPr wrap="none" lIns="45720" rIns="45720">
            <a:spAutoFit/>
          </a:bodyPr>
          <a:lstStyle/>
          <a:p>
            <a:pPr>
              <a:lnSpc>
                <a:spcPct val="85000"/>
              </a:lnSpc>
              <a:spcBef>
                <a:spcPts val="700"/>
              </a:spcBef>
            </a:pPr>
            <a:r>
              <a:rPr lang="en-US" sz="2000">
                <a:solidFill>
                  <a:schemeClr val="bg1"/>
                </a:solidFill>
              </a:rPr>
              <a:t>QSFP+ Flexible and Scalable Interface Options</a:t>
            </a:r>
          </a:p>
        </p:txBody>
      </p:sp>
      <p:grpSp>
        <p:nvGrpSpPr>
          <p:cNvPr id="142348" name="Group 4"/>
          <p:cNvGrpSpPr>
            <a:grpSpLocks/>
          </p:cNvGrpSpPr>
          <p:nvPr/>
        </p:nvGrpSpPr>
        <p:grpSpPr bwMode="auto">
          <a:xfrm>
            <a:off x="5910263" y="4976813"/>
            <a:ext cx="2279650" cy="1154112"/>
            <a:chOff x="5910778" y="4664600"/>
            <a:chExt cx="2918753" cy="1477531"/>
          </a:xfrm>
        </p:grpSpPr>
        <p:sp>
          <p:nvSpPr>
            <p:cNvPr id="4" name="Rectangle 3"/>
            <p:cNvSpPr/>
            <p:nvPr/>
          </p:nvSpPr>
          <p:spPr>
            <a:xfrm>
              <a:off x="5910778" y="4664600"/>
              <a:ext cx="2918753" cy="1477531"/>
            </a:xfrm>
            <a:prstGeom prst="rect">
              <a:avLst/>
            </a:prstGeom>
            <a:solidFill>
              <a:schemeClr val="bg1"/>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42353" name="Picture 31" descr="http://www.siemon.com/share/press-photos/10-09-20-QSFP-plus.jpg"/>
            <p:cNvPicPr>
              <a:picLocks noChangeAspect="1" noChangeArrowheads="1"/>
            </p:cNvPicPr>
            <p:nvPr/>
          </p:nvPicPr>
          <p:blipFill>
            <a:blip r:embed="rId5"/>
            <a:srcRect/>
            <a:stretch>
              <a:fillRect/>
            </a:stretch>
          </p:blipFill>
          <p:spPr bwMode="auto">
            <a:xfrm>
              <a:off x="6026041" y="4699485"/>
              <a:ext cx="1499310" cy="1032989"/>
            </a:xfrm>
            <a:prstGeom prst="rect">
              <a:avLst/>
            </a:prstGeom>
            <a:noFill/>
            <a:ln w="9525">
              <a:noFill/>
              <a:miter lim="800000"/>
              <a:headEnd/>
              <a:tailEnd/>
            </a:ln>
          </p:spPr>
        </p:pic>
        <p:pic>
          <p:nvPicPr>
            <p:cNvPr id="142354" name="Picture 32" descr="http://www.siemon.com/sis/store/images/products/oca_active-single-mode-optical-cable-assemblies_big.jpg"/>
            <p:cNvPicPr>
              <a:picLocks noChangeAspect="1" noChangeArrowheads="1"/>
            </p:cNvPicPr>
            <p:nvPr/>
          </p:nvPicPr>
          <p:blipFill>
            <a:blip r:embed="rId6"/>
            <a:srcRect/>
            <a:stretch>
              <a:fillRect/>
            </a:stretch>
          </p:blipFill>
          <p:spPr bwMode="auto">
            <a:xfrm>
              <a:off x="7283330" y="5162094"/>
              <a:ext cx="1410773" cy="896188"/>
            </a:xfrm>
            <a:prstGeom prst="rect">
              <a:avLst/>
            </a:prstGeom>
            <a:noFill/>
            <a:ln w="9525">
              <a:noFill/>
              <a:miter lim="800000"/>
              <a:headEnd/>
              <a:tailEnd/>
            </a:ln>
          </p:spPr>
        </p:pic>
      </p:grpSp>
      <p:pic>
        <p:nvPicPr>
          <p:cNvPr id="142349" name="Picture 36" descr="SummitX670_stack_Top_Front.png"/>
          <p:cNvPicPr>
            <a:picLocks noChangeAspect="1"/>
          </p:cNvPicPr>
          <p:nvPr/>
        </p:nvPicPr>
        <p:blipFill>
          <a:blip r:embed="rId7"/>
          <a:srcRect/>
          <a:stretch>
            <a:fillRect/>
          </a:stretch>
        </p:blipFill>
        <p:spPr bwMode="auto">
          <a:xfrm>
            <a:off x="419100" y="754063"/>
            <a:ext cx="4017963" cy="1603375"/>
          </a:xfrm>
          <a:prstGeom prst="rect">
            <a:avLst/>
          </a:prstGeom>
          <a:noFill/>
          <a:ln w="9525">
            <a:noFill/>
            <a:miter lim="800000"/>
            <a:headEnd/>
            <a:tailEnd/>
          </a:ln>
        </p:spPr>
      </p:pic>
      <p:sp>
        <p:nvSpPr>
          <p:cNvPr id="35" name="Slide Number Placeholder 34"/>
          <p:cNvSpPr>
            <a:spLocks noGrp="1"/>
          </p:cNvSpPr>
          <p:nvPr>
            <p:ph type="sldNum" sz="quarter" idx="10"/>
          </p:nvPr>
        </p:nvSpPr>
        <p:spPr/>
        <p:txBody>
          <a:bodyPr/>
          <a:lstStyle/>
          <a:p>
            <a:pPr>
              <a:defRPr/>
            </a:pPr>
            <a:fld id="{B615E0B7-76C6-4042-9F6E-1D9C2CA17472}" type="slidenum">
              <a:rPr lang="en-US"/>
              <a:pPr>
                <a:defRPr/>
              </a:pPr>
              <a:t>33</a:t>
            </a:fld>
            <a:endParaRPr lang="en-US" dirty="0"/>
          </a:p>
        </p:txBody>
      </p:sp>
      <p:sp>
        <p:nvSpPr>
          <p:cNvPr id="142351" name="TextBox 33"/>
          <p:cNvSpPr txBox="1">
            <a:spLocks noChangeArrowheads="1"/>
          </p:cNvSpPr>
          <p:nvPr/>
        </p:nvSpPr>
        <p:spPr bwMode="auto">
          <a:xfrm>
            <a:off x="6061075" y="6111875"/>
            <a:ext cx="2295525" cy="241300"/>
          </a:xfrm>
          <a:prstGeom prst="rect">
            <a:avLst/>
          </a:prstGeom>
          <a:noFill/>
          <a:ln w="9525">
            <a:noFill/>
            <a:miter lim="800000"/>
            <a:headEnd/>
            <a:tailEnd/>
          </a:ln>
        </p:spPr>
        <p:txBody>
          <a:bodyPr wrap="none" lIns="45720" rIns="45720">
            <a:spAutoFit/>
          </a:bodyPr>
          <a:lstStyle/>
          <a:p>
            <a:pPr>
              <a:lnSpc>
                <a:spcPct val="85000"/>
              </a:lnSpc>
              <a:spcBef>
                <a:spcPts val="700"/>
              </a:spcBef>
            </a:pPr>
            <a:r>
              <a:rPr lang="en-US" sz="1100">
                <a:solidFill>
                  <a:schemeClr val="bg1"/>
                </a:solidFill>
              </a:rPr>
              <a:t>40G Active Fiber Up to 100 Meters</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1" name="Picture 18" descr="Requirements.jpg"/>
          <p:cNvPicPr>
            <a:picLocks noChangeAspect="1"/>
          </p:cNvPicPr>
          <p:nvPr/>
        </p:nvPicPr>
        <p:blipFill>
          <a:blip r:embed="rId3"/>
          <a:srcRect/>
          <a:stretch>
            <a:fillRect/>
          </a:stretch>
        </p:blipFill>
        <p:spPr bwMode="auto">
          <a:xfrm>
            <a:off x="5867400" y="1527175"/>
            <a:ext cx="2571750" cy="4854575"/>
          </a:xfrm>
          <a:prstGeom prst="rect">
            <a:avLst/>
          </a:prstGeom>
          <a:noFill/>
          <a:ln w="9525">
            <a:noFill/>
            <a:miter lim="800000"/>
            <a:headEnd/>
            <a:tailEnd/>
          </a:ln>
        </p:spPr>
      </p:pic>
      <p:sp>
        <p:nvSpPr>
          <p:cNvPr id="143362" name="Title 19"/>
          <p:cNvSpPr>
            <a:spLocks noGrp="1"/>
          </p:cNvSpPr>
          <p:nvPr>
            <p:ph type="title"/>
          </p:nvPr>
        </p:nvSpPr>
        <p:spPr/>
        <p:txBody>
          <a:bodyPr/>
          <a:lstStyle/>
          <a:p>
            <a:r>
              <a:rPr smtClean="0">
                <a:cs typeface="Arial" charset="0"/>
              </a:rPr>
              <a:t>Summit X670 Motion Sensor</a:t>
            </a:r>
          </a:p>
        </p:txBody>
      </p:sp>
      <p:sp>
        <p:nvSpPr>
          <p:cNvPr id="4" name="Text Placeholder 3"/>
          <p:cNvSpPr>
            <a:spLocks noGrp="1"/>
          </p:cNvSpPr>
          <p:nvPr>
            <p:ph type="body" sz="quarter" idx="11"/>
          </p:nvPr>
        </p:nvSpPr>
        <p:spPr>
          <a:xfrm>
            <a:off x="225425" y="682625"/>
            <a:ext cx="4775200" cy="5751513"/>
          </a:xfrm>
        </p:spPr>
        <p:txBody>
          <a:bodyPr rtlCol="0" anchor="ctr">
            <a:normAutofit/>
          </a:bodyPr>
          <a:lstStyle/>
          <a:p>
            <a:pPr fontAlgn="auto">
              <a:spcAft>
                <a:spcPts val="0"/>
              </a:spcAft>
              <a:buFont typeface="Arial" pitchFamily="34" charset="0"/>
              <a:buChar char="•"/>
              <a:defRPr/>
            </a:pPr>
            <a:endParaRPr lang="en-US" dirty="0" smtClean="0"/>
          </a:p>
          <a:p>
            <a:pPr marL="0" indent="0" fontAlgn="auto">
              <a:spcAft>
                <a:spcPts val="0"/>
              </a:spcAft>
              <a:buFont typeface="Arial" pitchFamily="34" charset="0"/>
              <a:buNone/>
              <a:defRPr/>
            </a:pPr>
            <a:r>
              <a:rPr lang="ru-RU" b="1" dirty="0" smtClean="0">
                <a:solidFill>
                  <a:srgbClr val="584A83"/>
                </a:solidFill>
              </a:rPr>
              <a:t>В коммутаторы серии </a:t>
            </a:r>
            <a:r>
              <a:rPr lang="en-US" b="1" dirty="0" smtClean="0">
                <a:solidFill>
                  <a:srgbClr val="584A83"/>
                </a:solidFill>
              </a:rPr>
              <a:t>Summit</a:t>
            </a:r>
            <a:r>
              <a:rPr lang="en-US" b="1" baseline="30000" dirty="0" smtClean="0">
                <a:solidFill>
                  <a:srgbClr val="584A83"/>
                </a:solidFill>
              </a:rPr>
              <a:t>®</a:t>
            </a:r>
            <a:r>
              <a:rPr lang="en-US" b="1" dirty="0" smtClean="0">
                <a:solidFill>
                  <a:srgbClr val="584A83"/>
                </a:solidFill>
              </a:rPr>
              <a:t> X670 </a:t>
            </a:r>
            <a:r>
              <a:rPr lang="ru-RU" b="1" dirty="0" smtClean="0">
                <a:solidFill>
                  <a:srgbClr val="584A83"/>
                </a:solidFill>
              </a:rPr>
              <a:t>установлены сенсоры движения </a:t>
            </a:r>
            <a:endParaRPr lang="en-US" b="1" dirty="0" smtClean="0">
              <a:solidFill>
                <a:srgbClr val="584A83"/>
              </a:solidFill>
            </a:endParaRPr>
          </a:p>
          <a:p>
            <a:pPr marL="568325" lvl="1" indent="-342900" fontAlgn="auto">
              <a:spcAft>
                <a:spcPts val="0"/>
              </a:spcAft>
              <a:defRPr/>
            </a:pPr>
            <a:r>
              <a:rPr lang="ru-RU" dirty="0">
                <a:solidFill>
                  <a:schemeClr val="accent6"/>
                </a:solidFill>
              </a:rPr>
              <a:t>Обнаружение </a:t>
            </a:r>
            <a:r>
              <a:rPr lang="ru-RU" dirty="0" smtClean="0">
                <a:solidFill>
                  <a:schemeClr val="accent6"/>
                </a:solidFill>
              </a:rPr>
              <a:t>движущихся </a:t>
            </a:r>
            <a:r>
              <a:rPr lang="ru-RU" dirty="0">
                <a:solidFill>
                  <a:schemeClr val="accent6"/>
                </a:solidFill>
              </a:rPr>
              <a:t>объектов для обеспечения </a:t>
            </a:r>
            <a:r>
              <a:rPr lang="ru-RU" dirty="0" smtClean="0">
                <a:solidFill>
                  <a:schemeClr val="accent6"/>
                </a:solidFill>
              </a:rPr>
              <a:t>безопасности</a:t>
            </a:r>
          </a:p>
          <a:p>
            <a:pPr marL="568325" lvl="1" indent="-342900" fontAlgn="auto">
              <a:spcAft>
                <a:spcPts val="0"/>
              </a:spcAft>
              <a:defRPr/>
            </a:pPr>
            <a:r>
              <a:rPr lang="ru-RU" dirty="0" smtClean="0">
                <a:solidFill>
                  <a:schemeClr val="accent6"/>
                </a:solidFill>
              </a:rPr>
              <a:t>Возможность выключения </a:t>
            </a:r>
            <a:r>
              <a:rPr lang="en-US" dirty="0" smtClean="0">
                <a:solidFill>
                  <a:schemeClr val="accent6"/>
                </a:solidFill>
              </a:rPr>
              <a:t>LEDs </a:t>
            </a:r>
            <a:r>
              <a:rPr lang="ru-RU" dirty="0" smtClean="0">
                <a:solidFill>
                  <a:schemeClr val="accent6"/>
                </a:solidFill>
              </a:rPr>
              <a:t>когда нет движения</a:t>
            </a:r>
            <a:endParaRPr lang="en-US" dirty="0" smtClean="0">
              <a:solidFill>
                <a:schemeClr val="accent6"/>
              </a:solidFill>
            </a:endParaRPr>
          </a:p>
          <a:p>
            <a:pPr marL="568325" lvl="1" indent="-342900" fontAlgn="auto">
              <a:spcAft>
                <a:spcPts val="0"/>
              </a:spcAft>
              <a:defRPr/>
            </a:pPr>
            <a:r>
              <a:rPr lang="ru-RU" dirty="0" err="1" smtClean="0">
                <a:solidFill>
                  <a:schemeClr val="accent6"/>
                </a:solidFill>
              </a:rPr>
              <a:t>Логгирование</a:t>
            </a:r>
            <a:r>
              <a:rPr lang="ru-RU" dirty="0" smtClean="0">
                <a:solidFill>
                  <a:schemeClr val="accent6"/>
                </a:solidFill>
              </a:rPr>
              <a:t> движений </a:t>
            </a:r>
            <a:r>
              <a:rPr lang="en-US" dirty="0" smtClean="0">
                <a:solidFill>
                  <a:schemeClr val="accent6"/>
                </a:solidFill>
              </a:rPr>
              <a:t>EMS                  (Event Management System)</a:t>
            </a:r>
          </a:p>
          <a:p>
            <a:pPr marL="568325" lvl="1" indent="-342900" fontAlgn="auto">
              <a:spcAft>
                <a:spcPts val="0"/>
              </a:spcAft>
              <a:defRPr/>
            </a:pPr>
            <a:r>
              <a:rPr lang="ru-RU" dirty="0" smtClean="0">
                <a:solidFill>
                  <a:schemeClr val="accent6"/>
                </a:solidFill>
              </a:rPr>
              <a:t>Генерация трапов </a:t>
            </a:r>
            <a:r>
              <a:rPr lang="en-US" dirty="0" smtClean="0">
                <a:solidFill>
                  <a:schemeClr val="accent6"/>
                </a:solidFill>
              </a:rPr>
              <a:t>SNMP, </a:t>
            </a:r>
            <a:r>
              <a:rPr lang="ru-RU" dirty="0" smtClean="0">
                <a:solidFill>
                  <a:schemeClr val="accent6"/>
                </a:solidFill>
              </a:rPr>
              <a:t>сообщений </a:t>
            </a:r>
            <a:r>
              <a:rPr lang="en-US" dirty="0" smtClean="0">
                <a:solidFill>
                  <a:schemeClr val="accent6"/>
                </a:solidFill>
              </a:rPr>
              <a:t>syslog, </a:t>
            </a:r>
            <a:r>
              <a:rPr lang="ru-RU" dirty="0" err="1" smtClean="0">
                <a:solidFill>
                  <a:schemeClr val="accent6"/>
                </a:solidFill>
              </a:rPr>
              <a:t>итд</a:t>
            </a:r>
            <a:r>
              <a:rPr lang="en-US" dirty="0" smtClean="0">
                <a:solidFill>
                  <a:schemeClr val="accent6"/>
                </a:solidFill>
              </a:rPr>
              <a:t>.</a:t>
            </a:r>
            <a:endParaRPr lang="en-US" dirty="0">
              <a:solidFill>
                <a:schemeClr val="accent6"/>
              </a:solidFill>
            </a:endParaRPr>
          </a:p>
        </p:txBody>
      </p:sp>
      <p:sp>
        <p:nvSpPr>
          <p:cNvPr id="13" name="Slide Number Placeholder 12"/>
          <p:cNvSpPr>
            <a:spLocks noGrp="1"/>
          </p:cNvSpPr>
          <p:nvPr>
            <p:ph type="sldNum" sz="quarter" idx="12"/>
          </p:nvPr>
        </p:nvSpPr>
        <p:spPr>
          <a:xfrm>
            <a:off x="225425" y="6480175"/>
            <a:ext cx="536575" cy="365125"/>
          </a:xfrm>
        </p:spPr>
        <p:txBody>
          <a:bodyPr/>
          <a:lstStyle/>
          <a:p>
            <a:pPr>
              <a:defRPr/>
            </a:pPr>
            <a:fld id="{673F3A08-2638-4B38-860A-36E3CC9472FC}" type="slidenum">
              <a:rPr lang="en-US">
                <a:solidFill>
                  <a:schemeClr val="accent1"/>
                </a:solidFill>
                <a:latin typeface="+mj-lt"/>
              </a:rPr>
              <a:pPr>
                <a:defRPr/>
              </a:pPr>
              <a:t>34</a:t>
            </a:fld>
            <a:endParaRPr lang="en-US" dirty="0">
              <a:solidFill>
                <a:schemeClr val="accent1"/>
              </a:solidFill>
              <a:latin typeface="+mj-lt"/>
            </a:endParaRPr>
          </a:p>
        </p:txBody>
      </p:sp>
      <p:pic>
        <p:nvPicPr>
          <p:cNvPr id="143365" name="Picture 5" descr="SummitX670_stack_Top_Front.png"/>
          <p:cNvPicPr>
            <a:picLocks noChangeAspect="1"/>
          </p:cNvPicPr>
          <p:nvPr/>
        </p:nvPicPr>
        <p:blipFill>
          <a:blip r:embed="rId4"/>
          <a:srcRect/>
          <a:stretch>
            <a:fillRect/>
          </a:stretch>
        </p:blipFill>
        <p:spPr bwMode="auto">
          <a:xfrm>
            <a:off x="419100" y="1033463"/>
            <a:ext cx="4017963" cy="1603375"/>
          </a:xfrm>
          <a:prstGeom prst="rect">
            <a:avLst/>
          </a:prstGeom>
          <a:noFill/>
          <a:ln w="9525">
            <a:noFill/>
            <a:miter lim="800000"/>
            <a:headEnd/>
            <a:tailEnd/>
          </a:ln>
        </p:spPr>
      </p:pic>
      <p:grpSp>
        <p:nvGrpSpPr>
          <p:cNvPr id="143366" name="Group 24"/>
          <p:cNvGrpSpPr>
            <a:grpSpLocks/>
          </p:cNvGrpSpPr>
          <p:nvPr/>
        </p:nvGrpSpPr>
        <p:grpSpPr bwMode="auto">
          <a:xfrm>
            <a:off x="4140200" y="1268413"/>
            <a:ext cx="1320800" cy="709612"/>
            <a:chOff x="4209535" y="638914"/>
            <a:chExt cx="1321812" cy="709230"/>
          </a:xfrm>
        </p:grpSpPr>
        <p:cxnSp>
          <p:nvCxnSpPr>
            <p:cNvPr id="9" name="Straight Arrow Connector 8"/>
            <p:cNvCxnSpPr/>
            <p:nvPr/>
          </p:nvCxnSpPr>
          <p:spPr>
            <a:xfrm rot="10800000">
              <a:off x="4366818" y="1346558"/>
              <a:ext cx="414654" cy="1586"/>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rot="16200000" flipV="1">
              <a:off x="4499048" y="1059364"/>
              <a:ext cx="561672" cy="15887"/>
            </a:xfrm>
            <a:prstGeom prst="straightConnector1">
              <a:avLst/>
            </a:prstGeom>
            <a:ln w="19050">
              <a:solidFill>
                <a:schemeClr val="accent1"/>
              </a:solidFill>
              <a:tailEnd type="arrow"/>
            </a:ln>
          </p:spPr>
          <p:style>
            <a:lnRef idx="1">
              <a:schemeClr val="dk1"/>
            </a:lnRef>
            <a:fillRef idx="0">
              <a:schemeClr val="dk1"/>
            </a:fillRef>
            <a:effectRef idx="0">
              <a:schemeClr val="dk1"/>
            </a:effectRef>
            <a:fontRef idx="minor">
              <a:schemeClr val="tx1"/>
            </a:fontRef>
          </p:style>
        </p:cxnSp>
        <p:sp>
          <p:nvSpPr>
            <p:cNvPr id="11" name="Rounded Rectangle 10"/>
            <p:cNvSpPr/>
            <p:nvPr/>
          </p:nvSpPr>
          <p:spPr>
            <a:xfrm>
              <a:off x="4209535" y="638914"/>
              <a:ext cx="1321812" cy="399835"/>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Motion Sensor</a:t>
              </a:r>
            </a:p>
          </p:txBody>
        </p:sp>
      </p:gr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2"/>
          <p:cNvSpPr>
            <a:spLocks noGrp="1"/>
          </p:cNvSpPr>
          <p:nvPr>
            <p:ph type="title"/>
          </p:nvPr>
        </p:nvSpPr>
        <p:spPr>
          <a:xfrm>
            <a:off x="179388" y="1447800"/>
            <a:ext cx="8820150" cy="1676400"/>
          </a:xfrm>
        </p:spPr>
        <p:txBody>
          <a:bodyPr/>
          <a:lstStyle/>
          <a:p>
            <a:r>
              <a:rPr lang="ru-RU" smtClean="0">
                <a:cs typeface="Arial" charset="0"/>
              </a:rPr>
              <a:t>Kоммутаторы Summit X770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1"/>
          <p:cNvSpPr>
            <a:spLocks noGrp="1"/>
          </p:cNvSpPr>
          <p:nvPr>
            <p:ph type="title"/>
          </p:nvPr>
        </p:nvSpPr>
        <p:spPr/>
        <p:txBody>
          <a:bodyPr/>
          <a:lstStyle/>
          <a:p>
            <a:r>
              <a:rPr lang="ru-RU" smtClean="0">
                <a:cs typeface="Arial" charset="0"/>
              </a:rPr>
              <a:t>Коммутатор </a:t>
            </a:r>
            <a:r>
              <a:rPr smtClean="0">
                <a:cs typeface="Arial" charset="0"/>
              </a:rPr>
              <a:t>Summit X770</a:t>
            </a:r>
          </a:p>
        </p:txBody>
      </p:sp>
      <p:sp>
        <p:nvSpPr>
          <p:cNvPr id="3" name="Slide Number Placeholder 2"/>
          <p:cNvSpPr>
            <a:spLocks noGrp="1"/>
          </p:cNvSpPr>
          <p:nvPr>
            <p:ph type="sldNum" sz="quarter" idx="10"/>
          </p:nvPr>
        </p:nvSpPr>
        <p:spPr/>
        <p:txBody>
          <a:bodyPr/>
          <a:lstStyle/>
          <a:p>
            <a:pPr>
              <a:defRPr/>
            </a:pPr>
            <a:fld id="{FF92A607-4FB4-4755-B5A8-B84C0FB4659F}" type="slidenum">
              <a:rPr lang="en-US">
                <a:latin typeface="+mj-lt"/>
              </a:rPr>
              <a:pPr>
                <a:defRPr/>
              </a:pPr>
              <a:t>36</a:t>
            </a:fld>
            <a:endParaRPr lang="en-US" dirty="0">
              <a:latin typeface="+mj-lt"/>
            </a:endParaRPr>
          </a:p>
        </p:txBody>
      </p:sp>
      <p:sp>
        <p:nvSpPr>
          <p:cNvPr id="4" name="Text Placeholder 3"/>
          <p:cNvSpPr>
            <a:spLocks noGrp="1"/>
          </p:cNvSpPr>
          <p:nvPr>
            <p:ph type="body" sz="quarter" idx="4294967295"/>
          </p:nvPr>
        </p:nvSpPr>
        <p:spPr>
          <a:xfrm>
            <a:off x="0" y="2276475"/>
            <a:ext cx="8234363" cy="3594100"/>
          </a:xfrm>
        </p:spPr>
        <p:txBody>
          <a:bodyPr rtlCol="0">
            <a:normAutofit/>
          </a:bodyPr>
          <a:lstStyle/>
          <a:p>
            <a:pPr fontAlgn="auto">
              <a:spcAft>
                <a:spcPts val="0"/>
              </a:spcAft>
              <a:buFont typeface="Arial" pitchFamily="34" charset="0"/>
              <a:buChar char="•"/>
              <a:defRPr/>
            </a:pPr>
            <a:r>
              <a:rPr lang="en-US" sz="2400" dirty="0" smtClean="0">
                <a:solidFill>
                  <a:schemeClr val="tx2">
                    <a:lumMod val="60000"/>
                    <a:lumOff val="40000"/>
                  </a:schemeClr>
                </a:solidFill>
              </a:rPr>
              <a:t>104 </a:t>
            </a:r>
            <a:r>
              <a:rPr lang="ru-RU" sz="2400" dirty="0" smtClean="0">
                <a:solidFill>
                  <a:schemeClr val="tx2">
                    <a:lumMod val="60000"/>
                    <a:lumOff val="40000"/>
                  </a:schemeClr>
                </a:solidFill>
              </a:rPr>
              <a:t>порта</a:t>
            </a:r>
            <a:r>
              <a:rPr lang="en-US" sz="2400" dirty="0" smtClean="0">
                <a:solidFill>
                  <a:schemeClr val="tx2">
                    <a:lumMod val="60000"/>
                    <a:lumOff val="40000"/>
                  </a:schemeClr>
                </a:solidFill>
              </a:rPr>
              <a:t>10GbE –</a:t>
            </a:r>
            <a:r>
              <a:rPr lang="ru-RU" sz="2400" dirty="0" smtClean="0">
                <a:solidFill>
                  <a:schemeClr val="tx2">
                    <a:lumMod val="60000"/>
                    <a:lumOff val="40000"/>
                  </a:schemeClr>
                </a:solidFill>
              </a:rPr>
              <a:t>в одном </a:t>
            </a:r>
            <a:r>
              <a:rPr lang="en-US" sz="2400" dirty="0" smtClean="0">
                <a:solidFill>
                  <a:schemeClr val="tx2">
                    <a:lumMod val="60000"/>
                    <a:lumOff val="40000"/>
                  </a:schemeClr>
                </a:solidFill>
              </a:rPr>
              <a:t>RU</a:t>
            </a:r>
          </a:p>
          <a:p>
            <a:pPr fontAlgn="auto">
              <a:spcAft>
                <a:spcPts val="0"/>
              </a:spcAft>
              <a:buFont typeface="Arial" pitchFamily="34" charset="0"/>
              <a:buChar char="•"/>
              <a:defRPr/>
            </a:pPr>
            <a:r>
              <a:rPr lang="en-US" sz="2400" dirty="0" smtClean="0">
                <a:solidFill>
                  <a:schemeClr val="tx2">
                    <a:lumMod val="60000"/>
                    <a:lumOff val="40000"/>
                  </a:schemeClr>
                </a:solidFill>
              </a:rPr>
              <a:t>Layer 2/3</a:t>
            </a:r>
          </a:p>
          <a:p>
            <a:pPr fontAlgn="auto">
              <a:spcAft>
                <a:spcPts val="0"/>
              </a:spcAft>
              <a:buFont typeface="Arial" pitchFamily="34" charset="0"/>
              <a:buChar char="•"/>
              <a:defRPr/>
            </a:pPr>
            <a:r>
              <a:rPr lang="ru-RU" sz="2400" dirty="0" smtClean="0">
                <a:solidFill>
                  <a:schemeClr val="tx2">
                    <a:lumMod val="60000"/>
                    <a:lumOff val="40000"/>
                  </a:schemeClr>
                </a:solidFill>
              </a:rPr>
              <a:t>Аппаратная поддержка </a:t>
            </a:r>
            <a:r>
              <a:rPr lang="en-US" sz="2400" dirty="0" smtClean="0">
                <a:solidFill>
                  <a:schemeClr val="tx2">
                    <a:lumMod val="60000"/>
                    <a:lumOff val="40000"/>
                  </a:schemeClr>
                </a:solidFill>
              </a:rPr>
              <a:t>VXLAN/NVGRE</a:t>
            </a:r>
          </a:p>
          <a:p>
            <a:pPr fontAlgn="auto">
              <a:spcAft>
                <a:spcPts val="0"/>
              </a:spcAft>
              <a:buFont typeface="Arial" pitchFamily="34" charset="0"/>
              <a:buChar char="•"/>
              <a:defRPr/>
            </a:pPr>
            <a:r>
              <a:rPr lang="en-US" sz="2400" dirty="0">
                <a:solidFill>
                  <a:schemeClr val="tx2">
                    <a:lumMod val="60000"/>
                    <a:lumOff val="40000"/>
                  </a:schemeClr>
                </a:solidFill>
              </a:rPr>
              <a:t>32 </a:t>
            </a:r>
            <a:r>
              <a:rPr lang="ru-RU" sz="2400" dirty="0" smtClean="0">
                <a:solidFill>
                  <a:schemeClr val="tx2">
                    <a:lumMod val="60000"/>
                    <a:lumOff val="40000"/>
                  </a:schemeClr>
                </a:solidFill>
              </a:rPr>
              <a:t>порта </a:t>
            </a:r>
            <a:r>
              <a:rPr lang="en-US" sz="2400" dirty="0" smtClean="0">
                <a:solidFill>
                  <a:schemeClr val="tx2">
                    <a:lumMod val="60000"/>
                    <a:lumOff val="40000"/>
                  </a:schemeClr>
                </a:solidFill>
              </a:rPr>
              <a:t>QSFP</a:t>
            </a:r>
            <a:r>
              <a:rPr lang="en-US" sz="2400" dirty="0">
                <a:solidFill>
                  <a:schemeClr val="tx2">
                    <a:lumMod val="60000"/>
                    <a:lumOff val="40000"/>
                  </a:schemeClr>
                </a:solidFill>
              </a:rPr>
              <a:t>+ 40Gbe</a:t>
            </a:r>
          </a:p>
          <a:p>
            <a:pPr fontAlgn="auto">
              <a:spcAft>
                <a:spcPts val="0"/>
              </a:spcAft>
              <a:buFont typeface="Arial" pitchFamily="34" charset="0"/>
              <a:buChar char="•"/>
              <a:defRPr/>
            </a:pPr>
            <a:r>
              <a:rPr lang="en-US" sz="2400" dirty="0" smtClean="0">
                <a:solidFill>
                  <a:schemeClr val="tx2">
                    <a:lumMod val="60000"/>
                    <a:lumOff val="40000"/>
                  </a:schemeClr>
                </a:solidFill>
              </a:rPr>
              <a:t>SDN / APIs </a:t>
            </a:r>
            <a:endParaRPr lang="ru-RU" sz="2400" dirty="0" smtClean="0">
              <a:solidFill>
                <a:schemeClr val="tx2">
                  <a:lumMod val="60000"/>
                  <a:lumOff val="40000"/>
                </a:schemeClr>
              </a:solidFill>
            </a:endParaRPr>
          </a:p>
          <a:p>
            <a:pPr fontAlgn="auto">
              <a:spcAft>
                <a:spcPts val="0"/>
              </a:spcAft>
              <a:buFont typeface="Arial" pitchFamily="34" charset="0"/>
              <a:buChar char="•"/>
              <a:defRPr/>
            </a:pPr>
            <a:r>
              <a:rPr lang="ru-RU" sz="2400" dirty="0" smtClean="0">
                <a:solidFill>
                  <a:schemeClr val="tx2">
                    <a:lumMod val="60000"/>
                    <a:lumOff val="40000"/>
                  </a:schemeClr>
                </a:solidFill>
              </a:rPr>
              <a:t>288</a:t>
            </a:r>
            <a:r>
              <a:rPr lang="en-US" sz="2400" dirty="0" smtClean="0">
                <a:solidFill>
                  <a:schemeClr val="tx2">
                    <a:lumMod val="60000"/>
                    <a:lumOff val="40000"/>
                  </a:schemeClr>
                </a:solidFill>
              </a:rPr>
              <a:t>k MAC-</a:t>
            </a:r>
            <a:r>
              <a:rPr lang="ru-RU" sz="2400" dirty="0" smtClean="0">
                <a:solidFill>
                  <a:schemeClr val="tx2">
                    <a:lumMod val="60000"/>
                    <a:lumOff val="40000"/>
                  </a:schemeClr>
                </a:solidFill>
              </a:rPr>
              <a:t>адресов</a:t>
            </a:r>
            <a:endParaRPr lang="en-US" sz="2400" dirty="0" smtClean="0">
              <a:solidFill>
                <a:schemeClr val="tx2">
                  <a:lumMod val="60000"/>
                  <a:lumOff val="40000"/>
                </a:schemeClr>
              </a:solidFill>
            </a:endParaRPr>
          </a:p>
        </p:txBody>
      </p:sp>
      <p:sp>
        <p:nvSpPr>
          <p:cNvPr id="146436" name="Text Placeholder 9"/>
          <p:cNvSpPr>
            <a:spLocks noGrp="1"/>
          </p:cNvSpPr>
          <p:nvPr>
            <p:ph type="body" sz="quarter" idx="4294967295"/>
          </p:nvPr>
        </p:nvSpPr>
        <p:spPr>
          <a:xfrm>
            <a:off x="155575" y="981075"/>
            <a:ext cx="8988425" cy="406400"/>
          </a:xfrm>
        </p:spPr>
        <p:txBody>
          <a:bodyPr/>
          <a:lstStyle/>
          <a:p>
            <a:pPr marL="0" indent="0" algn="ctr">
              <a:buFont typeface="Arial" charset="0"/>
              <a:buNone/>
            </a:pPr>
            <a:r>
              <a:rPr lang="ru-RU" sz="3200" smtClean="0">
                <a:solidFill>
                  <a:srgbClr val="7363A7"/>
                </a:solidFill>
                <a:cs typeface="Arial" charset="0"/>
              </a:rPr>
              <a:t>Высочайшая плотность портов </a:t>
            </a:r>
            <a:r>
              <a:rPr lang="en-US" sz="3200" smtClean="0">
                <a:solidFill>
                  <a:srgbClr val="7363A7"/>
                </a:solidFill>
                <a:cs typeface="Arial" charset="0"/>
              </a:rPr>
              <a:t>10</a:t>
            </a:r>
            <a:r>
              <a:rPr lang="ru-RU" sz="3200" smtClean="0">
                <a:solidFill>
                  <a:srgbClr val="7363A7"/>
                </a:solidFill>
                <a:cs typeface="Arial" charset="0"/>
              </a:rPr>
              <a:t>/40</a:t>
            </a:r>
            <a:r>
              <a:rPr lang="en-US" sz="3200" smtClean="0">
                <a:solidFill>
                  <a:srgbClr val="7363A7"/>
                </a:solidFill>
                <a:cs typeface="Arial" charset="0"/>
              </a:rPr>
              <a:t>GigabitEthernet</a:t>
            </a:r>
            <a:r>
              <a:rPr lang="ru-RU" sz="3200" smtClean="0">
                <a:solidFill>
                  <a:srgbClr val="7363A7"/>
                </a:solidFill>
                <a:cs typeface="Arial" charset="0"/>
              </a:rPr>
              <a:t> в фиксированном коммутаторе</a:t>
            </a:r>
            <a:endParaRPr lang="en-US" sz="3200" smtClean="0">
              <a:solidFill>
                <a:srgbClr val="7363A7"/>
              </a:solidFill>
              <a:cs typeface="Arial" charset="0"/>
            </a:endParaRPr>
          </a:p>
        </p:txBody>
      </p:sp>
      <p:sp>
        <p:nvSpPr>
          <p:cNvPr id="146437" name="AutoShape 2" descr="data:image/jpeg;base64,/9j/4AAQSkZJRgABAQAAAQABAAD/2wCEAAkGBxISEhUSExQWFhUWFBgXFRYWFxYVGhcXGRgXFxgYGRYZHSgiGBolHBgXITEhJykrLi8uGB8zODMsNygvLiwBCgoKDg0OGxAQGzIkICYsLC0sLCwsLCwsLCwsNywsNCwsLSwsLCwsLCwsLCwsLCwsLCwsLCwsLCwsLCwsLCwsLP/AABEIALYBFAMBEQACEQEDEQH/xAAcAAEAAgMBAQEAAAAAAAAAAAAABgcEBQgDAQL/xABMEAABAwIBBgYNCQcEAgMAAAABAAIDBBEFBgcSITFRQWFxcoGyEyIyMzRSYnORkqGxwSM1QkNTdIKi0hQXVJOzwtEWRGPhJIMlZNP/xAAaAQEAAwEBAQAAAAAAAAAAAAAAAwQFBgIB/8QAMxEAAQMCAgcHBAIDAQAAAAAAAAECAwQRBSESMTIzQXGBFFFSYZGh0RMiQrEV8CNDweH/2gAMAwEAAhEDEQA/ALxQBAEAQBAEAQBAEAQBAEAQBAEBqsRylo4L9lqI2kbW6Qc71G3PsUrIJH7LVInzxs2nEbrs6NEzVG2WXjDQxvpeQfYrTcPlXXZCs7EIk1XU0NXnZlPeqdjeN7y/2AN96nbhrfycV3Ykv4tNPU5yMQfsexnMjH9+kp20EKcL9SF1fMurLoayfK+vftqpfwkM6oCkSlhT8UI1qpl/IwpMaqnd1UTnllkPvcpEijT8U9EI1mkX8l9TwfWynbI88r3H4r0jGpwPKvcvFT8/tL/Hd6x/ymincNJ3eejMRmGyWQckjx8V8+mzuT0PqSPTivqZUOUVYzuaqcf+15HoJsvKwRLranoeknlTU5fU2VNl7iLP9wXDc9jHe3Rv7VE6jhX8SVKyZOJuaLOrVN75FE8eTpRn03cPYoHYdGupVQmbiL01oikjw7OnSPsJWSRHhNhI0dLe2/Kqz8OkTZVFLLMQjXWioSzC8bpqkXhmY/iDhpDladY6Qqj4ns2ksW2Ssfsrc2CjJAgCAIAgCAIAgCAIAgCAIAgCAIAgPhNtZQEZxjLyhp7jsvZHD6MXb/m7kelWo6OV/C3MrSVcTON+RCsVzqTuuKeJkY8Z95HcoGoD2q9HhzE21uUZMRcuwliI4nlFV1Hfp5HDxdLRb6jbD2K4yCNmy0pvnkftOMWhw2abvUUknMY5w9IGpenSNbtLY8tje7ZS5v6LN9iEn1IYN8j2j2Ak+xV3VsLeN+RYbRTLwsbulzTznvk8bea1z/foqB2JM4NJm4c7i42tPmmgHfKiV3MaxnvDlEuJP4NQmbhzOKqbCDNjQN29lfzpLdUBRLiEy93oSJQQp3+plszeYaPqCeWWb9a8rWz9/sh77FD4fdT3bkJhw/2zfWef7l57ZN4j72SHwnx2QeHH/bN6HSD3OTtk3i/QWjhX8TwkzdYadkLhySy/FxXpK6fv9kPPYoe73UwKjNZRO7l87OIOaR+ZpPtUjcRlTWiKeFw+JdVzU1eaU7YqnkD4/wC5rvgpm4l4m+5C7DfC72I/iGbmvi1hjJR/xvF/Q6xVhldC7WtuZXfQzN1ZkYrKOSF2jLG+N257S09F9qtNc1yXatyq5jmrZyWPJjiCCCQRsI1EchX3WeUW2olWB5wa2nsHP7MzxZdZtxSbb8t+RVJaKJ+pLL5fBbirZGa808yy8m8uKWrswO7FKfq5LC58l2x3v4lmTUkkWetO81IauOTLUvcSdVSyEAQBAEAQBAEAQBAEAQBAY1fXxQMMkr2saOFxAHIN54l6axz1s1Lnlz2tS7lsQDHc6cbbtpI9M/aSXa3lDO6PTorQiw5VzkW3khny4g1MmJcgGK4/WVrtGSR8lzqjbcN4rRt28puVoxwxxJdEt5/+me+aSVbKt/I2WE5v6+ex7GImn6Up0fyC7vSAopK2JnG/IljopX8LcyYYZmphbYzzPefFYAwclzcn2Km/EXLspYuMw5qbS3JTh2SNDBbQp47j6Tx2R3KC+5HQqj6mV+txaZTRM1NN2BbUFATn1AEAQBAEAQBAEAQBAEB5VNMyRpZIxr2na1wDgegr61ytW6KfFajkspDMczZ0st3QEwP3DtmE8bCdXQRyK7FXyNydmnuUpaCN2bcitMoclqqiPyrLsvqlZ2zD0/RPEbLUhqI5dlc+7iZk1O+LaTLvNIpyAnWSGcOWnIiqS6WHYHbZIxy/TbxHXu3KhUULX/czJfYv09a5n2vzT9FvUdUyVjZI3B7HC7XA3BCxnNVq2XWbDXI5Loey+H0IAgCAIAgCAIAgPKpqGRtL5HBjWi5c4gADjJX1Gq5bIfFcjUupXWUudBrbso26R+1eCG/hZtdym3IVpQ4eq5yehnTYgiZR+pD6bCMRxN/ZCHyX+tkOiwDyb6rcTQrjpYadLavJNf8AeZTSKadbrn5rq/vImuC5q4m2dUymQ+JH2jeQu7p3RoqlJiLl2EsXY8Pam2tycYZhEFONGGJkY4dEAE8rtp6VQfI9+bluXmRsZspYzV4PYQBAEAQBAEAQBAEAQBAEAQBAEAQH4lja4FrgC0ixBFwRuIO1fUVUzQ+Kl8lKwy2zdaIdPRg22vg223mP9Po3LUpq6/2yevyZdTRW+6P0+Cs1qGYSfInK19DJY3dA8/KM3eW3yhu4R0EVammSZMtZapqlYlsuovKmnbIxr2ODmuAc1w2EHWCFgqiotlN1FRUuh6r4fQgCAIAgCAIAgIfnByanrv2dkRa1rXPMjnHULhob2o1uPdW6dYVyknbDpK4qVcDptFEP1gGb2jprOe3s8g+lIAWg+THsHTc8aS1sj8kyTyEVFHHmua+ZLQFTLZ9QBAEAQBAEAQBAEAQBAEAQBAEAQBAEAQBAEBV2dDJANDq2Bttd52Dj+sA63p3rVoam/wDjd0+Pgy62m/2N6/JWa1DLLIzS5RlrjRSHtXXdDfgdtczkOtw4wd6zMQgun1E6mnQT/wCtehaqyTVCAIAgCAICvZc6sDXFv7PLqJHdM4DbetFMOeqX0kM9cQYi2splYPnJhqJ44GwyNMjtEElthy2XiSgcxquVUyPcdcx7kaiLmThUS6EAQBAEAQBAEAQBAEAQBAEAQBAEAQBAVnlxlvV0lW+GLsegGsI0mEnW2513WnS0kckek4zaqrfHJotNAc51f/w/yz+pWP4+LzK/8hL5Fx0EpfFG87XMa48pAJWM5LOVDZat0RTSZQ45LG7QhaDZ0bHuIDiXyntGMDnNANtZc42ALdRvqniia5Lu8/biQSyuRbN8vfgfcnccklIbKO6MgY6waQ+J2jJG9oc5pPCHNdYgHULa/k0SNzTy9+PARSq7X5+3DiSCWMOBa4Agggg7CDqIKgRbZoWFS5z1lXg5pKqSD6IOlGd7Ha28ttnKCuip5fqxo71OdqIvpSK30NdSVLonskYbOY4OaeNpuFI5qORUXiRNcrVRUOjsMrWzwxzN7mRjXjpF7LmntVjlavA6Vjkc1HJxMpeT0EAQGrrcehjqIqUm8spNmj6LQ1ztJ24arDf6VK2FzmK/ghE6VrXoziptFESnNFb3x/Pd1iunbsocy/aXmbbIfw+m86PcVDVbl3Impd806BXPHQBAEAQBAEAQBAQTORlTU0T4WwFgD2uLtJulrBaBbXxq/R07JUVXcCjWVD4lTR4kO/eXiG+L+X/2rvYIfP1KXb5fItTJDEZKijhmktpvBLrCw1OcNnIFk1DEZIrU1GrA9Xxo5eJuFCTBAEAQBAEAQBAUfnT+cZOZH1Vu0G5TqYdfvuiERKuFM6TwjvEXmmdULmH7S8zpmbKGlyiwR0jy4M7LE98T5Yu00i6I6raZDXNc2zSCRbRBHCFPDKiJa9lzsvPkQyxqvC6ZXTlzPuTeDyR9jDwWRQ6YgjcWl40z9MsJb2rbtFibgknWk0qOvbNV1r8cxFGqWvkiak+SSKsWCsc8+Hi0FQBru6Jx33Gmz0Wf6VqYa/aZ1MzEWZNf0KwWqZRdeamt06BrSe9SPZr3anj2PCw69lpr95uUL7woncTJUi4EBFsusrm0Mei2zp3jtG8DRs03cW4cJ6bWqWmWZ111IVaqpSFLJrUg2bbDJ6qt/bXuJbG5xe92sve5pbojkBvxCw4VfrZGRxfTTiUaON8kn1F4FxLGNgi8mb/DiSTBrJJPyku06/GVpK2ZOPshVWihVb291PagyIoIZGyxw6L2G7TpyGx5C6xXx9XK9uiq5ckPrKSJjtJqZ81JEqxZCAIAgCAIAgCAqnPT32m5knvatbDdl3QysS1t6lcLTMwvrN183U/Nd13Ln6vfOOgpNy0karFgIAgCAIAgCAICj86fzjJzI+qt2g3KdTDr990QiJVwpnSeEd4i80zqhcw/aXmdMzZQy15PQQBAQ3OzGDh5PiyxkenR+Ku0C/5uilOuT/CvQpRbhhkpyUx408Tmb5C78rR8FTqIdN1/Iu002g23mXosI2zVZTY5HRQOmfrOxjdhe87Gj3niBUsEKyv0UIppUiZpKUfSQ1GJVgBN5JXXc7gY0bTbga0agOQcK3XKyCPyQw2o+ok81L6wrDo6aJkMQsxgsN53k7yTrPKsCR6vcrnG8xiMajUMteD2URVZb4iHvAqXWD3AdrHsBI8Vb7aSGyfb+zCdVzIqppGxyUyvrpayCOSoc5jpAHN0Yxca9Wpt1FUU0TYnKjcySnqZXSI1VyLmWKbJWec7KOrpqmNkExjaYQ4gBhudN4v2wPAAtOhgjkYquS+ZmVs8kb0Rq2yIf/rnEf4l3qx/pV3scPh/ZT7ZN4h/rnEf4l3qx/pTscPh/Y7ZN4h/rnEf4l3qx/pTscPh/Y7ZN4jIpM4eIsNzMJB4r42W9LQD7V5dQwrwsem1syLruWRkZltHXfJub2OcC+he4cBtLD7xtHGsyppHQ5pmhpU9U2XLUpLFULZVOenvtNzJPe1a2G7LuhlYlrb1K4WmZhuqDKythjbFFO5rG6mtDWG2snaW32lQOponrpOTMnbUytTRRcie5rsoKqqlmbPKZA1jS0ENFiXEHuQFn10McbUVqWNChmfIq6S3LGWaaJAMq85McDjFTNEsg1Oee9tO4W1vPJYca0IKBz00n5J7lCeuaxdFma+xX1fllXzG7qmRo3RnsYHF2liem60WUsLdTfXMzn1UrtbvTIw48oKxpuKmcHzr/iV7WGNfxT0PCTSJ+S+pKMAzmVMRAqLTx8JsGyAcRFg7kI6VVloGOT7Ml9i1FXvav35p7lsYVicVTE2aFwcx3Dwg8II4CNyyJI3Mdou1msx7Xt0mmYvB7KPzp/OMnMj6q3aDcp1MOv33RCIlXCmdJ4R3iLzTOqFzD9peZ0zNlDLXk9BAEBCc7s4bQhvC+ZgHQHO/tV7D0vLfuQpV62it5lMLbMQmORmT/wC0wvfY6pS3VxNYfiqNTNoORPIvUsKPYq+ZdixDaKJzg5RftlSdE/IxXZHuPjP6SPQAt6kg+kzPWuswauf6j8tSE7zT4F2GnNS8dvP3PFENnrHtuTRVCvm0n6Cak/ZfoIdFmmutf0TtUC+EBzNVd2/nu95XTt1Icy7aU2+RHh9N50fFQ1W5dyJqXfNOglzx0BT+eTwyL7uP6ki2cO3a8zHxHeJyIEtAzyW4bm7rJ4mTMdDoyNDm6T3g2IuLgMOtU310bHK1b5f3vLjKGRzUclszJdmvr98B4g9/xYvP8hF5+n/p6/j5fIiOI0EkEjopWlj27Wm3KCCNRHGFbY9r26TdRTexzF0XJmfKCsfDIyaM2fG4ObyjgPEdh4ivr2o9qtXiGPVjkcnA6Qo6gSRskb3L2NeORwBHvXMuarVVFOla5HIioVfnp77TcyT3tWrhuy7oZeJa29SuFpmYSrB8gKuphZPG6EMeCRpPcDqJGsBh3b1UkrY43K1b5FuOike1HJbMnObzJGooZJXTGMh7GgaDnO1gk67tCoVlSyZERvAv0lM+JVVx5Z1cpnQRilidaSVt5HDa2PZYbi43HIDvX2gp0eum7Un7PNdOrE0G61/RUC2THJLk9kRV1jRIxrWRnY+QkB3NABJ5dQ41Vmq44lsua+RaipJJEumSeZtcRzXVcbS6N8cthraLscebfUekhRMxCNVsqWJX4fIiXatyDyMLSWuBBBIIIsQRqII4CryLfNChqyJTm6yiNJUtY4/IzEMeOAOOpr+Kx1HiJ3BVayBJGXTWhbo51jfZdSl5rBN0o/On84ycyPqrdoNynUw6/fdEIiVcKZ0nhHeIvNM6oXMP2l5nTM2UMteT0EAQFTZ48T0poqcHvbS9/OfqaOUNaT+Na+HR2ar+8ycRku5GdxXa0jNLvzW0XY8PYSLGVz5D0nRafVa1YVc/SmXyyN2iZowp55npnJxo01G4NNpJj2Jm8Ajt3dDb695C+UcX1JUvqTM+1kv04ltrXIpnA8ONTURQD6x4aSOBu1x6GgnoW1LJoMV3cYsUf1Ho3vOjYYmsaGNFmtAa0DYABYAdC5tVVVup0aJZLIftfD6EBzNVd2/nu95XTt1Icy7Wpt8iPD6bzo+Khqty7kTUu+adBLnjoCn88nhkX3cf1JFs4du15mPiO8TkQJaBnnQeRfgFL5hnVC5yp3ruanRU+6byQ3ShJimc74/85vHTs68i2sO3S8/gxcQ3vT5IOr5ROiMkvAaX7tF/TaucqN67mp0cG6byQr/PT32m5knvatDDdl3Qz8S1t6lcLTMwvrN183U/Nd13Ln6vfOOgpNy0karFg56yxrzPW1Eh2dkcxvNZ2jfYL9K6KmZoRNTy/Zz1S/TlcvmeWTOHCpq4YD3L5Bpc0Xc4eqCvU79CNXHmCP6kiNU6IjYGgNAAAFgBqAA2ADcubVbnRolj9ICnM72GNjqmTNFuzMOlxvYQCfVLPQtnD5FdGrV4f9MbEI9F6OTiQQrQKB0VkxXGekglO10TS7nWs72grm52aEjm+Z0kL9ONHeRUedP5xk5kfVWxQblOpj1++6IREq4UzpPCO8ReaZ1QuYftLzOmZsoZa8noIDFxOvZBE+aQ2YxpcfgBxk2A4yvTGK9yNTieXvRjVcpzvi2IPqJpJ391I4uPEOBo4gLDoXSRsRjUanA5yR6vcrl4n4w+jdPKyFndSPDR0m1+QbehfXvRjVcvA+MYr3I1OJ0fRUzYo2RN1NY1rW8jQAPcuac5XKqqdK1qNREQqHO7iPZKtsIOqGMXHlv7Y/l0FsYfHaPS7/8Ahj4g+8iN7j9Zn6HTq5JTsii1c55sPyh3pXzEX2jRvev6PuHsvIru5C4ljGwEAQHM1V3b+e73ldO3UhzLtam3yI8PpvOj4qGq3LuRNS75p0EueOgKfzyeGRfdx/UkWzh27XmY+I7xORAloGedB5F+AUvmGdULnKneu5qdFT7pvJDdKEmKazweHM+7s68i2sO3S8/gxcQ33T5IMr5ROiMkvAaX7tF1GrnKjeu5qdHBum8kK/z099puZJ72rQw3Zd0M/EtbepXC0zML6zdfN1PzXddy5+r3zjoKTctJGqxYOYi4nWdp1nlOtdScufWPINwSCNhBsfSF8VL6z6i21Ht+2y/aSeu7/K+aDe49abu9fUftsv2knru/ymg3uGm7vX1POWZzu6c51tmkSbelfURE1HlXKutT8L6fC9c2R/8Ajaf/ANvsmkCwK3fu6fpDeotw3r+yt86fzjJzI+qtOg3KdTNr990QiJVwpnSeEd4i80zqhcw/aXmdMzZQy15PQKApnOTlaKp/7PC68Ebrlw2SPGq43tHBvOvctqipvpppO1r7GNWVP1F0G6k9yEK+UCy80WT93OrXjULshvwnY946vS5ZeITZfTTqaeHw/wCxehaSyjVOdsq6nstbUv3zPA5GuLW+wBdHTt0Ymp5HO1DtKVy+ZYmZeACCok4XStb0NZcdcrOxJfuankaOHN+xV8yxVmmiEAQHM1V3b+e73ldO3UhzLtam3yI8PpvOj4qGq3LuRNS75p0EueOgKfzyeGRfdx/UkWzh27XmY+I7xORAloGedB5F+AUvmGdULnKneu5qdFT7pvJDdKEmKazweHM+7s68i2sO3S8/gxcQ33T5IMr5ROiMkvAaX7tF1GrnKjeu5qdHBum8kK/z099puZJ72rQw3Zd0M/EtbepXC0zML6zdfN1PzXddy5+r3zjoKTctJGqxYOa8TpuxTSxeJK9nquI+C6ZjtJqL3oc1I3Rcre5TMyVghkq4I5xeN79FwuW30gQ3WCCO2LV4nc5saq3We6drXSIjtRb/AO7zDfsD/Nm/Wsft0/i9k+DY7FB4fdfkfu8w37A/zZv1p26fxeyfA7FB4fdfkfu8w37A/wA2b9adun8XsnwOxQeH3X5H7vMN+wP82b9adun8XsnwOxQeH3X5N9heHRU0TYYW6Mbb6LbudbScXHW4k7SVXe9z3aTtZYYxrG6LdRTWdP5xk5kfVW1QblOpi1++6IREq4UzpPCO8ReaZ1QuYftLzOmZsoZE0rWNLnENa0XLiQAAOEk7F8RFVbIfVVES6lSZeZfGfSp6UkRbHybDJ5LdzPaeIbdelo9D736+7uMmqrNL7Gau/vK/WiZxvMkcnH104jbcMbYyv8Vu4eUdYHp4FBUTpC2/HgT08CzOtw4l+UdKyJjY42hrGNDWgcAGoLnnOVy3U6BrUalkPZfD6czVT9J73b3uPpJK6dqWREOZct3KpbeZo/8Ahyj/AOy7+nF/hZGI7xOX/VNfDt2vP4J8s8vhAEBzTXxlssjTtEjweUOIXTsW7UXyOZelnKnmbTIjw+m86Pioarcu5E1LvmnQS546Ap/PJ4ZF93H9SRbOHbteZj4jvE5ECWgZ50HkX4BS+YZ1Qucqd67mp0VPum8kN0oSYprPB4cz7uzryLaw7dLz+DFxDfdPkgyvlE6IyS8Bpfu0XUaucqN67mp0cG6byQgmemnN6aS2q0jCdx7QgdI0vQr+GrtJyKGJIv2rzKzWoZZZmQmXlPT0zaeo0mmO+i4NLg5pJcO51gi5GxZdVRve/TZxNSlrGMZoP4E3wHKilrHObA8uLAC67HN1E2G0KhLTyRJdyF6KdkuypWOdbBjDV9mA7ScXvwB7QA4dOp3SVq0EulHo8U/Rl18WjJpcFIUCRrGojYRqsrxRLZyXzlwuY1lYSyQADsgaXNfxkNF2u36rcmxY89A5FvHmnca8Fe1UtJkveSWTLXD2i5qY7cV3H0AXVZKWZfxLS1UKJfSQh+VWc0Fpiog651GZw0bDyGnXfjNrblcgoFveT0KU9elrR+pucgsuG1YEE5DagDUdglA4Rufvb0jhAhqqRY/ubq/RNS1aSfa7X+ybKiXik87ERbiDidjooyOQXb72rcoFvD1UxK9P8vQhpV0pHSeEd4i80zqhcw/aXmdMzZQqXOviczqt1OXnsTGsIYNTbloJJA7o8uzgWxQRtSPStmZFfI76mjfIg6vlA2+TOTk9dJoRCzR3yQjtWD4u3N4eIXKhmnbE27vQmhgfKtk9S9MAwWKjhEMQsBrc49093C5x4T/0FgSyuldpON6KJsbdFpslGSBAc04hFoyyN8WR7fQ4hdOxbtRfI5l6WcqeZZOZaq7Wpi3Fjx0gtPVb6VmYk3NrjTw12TmlmrLNMIAgKczm5LPhmfVRtJhkOk8gX7G891pbmk677yRuvtUVQjmoxdae5jVtOrXabUyU0GRHh9N50fFT1W5dyIKTfNOglzx0BT+eTwyL7uP6ki2cO3a8zHxHeJyIEtAzzoPIvwCl8wzqhc5U713NToqfdN5IbpQkxTWeDw5n3dnXkW1h26Xn8GLiG+6fJBlfKJ0Rkl4DS/douo1c5Ub13NTo4N03kh8yqwJtbTuhcbHumO26LxsPJrIPESkEyxP0kPk8KSs0VKFxfCpqWQxTMLHDZfY4b2u2OC345GyJdqmBJG6NbOQw1IeCxcy/fqjzbOsVm4lst5mlhu04sfKDBoqyF0Eo1HW1w2scNjhxj/I4VmRSuidpNNKWJsjdFxRuUmS9RROIkbdl+1laDoO3XP0TxH27VvQ1DJUy19xhTU74lz1d5pVOQBAfEBOMjMgp53tmm0oYgQ4bWyPI1jR4WDytu7eKFTWNYitbmvsXqajc5Uc7JPcuUBYptESzhZKGtia+K3Z4r6N9Qe07WE8B4Qd/LcXKSp+k6ztSlSrp/qtu3WhStdSSQuMcrHMeNrXAg+3aONbbXI5LtW5iOa5q2cljo3CO8ReaZ1QuaftLzOkZsoU3nOYXYk9rQSS2MAAEknQGoAbVtUK2gRV8zGrkVZrJ5Gfkvm1mlIkqrxR7dAd8dy8DB7eIbV4nr2tyZmvt/wCnuCgc7N+Sd3EtfDqCKCMRRMDGN2Ae87zxlZD3ueuk5czWYxrEs1MjJXk9BAEBz9lxSdir6lu+UvHJJaT+5dDSu0oWr5fo5+qbozOT+5mXm4xUU9dHpGzZQYnfiton1g30rzWR6cS24Znqjk0JU88i9lgG8EAQHwi+ooDTDJSiEzZ2wNZIx2k1zLsF95a0hp6Qp+0S6Oiq5EPZ49LSRMzdKAmNZimT9LUuD5oWyODdEF19QuTbbvJUrJpGJZq2I3wset3Jcw/9FYf/AA0ft/yvfapvEp47LD4UN1S0zImNjY0NY0BrWjYANgUDnK5bqTIiIlkPVfD6avE8naWoeHzQte4N0QXXvYEm23jKlZPIxLNWxE+GN63clzE/0Vh/8NH7f8r32qbxKeeyw+FDd00DY2NjYNFrWhrQNgaBYD0KBVVy3UmRERLIei+H08aqkjlboSMa9p+i9ocPQV9a5WrdFsfHNRyWVDUOyOw8/wC1i6G29ym7TN4lIuzReFDMwvA6amJdBEyMuFnFotcBeHyvftLc9MiYzZSxsVGSH5ewOBBAIO0HWD0ICO1uQuHym5p2tP8Axl0Y9VpA9istrJm/l65lZ1JC78f+GI3Nth4+g88Rkf8AAr32+bv9jz2GHu9zb4XktRU5BigYHDY4gvcORz7kKGSolftOJWU8bNlDcKEmCAIDxqqSOQaMjGvG57Q4egr61ytW6LY+OajksqHoxgAAAAAFgBqAA2ABfD6eLKKISOlDGiRwAc/RGkQBYDS224l603W0b5HnRS97ZmQvJ6CAIAgCAqbPHhmjNFUgant7G7nNuW+kE+qtfDpLtVnUycRjs5H9Cu1pGaXxkHlGK2mBcflo7NlHCTwP5HAX5bjgXP1UH0n5al1G/Sz/AFWeaaySqsWQgCAIAgCAIAgCAIAgCAIAgCAIAgCAIAgCAIAgCA+PcACSQANZJ1ABAaXDcqaaoqHU0LuyFrC9z29xqLW2DvpHtuDVxqd9O9jNN2RAyoY9+g1bm7UBOEAQBAEAQGnytwUVlLJD9IjSjO57dbeg7DxEqanl+lIjiGeL6rFac+Sxlri1wIc0kOB2gg2IPHddEioqXQ55UVFspsMn8alo5mzRHWNTmnY9vC0/54DZRzRNlbouJIZnRO0kL3yex2GsiEsR4ntPdMducPjwrAmhdE7Rcb0UrZW6TTaKIlCAIAgCAIAgCAIAgCAIAgCAIAgCAIAgCAIDyqalkbS+RzWNG1ziGgcpK+o1XLZD4qoiXUhOO5zqaK7adpnfv1sjH4iLu6BbjV6LD3uzfl+yjLXsbk3P9FbY/lTVVh+WkOhwRs7Vg/D9LlcSVpxU8cWynXiZstRJLtL04EhzO+Gyfd3deNV8R3Sc/ksYdvV5fBcaxTZCAIAgCAIAgKxzpZJk3rYW8Hy7RxfWAcmo9B3rUoan/W7p8GZXU1/8jevyVgtUyjNwjFZqWQSwvLXDbucPFcOEKOSNsjdFyEkcjo1u1S2sl84tPUWZPaCXZrPybj5Lz3PI70lZE9C9mbc09zXgrWPydkvsTUFUS6fUAQBAEAQBAEAQBAEAQBAEAQBAEB+ZJA0XcQANpJsB0lfUS+oKtiM4tl9QQXHZeyuH0YRp/m1N9qsx0cr+FuZVkrImcb8iFYxnTnfcU8bYh4zvlHcttTR7Vejw5iba3KUmIOXYSxCcSxOaodpzSPkPBpG4HINjehXmRtYlmpYovkc9buW5ir2eAgJ1md8Nk+7u68aoYjuk5/Jfw7ery+C41imyEAQBAEAQBAfCEBVGXeb8xl1RSNuza+EbWbywcLfJ4ODVs16Wtv8AZJr7/kyaqit90eru+CuVpGaEBu8Dyrq6SwilOgPq39uzoB7n8JCglpo5NpM+8niqZI9S5dxO8JzrRmwqIXMPjRnTby6JsR6Ss+TDnJsL6l+PEWrtpYluHZXUM9tCojufovPY3eh9iVUfTSs1tLbKmJ2pxumuB1jWFATn1AEAQBAEAQBAEAQHhVVsUQvJIxg3vc1o9pXprXO1Jc8q5G61NFW5dYfFtqGuO6MOk9rRb2qdtHM78fXIgdVwt/Ij1fnXhGqGCR/G8tjHs0j7lZZhrl2lt7ld+IsTZS5GcRzl10mphZCPIbpG3G59/YArTKCJuvMqvr5XasiLV+IzTm80r5D5bi63IDqCtMjazZSxVfI5+0tzGXs8BAEB8QErwDICsqbOc3sMfjSAgkeTHtPTYcaqS1sceSZr5fJbiopJM1yTz+C0slskKehu6PSdIW6LpHHWRcGwA1NFwOPjKyZ6l82S6u41YKZkWaa+8kKrlgIAgCAIAgCAIAgIXlbm/hqiZYbQzHWSB2jz5TRsPlDpBV2nrXR5OzQpVFG2TNuSlT41gVRSO0Z4y3XqdtY7mvGo8m3iWvFMyRLtUyZYXxrZyGuUpEEB8QHvSVksWuKR8fMe5nVIXlzGu2kuemvc3ZWxuKfLTEGbKl552i/rgqFaSFfxJkq5k/I2MOcrEG7XRu50Y/tIUS0EK9/qSpXy+RlMzp1o2xwH8Lx/evK4dF3r/eh6TEZe5D1Gdaq+xh/P+pef42PvU9fyL/CgOdaq+xh/P+pP42PvUfyL+5DyfnTrTsZAPwvP969Jh0Xev96Hn+Ql7kMaTOViB2OjbyRj4kr0lBD5+p5Wvl8jCmy6xF22pcOa2NvtDbqRKOFPx/ZGtZMv5fo1lTj1XJ3dRM7iMj7ei9lIkMbdTU9CNZpF1uX1NcRwqUiPqAIAgCA+IDY4XgdTUn5GF7/KAs31zZo9KifMxm0tiRkMj9lCbYNmqldZ1TKGDxI+2d0vOoHkBVGTEWpsJ6l6PDlXbX0J7gmStJSWMUQ0x9Y7t3+sdnRZUJaiSTaU0I6eOPZQ3SgJggCAIAgCAIAgCAIAgCA86inZI0se1rmnUWuAcDygr6iqi3Q+KiKllIPjebCmlu6BzoHeL3bPVJuOg24leixB7cnZ/soy0DHZtyINi2QFfBciPsrfGiOl+TU72FX462J/G3MoyUUrOF+RGZo3MJa4Frhta4FpHKCrSKipdCqqKmSn5X0+BAEAQBAEAQBAEAQBAfEBkUdFLKbRRvkPkNc/3BeXPa3aWx6axztlLkiw/N9iEv1QjG+Rwb+UXd7FWfWwt435FltFM7hbmSfDs0w2z1B5sTQPzuv1VVfiXhb6lpmHJ+TvQlmF5E0EFi2BrnD6Ul5Dy9tqHQAqclXK/WvpkW2UsTNSEgaANQVcsH1AEAQBAEAQBAEAQBAEAQBAEAQBAEBj1lDFMNGWNkg3Pa1w9BC9Ne5q3atjy5jXJZyXI9W5vsPk19h0Dvjc5v5b29isNrZm8b8yu6jhdwNJVZp4D3ueVvODX+7RVhuJP4tQgdhzOCqaufNNMO4qY3c5jm+4lSpiTeLSJcNdwca2qzaVjNZkgPI6T/8ANSNr414L7fJGtBInFPf4NZUZIVDNrouhz/0KVKpi9/8AepGtI9OKGGzApSbXZfld+le1naeEp3KtjPhyLqXWs6LXvc/9CjWrYnBf71JEo396f3obOnzY1j9fZKcDnSe7sajXEI04L7fJ7TD5F4p7/Bnw5ppj3VTGOaxzveQolxJvBpImGu4u9jYU+aaId8qXnmsaz36SjXEncGkjcObxcbalzZ0DO6bJJzpCOpZROr5l1ZdCZtBCmvM3VHkrQxW0KaK42EsDyPxOuVA6oldrcpM2nibqaht2tAFgLDcFCTH1AEAQBAEAQBAEAQBAEAQBAEB//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p>
        </p:txBody>
      </p:sp>
      <p:sp>
        <p:nvSpPr>
          <p:cNvPr id="146438" name="AutoShape 5" descr="data:image/jpeg;base64,/9j/4AAQSkZJRgABAQAAAQABAAD/2wCEAAkGBhQQEBIQEBQUFBQQGBYQFhYQFRYXERIVFRUXFhUVFRgXHSYeFxkjGRIWHy8jJCkpLCwsFR8xNTAqNyYrLSkBCQoKDgwOGg8PGi4kHyQtLSwsLC8sLCwvKiwvLCwsKi4sKSw0LCwsLCwpLCwsLCwsLCwpLCwsKiwsLCwsLCwsLP/AABEIAIYBeAMBIgACEQEDEQH/xAAcAAEAAgIDAQAAAAAAAAAAAAAABwgFBgECBAP/xABMEAABAwICBQYICwUHBAMAAAABAAIDBBEFIQYHEjFREyJBYXGBFCMyU4KRk9IXNUJSVHKSobGz0xUWM3SyQ2JzosHC0SQlNKNE8PH/xAAaAQADAQEBAQAAAAAAAAAAAAAABAUDAgEG/8QALhEAAgIBAgUCBgEFAQAAAAAAAAECAxEEEhQhMTJRE0EiUmFxgaEzQmKxwfAj/9oADAMBAAIRAxEAPwCcUREAEREAEREAEREAEREAEREAEREAEREAEREAEREAEREAEREAEREAEREAEREAEREAEREAEREAEREAEREAEREAF4cWxqGkj5WokbEzdd53ngBvJ6gvtiD3tikdC0OkDHFjXGzXPDTsNJuLAusN6iCLVliOJzOqMSlEJ3AOtI8NvfZYxjtljR29x3rWuEZc5PCM5ya7Vk2Gr140bHFrI6iQD5TWsaD2B7gfWAsvo5rQoq1zY2vdFK42aycbJceDXAlp7L36lqWOajWthc+kmkdKwF2xKGbMlh5LS0DZJ67j8VEaehp6bV8DYtK2yD+Itwi07VVpA+sw9pmO0+BxgLibueGtaWud17LwCem1+lFOnFxk4sbi9yyjcVxdeXFqIzwSwh7ozKx0YezymbQI2h1i6hvHdV+JQbT4J31DG5jYlkbNb6hdY9ziepd11xnycsHM5OPRZJuRVYnxOqjc5kktQx7Dsua+SUOaeBBNwV0/bdR5+f2snvJzgX8xhxS8Fqkuqq/tuo8/P7WT3l2/eCp+k1HtpPeRwEvmDil4LUXS6qv+8FT9IqPbSe8n7wVP0mo9tJ7yOAl5Dil4LULlVZ/ear+lVPt5feT95qv6VU+3l95HAS8hxS8FpkVWf3lq/pVT7eX3lMupfEJZ6KZ00kkjhOWgyvc8gclEbAuJsLk5daxu0rqjubO671N4wSCiLw41hYqqeWnc5zRM0sLmGzm36QlEMHtul1DeLanKyPOkquVHzZHvif3WJafWFoWKCspZOSqHVET99nySC4va7TtWcLjeLhOQ00Z9sxeVzj1iWhS6ql+1ZvPTe1f/AMrs3GpxunnHZLJ7y14B/MccUvBau65VYMP0wq4JY5W1EzuTcH7L5ZHMdY5tcCbEHd3qymE4mypgjqIjdkrQ9vHPoPAg3B6wUtdp3VjJrXapnrRES5sEREAERcFAHKKCtLda9UayUUcxZAw8mwBsbg7ZyL7lpycbkZ7rLD/CniX0o+zh9xOx0VjWeQs9TFPBY1FXL4U8S+lH2cPuLh2tLErf+U72cPuL3gbPKPOJj4LG3XKgnBaLG8S5wnqGROAPKSyOijcD8wMAL+4W61MGi+DOo6WOnfK6ZzNomR97uLnF3SSbDatmehL2VKv+pNm0J7vYyyIixNAiLT9KdaFJQks2uWmFxycJB2SOiR25nZmepdRhKTxFHjkorLNwXV8gaCXEADeTkB3lQFjWuKunJERbTsItaIBz+0veCb9gC06sxGWYkzSSSE5nlXudnx5xKdhoZvueBaWpiuiLMy6X0TDZ1XTAjoM8d/6l5zp7h/0yn9q1V0w/AqioF6eCaUDpije5vrAsvVJofWtBJpKkAbzyMn/C74OtcnL/AAccRP2iWFbpvQHMVlN3zRj8SvfSYvDN/Cmik/w5Gu/pKqo5pBINwRkQciO0dC6niunoF7SDin7otyi8OBstTQDhFGPUxq9ylsdPjWVTYo3yyENZG0vcTuDWi5PqCqc91yTxN1J2tjWEJy6gpXXiafHPacpXDPk2kb2A7+JFtwz8OrfVo6sc2qqmltMOc1puHVHSLcI+vptYcVU06VEHOfuJWv1JKMfY3/U9hDoMNa54sal7qgDp2HNa1l+0Mv2OCLdWWHNFuaBkOgdGXQMj6kU6ct8nJ+43GO1JHdERcHRF2u/R5joI61rQJI3tie4b3Ruvs342da31ioYVidbDL4RU9XJH1TRquys6KTdePDJ2oWJhbPq80WjxGrdTzOe1oifLeItDrtcwAc4EW55WsKQNSPxk/wDl5PzIltfJxrbRnWk5pM3D4C6Pz1T9qL9NPgLo/PVP2ov01JARR+It+YoelDwRv8BdH56p+1F+mnwF0fnqn7UX6akhEcRb8welDwVk0y0UfhtU6B52mnnxv+ewnI9TgciOI4EKUtRX/gz/AMwfyYlsWsHRMYjRujaBy0fjIScueB5JPBwy9R6Fr2osf9DP/MO3/wCFEmbLvVo59U0Yxr2W8uhJCIinjYWo60cHjqMMqHPA2qdpnY472uZmQD/ebdvf2LblqWtSbZwiqt8oRs7nTMB+4laVZ3rHk4n2vJXRERfQkkKXtSGk9xJh8hPNvPFc7hcCRg7yHd7lEK92B4u+kqYqmPyoXB31huc09RaSO9Y31+pBxNK57JZLVIvNhuIMqIY54jdkrRI09NnC4vwK9KgFUIiIALSdbGlHgdCY2G0tVeFnEMt413VZrgB1vC3Vxsq26wdJ/D66SVpvFH4qLPLYafLH1jd3YRwTWlq9SfPojC+e2JrSL6RwOcHOAuIwHOPAFzWAn0ntHevmrZNCmLU7onTSU3hksYkl5R7GmTnNYGbtlpyvzt5ud1rKHVNmoqrvR1EXm5trufG3/VhSmsbVfI30+N/MksBcoiilIL5VVU2JjpJHBrGAuc5xsGgC5JX1UE619OzVzOo4Hf8ATwus4jdNI05nrY0jLibnPJbU1O2WEZ2TUFkaea15atzoKNzoqfNpcObLMNxJO9jDwyPHgI9RFcrrjWsRJspuTyz04bh0lRKyCFpfJIdlrR09J35AAAm54KdND9U9NSNbJUBtRPkSXi8UZ4RtO/fvdnl0L4aoNDxS03hco8dVC4uDdkJsWtz6XWDj6PBSEpep1Lk9seg5TSktz6nVkYAAAAAyAG4dgXNlyiRGjXNMNCYMRhc17Q2UA8nMBz2O6Ln5TcswfuNiq4V9E+GSSGQbL4y6Nw32c24Iy3q2ShPXZgGxVw1TQAKock62/lGWG0e1jmj0E/o7WnsfQV1FeVuRMtIzZjYODWj1AKKtZus8WfRULs82TTMO7oMcZHTvBd3DiN+03w+afD6iGlvysjQxoDgy4L27Y2iQACzaG9Qr8EmJfRx7aH31xpo1t7pv8HtznjbFH00Fw7DQRUYlUsyzbT7MhGV85SG2PHZBtx4KU6jWphscbiycP2BzWRsftOsMmtu0AcM8goo+CXEvMD20Pvp8EuJeYHtoffTVkKbHmU/2jGErILCib9qhxmSsmxGpl8qV8JsCSGC0myxt/kgZIvvqj0UqaAVQqo+T5UxFvPY6+yH38gm3lDfxRT79vqPb0G6s7VkkNERYmhqetX4oquyP86NVzVjNavxRVdkf50armq+h7H9xDU9wUgakfjJ/8vJ+ZEo/UgakfjJ/8vJ+ZEt9T/FIyq70TwERFBKgRFqmsXS8YfSOLXePmBjhFxcEjOSx6G3v27I6V1GLk9qPJNRWWNHdM/DMQraVgYYqUNDXtvtOdctffottAgW+b1rNYRgUVLy3IgjwiV1S8E3G28AO2eA5u5RdqGF5a1x37MO/rdIc/UpiWt8dk3FfQzqe6O5hERYGoUe676rZw5jPOzMb3Na9/wCLApCUU6+au0VJD858kp9BoaPzSt9Os2xMrniDIcIW8609E/A5oZWDxdRG0GwtsyxMa19+tws7rO0tPw2Pamiacw6SNp6wXgH8VY7T3Rzw+hlhA57RysVt/KMuWj0s2+kqV9vp2R8CdUN8ZFaUXLhY2ORGVjvHUVwnBcmLUhpNtRyUEhzjvNFc72OPPYB1O53pngpWVV9H8ZfR1MNTH5UTg63zmnJ7e9pI71aGhrGzRMmjN2StbI08WuAIPqKj6yrbPcujKGnnujjwfdEXDnWBJ6M0kMmj62tKPBKIxRm0tVeJtjZzWf2j+O47Pa/qUALYdPNJv2hWyTA+Lb4qLK3i2k2Pa4ku9LqXXQXRvw+uigI8WPGy77cmwguGW7ayb6St0QVNWX92TbJOyeEblh+iXIaOVc72+MqmsqM97Yo5GujHeLu9JRcrM6bQ/wDa61rQBanlAAFgAGHIDsCrMVxpJuak35Pb4qOEvAUsahJedWtv0QOt3ygn7wonUi6jqrZxCWPzkDvWx7CPuLlrqlmpnNLxNE5oiKEUzUNaGk5oaF3JkiWc8jGRvbcXe/qs0HvIVdlvuubGeWxDkWm7aVgj35co/nvI7iweitCVvSV7K8+SbfPdP7BZvQvAfDq6CnIJY521JbojZzn59F7bPpBYRSrqIwwOlqqk742shb6ZLnn/ACNWl89lbZxVHdJImJotkFyiKAVQiIgAsXpBo3DXMZHUNJEb2ytLTZwc3r4EEgjrWUReptc0eNZCIi8PQiIgAiIgAiIgDU9avxRVdkf50armrGa1fiiq7I/zo1XNV9D2P7iGp7gvtSVskLtuKR8brbO1E9zHWNri7SDbIepfFbRq60XjxGsdTzOe1oifLeItDrtcwAc4EW55Tk5KMW5dBeKbeEYn95qv6VU+3l95P3mq/pVT7eX3lMHwGUXnan7cf6afAZRedqftx/ppPiqPH6N/QsIf/ear+lVPt5feXjq62SZ21LI+R268j3PdbhdxJU2fAZRedqftx/prT9YurAYfE2opnSPivsScpYvYT5LrtaBsnd1Ejjl3XqKpSwuv2OZU2JZZl9QnlV3ZB+Mql9RBqE8qu7IPxlUvqdq/5X/3sOUdiCIiWNgoR16zE1tOy+TYdq3AukcD/QPUpuVe9b9ZymKyjzTIov8AJtn75CnNGs2i+ofwGE0NpuUxGjZxniJ7GvDj9zSrPKumqqIOxelv0GR3eIZCFYxd65/Gl9DnTL4WyvWtfRzwTEHOYLR1V5223BxPjW/a53Y8LTFYjWlo34bQP2ATLT+PjAFy7ZBD2d7Se8NVd05pbN9fPqhe+G2QU0aktJuUhfQPPOg8ZFc5ujcecB9Vx9TxwULrJ6M466hq4all/FuG0BvfGcns72377Lu+v1INHNU9kslpVoOuDSjwWj8HY60tXdmR5zYh/Ed35M9I8Fu0Fcx8TZmuHJuaJA45DYI2g433C2arbpvpKcQrZJ89j+HED8mNu7subuPW5TNLVvnz6Idvntjy9zAqetT+jHgtF4Q8WkrLSZ/JiF+SHeHF3pDgoi0J0bOIVsUFjsX25SPkxtzPZfJo63KzMbA0AAWAyAG4AbgEzrbeWxfkx00P6jyYzTcrTzx+cjkZ9phH+qqm3cFbgqplSyz3gbg5wHYCQudA+5fY91S6HzW46o5LYtBn5TZW9vinG3+Vacs9oJVclidG/d45jO5/iz/Wn7lmuS+grW8SRZpcFAj9xXzxWKtaS1/hFbUzeclkcPq7RDf8oCxqEovpIrCSI7eWFOupCmDcOe/pkmee5rWNH4H1qClPepaW+FgfNllae8h34OCU1v8AH+TfTd5vqIijFEIiIAIiIAIiIAIiIAIiIAIiIA1PWr8UVXZH+dGq5qxetX4oquyP86NV0VfQ9j+4hqe4KQNSPxk/+Xk/MiUfqQNSPxk/+Xk/MiW+p/ikZVd6J4RAiglQLz4hQsnikhlF2StdG4cWuFj+K9CIAi7VHhD6OtxOmk3xGFt/nC8hY7va4HvUor5R0rGvdI1rQ6S224NAc/ZFm7RGZsDlfctZl0zP7YjwxgYW8k6SR2e21+yXho6PJDT6a2m3bJy+hnFKCwbWiIsTQKs2n9QJMUrXDdyrm/YAYfvYrMFVPr6kyyySHfI98h7XuLj+KoaBfE2Kap8kjdNTFLt4oHeailf69ln+9T6oW1Dwg1NU/pbExv2nkn8sKaVlrHm1nenXwBVt1iaN+A18kbRaKTx0X1Hb2+i4OHYArJLQdcWjfhND4QwXkpDymQuTEcpB2DJ/oFeaWzZZ9Ge3w3R+xAqIitk03Cn0+ezB34cL7bnmMOzNqZwLntv0Ha5v1XdS09FndCNHDiFbFT57H8SUj5MbM3eskN7XhZ4jWnL8neXNpEtanNGPBqPwl48ZV2eOIhH8MdV7l3e3gpBXWNgaAAAABYAZAAbgBwXZQbJucnJlSMdqwgqsaR03J1lVH8yaZvcJHW+5WnVa9Y9PyeK1jeMm39tjX/7k7oX8bX0F9UvhRra9mDzBlTA87mSxOPY2RpP4LxoTwVRrKwIotwuCvNhlVysEUvnGMk+00O/1XqXzZYKqY3QmCpnhP9lLJH3NeQPusvEt41wYLyGJOkF9mqaJhvsHDmPF+1oPphaOvoapboJkma2yaCmPUNXXiq4CfJeyUDps9paT2eLChxbdqsxwUuJRbRsycGncSbAbZBYT6bWj0is9TDdW0dUy2zRYpFwFyoRUCIiACIvjW1TYo3yvNmxtdI48A0En7ggD7ItX1e6UyYlSuqJWtYeVfGGsvk0BpAJJzPOzOXYFtC6lFxeGeJ5WUERFyehERABERAGn62nWwip6zEP/AHRqu6m7XfjLWUcdKHDbne15bfMRx3O0RwL9kdx4KEVY0SxX+SfqXmYUgakfjJ/8vJ+ZEo/Wz6vNKY8Oq3VEzXuaYnxWiDS67nMIPOIFuYVvfFyraRlW0ppssiijf4dKPzNT9mL9RPh0o/M1P2Yv1FH4e35Sh60PJJCKN/h0o/M1P2Yv1E+HSj8zU/Zi/URw9vyh60PJvuLYmymgkqJTZkTS9x6bDoHEncOsqENWuJPqcdFRL5c3LyOtuF2HIdQFh3LtrF1nDEYmU9OySOK+3Jylg55Hkts0kbI8rtA4Z+LVB8bQ/Ul/LKbrpddUpS6tC87FKyKXQsKiIpo6eHHa/wAHpp5z/ZRvk+y0kfeFVVT7rixwQYc6HLbqyIgOkNBDnutwsAO14UBKtoY4i5eRDUvMkiXdQlNlWycTFGO4SOP9QUtqM9RcrPA52hw5Tli9zb85rSxgYSOBLXeoqTEjqXm2Q1T2ILrLGHNLSLhwIIO4g5ELsiXNSsGmGjxoKyamIOy07UZPyonZsN+nLI9bSsMps12aN8rTMrWAbVMdh/ExPIA+y8g9jnKE1e09nqQTJdsNksBTrqa0Y8HpDVPA5Srs5twdpsI8gZ/ON3ZbwWqJtC9HDiFbFT2OwTtykfJibbbPfcNHW4KzUcYaA0CwAsANwA3BK623C2L8m2mhz3M7IiKWPBV21sxbOL1P94RP/wDSwf7SrEqBNdWz+0+a4E8jGHgHNrg5+TuB2dk9hCd0T/8AT8C2p7DQkRFYJ5Z3QmcPw2icPMRDvawNP3hZtaTqhxRkuGRRhwL4C+N7b85vjHOZccC1w/8AoW7L52xbZtfUrweYpmn6z9FDX0R5MXmgJljA3uys9nePva1V3VuFDutXVuWufX0jSWuu+eNuZaTm6Vo6Qd7h0b917O6O9R+CX4FtRVn4kRSiIqoiWJ1b6aDEKUB7h4RCAyUZAu4SgDod09dxwW3qquC41LRzNqKd2y9ne1wO9rh0tPSP9bKdtD9aFNXBrJHCCc2BjkNmvdbMxuORF75HndSj6nTOD3R6f4KFNyksPqboi4ul0kMnK0DXNjvIYfyA8qrcI+xjCHvP3Nb6a3avxKOnYZZntjY3Mue4Afeq7awtK/2jWulZfkoxyUQNxdoJJeQdxcTfs2R0JrS1Oc0/ZGF89scEoakfi13+PJ/RGs7j2lphkfDAIy6IMfNLUPMdNTtkNmB7gCS93Q0DrJCwWpH4td/jyf0Rr5YpG62KUoDuXkqaasZstLnvhfJTgPaPlCMxOB6BbPeicU7ZZ8/7CLarWDMUOmrgQ6bweSAvbCZ6KUvbDI62yKhjwDG03A2rnMi9rrb1GeM08kcOLwTl0k9a6GCB+xseEmSINiYwDm3YRJe24C5UlRiwA4ABZTSXNGkW/c7IiLI7PFjOLx0kElTNfYibtO2Rd3AADiSQO9Q5j2u6omuyjY2BpuNp1pJj1j5LfU7tU2zRB7S1wDmuFiHAFpB3gg5EL509DHHlGxjPqNDfwC2qnCHOUcmc4yl0eCrtS2oqXulkbNK9+ZeWvc42y324LqMEqPo8/sZPdVqrLlN8c10iYcKvJVM4LUDfBOO2GT3V0OFzDfDKO2N//CteiOPfynnCryVNNHIN7H97Hf8AC6GB3zXeoq2tlxZe8e/l/YcKvJUoxngfUupVt9ldTEOA9QRx/wDb+w4X6lSdocR61umqB3/dofqS/llWAdSsO9rT2tC4ZRsadprGg8Q0A+tcz1u+Ljt6nsdNtknk+OL4o2lgknkDiyIbREbS55G7Jo7ewbzYKL8R13SvBFHSOudz5SX5dB2Ixv8ASUuLgBKQlGPdHP5GJRk+jwVlxyeur5eXqI53utsi0Lw1jd4a0BtgM/8A9WP/AGHUfR5/Yye6rVom1rWlhRF3ps82yr2G01bTSCWCOpje3c5kUgNjvB5tiOoqRcG1sV0YtV0MstvlxRSRu67tLS092ypcRZz1Ks7oo7jS49JGK0b0iZXQ8tG2RgDiwtmYWPa4WJFtxycMwsqiJR4zyN0fGspGyxvieLska5jgelrgQR6iquaQYQ6jqZqaTfE4tBPym72P9JpB71alfGSiY43cxhPFzQT94TFF7qb5ZMravUNB1M6M+D0hqpG2kq823GbYR5Hc43d2FvBSIuGtsLDIDLJcrGybnJyZpGO1YQWr6VaxaXDncnMXmXZDxHGwkkG4HONmjdxW0L5yQNdbaaDbdcA27LryOE+Z6845EHaQ656qouylaKdhFrg7cx7HWs3uF+taBJtOcXO2nOcS4k3LiTmSScyVbIRAdA9S52U5DVxrWIw/YtKhy6yKlck75p9RTknfNPqKtqi04/8At/Zzwv1KpUFbLTyCWB743tyDmEhwB3jrHUclI+j2vCSOzK6MSDIcpDZsgH95h5rj2FqmbZXUxDgPUFlZqYWd0P2dxplHpIxmjulNPiEbpKV+21h2HXa5pa6wNiHAdBWWXSKFrb7IAvmdkAXPHJd0m8Z5DC+pG+mmp+OpLp6IthlN3OYR4mQnPK38Mk9IuOrpUR41ovU0bi2phey3yrXjPY9t2n1q0i6vYCCCLg5EHce1NVaucFh80YTojLmuRUlFZmu0CoJvLpIe1jBG71x2KwsuprDnG4ZK3qbM+3+a5Ta10PdMweml7MhXDtKqunbsQVM0bfmtedkdjTcDuXrdrBxA/wDzJu5wH4BS58C2H8Jvan/heum1SYaz+wL/APElkP3bQC5eqo67f0j1U2eSv1bXSTO5SZ75HfOlcXO9bivRh2BVFQQIIJZNrcWMcW/atsj1qyVLofRRW5Olp2lu48kwuHeRdZdrbZLl67HbE6Wm8s1TVpo3LQUIhnsJHvfKWtIIZtBoDSRkTZvRlms5i2Aw1WwZmXdGSWPa5zJYyd5Y9hDm3sNxzssginym3Ld7jSiksGJw/RiCGQTAPklALRJUSSSyNad7WukJ2R2WWWRF4231PcYCIi8PQiIgAiIgAiIgAiIgAiIgAiIgAiIgAiIgAiIgAiIgAiIgAiIgAiIgAiIgAiIgAiIgAiIgAiIgAiIgAiIgAiIgAiIgAiIgAiIgD//Z"/>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ru-RU"/>
          </a:p>
        </p:txBody>
      </p:sp>
      <p:sp>
        <p:nvSpPr>
          <p:cNvPr id="146439" name="AutoShape 8" descr="data:image/jpeg;base64,/9j/4AAQSkZJRgABAQAAAQABAAD/2wCEAAkGBxQSEhUUExQUFhUXGBQYFRQYGBkYFxwdFh0XFxoXIBocHiggGBomGxYXITEhJSkrLy4uHCAzODMuNygtLysBCgoKDg0OGxAQGzIkICYsLCwwNC8tLCwsLCwsLCwsLCwsLCwtLCwsLCwsLCwsLCwsLCwsLCwsLCwsLCwsLCwsLP/AABEIAGwB0QMBEQACEQEDEQH/xAAcAAEAAQUBAQAAAAAAAAAAAAAABwMEBQYIAgH/xABHEAABAwICBgUGDQIEBwEAAAABAAIDBBEFIQYHEjFBYRMiUXGBFDJSkZOhFRYjQlRicoKSorHB0bLhM0NT8GNzg7PC0vEk/8QAGgEBAAMBAQEAAAAAAAAAAAAAAAMEBQIBBv/EAC8RAQACAQIEBAUEAwEBAAAAAAABAgMEERIhMVETFEFSMmFxgZEiQqGxI8Hw0TP/2gAMAwEAAhEDEQA/AJxQEBAQEBAQEBAQEBAQEBAQEBAQEBAQEBAQEBAQEBAQEBAQEBAQEBAQEBAQEBAQEBAQEBAQEBAQEBAQEBAQEHwm29B46ZvpN9YTYOmb6TfWE2Dpm+k31hNh7a4HcQe5B9QEBAQEBAQEBAQEBAQEBAQEBAQEBAQEBAQEBAQEBAQEBAQEBAQEBAQEBAQEBAQEBAQEBAQEBBH2unEdijZCCLzSC4+pH1z+bo/Wruhpvk4uyprL7U27oS2B2BazL3k2B2BDeTYHYEN5S3qJxh8sVTT9G0RwPZsyAG7nSbReCdxI2Ru3Ai/asTVX4sstnT14ccJTVdMICAgICAgICAgICAgICAgICAgICAgICAgICAgICAgICAgICAgICAgICAgICAgICAgICAgICCDdceJ9LXCIHqwMa231n9d35SweC1tFTbHv3Zesvvfbs0RXFQQeZX7LS47gCT4Zrm9uGs27OqV4rRCc9SeEmDC4nOHXqHPnf982afwNYfFfPt1viAgICAgICAgICAgICAgICAgICAgICAgICAgICAgICAgICAgICAgICAgICAgICAgICAgICAg8yPDQXE2ABJJ3ADMlBy/i1caieWY3vI977HMgOJIHgLDwX0FK8NYr2YWS3FaZWi6ciChVQOlMcDPPmkjiZ3vcAOdr23dqp62+2Pbut6Om99+zq2hpGwxsiYLMjY1jR2BgDQPUAslqK6DxLIGgucQAN5JsB4lOowNbpxQRX2qqI24MJkP5AVNXT5bdKorZ8dessXJrRw8bnyO7on/uApPJ5e38uPNYu6mNatB2zez/ALr3yWV55vF3XMGszDnGxmc37UclvWGkBczo8sen9PY1WLu2HDMap6j/AAJopLbw1wJHeN48VDbHavxRsmretukr9cOhAQW1XXxRC8sscY7Xua39SuorM9IeTaI6sRPpth7N9XCfsu2/6b3UkafLP7ZRzmxx6sfJrNw4bpnHuil/doXfk83b+Yceaxd1B2tPDx86U90bv3XvksvZ55vF3G606D0pR/0z+y98ll/6TzeLuqx6zsOO+V474pP2aV55PL2/mHvmsXdlKPTOglts1cNzuDnBh7rPtnyUc4MkdaykjNjnpLOMeCAQQQdxGYUKR6QEBAQYjENJ6OAkS1MLXDe3bBd+EZ+5SVxXt0iXFslK9ZYWbWbhzd0znd0Un7tCljR5e38wi81i7rc61aDtm9n/AHXXksrzzeLuqR60sPO98g74nfsCvPJ5e38vfNYu7J0OnOHy22aqIX4PJjP5wFHbT5a9au658duktgY8OAIIIOYIzB53UKV6QYus0jpIXmOWpgY9ttpjpGtcLgEXBNxkQfFSVxXtG8RLiclYnaZUfjdQ/TKb2rP5XvgZPbP4eeLTvB8bqH6ZTe1Z/KeBk9s/g8WneF3h2M09QSIJ4pS2xcGPa4gHcTY5Lm2O1fijZ1W9bdJX64dCCnUTNY1z3uDWtBLnOIDQBmSScgLL2ImZ2gYn43UP0ym9qz+VJ4GT2z+Efi07wfG6h+mU3tWfyngZPbP4PFp3g+N1D9Mpvas/lPAye2fweLTvDIYfiMU7duGRkjQbbTHBwuLG1xxzC4tW1Z2tGzuLRbouly9U552saXPc1rRvc4gD1lexEz0JnZgKzTvD4vOqoz9i8n9AKmrpss/tRTnxx1ljZNaWHjc+Q90Tv3AXfk8vb+XHmsXdTGtWg7ZvZ/3XvksrzzeLuuIdZuHONjM5v2opLesNK5nR5e39PY1WLuz2GaQUtQbQ1EUh9Frxtfh3+5Q2xXr8UJa3rbpLJrh2ICAgICDVtZmJdBh05HnSARN4f4nVd47G0fBWNLTiyx+UOovw45lz2tpjCAg2TVVhvlGMREjq00b5jlltOsxo/M1w+yVla6++Tbs1NHTam/d0DX10cEbpJXtYxu9zjYf3PLiqlazadoWrWisbyijSbWw9xLKJmw3d0zxd55tZub96/cFo4tDEc7/hQy6z0ojzEcSmqHbU8skpuSNtxcBfsByaOQsrtaVr8MbKVslrdZWbnAC5yA3ngvbWisby8rWbTtCwlxmIcS7uH82VW2txx03laro8k9eStS4hHIbNOfYcj/C7x6rHknaOqPJpr0jeei6VhA9RuLSHNJDgbhwNiCOIIzBSefIiZjokzV7rFkEjKasdtscQ2Od3ntJyAefnNJy2jmDvuN1DU6SNptT8L+n1U78N0vrMaCDtamkMr66SKOWRscbWRlrXua1zs3OJaDYnr7P3VraTFWMcTMc5Zmqy249oloeyrqnuLwfHOABJIAAJJOW7NeWtFY3l7Ws2naFt8Ixem1Q+axe7+03lsvb+leKZrhdpBHJS0yVv8M7o7Y7U+KHtdOBBkMHxuopXbVPK+PO5aD1D9ph6rvELi+Ol4/VCSmW1Okp10A0sGIQEuAbNGQ2Vg3Z7njiGmxyO4gjmcjUYfCtt6NXBm8Su/q2dxsLnIDeVXTI50q1qRQkx0jRM8b5T/hDutnJ4WHYSr2HRWtzvy/tTy6uteVeaMca0oq6u/TTvLT/lg7MduzYbYHxuVfpgx0+GFG+e9+ssOApUTxNM1ou5wHef93XF8lafFOzumO1/hh4irGONmvaT2Xz/ALrmufHadol1bBkrG8wrKVEIMlgmPVFI7ap5XMzuWXuw97D1Tu32uuMmKmSP1QkplvT4ZTZoDpuzEGljwI6hgu5g81w3bbb52vvB3XGZWTqNPOKd46NPBnjJHzR1rjgDcRv6cMTj63s/RgV7RTvi+6nrY/yfZoytqgg2PV/jclLXQbB6k0kcMoIuC2Q7Le4h5aQfDiqeujfHE/Nc0U/rmPk6KWS0xBEOt7Szbd5FCeq0gzuHFwzEfcMiedhwK0tFg2/yT9mfq837I+6MFoKAgp1EwY0uduH+7LjJkjHXil3jxze3DCXNVOMyUuF9PiEjY4HuPkkeyA/Z6xNgBtP2nEkXubC97FYu181+XOWxvTFXtDF6Ra1qiUltK0QM4PcA6U/q1ndn3rQxaKsc78/6UcmsmeVOTQ62tkmdtTSPkd6T3Fx8LnIK5WsV5VjZUte1usrdeuVGWrY0kOc0EbxfMcj2FRW1GKvKbJYwZJ6Q9xStcLtII5G//wAXdMlb86zu4vS1Pih7XTkIQbhotrDqqRwbI508PFjyS8D6jzmDyNx3b1Wy6Sl45cpWsWqvWdp5wnHCMTjqYWTQu2mPFwePYQRwINwQsi9JpPDLTraLRvC8XLoQEBBEmvDE7up6cHcHSvHM9RnuEnrWloKdbfZQ1t+lUWrQZ4gIJQ1GQMhpKyvlIa2SQgPO7o4B5w4+c5wtvJasG0zkvO3rLcrEUpEdoajpppZJiEu0bthafkor7uG0eBee3huHPXwYIxR82Vnzzkn5NdU6AQZLQrRB+L1boy4spYNkzPba5OdmN+sesL7gATvIBx9Xlm99vSGtpsUUpv6y6FwLRulomBlNBHGALXDeuftPPWceZKqrKtjeF09RGW1Mcb4wLkvA6v1g7ewjtBBC9jf0J+bmvEY2NmlbGdpgkkDHXvdocQ0343Fit+kzNY367MK8RFpiOi2XTkIQT5q+0k6bCxUTOuYRM2V53noC7rHmWBpPMlYN6f5JrHfZuVt+iLT2QTV1LpZHyP8APkc57u9xLj7yt2tYrERDEtbimZlRXrwQUZqV074qdnnzyxxD7zgL9wyVPXX2pw91zR03vxdnReHavcNhjawUdO/ZAG1JG2R55lzgSSVktNrGsvRDD6ejdPFTshlBY2MxdQEucLhzR1XDZDjmLi2StaPfxY2V9Vt4U7ohWwyBAQbfqemecWa1h6op5nSjhsksA8dsM9ay9dbe8V7NPRV2pM92R1l6cOqXupqd1qdps9w/zSN+fGMcO3fmLKfS6bhjit1/pDqdRxTw16I/V1SEFKrqBGwuPDh2ngFHmyRjpNkmLH4l4qkHVpqnbURtrMSDndIA6KnuWjZOYc8g3zvcMFrDfe9hh2tNp3ls1rFY2hJU2r3DHNLDRU4BFrtZsu8Hts4HmCuXSEtMMJbSVs1OwuLGFuyXG5s9jH2J422rX5Lc095tjiZY2opFckxDDKZCILvCsTfSzMni8+M7Q7DwLTyIJB71xlrFqTEpMVpreJhvGt6pZP5DUx+ZNAXNPG3UePH5RU9BPK0LeujnEo8V9QEFSnqeikik/wBOWB/4JGPJ9Quq+rjfFKxpZ2yw6pWK12q6w9KhQU/UPy8l2xDs7ZDybcd5IHbaxpsPiW59IQZ8vh1+bn57iSSSSSSSTmSTmSTxK2mPM79XlAQecHo46qV0kx//AB02y6XZNnSudfYhb9ZxDsxua17rrKy2nUZOCvT/ALm08VIwY+K3X/uTJ47jMlXJ0khGQ2Y2NyZG0bmNHAAetaOLFXHXaqhly2yTvLHKRGIKcVFPVzxUlMLyynfmA1vFxPAAAkkcBlcmyz9bnmP0R917SYYn9c/ZOWi+qPD6WMCWIVMtutJKLtJ47Md9lo9Z5lZrRU9N9X9C2lmmhgbBJFG94MXUa7YBdsuaOqQbb7XHbvvPprTXLG30Q56RbHO6FVtsYQEEianNIXRVPkjj8nPtFg7JGtLsuTmMdfm1vas7X0jlb7NDRWnnVNKzl8QEBBzprAxLyjEKh4PVa/o290XU9RcHHxW3pqcOKI+7H1NuLJLXVOgEFviM2xE88rDvOXuvfwUGpvw4pn7J9PXiyQkjTEmhwugw1vVcYxLUAHjfaLeYMrnn7gVTQ495m8+i3rcm1Yr3R+tJmiD491gSdwBJ7hmfcub24azbs6pXitEJu1J4cKfCWSP6rp3STyE2GROy033AbDGnxWBzmW50NJdaVPBdlMPKJMxtA2iHPa+f93I9oVvFor2525R/Ktk1dK8o5yivSDSiqrT8vIS3eI29WMfd4nmbnmtHHhpj+GGfkz3ydZYZSolCWsjb5z2gjhe57rDO6htqMVespq6fJbpChHiXSODIY5JXncxjSSeWQJ3clXtr6x8Mbp66K0/FKToY5qDR4xzNdFNVzvPRkWe1ryHEOHAlsZyOY2wDYqvpa8ebin6rGpngxbR9EfrWZQgINp1Q4Z5Ri4kI6lLE5/C23J1Gj8Lie9iyNbfiybdmrpKbY9+7oRVFpEmvDE7vp6YcA6Z4+1djP0k9YWloKcpt9lDW36V+6LVoM8QfUGw6HVJpsPrqxpIkqZW0kLtxDGN2nuBH1Ta43Fo7FlYo8bPNp6df/GpknwsO0fRroWqyxAQX2imC+X4lTUzheMEzTdmxHnY8ier99Zuvvziv3aOipymzp8BZ68IOatMa7p66pk4GV4B5M6jT+FoW7grw46x8mLntxZJlh1KiEFOpk2WOceAJ328LqPLbhpM/JJirxXiEhaW0lsEwl5GYjjF+UkQfb8gVDQT+qY+S9rY/TEtBWmzRBSq2kseBvLXAeIIUeaN8dvokwztkr9XT4xiNlI2qlcBH0TJHO5OaCLdpJIAHEkLDrWbTtDataKxvLnvSfHX1tQ+eTK+TGegwX2W++57SStzFjjHXhhi5ck5LbyxKkRiC3ljkmkjpYGl00zg1oHC/HkN9zwAJVHWZ+GOCOvqu6TDvPHLaNLKJlH0eHxG7adoMr7W6SeVrXPkPIN2GgHcAQutFj4acXd5rMm9uHs19XFMQEIjdKGoDBB0dRXub1pnmKIm1xGy17d7rA/8ALWBkvx2m0t2leGsVhLq4dNV1nV/Q4bP2yBsTR29IQD+TaPgrGlrxZY/KHUW4ccufFtMYQEGb0ADnYtQsbfz5HnuZG/3G5Cztfb4atDQ162dJLOXxAQY7SLEfJqWab/Tje4c3AdUeLrBd46cd4q5vbhrMuY1vsIQEF3o5h3leIUdNva6USSDhsRddwPeA4d6ztffpX7r+hr1t9m0a3Ji7EpAfmMiaO7Z2/wBXlT6ONsSLWT/kaYrSqIKdRFttLSSL5Zb1HlrxUmJnZJitNbRMRuvMU0se+KOGSf5KJjGMhaeoAwANu1vnHIZuud6r1vp8PSef5lYtXUZesf6Yulq5J3FtNBNO4bwxjndxs0E9vALi2vj9sOq6Gf3S2fDtXOMVH+RHTtI86V7R7htOB+6FXtrMs9OSxXSY4+bacP1FOdY1dc5wPnRxMsL8nOJFt/zFWte1us7p60rXpDZ8L1aYNSyMjMbZZnA7LZnmRzgBcu6PJtst+zbhxThnbf0e7xvs3qioYoW7MUccbRuaxrWN9TQAuXqHddOJ9JVxwjdDHc/alsSPwtYfErV0NNqTbv8A6ZutvvaK9keK6pCATbevJmIjeXsRvO0Je1A4XsUMtUR1qqVxB+pESxo8HdIsC1ptMzLdrXhiIhJ65eucdO8T8pr6iQG7Q/YZ9mPqC3IkF3itzT04McQxtRfiySwCmQiC3r5tiNzuwZd5yHvN1Dqb8GOZTaenFkiG86X4U6jw/C6YggiOaSQf8R5je4H7JeQqmgj4p+i1rp5RDTlos8QEEjahcPvUVtQR5rYYWHvG3IO64YViaqd8tmxpo2xQmdQJ2C02xkUdFNLez9nYj+2/JvfbzjyBUuDH4l4qjzX4KTLm8BbrEEBB8ocMdXVcFFHe8rx0hHzWDrOd4NBdY9g7Vna7L+yPu0NHi/fP2Tnrdoh8GdUWbFJCWjsGcQ9z7KHRTtlTauN8coNWuyRAIvkUmN42exO07tjxzSl81HR0YDmsghhbKDkXSMaG2P1W29d+wFUtJg4I456yt6rPxTwV6NcV1TEFKrqWxtLneHM8Aos2WMdeKUuHFOS2yW9R2hhhjNfUN+XnHyQO9kRsb24F3uaG9pCw7Wm07y2axFY2hHmk8hdWVRO8zz+HXcLeG5buKNsdfpDFzf8A0n6sYpEYgo1z9mN5Hon9FFnnbHb6JcMb5I+rpXQLDRTYdSQgAFsMZcBu2njbefF7nFYTaZ5BEOuzGA6SKlafM+UkH1nCzB3hu0fvBaehx7RN/sz9bfpVGCvqAgE235DtO5JmIjeXsRMztDf9QeEGWeor3AhjW9BDe2ZNnPdu4Wb+MjgsLNk8S82bWLH4dIqm5RJBAQR5rqxPo6SOEHOaQXH1IrOP5zGruhpvfi7KmsvtTbuhVarLEBBv2onDekraqqPmwxtgZxF3nbfbmNn86xNTfiyy2NPXhxxC4104O5lSypA6krQxx7Hsvke9trfZcruhyRNZp2VNbTa0WRyrykIKU9IyXZbIXBm20uLLF2zfrWByLtkm1+NlBqMPi123T4M3h23S3o3QaNxNBaIXOyuakOc645SDZB+yLLLtpssejSjUY59W4/HPDYW2bUQBo3Njz9TWBeRp8s/teznxx6sHietukZcQxyzG2RsI2d13dYfhU9NDefi5IbaykdObSMb1mVs92sc2Bh4R+fbm8535t2Vbx6PHXrzVb6u9uUcmL1f4lU/CsEcBBfKbzveNs9ECHydY7iQwi/bbtVfXX6Uj6p9HWZ3vLowm2ZWevOY8fxHympmn/wBSRzm/ZvZg8GhoW/jpwUirEy24rzLHrtGILbErlmy0Xc8hjQN5Lza3quq2rvw4p+fJZ0tOLJ9HU2j2GClpYKdu6KNjL9paAC7vJufFYzWUtKsU8lpJ5+LGO2b7to9Vg/EWqTFTjvFXGS3DWbOZwFvsMXgILrR/DPLMQpKUgFr5Q+QHcWRAvcCOwhrgs7X36V+6/oqdbfZNOt3AnVFIJWC76cl5HEsIs+3dZrvulQ6PLFL7T0lPqsc3pvHWEGLXZIgIJI1Q6S09K2eKeQR9I9sjXOyaeq1hbfc3JgOe+5WbqtNabcdY33aOl1FYrw29Ei1umtBE0uNXC7lG8SO9TLlVY0+Wf2ys2zY46yhvTzTB2IyjZDmQMv0bDa5J3vdbLa4WzsO8rU0+njFHPqzdRn8SeXRqysK4gs6qsIcI42l8zjstY0Fx2ibWsM78t6p6jVxT9Nec/wBLeDSzbnbonbVJoAcOiM9RY1kw6+49G059GDxN7FxGVwALgXOVM7zvLTiNuUM/rGpukw2qHYzb9m5sn/iptNO2WqPPG+OYc7LbYogICAg+pM7c5IjedoZ3Vdon8KVfTStvR05zBGUj94ZzG5x5WHzrrE1GbxbfL0bGDF4ddvX1dHqBOgTWngLqatfIB8lUEyNP1jbpGnntHa7nDsK2NJli9NvWGVqsfDfi9JaarSqIPE0e00tPEEesWXN6xas1n1dUtNbRaHQuj2nFFLBGXVEUbwxoeyRwjIIABHWsCL8Qsa+myVnbbf6NemfHaN91ppJrKpKdh6F4qJfmtZmwHtc/dbkLn9R3i0l7Tz5Q4yaqlY5c5QfXVb5pHyyOLnvcXOd2k/oOAHALXrWKxtDKtabTvKgvXj49wAuTYDeSvLWisby9rWbTtCro3gFRi8/QU4LYQR09QR1Wt/cngzeTvsASMnU6nxP016f21NPp/D5z1dN4HhMVJBHTwN2Y427LRx7S49riSST2kqotL5AQEEK68XyNqI5JGltOGiON5IIc83e+wBuMg0Zj5q0dJlx0pznmoarHkvblHJGPwnF6Y96t+Zxe5V8vl7HwnF6Y96eZxe48vl7PjsUisesDvyzz5blzbVY4iZiXtdNkmYiYT9qVwg0+FxOcOvUF1Q/n0lgw+MbWHxKxWw2vH8HjrKeSCW+y8WuPOaRm1wvlcEA55duS6raazvDy1YtG0ue9K9F6rDnHp43OhF9mpjBdGRw2gM4nfVNx2ErRx66J5Xhn5NFPWksDHVMdue0+Iv6t6tVz47dLQrWw5K9YViFJFon1R8Mx6C93g4Z7PEkgbvIFt9zb9VxOSkdZj8uox3n0n8KMtfG3e9vgdrl826jnU4o9UkabLPooNxQPcGRMfK8+a1rTcns7d2eQUF9dSPhjdNXRWn4p2TPqT0PmpzNW1cZjlmDWRRuFntjGbiQc27RDcjY9Xms7Jeb2m0tClIpWKw3vTNsxop2U7C+V7CxrQQD1+q43JFrNJPgusPDxxNujnLvwTFermTy6P02+sLW8zi9zK8vl9p5fH6bfWnmcXuPL5faeXx+m31p5nF7jy+X2s/q4oW1uLUrB1mQl1RJbd8nbY3f8Qs9aoazNF5iKzyXtJimkTNo5ullTW2g65RKaICNpMYd0k77gBrWDK9zxcQcvRVrSWpW/FaVbVVtam1YQR5fH6bfWtHzOL3M/y+X2nl8fpt9aeZxe48vl9p5fH6bfWnmcXuPL5fakXUJh3S1dVVnNsbGwRngS87T7cxsjwesvUZOPJMw08FODHESnAhQJkMacasZonOmoGCSI3JprgSM7ejvk9m/qkgjIC4yFvDrLU5W5wq5dLW87xylGUtUGOLJA6J7cnRyNLHg9hBGSvV1eK3rspW0uSvpuqxvDvNIPcQf0U0ZKT0mPyinHeOsS9Bd7w52kJyvw7eC8m0R1kitp6Qovq4xvez8Q/Teo5z4462hJGDJP7Vs7FWkhsYdI4mwa0HM8Oefcq99dSPh5p66K8/FOzZ8C1dYpXWLo/JITvfLdr7X4M88nwaD2qnl1WS/LpC3j01Kc+spl0F1dUmGDajb0k5FnVDx1uYaN0bd+Qz7SbKssNwQWGPUhmpp4hvkilYO97S0fqu8duG8T2lzeN6zDl2unEMj4pTsSRuLXsO8OabEZZHvGRWx5nF7mROmyx6KHwnF6Y9698zi9x5fL2PhOL0x708zi9x5fL2PhOL0x708zi9x5fL2PhOL0x708zi9x5fL2VKOnfXzR0lNd0krgC75rW/OceNgMzyFs7qnqtTFo4aT9VvS6eazxWdQaM4FFQ00dNCOpGLXO9zjm555k3PuGQWevMogxGlGj8VdA6GW44sePOY4Xs4es5HIgkLqt7UnesubVi0bSgPSfRKsw8kzROkiF7VEIL47C+bm+dFla97i+4laGPXR0vCjk0XrSWvR10btz2+u3uKtV1GK3SytbT5K+iuDlfh28FLFqz0lHNbR1gK93h5tL5I8N84gcc8v1XM5KR1mPy9jHeekT+FtLiMTd72nu636KK2qxR6pa6bLPo9UTpql2xR08s7shdrHEC/E23DmSFVvr/ZH5WKaL3S37RnUvUTubJiUojYLHyeMgvO/Jzh1W942iRxCpZMtsk72ldpjrSNqwmrBsJhpImw08bY427mt/Uk5uceJNyVG7XqAgICCzxTCoKlgZUQxzMBDg2RjXgEXG0ARkbEi/MoMX8R8N+g0nsY/4QPiPhv0Gk9jH/CANB8O+gUnsI/8A1QZ9rQBYZAbgg+oBCDWsX0Aw2puZaOEk5lzAY3HmXRlpKDXp9SmFuNwyZvJspt+a5QW8OozDWjN1U7Pe6Rt+7qsCC8p9TGFN3wyP+1K8f0kIMtQ6tcLh82ihP/M2pf8AuFyDZKOhihGzFGyNvosaGj1AILhAQa9PoLhz3FzqKmLnEkno25k7zuQU/iBhn0Gm9m1A+IGGfQab2bUGTwfR+lpNryanih2rbRYwNJtuBIzIzKDJIKdRA2RrmPa17HAtcxwDmkHIgg5EEcEGvnQDDPoNN7NqD58QMM+g03s2oHxAwz6DTezagzeG4bDTsEcETImC52GNDW3O82HHmgukBBZ4lhMFQ3Znhilb2SMa8fmBsg1Ot1S4TKSfJdgniySRo/CHbI9SDFzajsMcCAalt+LZBcd20wjlmg9RakMMFr+UOtvvLv5mzR7rIMpR6psJjIIpA4j05JHj8Jdsn1INnwzBaemFqeCGIHf0cbWX77DNBfoCAgIMPiGi1FO8yTUlPI82u98THONshckXOSC3+I+G/QaT2Mf8IHxHw36DSexj/hA+I+G/QaT2Mf8ACB8R8N+g0nsY/wCEF9hWAUtKSaenhhLsnGONrCR2EgXI5IMkgICAgwOL6GUFVcz0kD3He/YDXn77bO96DW6nUxhTvNhkZ9mV5/rLkFmdRmG7QdtVVvQ6Ruyd+fmbXv4ILmn1LYU3fHK/k6Vw/psgzmG6ucMg8yihPOQGU+uQuQbNDC1gDWtDWjcAAAPAIPaAgICAgICAgICAgICAgICAgICAgICAgICAgICAgICAgICAgICAgICAgICAgICAgICAgICAgICAgICAgICAgICAgICAgICAgICAgICAgICAgICAgICAgICAgICAgICAgICAgICAgICAgICAgICAgICAgICAgICAgICAgIP/2Q=="/>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ru-RU"/>
          </a:p>
        </p:txBody>
      </p:sp>
      <p:sp>
        <p:nvSpPr>
          <p:cNvPr id="146440" name="AutoShape 13" descr="data:image/jpeg;base64,/9j/4AAQSkZJRgABAQAAAQABAAD/2wCEAAkGBxMTEhIUExQWFhMWFxUZFxgYFRQXGBwYFhgYGhwaGRgYHCggGBwmHBYbITIhJSkrLjAuGB8zODMsNygtLisBCgoKDg0OGxAQGzAkICQvMDQtNC4vLCwsLzQsLywsLC8tLCw0LCwsLCw0LC8sLCwsLCwsLC0sLCwsLCwsLCwsLP/AABEIAK0BIwMBIgACEQEDEQH/xAAcAAEAAwEBAQEBAAAAAAAAAAAABgcIBQQBAwL/xABLEAABAwIDBAUFCwkIAgMAAAABAAIDBBEFEiEGBzFBE1FhcYEiMkKRoQgUI1JicnOCkrGzFzM0NUN0k6KyFSRTY8PR4fDB0kRUo//EABkBAQADAQEAAAAAAAAAAAAAAAACAwQFAf/EADERAAICAQQABAQFAwUAAAAAAAABAgMRBBIhMRMyQVEUImGBUnGRscEj4fAFM0Kh8f/aAAwDAQACEQMRAD8AvFERAEREAREQBERAFSHugD/eaP6KT+sK71Xe8/YOfEZIJIZIm9GxzSH5xcucDplB6lo0s1GxORCxNx4KTw/aOsgIMVVOy3ISPLfsOJafUp9s1vlnjIbWxiZnOSMBkg7S3zX+GXxUaxvdtiVMC50HSsHF0J6S31bB/wDKokuq4VWr0ZnzKJrTA8bgq4hLTyNkYeriD8VzTq09hXQWUdmdoZ6GYTQOsdA5pvke34rxz7DxHJaHw3bmkloDXF+SNg+EadXMfp8Hbm4ki3Xcda5l+llW+OUy+Fikd7Ea+KCN0sz2xxtF3OcbAf8APZzVRbUb53EllBGA3/GlBufmx8u9x+qoJtrthPiM2eTyYmk9FED5LR1n4zyOLvAWCjhK10aOKWZ8srna+kdnE9rK6c3lqpndgeWN+wyzfYuQ5xJuSSesnVSPANg8QqwHRQFsZ4SSno2ntGbynDtaCFJ2bla21zNTg9V5T7cn/haHbVDjKRDbJkFoMfq4SDFUzMtybK/L4tvlPiFO9m98dVEQ2rY2ePm5oDJR26eQ/us3vXExndjiVOC7oRM0cTC7OfsEB58AVDnCxIIsQbEHQgjkRyKONVq9GMyiau2e2hp62LpKeQPb6Q4Oaep7Tq0/fyXVWS8CxqejmbNTvLHjjza4c2vb6TT1eIsdVovZrbmmqqJ9W5wiEQ+HaTcxuAv3uB9Ega8ONwubqNK6+Y8ovhYpEjrKpkTHSSPayNou5ziA0DrJKqXarfMAXMoIw62nTSg5fqR6E97iO4qC7ebbTYjKb3ZTNPwcV+r0328559Q4DmTFVpo0SSzPsrnb7HcxTbCvqDeWqmI+K15jb9mOw9a6e6l5OL0ZJJN5dSST+Zk614dn9ia6sAdBA7oz+0faNneC7Vw+aCrG2E3XVdJWQVM0kOWMvu1he4+UxzdCWgekrrbK4QcU10yMYybTLdREXFNQREQBERAEREAREQBERAEREAREQBERAEREAREQBQPeFu5hrmulhDY6sahw0bJ8mS3PqfxHaNFPEU4TlB5ieNJ9mQKmnfG9zHtLXscWuaeIc02IPiv5Erg0tDjlJaS25yktuASOBIDjY9pVq7+NngySGtYAOlPRS9rw0lju8ta4H5rVU67lVisgpGSUdrwfVee7XdkyFrKmtYH1Bs5kTtWxcxmHB0nfoOWouoXuX2ebU1pleLx0wa+x4GRxIj9WVzu9oWhFi1l7T2R+5bVD1YREXNLwobt5u/gxBhe0CKqA8mUDzupsgHnN7eI5cwZkilCcoPMTxpPsyHiFFJDLJFK0skjcWuaeRH3jmDzBBX5MmcGuaHENdbMASA7KbjMOdjqLq49/Ozwyw1rB5QIil7Wm5Y49zrt+uOpUyu5TYrIKRknHa8AlXTux3ZMDGVVazM82dHC4eS0cnSNPnO55ToOevCE7ptnhWV7M4vFAOleORIIDGnsLtbcwwjmtIrJrL3H5I/csqh6s+AL6iLmGgIiIAiIgCIiAIiIAiIgCIiAIiIAiIgCIiAIiIAiIgCIiAhW+OAOwmoPNhhcO8SsB9hI8VnBaD34V4jw0x+lNLEwdzXdIT3Wjt4hZ8XX0KfhfczXeYvXcDABRVL+bqkjwbFFb2uPrVnqpfc/V4MNXB6TZGyjtEjAw+oxD1hW0sGqX9WRdX5UERFnJhERARbefAH4VWg8os474yHj2tWZFpDe/iAiwuoB4y5ImjrL3C/8AIHHwWb11tAn4b/MzXdl1e58px0VbJzMkbPBjC7/UVtKmfc/YgA6sgJ1IjlaO67Hfez1q5li1afisur8qCIizEwiIgCIiAIiIAiIgCIiAIiIAiIgCIiAIiIAiIgCIiAL4421PBcnHNp6SkaTUTxsPJua7z81jbud4BUtvB3nSVjXQUwdFTHRxOkkg6jbzGHq4nnpcK+rTzsfHXuQlNROfvV2rFfV2iN6eAFkZ5OJIzyDsJAA7Gg81C0UlodiKqWhkrms+DYdG2Od7BfPI0fFabd9ndQv2Eo1RS6RmeZPJ+Wwu0hoKyOfUx+ZK0cTG4i9hzIIDh823NaepKlkrGSRuDmPAc1wNwQdQQVkFTTYHeFNhx6NwMtKTcx38phPF0ZOgvxLToew3Jz6rTeJ80eydc8cMvravFHUtHUVDAHOijc8B17Ejkbaqofy2Vf8A9eD1yf7qY7T7ZUVbhVb0E7S8wP8Ag3HJIPqO1PeLjtWflVpaIuL3x5ySsm1jDNL7ttqpMRppJpWMY5spYAzNawax1/KPHylLVUW53H6akw6Z1RNHEPfD7BzhmPwcfmsHlO8AVxtvt6z6lroKMOjhNw+U6SPHU0fs2nr84/J50y00pWtRXBNTSjlnh3w7WNrKlsMTrwU5cLg6PlOjnDrDQMoPzuRCr9AFJMD2KqqqkqKqJt2Rea2xzS28/o+vKPWdBqCunFRqgl6Gd5kzxbJ46+hq4ahovkNnt+NG7R7e+2o7QFqTDa+OeKOaJwfHI0Oa4cwfuPIjkQsiAqW7Cbdz4c7KB0lM43fETax5ujPou7OB9oo1Wn8RZj2idc9vDNLoo3s7t1Q1gHRTtbIf2UhDJAerK7zu9twpIuTKLi8NGhPIREUT0IiIAiIgCIiAIiIAiIgCIiAIiIAiIgCIiAKlN/lQ9tRSBr3NBikuA5wB8ocbHVXWq23qbDVWITU76cxARsc13SPe3VzgdMrHdS0aWUY2Jy6ITTceChAEJVsYbuRmJHviqjaOYiY558HPy2+yVYGzO7ugoiHsj6SUcJJTncD1tFsrD2gAroz1lceuShVSfZWW73ddJUFs9Y10dPoWxm7ZJO8cWM9p5W4q9oYmsa1rQGtaAGgAAADQAAcBZf2i5l10rXlmiMVHoprePusdmdU0DLg3MlOOIPN0XZ8j1dSqFzSCQQQQSCCCCCOIIPA9i2Go7tNsTRV2s8Q6TlKw5JPFw84djrhaaNa4rE+SudWeUZdsitDbDdJ71gmqIqnNHEwvLJI/LsPltNj9kKr10a7Y2LMWUSi49iyEqc7A7unYjE6bpxFG2QsI6MvcbNa7TygB53bwVs7Nbs6CkIf0ZmlHB8xDrHraywa09tr9qpt1VcHjtk41tlW7Abs5qxzZagOipeOvkySjqYOLW/KPhfiL+o6VkTGRxtDI2ANa1osABwAC/ZFy7r5Wvk0RgolSbyd1xkc+qoWjObukg0AceJdHyDjzbwPEa8aZmic1xa5pa5ps5rgWuB6iDqCtgrg7SbIUdcP7xCC8Cwkb5Mg+uNSOw3HYtFGscVtnyiE6s8oyyRdTLdNUP/tSjbndkvL5OZ2X8zJ6N7KX4puQNyaaq05NmZc/bYR/Sv62H3Y1tHX09RK6nMcZfmySSF3lRvaLB0Y5uHNap6iqVbw/RlSrkmi4URFxzUEREAREQBERAEREAREQBERAEREAREQBERAEREAREQBERAEREBGt5P6rrvoXrMC1xjGGsqYZYJL9HI0tdY2Nj1HkoV+R7Deqb+Kf9lu0uohVFqRVZBy6PLuE/QJv3h/4castcbZbZqCgidFT5sjnl5zOzHMQBx6rNC7Ky3TU5uSJxWFgIiKskEREAREQBERAEREAREQBERAEREAREQBERAEREAREQBERAEREAREQBERAEREAREQBERAEREAREQBERAEREAREQBERAEREARF/EkrW+cQL6C5A1QH9oiID4TbU8FVu1++GKJzo6JjZnjQyuJ6IH5IGsnfcDqJXi337XObaghcRmaHVBHHK7zYvEau7C0cCVTgHAAXJ0AGpJPAAcyujptIpLfMossaeESiv3iYnKSTVPaPixhkYHcWjN6yV449s8RabitqL9srnD1OuFMdmtzlRM0SVUgpwdRGG55LfK1DWHs17bLuVW5CHKejq5Q7lnYxzfU3Kfar3dp4vHH6Eds3yRfAt71fCQJ8lSznma2N9ux7AB62nvVx7I7XU2IRl0DiHttnjdo9l+scx8oXH3LPO1uyNTh7w2doLHXySMuWOtyudWut6J8LjVc/BMXlpJ2TwOyyMPg4c2OHNp4H18QF5Zpq7Y7of2EbJReJGtVHd4WKy0uH1E8JDZGBmUkBw1ka06HQ6Ero7O4wyrpoaiPzZGg25tPBzT2hwI8FwN7n6pq+6P8Vi5tcf6iT9y+T+XJUX5V8U/wAZn8GP/ZXxspWvnoqSaQ3kkgie8gAXc9gJ0HDUrKC1NsF+raD91p/w2rZra4xitqwVVSbzk7yIi5xeFAtt951PROdDE3p6gec0GzGHqe/XX5IBPXZfd7e17qGmbHC61RPcNPNjB57x26gDtN+SzuT/AN/3W7S6VTW+XRVZZjhExxTedicxPw/RN+LExrR9ogv/AJlyhthiF7+/an+M/wC6672xu7CqrWNme4U8DtWuc0ue8dbWXHkn4xI5WBCmbtyFPbSrmzdZZGR6rX9q1St08Ht4/QrUZvkhGEb1MShIzStnZzbKxvDsewNdftJPcrd2I3h02IfB/mai1zE4g3txMbvTHZoey2qpvbPd5VYeOkdaanvbpWAjLfQdIw3LLnmCR2i9lFIJnMc17HFr2kFrmmxBHAg8ikqKro5j/wBBTlF4ZsBFFd2+1P8AaFG2R1hNGckwHDMBo4DkHAg9huOSlLnAAk6AcSuTKLi3FmhPKyeLGcXhpYnTTvDI28SeZ5AAauceQGqpvaTfNUPJbRxiFmtpJAHyHtDfMZ3HMotvD2tfiFS5wJ97xktgbytw6Qj4zuPYLDrXEwXCJqqZsMDC+R3IaAAcXOJ0a0X4n7yunTpIxjus7/YonY28ROlUbcYk83dWz3+S/IPUwAJT7cYkw3bWz/WfnHqeCFYWF7kRlBqaoh/NsLBYdmZ+ru/KExTcj5JNNVEv5NmYLHszs83vylT8fT5xx+h5sn2crZ7fJVRkCrY2dnNzQI5e/TyHd1m96uXZ/HIKyFs1O/Ow6HSxa4cWuB1BF/8AoKz/AIBu5rJ6x1NKx0LY7GaQi7Qw8OjPB5dY2t234ELQ2EYXFTQshhYGRsFmge0k8yTqSdSSsmrVSxs7+nRZXu9T2LPNbvTxNskjRMyzXvA+Bj4BxA5di0MsiYn+em+kk/rK90UIyctyyeWtrGC/t0W01TXQVD6lwc5koa2zWt0yNPLtKnqqr3Pv6NV/Tj8NqtUlUahJWtIsh5UePF8UhponTTvEcbeLj7AANXE8gNSqc2l3zTPLm0UYiZwEkgDpD2hnmt8cyjG8na52IVTsrj72iJbC3kbaGQ9Zdy6m27bx/BcImq5mwwML5HcuAAHFzj6LRfj2gcSAt1GkjGO6z/wpnY28ROnU7c4k83dWz3+S7ox6owAv0odvsTiN21kp7HlsoP8AEB9in+GbkG5B74qnZ+YiY0NHZmfcu77DuXK2p3OzQRukpZenDRcxuaGyWHHKRo89lgeq/BTV2nb28foebZ9kh2I3uNne2Gta2KRxAbK24jJPAOBJMZPXcjuXW2iikdPPYZpBnIDiBaHoospjBBzDP0hymwc4EEgWtGd3e6q+WoxBumhZTn2Gb/09fUrenpWPAD2NcBwDmg27r8FiudcJ/J/Ytjua5ID0tZr70JNNc9GSH6tv6OnmXvltply20RWIiq8X6Etpk7aavNRV1UxN+kmkI+bmIaPBoA8FN9xuANnqpKiQXbTBuQHh0kl7O+qGnxcDyVcSxlrnNPFpIPeDYq5vc+Tt6KtZ6Qkid4OaQPawrqal7aXgz18z5LbREXFNRytqMEjrKWWnkGj2nKebXjVrh2g2KylJGWktcLOaSCOog2I9a2Esj4xMH1FQ9vmummc3udI4j2FdLQSfzIouXRcW4DES6nqoCfzUjHt7BMCLD60bj9ZSbe5+qavuj/FYoR7nphz155ZaceN5j/3vU33ufqmr7o/xWKq1Y1X3X8El/tma1qbYL9W0H7rT/htWWVqbYL9W0H7rT/htV+v8q/MhT6neREXLNBnHfHiJlxSZt/JhbHG37Ief5pCPBc/dxgLa3EIYni8TbySDrZHbyT2FxaD2EpvMYRitcD/iA+BjYR7Cu9uKmDcScDxdTyBveHxu+4H1LtN7dPle38GXuZf4FtBwX1EXFNR+VTTtkY5j2hzHgtc0i4LXCxBHMELK21eEe9Kypp+IjeQ2/HI4BzL9uRzVq5Zp3syh2LVluRiHi2GMH26eC36Bve19Cm5cHc3DYgWV00Poywk/WicMv8r3qz96OImDC6tzTZzmiMW4/CuDDbwcT4KodyrCcVjt6MUxPdYD73BWdvrYThUpHKSAnu6Ro+8he3xXxMfsIeQzstDbmcAbT0DJiB0tT8I53PJr0bR2ZfK73FZ5WpdgJg/DaEt4e94h4taGkesFXa6TUEvqQpXJ31C6zelhkUkkb5Xh8bnMcBDMbOYS0i4bY6hTRZM2ncPftZ+81H4r1j0tEbW1Itsk4ovr8rWFf4z/AOBN/wCq7mzG11LX9J72e53RZM92PZbPmt5wF/NKywrf9z152Id1N/rq+/SQhW5LJGFjbwXKsiYn+em+kk/rK12siYn+em+kk/rKf6f3L7Hl3SLm9z7+jVf04/DapfvJxAwYZWPaSHGPI0jQgykR3HaM9/BRD3Pv6NV/Tj8Nq7++VhOE1FuToCe4TMVVizqcP3X8E15DOIWgtymBNhoBOW/C1JLiefRtJaxt+qwzfXWfVp/drM1+F0JbqBCxpt8ZnkOH2mlatc2q0vqVUrkkqIi5JpCIiAIiIDMe8vBTS4jUNtZkjjNGetspLjbufmb4L+N321Jw+rbKQTE8ZJmjjkJvmHymnXtFxzV5bxtjG4jAA0htRHcxPPDXix1vRdYa8iAew5yxPDpaeR0U8bo5W8WuGveDwcO0XBXZosjdXtffqZZxcZZRdm93Hs2HU89HUODXztAkhlc246OS7SWEHiNWngR2Krdndoaw1dIDV1JaaiAEGomIIMrQQQXWIIPBR0PNi25yk3IubEjQEjhe3NGOIIIJBBBBBsQRwII4FTroUIbezx2NvJoHept1HSQyU8Lw6rkaW2ab9E1w1e7qdY+SONyDwCz4AvpPEnidSe08yp1u43eyVz2zTNLKNpBJOhlt6LPk9bvAa6jyEIaeHLPW3NllblMGMGHiRws6oeZfqWDWeBAzfXXv3ufqmr7o/wAVilzGAAAAAAWAGgAHIBRHe5+qavuj/FYuXGbncpP1Ze1iODNa1NsH+rcP/daf8NqyyvQyulAAEsgA0AEjwAOoAHRdTUUeKks4M8J7TXiLIn9ozf40v8R/+6svcPVSPrKgPe9w6Dg57nftG9ZWGzRuEXLPRdG3Lxg8+/bBjHWR1IHkTsDSbftItNT2sy2+YepQLAsVkpaiGoj8+JwcAeBHBzT2FpI8Vp/anZ+Kupn08vB2rXDix4817e0e0Ejms0bT7N1FDMYqhtuOR4vkeOtp+8cRzWnSWxnDY+1+xXZFp7kaV2Y2kp66ESwPB4Z2G2djvivbyPbwPEXXYWQqOrkieHxPfG8cHMc5ru67Tw7F3Hbd4mRl9+zW72g/aAze1VT0Dz8r4JK5epf2222EGHwlzyHTEHoor+U93LuYDxd/5sFmSsqnyyPkkN3yOc9x63OJJ9pX8zzOe4ve5z3ni5zi5x73HUrvbF7Hz4jKGxgthB+EmI8lo5gfGf1NHjYLTVTGiLbf5shKTm8In24LBTeorHDSwhjPXqHSHuuGDwKs7azCffdHU0/OSNwaTyfxaftAL04NhcVLBHBC3LHG2zRz6ySeZJJJPMkr2rl22udm9fY0RjhYMevYWktcC1wJDgdCCDYgjkQdFa25vbiOBvvKpcGMLi6B7jZoLjd0bj6NzqCeZI6l7N7O7t73vraRhc52s8TRdxI/aMHM9bRqeI1uqbXVzDUV/wCcGfmuRsQFfLLKmGbVVtO0NhqpmMHBubM0dzXXA8F9xHayunGWWrmc08W5y1p72ssCsfwEs9lnjI/XbxwOJVxBuOnk4d6sH3PXnYh3U3+uqgAVw+56Yf7+6xyn3uAbGxI6a4B4Ei49YWrUrFDX5fuiuvmZcayJif56b6ST+srXayJif56b6ST+srP/AKf3L7E7ukXN7n39Gq/px+G1WFtLhYqqSop726WN7QepxHknwdY+Cr33Pv6NV/Tj8NqtVZ9S8XNosh5UY+micxzmPBa9pLXNPEOabEHuIsrT3MbaxwXoqhwaxzi6F5NmhzvOjJ5XOoPWSOYXT3tbvHyudW0jczyPhom8XWH5xg5usNW87XGt70s4cQe0EH2ghdJOGor/AM4KOa5GxF4MbxeGkhfNO8MjaPEnk1o9Jx5ALMuHbXV8DQyGrmawcG5swA6gHg5R3Lw4pi09Q4OnmklcOBe4ut80cG+CyrQPPL4LHcsGl9kdr6bEI80LrPaBnidYPZfrHMfKGn3KQLJ+zMVU6piFFn9838gsNiOsuPAM676da1Rh7JBFGJnNdKGtzuaMrS62pAJ0F1RqaFU+H2SrnuR6ERFlLAuZjmAU1YzJUwtkHK4s5vzXizmnuIXTReptPKBQ+9Ld/TUEDJ4Hy+XKGZHua5oBa91wbZvR5kqvcKpRLPBESQJJYoyRxAe9rSRfnqrw38tvQw/vDfw5VTezcX98o9f/AJFP+KxdjTTlKrLfJlmkpl74Fusw6nIcY3TvHAzODh9gAMPiCps0W0HBfUXJnOU3mTyaUkugufj+Dx1cElPNm6N+XNlNj5Lg4WPeAugiim08o9K+/I7hv+f/ABf+E/I7hv8An/xf+FYKK34i38TI7I+xX35HcN/z/wCL/wALtbK7C0lBI+Sn6TM9uQ535ha4PC3WFJ0XkrrJLDbCil6BebEcPinYY5o2SRni17Q4eo8+1elFUngkVtim5mhkN4XzQdgcJG//AKAu/mXLG45l/wBMfb6Ft/6lbqK9aq1f8iHhx9ivMI3PYfEQZTLUEa2e7Kz7MYFx2EkKe0lKyJjWRsaxjRZrWtDWgdQA0C/ZFXOyc/M8kkkugiIoHoUY2j2BoK0l8sOWU8ZIyWPPa62jz84FSdFKMnF5i8HjSfZU1RuQhJ+Dq5QOp0bHe0ZV8h3Hw+nVykfJjY32kuVtIrvirfxEfDj7EGwndRhsJBdG6dw5zPLh4sbZh8QVNYIWsaGsaGtGga0AADsA0C/RFVOyU/M8kkkugoDNuiw5znOPTXcS4/C8ybnl2qfIkLJQ8rwGk+zh7KbK0+HskZT58r3ZnZ3ZjcADTTqC7iIoyk5PLPego1tJsJQ1pLpoQJD+0jJY/wASNH/WBUlRexk4vKeDxrJU9TuQgJ+Dq5Wjqcxj/aMq/Sh3JUwIMtTM8dTWsjv3k5j6laiK74q38RHw4+xytn9naWiZkpomxg+cdS53znuu53iV1URUNtvLJhEReA//2Q=="/>
          <p:cNvSpPr>
            <a:spLocks noChangeAspect="1" noChangeArrowheads="1"/>
          </p:cNvSpPr>
          <p:nvPr/>
        </p:nvSpPr>
        <p:spPr bwMode="auto">
          <a:xfrm>
            <a:off x="612775" y="312738"/>
            <a:ext cx="304800" cy="304800"/>
          </a:xfrm>
          <a:prstGeom prst="rect">
            <a:avLst/>
          </a:prstGeom>
          <a:noFill/>
          <a:ln w="9525">
            <a:noFill/>
            <a:miter lim="800000"/>
            <a:headEnd/>
            <a:tailEnd/>
          </a:ln>
        </p:spPr>
        <p:txBody>
          <a:bodyPr/>
          <a:lstStyle/>
          <a:p>
            <a:endParaRPr lang="ru-RU"/>
          </a:p>
        </p:txBody>
      </p:sp>
      <p:pic>
        <p:nvPicPr>
          <p:cNvPr id="146441" name="Picture 8"/>
          <p:cNvPicPr>
            <a:picLocks noChangeAspect="1"/>
          </p:cNvPicPr>
          <p:nvPr/>
        </p:nvPicPr>
        <p:blipFill>
          <a:blip r:embed="rId2"/>
          <a:srcRect/>
          <a:stretch>
            <a:fillRect/>
          </a:stretch>
        </p:blipFill>
        <p:spPr bwMode="auto">
          <a:xfrm>
            <a:off x="1096963" y="4872038"/>
            <a:ext cx="7354887" cy="1509712"/>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Title 1"/>
          <p:cNvSpPr>
            <a:spLocks noGrp="1"/>
          </p:cNvSpPr>
          <p:nvPr>
            <p:ph type="title"/>
          </p:nvPr>
        </p:nvSpPr>
        <p:spPr/>
        <p:txBody>
          <a:bodyPr/>
          <a:lstStyle/>
          <a:p>
            <a:r>
              <a:rPr lang="ru-RU" smtClean="0">
                <a:cs typeface="Arial" charset="0"/>
              </a:rPr>
              <a:t>Коммутатор </a:t>
            </a:r>
            <a:r>
              <a:rPr smtClean="0">
                <a:cs typeface="Arial" charset="0"/>
              </a:rPr>
              <a:t>Summit X770</a:t>
            </a:r>
          </a:p>
        </p:txBody>
      </p:sp>
      <p:sp>
        <p:nvSpPr>
          <p:cNvPr id="3" name="Slide Number Placeholder 2"/>
          <p:cNvSpPr>
            <a:spLocks noGrp="1"/>
          </p:cNvSpPr>
          <p:nvPr>
            <p:ph type="sldNum" sz="quarter" idx="10"/>
          </p:nvPr>
        </p:nvSpPr>
        <p:spPr/>
        <p:txBody>
          <a:bodyPr/>
          <a:lstStyle/>
          <a:p>
            <a:pPr>
              <a:defRPr/>
            </a:pPr>
            <a:fld id="{D324A294-A103-49DF-BC87-5E4E5EC0AB6F}" type="slidenum">
              <a:rPr lang="en-US">
                <a:latin typeface="+mj-lt"/>
              </a:rPr>
              <a:pPr>
                <a:defRPr/>
              </a:pPr>
              <a:t>37</a:t>
            </a:fld>
            <a:endParaRPr lang="en-US" dirty="0">
              <a:latin typeface="+mj-lt"/>
            </a:endParaRPr>
          </a:p>
        </p:txBody>
      </p:sp>
      <p:sp>
        <p:nvSpPr>
          <p:cNvPr id="147459" name="Text Placeholder 3"/>
          <p:cNvSpPr>
            <a:spLocks noGrp="1"/>
          </p:cNvSpPr>
          <p:nvPr>
            <p:ph type="body" sz="quarter" idx="4294967295"/>
          </p:nvPr>
        </p:nvSpPr>
        <p:spPr>
          <a:xfrm>
            <a:off x="0" y="1900238"/>
            <a:ext cx="8691563" cy="4121150"/>
          </a:xfrm>
        </p:spPr>
        <p:txBody>
          <a:bodyPr/>
          <a:lstStyle/>
          <a:p>
            <a:r>
              <a:rPr lang="ru-RU" sz="2400" smtClean="0">
                <a:solidFill>
                  <a:srgbClr val="7363A7"/>
                </a:solidFill>
                <a:cs typeface="Arial" charset="0"/>
              </a:rPr>
              <a:t>Экономия </a:t>
            </a:r>
            <a:r>
              <a:rPr lang="en-US" sz="2400" smtClean="0">
                <a:solidFill>
                  <a:srgbClr val="7363A7"/>
                </a:solidFill>
                <a:cs typeface="Arial" charset="0"/>
              </a:rPr>
              <a:t>OPEX </a:t>
            </a:r>
            <a:r>
              <a:rPr lang="ru-RU" sz="2400" smtClean="0">
                <a:solidFill>
                  <a:srgbClr val="7363A7"/>
                </a:solidFill>
                <a:cs typeface="Arial" charset="0"/>
              </a:rPr>
              <a:t>на запчастях</a:t>
            </a:r>
            <a:endParaRPr lang="en-US" sz="2400" smtClean="0">
              <a:solidFill>
                <a:srgbClr val="7363A7"/>
              </a:solidFill>
              <a:cs typeface="Arial" charset="0"/>
            </a:endParaRPr>
          </a:p>
          <a:p>
            <a:r>
              <a:rPr lang="ru-RU" sz="2400" smtClean="0">
                <a:solidFill>
                  <a:srgbClr val="7363A7"/>
                </a:solidFill>
                <a:cs typeface="Arial" charset="0"/>
              </a:rPr>
              <a:t>Уникально для индустрии</a:t>
            </a:r>
            <a:endParaRPr lang="en-US" sz="2400" smtClean="0">
              <a:solidFill>
                <a:srgbClr val="7363A7"/>
              </a:solidFill>
              <a:cs typeface="Arial" charset="0"/>
            </a:endParaRPr>
          </a:p>
          <a:p>
            <a:endParaRPr lang="en-US" b="1" smtClean="0">
              <a:solidFill>
                <a:srgbClr val="7363A7"/>
              </a:solidFill>
              <a:cs typeface="Arial" charset="0"/>
            </a:endParaRPr>
          </a:p>
        </p:txBody>
      </p:sp>
      <p:sp>
        <p:nvSpPr>
          <p:cNvPr id="20" name="Rounded Rectangle 19"/>
          <p:cNvSpPr/>
          <p:nvPr/>
        </p:nvSpPr>
        <p:spPr>
          <a:xfrm>
            <a:off x="225425" y="3130550"/>
            <a:ext cx="8702675" cy="2462213"/>
          </a:xfrm>
          <a:prstGeom prst="roundRect">
            <a:avLst>
              <a:gd name="adj" fmla="val 3019"/>
            </a:avLst>
          </a:prstGeom>
          <a:gradFill>
            <a:gsLst>
              <a:gs pos="63000">
                <a:schemeClr val="bg1"/>
              </a:gs>
              <a:gs pos="100000">
                <a:schemeClr val="bg1">
                  <a:lumMod val="85000"/>
                </a:schemeClr>
              </a:gs>
            </a:gsLst>
            <a:lin ang="5400000" scaled="0"/>
          </a:gradFill>
          <a:ln w="25400">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p>
        </p:txBody>
      </p:sp>
      <p:cxnSp>
        <p:nvCxnSpPr>
          <p:cNvPr id="21" name="Straight Arrow Connector 20"/>
          <p:cNvCxnSpPr/>
          <p:nvPr/>
        </p:nvCxnSpPr>
        <p:spPr>
          <a:xfrm flipV="1">
            <a:off x="6081713" y="4479925"/>
            <a:ext cx="0" cy="528638"/>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5505450" y="4865688"/>
            <a:ext cx="2767013" cy="684212"/>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Redundant AC/DC Power Supplies (always ships with 2 PSUs)</a:t>
            </a:r>
          </a:p>
        </p:txBody>
      </p:sp>
      <p:cxnSp>
        <p:nvCxnSpPr>
          <p:cNvPr id="23" name="Straight Arrow Connector 22"/>
          <p:cNvCxnSpPr/>
          <p:nvPr/>
        </p:nvCxnSpPr>
        <p:spPr>
          <a:xfrm rot="16200000" flipV="1">
            <a:off x="7317582" y="4664869"/>
            <a:ext cx="393700" cy="7937"/>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flipV="1">
            <a:off x="949325" y="4551363"/>
            <a:ext cx="4341813" cy="128587"/>
          </a:xfrm>
          <a:prstGeom prst="bentConnector3">
            <a:avLst>
              <a:gd name="adj1" fmla="val 57995"/>
            </a:avLst>
          </a:prstGeom>
          <a:ln w="19050">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463925" y="4667250"/>
            <a:ext cx="0" cy="24923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47466" name="Picture 25"/>
          <p:cNvPicPr>
            <a:picLocks noChangeAspect="1"/>
          </p:cNvPicPr>
          <p:nvPr/>
        </p:nvPicPr>
        <p:blipFill>
          <a:blip r:embed="rId2"/>
          <a:srcRect/>
          <a:stretch>
            <a:fillRect/>
          </a:stretch>
        </p:blipFill>
        <p:spPr bwMode="auto">
          <a:xfrm>
            <a:off x="354013" y="3506788"/>
            <a:ext cx="8367712" cy="1044575"/>
          </a:xfrm>
          <a:prstGeom prst="rect">
            <a:avLst/>
          </a:prstGeom>
          <a:noFill/>
          <a:ln w="9525">
            <a:noFill/>
            <a:miter lim="800000"/>
            <a:headEnd/>
            <a:tailEnd/>
          </a:ln>
        </p:spPr>
      </p:pic>
      <p:sp>
        <p:nvSpPr>
          <p:cNvPr id="27" name="Rounded Rectangle 26"/>
          <p:cNvSpPr/>
          <p:nvPr/>
        </p:nvSpPr>
        <p:spPr>
          <a:xfrm>
            <a:off x="2995613" y="4848225"/>
            <a:ext cx="2295525" cy="611188"/>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b="1" dirty="0">
                <a:solidFill>
                  <a:schemeClr val="accent1"/>
                </a:solidFill>
                <a:latin typeface="Arial Narrow" pitchFamily="34" charset="0"/>
              </a:rPr>
              <a:t>4+1 Fans</a:t>
            </a:r>
          </a:p>
          <a:p>
            <a:pPr algn="ctr" fontAlgn="auto">
              <a:spcBef>
                <a:spcPts val="0"/>
              </a:spcBef>
              <a:spcAft>
                <a:spcPts val="0"/>
              </a:spcAft>
              <a:defRPr/>
            </a:pPr>
            <a:r>
              <a:rPr lang="en-US" sz="1400" b="1" dirty="0">
                <a:solidFill>
                  <a:schemeClr val="accent1"/>
                </a:solidFill>
                <a:latin typeface="Arial Narrow" pitchFamily="34" charset="0"/>
              </a:rPr>
              <a:t>Front-to-Back or Back-to-Front (always ships with 5)</a:t>
            </a:r>
          </a:p>
        </p:txBody>
      </p:sp>
      <p:sp>
        <p:nvSpPr>
          <p:cNvPr id="147468" name="Text Placeholder 4"/>
          <p:cNvSpPr txBox="1">
            <a:spLocks/>
          </p:cNvSpPr>
          <p:nvPr/>
        </p:nvSpPr>
        <p:spPr bwMode="auto">
          <a:xfrm>
            <a:off x="0" y="981075"/>
            <a:ext cx="9144000" cy="406400"/>
          </a:xfrm>
          <a:prstGeom prst="rect">
            <a:avLst/>
          </a:prstGeom>
          <a:noFill/>
          <a:ln w="9525">
            <a:noFill/>
            <a:miter lim="800000"/>
            <a:headEnd/>
            <a:tailEnd/>
          </a:ln>
        </p:spPr>
        <p:txBody>
          <a:bodyPr/>
          <a:lstStyle/>
          <a:p>
            <a:pPr algn="ctr" defTabSz="914400">
              <a:lnSpc>
                <a:spcPct val="85000"/>
              </a:lnSpc>
              <a:spcBef>
                <a:spcPts val="1200"/>
              </a:spcBef>
              <a:buFont typeface="Arial" charset="0"/>
              <a:buNone/>
            </a:pPr>
            <a:r>
              <a:rPr lang="ru-RU" sz="2800">
                <a:solidFill>
                  <a:srgbClr val="7363A7"/>
                </a:solidFill>
              </a:rPr>
              <a:t>Такие же Блоки Питания и Вентиляторы, что и в коммутаторах </a:t>
            </a:r>
            <a:r>
              <a:rPr lang="en-US" sz="2800">
                <a:solidFill>
                  <a:srgbClr val="7363A7"/>
                </a:solidFill>
              </a:rPr>
              <a:t>Summit X670 </a:t>
            </a:r>
          </a:p>
        </p:txBody>
      </p:sp>
      <p:cxnSp>
        <p:nvCxnSpPr>
          <p:cNvPr id="29" name="Straight Arrow Connector 28"/>
          <p:cNvCxnSpPr/>
          <p:nvPr/>
        </p:nvCxnSpPr>
        <p:spPr>
          <a:xfrm flipV="1">
            <a:off x="688975" y="4459288"/>
            <a:ext cx="3175" cy="47307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354013" y="4833938"/>
            <a:ext cx="2419350" cy="639762"/>
          </a:xfrm>
          <a:prstGeom prst="roundRect">
            <a:avLst/>
          </a:prstGeom>
          <a:gradFill>
            <a:gsLst>
              <a:gs pos="63000">
                <a:schemeClr val="bg1"/>
              </a:gs>
              <a:gs pos="100000">
                <a:schemeClr val="bg1">
                  <a:lumMod val="85000"/>
                </a:schemeClr>
              </a:gs>
            </a:gsLst>
            <a:lin ang="5400000" scaled="0"/>
          </a:gradFill>
          <a:ln w="127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r>
              <a:rPr lang="en-US" sz="1400" b="1" dirty="0" smtClean="0">
                <a:solidFill>
                  <a:schemeClr val="accent1"/>
                </a:solidFill>
                <a:latin typeface="Arial Narrow" pitchFamily="34" charset="0"/>
              </a:rPr>
              <a:t>2 x mini BNC connectors (75</a:t>
            </a:r>
            <a:r>
              <a:rPr lang="el-GR" sz="1400" b="1" dirty="0" smtClean="0">
                <a:solidFill>
                  <a:schemeClr val="accent1"/>
                </a:solidFill>
                <a:latin typeface="Calibri"/>
              </a:rPr>
              <a:t>Ω</a:t>
            </a:r>
            <a:r>
              <a:rPr lang="en-US" sz="1400" b="1" dirty="0" smtClean="0">
                <a:solidFill>
                  <a:schemeClr val="accent1"/>
                </a:solidFill>
                <a:latin typeface="Calibri"/>
              </a:rPr>
              <a:t>)</a:t>
            </a:r>
            <a:endParaRPr lang="en-US" sz="1400" b="1" dirty="0" smtClean="0">
              <a:solidFill>
                <a:schemeClr val="accent1"/>
              </a:solidFill>
              <a:latin typeface="Arial Narrow" pitchFamily="34" charset="0"/>
            </a:endParaRPr>
          </a:p>
          <a:p>
            <a:pPr algn="ctr" fontAlgn="auto">
              <a:spcBef>
                <a:spcPts val="0"/>
              </a:spcBef>
              <a:spcAft>
                <a:spcPts val="0"/>
              </a:spcAft>
              <a:defRPr/>
            </a:pPr>
            <a:r>
              <a:rPr lang="en-US" sz="1400" b="1" dirty="0" smtClean="0">
                <a:solidFill>
                  <a:schemeClr val="accent1"/>
                </a:solidFill>
                <a:latin typeface="Arial Narrow" pitchFamily="34" charset="0"/>
              </a:rPr>
              <a:t>1588 Output:  1PPS &amp; 10MHz</a:t>
            </a:r>
          </a:p>
        </p:txBody>
      </p:sp>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1"/>
          <p:cNvSpPr>
            <a:spLocks noGrp="1"/>
          </p:cNvSpPr>
          <p:nvPr>
            <p:ph type="title"/>
          </p:nvPr>
        </p:nvSpPr>
        <p:spPr/>
        <p:txBody>
          <a:bodyPr/>
          <a:lstStyle/>
          <a:p>
            <a:r>
              <a:rPr lang="ru-RU" smtClean="0">
                <a:cs typeface="Arial" charset="0"/>
              </a:rPr>
              <a:t>Низкая задержка коммутации</a:t>
            </a:r>
            <a:endParaRPr b="0" i="1" smtClean="0">
              <a:cs typeface="Arial" charset="0"/>
            </a:endParaRPr>
          </a:p>
        </p:txBody>
      </p:sp>
      <p:sp>
        <p:nvSpPr>
          <p:cNvPr id="3" name="Slide Number Placeholder 2"/>
          <p:cNvSpPr>
            <a:spLocks noGrp="1"/>
          </p:cNvSpPr>
          <p:nvPr>
            <p:ph type="sldNum" sz="quarter" idx="10"/>
          </p:nvPr>
        </p:nvSpPr>
        <p:spPr/>
        <p:txBody>
          <a:bodyPr/>
          <a:lstStyle/>
          <a:p>
            <a:pPr>
              <a:defRPr/>
            </a:pPr>
            <a:fld id="{30384BE0-8E28-4362-BDC9-C529CE8B62EE}" type="slidenum">
              <a:rPr lang="en-US">
                <a:latin typeface="+mj-lt"/>
              </a:rPr>
              <a:pPr>
                <a:defRPr/>
              </a:pPr>
              <a:t>38</a:t>
            </a:fld>
            <a:endParaRPr lang="en-US" dirty="0">
              <a:latin typeface="+mj-lt"/>
            </a:endParaRPr>
          </a:p>
        </p:txBody>
      </p:sp>
      <p:sp>
        <p:nvSpPr>
          <p:cNvPr id="148483" name="Text Placeholder 10"/>
          <p:cNvSpPr>
            <a:spLocks noGrp="1"/>
          </p:cNvSpPr>
          <p:nvPr>
            <p:ph type="body" sz="quarter" idx="4294967295"/>
          </p:nvPr>
        </p:nvSpPr>
        <p:spPr>
          <a:xfrm>
            <a:off x="0" y="1081088"/>
            <a:ext cx="8691563" cy="4508500"/>
          </a:xfrm>
        </p:spPr>
        <p:txBody>
          <a:bodyPr/>
          <a:lstStyle/>
          <a:p>
            <a:r>
              <a:rPr lang="ru-RU" sz="2800" smtClean="0">
                <a:solidFill>
                  <a:srgbClr val="7363A7"/>
                </a:solidFill>
                <a:cs typeface="Arial" charset="0"/>
              </a:rPr>
              <a:t>Задержка коммутации </a:t>
            </a:r>
            <a:r>
              <a:rPr lang="en-US" sz="2800" smtClean="0">
                <a:solidFill>
                  <a:srgbClr val="7363A7"/>
                </a:solidFill>
                <a:cs typeface="Arial" charset="0"/>
              </a:rPr>
              <a:t>Summit X770 </a:t>
            </a:r>
            <a:r>
              <a:rPr lang="ru-RU" sz="2800" smtClean="0">
                <a:solidFill>
                  <a:srgbClr val="7363A7"/>
                </a:solidFill>
                <a:cs typeface="Arial" charset="0"/>
              </a:rPr>
              <a:t>-</a:t>
            </a:r>
            <a:r>
              <a:rPr lang="en-US" sz="2800" smtClean="0">
                <a:solidFill>
                  <a:srgbClr val="7363A7"/>
                </a:solidFill>
                <a:cs typeface="Arial" charset="0"/>
              </a:rPr>
              <a:t> </a:t>
            </a:r>
            <a:r>
              <a:rPr lang="ru-RU" sz="2800" smtClean="0">
                <a:solidFill>
                  <a:srgbClr val="7363A7"/>
                </a:solidFill>
                <a:cs typeface="Arial" charset="0"/>
              </a:rPr>
              <a:t>менее </a:t>
            </a:r>
            <a:r>
              <a:rPr lang="en-US" sz="2800" smtClean="0">
                <a:solidFill>
                  <a:srgbClr val="7363A7"/>
                </a:solidFill>
                <a:cs typeface="Arial" charset="0"/>
              </a:rPr>
              <a:t>600 </a:t>
            </a:r>
            <a:r>
              <a:rPr lang="ru-RU" sz="2800" smtClean="0">
                <a:solidFill>
                  <a:srgbClr val="7363A7"/>
                </a:solidFill>
                <a:cs typeface="Arial" charset="0"/>
              </a:rPr>
              <a:t>наносекунд</a:t>
            </a:r>
            <a:endParaRPr lang="en-US" sz="2800" smtClean="0">
              <a:solidFill>
                <a:srgbClr val="7363A7"/>
              </a:solidFill>
              <a:cs typeface="Arial" charset="0"/>
            </a:endParaRPr>
          </a:p>
          <a:p>
            <a:r>
              <a:rPr lang="en-US" sz="2800" smtClean="0">
                <a:solidFill>
                  <a:srgbClr val="7363A7"/>
                </a:solidFill>
                <a:cs typeface="Arial" charset="0"/>
              </a:rPr>
              <a:t>Extreme </a:t>
            </a:r>
            <a:r>
              <a:rPr lang="ru-RU" sz="2800" smtClean="0">
                <a:solidFill>
                  <a:srgbClr val="7363A7"/>
                </a:solidFill>
                <a:cs typeface="Arial" charset="0"/>
              </a:rPr>
              <a:t>имеет минимальную </a:t>
            </a:r>
            <a:r>
              <a:rPr lang="en-US" sz="2800" smtClean="0">
                <a:solidFill>
                  <a:srgbClr val="7363A7"/>
                </a:solidFill>
                <a:cs typeface="Arial" charset="0"/>
              </a:rPr>
              <a:t>end-to-end </a:t>
            </a:r>
            <a:r>
              <a:rPr lang="ru-RU" sz="2800" smtClean="0">
                <a:solidFill>
                  <a:srgbClr val="7363A7"/>
                </a:solidFill>
                <a:cs typeface="Arial" charset="0"/>
              </a:rPr>
              <a:t>задержку </a:t>
            </a:r>
            <a:r>
              <a:rPr lang="en-US" sz="2800" smtClean="0">
                <a:solidFill>
                  <a:srgbClr val="7363A7"/>
                </a:solidFill>
                <a:cs typeface="Arial" charset="0"/>
              </a:rPr>
              <a:t>~3.5 </a:t>
            </a:r>
            <a:r>
              <a:rPr lang="ru-RU" sz="2800" smtClean="0">
                <a:solidFill>
                  <a:srgbClr val="7363A7"/>
                </a:solidFill>
                <a:cs typeface="Arial" charset="0"/>
              </a:rPr>
              <a:t>микросекунды</a:t>
            </a:r>
            <a:endParaRPr lang="en-US" sz="2800" smtClean="0">
              <a:solidFill>
                <a:srgbClr val="7363A7"/>
              </a:solidFill>
              <a:cs typeface="Arial" charset="0"/>
            </a:endParaRPr>
          </a:p>
        </p:txBody>
      </p:sp>
      <p:sp>
        <p:nvSpPr>
          <p:cNvPr id="148484" name="AutoShape 2" descr="data:image/jpeg;base64,/9j/4AAQSkZJRgABAQAAAQABAAD/2wCEAAkGBxISEhUSExQWFhUWFBgXFRYWFxYVGhcXGRgXFxgYGRYZHSgiGBolHBgXITEhJykrLi8uGB8zODMsNygvLiwBCgoKDg0OGxAQGzIkICYsLC0sLCwsLCwsLCwsNywsNCwsLSwsLCwsLCwsLCwsLCwsLCwsLCwsLCwsLCwsLCwsLP/AABEIALYBFAMBEQACEQEDEQH/xAAcAAEAAgMBAQEAAAAAAAAAAAAABgcEBQgDAQL/xABMEAABAwIBBgYNCQcEAgMAAAABAAIDBBEFBgcSITFRQWFxcoGyEyIyMzRSYnORkqGxwSM1QkNTdIKi0hQXVJOzwtEWRGPhJIMlZNP/xAAaAQEAAwEBAQAAAAAAAAAAAAAAAwQFBgIB/8QAMxEAAQMCAgcHBAIDAQAAAAAAAAECAwQRBSESMTIzQXGBFFFSYZGh0RMiQrEV8CNDweH/2gAMAwEAAhEDEQA/ALxQBAEAQBAEAQBAEAQBAEAQBAEBqsRylo4L9lqI2kbW6Qc71G3PsUrIJH7LVInzxs2nEbrs6NEzVG2WXjDQxvpeQfYrTcPlXXZCs7EIk1XU0NXnZlPeqdjeN7y/2AN96nbhrfycV3Ykv4tNPU5yMQfsexnMjH9+kp20EKcL9SF1fMurLoayfK+vftqpfwkM6oCkSlhT8UI1qpl/IwpMaqnd1UTnllkPvcpEijT8U9EI1mkX8l9TwfWynbI88r3H4r0jGpwPKvcvFT8/tL/Hd6x/ymincNJ3eejMRmGyWQckjx8V8+mzuT0PqSPTivqZUOUVYzuaqcf+15HoJsvKwRLranoeknlTU5fU2VNl7iLP9wXDc9jHe3Rv7VE6jhX8SVKyZOJuaLOrVN75FE8eTpRn03cPYoHYdGupVQmbiL01oikjw7OnSPsJWSRHhNhI0dLe2/Kqz8OkTZVFLLMQjXWioSzC8bpqkXhmY/iDhpDladY6Qqj4ns2ksW2Ssfsrc2CjJAgCAIAgCAIAgCAIAgCAIAgCAIAgPhNtZQEZxjLyhp7jsvZHD6MXb/m7kelWo6OV/C3MrSVcTON+RCsVzqTuuKeJkY8Z95HcoGoD2q9HhzE21uUZMRcuwliI4nlFV1Hfp5HDxdLRb6jbD2K4yCNmy0pvnkftOMWhw2abvUUknMY5w9IGpenSNbtLY8tje7ZS5v6LN9iEn1IYN8j2j2Ak+xV3VsLeN+RYbRTLwsbulzTznvk8bea1z/foqB2JM4NJm4c7i42tPmmgHfKiV3MaxnvDlEuJP4NQmbhzOKqbCDNjQN29lfzpLdUBRLiEy93oSJQQp3+plszeYaPqCeWWb9a8rWz9/sh77FD4fdT3bkJhw/2zfWef7l57ZN4j72SHwnx2QeHH/bN6HSD3OTtk3i/QWjhX8TwkzdYadkLhySy/FxXpK6fv9kPPYoe73UwKjNZRO7l87OIOaR+ZpPtUjcRlTWiKeFw+JdVzU1eaU7YqnkD4/wC5rvgpm4l4m+5C7DfC72I/iGbmvi1hjJR/xvF/Q6xVhldC7WtuZXfQzN1ZkYrKOSF2jLG+N257S09F9qtNc1yXatyq5jmrZyWPJjiCCCQRsI1EchX3WeUW2olWB5wa2nsHP7MzxZdZtxSbb8t+RVJaKJ+pLL5fBbirZGa808yy8m8uKWrswO7FKfq5LC58l2x3v4lmTUkkWetO81IauOTLUvcSdVSyEAQBAEAQBAEAQBAEAQBAY1fXxQMMkr2saOFxAHIN54l6axz1s1Lnlz2tS7lsQDHc6cbbtpI9M/aSXa3lDO6PTorQiw5VzkW3khny4g1MmJcgGK4/WVrtGSR8lzqjbcN4rRt28puVoxwxxJdEt5/+me+aSVbKt/I2WE5v6+ex7GImn6Up0fyC7vSAopK2JnG/IljopX8LcyYYZmphbYzzPefFYAwclzcn2Km/EXLspYuMw5qbS3JTh2SNDBbQp47j6Tx2R3KC+5HQqj6mV+txaZTRM1NN2BbUFATn1AEAQBAEAQBAEAQBAEB5VNMyRpZIxr2na1wDgegr61ytW6KfFajkspDMczZ0st3QEwP3DtmE8bCdXQRyK7FXyNydmnuUpaCN2bcitMoclqqiPyrLsvqlZ2zD0/RPEbLUhqI5dlc+7iZk1O+LaTLvNIpyAnWSGcOWnIiqS6WHYHbZIxy/TbxHXu3KhUULX/czJfYv09a5n2vzT9FvUdUyVjZI3B7HC7XA3BCxnNVq2XWbDXI5Loey+H0IAgCAIAgCAIAgPKpqGRtL5HBjWi5c4gADjJX1Gq5bIfFcjUupXWUudBrbso26R+1eCG/hZtdym3IVpQ4eq5yehnTYgiZR+pD6bCMRxN/ZCHyX+tkOiwDyb6rcTQrjpYadLavJNf8AeZTSKadbrn5rq/vImuC5q4m2dUymQ+JH2jeQu7p3RoqlJiLl2EsXY8Pam2tycYZhEFONGGJkY4dEAE8rtp6VQfI9+bluXmRsZspYzV4PYQBAEAQBAEAQBAEAQBAEAQBAEAQH4lja4FrgC0ixBFwRuIO1fUVUzQ+Kl8lKwy2zdaIdPRg22vg223mP9Po3LUpq6/2yevyZdTRW+6P0+Cs1qGYSfInK19DJY3dA8/KM3eW3yhu4R0EVammSZMtZapqlYlsuovKmnbIxr2ODmuAc1w2EHWCFgqiotlN1FRUuh6r4fQgCAIAgCAIAgIfnByanrv2dkRa1rXPMjnHULhob2o1uPdW6dYVyknbDpK4qVcDptFEP1gGb2jprOe3s8g+lIAWg+THsHTc8aS1sj8kyTyEVFHHmua+ZLQFTLZ9QBAEAQBAEAQBAEAQBAEAQBAEAQBAEAQBAEBV2dDJANDq2Bttd52Dj+sA63p3rVoam/wDjd0+Pgy62m/2N6/JWa1DLLIzS5RlrjRSHtXXdDfgdtczkOtw4wd6zMQgun1E6mnQT/wCtehaqyTVCAIAgCAICvZc6sDXFv7PLqJHdM4DbetFMOeqX0kM9cQYi2splYPnJhqJ44GwyNMjtEElthy2XiSgcxquVUyPcdcx7kaiLmThUS6EAQBAEAQBAEAQBAEAQBAEAQBAEAQBAVnlxlvV0lW+GLsegGsI0mEnW2513WnS0kckek4zaqrfHJotNAc51f/w/yz+pWP4+LzK/8hL5Fx0EpfFG87XMa48pAJWM5LOVDZat0RTSZQ45LG7QhaDZ0bHuIDiXyntGMDnNANtZc42ALdRvqniia5Lu8/biQSyuRbN8vfgfcnccklIbKO6MgY6waQ+J2jJG9oc5pPCHNdYgHULa/k0SNzTy9+PARSq7X5+3DiSCWMOBa4Agggg7CDqIKgRbZoWFS5z1lXg5pKqSD6IOlGd7Ha28ttnKCuip5fqxo71OdqIvpSK30NdSVLonskYbOY4OaeNpuFI5qORUXiRNcrVRUOjsMrWzwxzN7mRjXjpF7LmntVjlavA6Vjkc1HJxMpeT0EAQGrrcehjqIqUm8spNmj6LQ1ztJ24arDf6VK2FzmK/ghE6VrXoziptFESnNFb3x/Pd1iunbsocy/aXmbbIfw+m86PcVDVbl3Impd806BXPHQBAEAQBAEAQBAQTORlTU0T4WwFgD2uLtJulrBaBbXxq/R07JUVXcCjWVD4lTR4kO/eXiG+L+X/2rvYIfP1KXb5fItTJDEZKijhmktpvBLrCw1OcNnIFk1DEZIrU1GrA9Xxo5eJuFCTBAEAQBAEAQBAUfnT+cZOZH1Vu0G5TqYdfvuiERKuFM6TwjvEXmmdULmH7S8zpmbKGlyiwR0jy4M7LE98T5Yu00i6I6raZDXNc2zSCRbRBHCFPDKiJa9lzsvPkQyxqvC6ZXTlzPuTeDyR9jDwWRQ6YgjcWl40z9MsJb2rbtFibgknWk0qOvbNV1r8cxFGqWvkiak+SSKsWCsc8+Hi0FQBru6Jx33Gmz0Wf6VqYa/aZ1MzEWZNf0KwWqZRdeamt06BrSe9SPZr3anj2PCw69lpr95uUL7woncTJUi4EBFsusrm0Mei2zp3jtG8DRs03cW4cJ6bWqWmWZ111IVaqpSFLJrUg2bbDJ6qt/bXuJbG5xe92sve5pbojkBvxCw4VfrZGRxfTTiUaON8kn1F4FxLGNgi8mb/DiSTBrJJPyku06/GVpK2ZOPshVWihVb291PagyIoIZGyxw6L2G7TpyGx5C6xXx9XK9uiq5ckPrKSJjtJqZ81JEqxZCAIAgCAIAgCAqnPT32m5knvatbDdl3QysS1t6lcLTMwvrN183U/Nd13Ln6vfOOgpNy0karFgIAgCAIAgCAICj86fzjJzI+qt2g3KdTDr990QiJVwpnSeEd4i80zqhcw/aXmdMzZQy15PQQBAQ3OzGDh5PiyxkenR+Ku0C/5uilOuT/CvQpRbhhkpyUx408Tmb5C78rR8FTqIdN1/Iu002g23mXosI2zVZTY5HRQOmfrOxjdhe87Gj3niBUsEKyv0UIppUiZpKUfSQ1GJVgBN5JXXc7gY0bTbga0agOQcK3XKyCPyQw2o+ok81L6wrDo6aJkMQsxgsN53k7yTrPKsCR6vcrnG8xiMajUMteD2URVZb4iHvAqXWD3AdrHsBI8Vb7aSGyfb+zCdVzIqppGxyUyvrpayCOSoc5jpAHN0Yxca9Wpt1FUU0TYnKjcySnqZXSI1VyLmWKbJWec7KOrpqmNkExjaYQ4gBhudN4v2wPAAtOhgjkYquS+ZmVs8kb0Rq2yIf/rnEf4l3qx/pV3scPh/ZT7ZN4h/rnEf4l3qx/pTscPh/Y7ZN4h/rnEf4l3qx/pTscPh/Y7ZN4jIpM4eIsNzMJB4r42W9LQD7V5dQwrwsem1syLruWRkZltHXfJub2OcC+he4cBtLD7xtHGsyppHQ5pmhpU9U2XLUpLFULZVOenvtNzJPe1a2G7LuhlYlrb1K4WmZhuqDKythjbFFO5rG6mtDWG2snaW32lQOponrpOTMnbUytTRRcie5rsoKqqlmbPKZA1jS0ENFiXEHuQFn10McbUVqWNChmfIq6S3LGWaaJAMq85McDjFTNEsg1Oee9tO4W1vPJYca0IKBz00n5J7lCeuaxdFma+xX1fllXzG7qmRo3RnsYHF2liem60WUsLdTfXMzn1UrtbvTIw48oKxpuKmcHzr/iV7WGNfxT0PCTSJ+S+pKMAzmVMRAqLTx8JsGyAcRFg7kI6VVloGOT7Ml9i1FXvav35p7lsYVicVTE2aFwcx3Dwg8II4CNyyJI3Mdou1msx7Xt0mmYvB7KPzp/OMnMj6q3aDcp1MOv33RCIlXCmdJ4R3iLzTOqFzD9peZ0zNlDLXk9BAEBCc7s4bQhvC+ZgHQHO/tV7D0vLfuQpV62it5lMLbMQmORmT/wC0wvfY6pS3VxNYfiqNTNoORPIvUsKPYq+ZdixDaKJzg5RftlSdE/IxXZHuPjP6SPQAt6kg+kzPWuswauf6j8tSE7zT4F2GnNS8dvP3PFENnrHtuTRVCvm0n6Cak/ZfoIdFmmutf0TtUC+EBzNVd2/nu95XTt1Icy7aU2+RHh9N50fFQ1W5dyJqXfNOglzx0BT+eTwyL7uP6ki2cO3a8zHxHeJyIEtAzyW4bm7rJ4mTMdDoyNDm6T3g2IuLgMOtU310bHK1b5f3vLjKGRzUclszJdmvr98B4g9/xYvP8hF5+n/p6/j5fIiOI0EkEjopWlj27Wm3KCCNRHGFbY9r26TdRTexzF0XJmfKCsfDIyaM2fG4ObyjgPEdh4ivr2o9qtXiGPVjkcnA6Qo6gSRskb3L2NeORwBHvXMuarVVFOla5HIioVfnp77TcyT3tWrhuy7oZeJa29SuFpmYSrB8gKuphZPG6EMeCRpPcDqJGsBh3b1UkrY43K1b5FuOike1HJbMnObzJGooZJXTGMh7GgaDnO1gk67tCoVlSyZERvAv0lM+JVVx5Z1cpnQRilidaSVt5HDa2PZYbi43HIDvX2gp0eum7Un7PNdOrE0G61/RUC2THJLk9kRV1jRIxrWRnY+QkB3NABJ5dQ41Vmq44lsua+RaipJJEumSeZtcRzXVcbS6N8cthraLscebfUekhRMxCNVsqWJX4fIiXatyDyMLSWuBBBIIIsQRqII4CryLfNChqyJTm6yiNJUtY4/IzEMeOAOOpr+Kx1HiJ3BVayBJGXTWhbo51jfZdSl5rBN0o/On84ycyPqrdoNynUw6/fdEIiVcKZ0nhHeIvNM6oXMP2l5nTM2UMteT0EAQFTZ48T0poqcHvbS9/OfqaOUNaT+Na+HR2ar+8ycRku5GdxXa0jNLvzW0XY8PYSLGVz5D0nRafVa1YVc/SmXyyN2iZowp55npnJxo01G4NNpJj2Jm8Ajt3dDb695C+UcX1JUvqTM+1kv04ltrXIpnA8ONTURQD6x4aSOBu1x6GgnoW1LJoMV3cYsUf1Ho3vOjYYmsaGNFmtAa0DYABYAdC5tVVVup0aJZLIftfD6EBzNVd2/nu95XTt1Icy7Wpt8iPD6bzo+Khqty7kTUu+adBLnjoCn88nhkX3cf1JFs4du15mPiO8TkQJaBnnQeRfgFL5hnVC5yp3ruanRU+6byQ3ShJimc74/85vHTs68i2sO3S8/gxcQ3vT5IOr5ROiMkvAaX7tF/TaucqN67mp0cG6byQr/PT32m5knvatDDdl3Qz8S1t6lcLTMwvrN183U/Nd13Ln6vfOOgpNy0karFg56yxrzPW1Eh2dkcxvNZ2jfYL9K6KmZoRNTy/Zz1S/TlcvmeWTOHCpq4YD3L5Bpc0Xc4eqCvU79CNXHmCP6kiNU6IjYGgNAAAFgBqAA2ADcubVbnRolj9ICnM72GNjqmTNFuzMOlxvYQCfVLPQtnD5FdGrV4f9MbEI9F6OTiQQrQKB0VkxXGekglO10TS7nWs72grm52aEjm+Z0kL9ONHeRUedP5xk5kfVWxQblOpj1++6IREq4UzpPCO8ReaZ1QuYftLzOmZsoZa8noIDFxOvZBE+aQ2YxpcfgBxk2A4yvTGK9yNTieXvRjVcpzvi2IPqJpJ391I4uPEOBo4gLDoXSRsRjUanA5yR6vcrl4n4w+jdPKyFndSPDR0m1+QbehfXvRjVcvA+MYr3I1OJ0fRUzYo2RN1NY1rW8jQAPcuac5XKqqdK1qNREQqHO7iPZKtsIOqGMXHlv7Y/l0FsYfHaPS7/8Ahj4g+8iN7j9Zn6HTq5JTsii1c55sPyh3pXzEX2jRvev6PuHsvIru5C4ljGwEAQHM1V3b+e73ldO3UhzLtam3yI8PpvOj4qGq3LuRNS75p0EueOgKfzyeGRfdx/UkWzh27XmY+I7xORAloGedB5F+AUvmGdULnKneu5qdFT7pvJDdKEmKazweHM+7s68i2sO3S8/gxcQ33T5IMr5ROiMkvAaX7tF1GrnKjeu5qdHBum8kK/z099puZJ72rQw3Zd0M/EtbepXC0zML6zdfN1PzXddy5+r3zjoKTctJGqxYOYi4nWdp1nlOtdScufWPINwSCNhBsfSF8VL6z6i21Ht+2y/aSeu7/K+aDe49abu9fUftsv2knru/ymg3uGm7vX1POWZzu6c51tmkSbelfURE1HlXKutT8L6fC9c2R/8Ajaf/ANvsmkCwK3fu6fpDeotw3r+yt86fzjJzI+qtOg3KdTNr990QiJVwpnSeEd4i80zqhcw/aXmdMzZQy15PQKApnOTlaKp/7PC68Ebrlw2SPGq43tHBvOvctqipvpppO1r7GNWVP1F0G6k9yEK+UCy80WT93OrXjULshvwnY946vS5ZeITZfTTqaeHw/wCxehaSyjVOdsq6nstbUv3zPA5GuLW+wBdHTt0Ymp5HO1DtKVy+ZYmZeACCok4XStb0NZcdcrOxJfuankaOHN+xV8yxVmmiEAQHM1V3b+e73ldO3UhzLtam3yI8PpvOj4qGq3LuRNS75p0EueOgKfzyeGRfdx/UkWzh27XmY+I7xORAloGedB5F+AUvmGdULnKneu5qdFT7pvJDdKEmKazweHM+7s68i2sO3S8/gxcQ33T5IMr5ROiMkvAaX7tF1GrnKjeu5qdHBum8kK/z099puZJ72rQw3Zd0M/EtbepXC0zML6zdfN1PzXddy5+r3zjoKTctJGqxYOa8TpuxTSxeJK9nquI+C6ZjtJqL3oc1I3Rcre5TMyVghkq4I5xeN79FwuW30gQ3WCCO2LV4nc5saq3We6drXSIjtRb/AO7zDfsD/Nm/Wsft0/i9k+DY7FB4fdfkfu8w37A/zZv1p26fxeyfA7FB4fdfkfu8w37A/wA2b9adun8XsnwOxQeH3X5H7vMN+wP82b9adun8XsnwOxQeH3X5N9heHRU0TYYW6Mbb6LbudbScXHW4k7SVXe9z3aTtZYYxrG6LdRTWdP5xk5kfVW1QblOpi1++6IREq4UzpPCO8ReaZ1QuYftLzOmZsoZE0rWNLnENa0XLiQAAOEk7F8RFVbIfVVES6lSZeZfGfSp6UkRbHybDJ5LdzPaeIbdelo9D736+7uMmqrNL7Gau/vK/WiZxvMkcnH104jbcMbYyv8Vu4eUdYHp4FBUTpC2/HgT08CzOtw4l+UdKyJjY42hrGNDWgcAGoLnnOVy3U6BrUalkPZfD6czVT9J73b3uPpJK6dqWREOZct3KpbeZo/8Ahyj/AOy7+nF/hZGI7xOX/VNfDt2vP4J8s8vhAEBzTXxlssjTtEjweUOIXTsW7UXyOZelnKnmbTIjw+m86Pioarcu5E1LvmnQS546Ap/PJ4ZF93H9SRbOHbteZj4jvE5ECWgZ50HkX4BS+YZ1Qucqd67mp0VPum8kN0oSYprPB4cz7uzryLaw7dLz+DFxDfdPkgyvlE6IyS8Bpfu0XUaucqN67mp0cG6byQgmemnN6aS2q0jCdx7QgdI0vQr+GrtJyKGJIv2rzKzWoZZZmQmXlPT0zaeo0mmO+i4NLg5pJcO51gi5GxZdVRve/TZxNSlrGMZoP4E3wHKilrHObA8uLAC67HN1E2G0KhLTyRJdyF6KdkuypWOdbBjDV9mA7ScXvwB7QA4dOp3SVq0EulHo8U/Rl18WjJpcFIUCRrGojYRqsrxRLZyXzlwuY1lYSyQADsgaXNfxkNF2u36rcmxY89A5FvHmnca8Fe1UtJkveSWTLXD2i5qY7cV3H0AXVZKWZfxLS1UKJfSQh+VWc0Fpiog651GZw0bDyGnXfjNrblcgoFveT0KU9elrR+pucgsuG1YEE5DagDUdglA4Rufvb0jhAhqqRY/ubq/RNS1aSfa7X+ybKiXik87ERbiDidjooyOQXb72rcoFvD1UxK9P8vQhpV0pHSeEd4i80zqhcw/aXmdMzZQqXOviczqt1OXnsTGsIYNTbloJJA7o8uzgWxQRtSPStmZFfI76mjfIg6vlA2+TOTk9dJoRCzR3yQjtWD4u3N4eIXKhmnbE27vQmhgfKtk9S9MAwWKjhEMQsBrc49093C5x4T/0FgSyuldpON6KJsbdFpslGSBAc04hFoyyN8WR7fQ4hdOxbtRfI5l6WcqeZZOZaq7Wpi3Fjx0gtPVb6VmYk3NrjTw12TmlmrLNMIAgKczm5LPhmfVRtJhkOk8gX7G891pbmk677yRuvtUVQjmoxdae5jVtOrXabUyU0GRHh9N50fFT1W5dyIKTfNOglzx0BT+eTwyL7uP6ki2cO3a8zHxHeJyIEtAzzoPIvwCl8wzqhc5U713NToqfdN5IbpQkxTWeDw5n3dnXkW1h26Xn8GLiG+6fJBlfKJ0Rkl4DS/douo1c5Ub13NTo4N03kh8yqwJtbTuhcbHumO26LxsPJrIPESkEyxP0kPk8KSs0VKFxfCpqWQxTMLHDZfY4b2u2OC345GyJdqmBJG6NbOQw1IeCxcy/fqjzbOsVm4lst5mlhu04sfKDBoqyF0Eo1HW1w2scNjhxj/I4VmRSuidpNNKWJsjdFxRuUmS9RROIkbdl+1laDoO3XP0TxH27VvQ1DJUy19xhTU74lz1d5pVOQBAfEBOMjMgp53tmm0oYgQ4bWyPI1jR4WDytu7eKFTWNYitbmvsXqajc5Uc7JPcuUBYptESzhZKGtia+K3Z4r6N9Qe07WE8B4Qd/LcXKSp+k6ztSlSrp/qtu3WhStdSSQuMcrHMeNrXAg+3aONbbXI5LtW5iOa5q2cljo3CO8ReaZ1QuaftLzOkZsoU3nOYXYk9rQSS2MAAEknQGoAbVtUK2gRV8zGrkVZrJ5Gfkvm1mlIkqrxR7dAd8dy8DB7eIbV4nr2tyZmvt/wCnuCgc7N+Sd3EtfDqCKCMRRMDGN2Ae87zxlZD3ueuk5czWYxrEs1MjJXk9BAEBz9lxSdir6lu+UvHJJaT+5dDSu0oWr5fo5+qbozOT+5mXm4xUU9dHpGzZQYnfiton1g30rzWR6cS24Znqjk0JU88i9lgG8EAQHwi+ooDTDJSiEzZ2wNZIx2k1zLsF95a0hp6Qp+0S6Oiq5EPZ49LSRMzdKAmNZimT9LUuD5oWyODdEF19QuTbbvJUrJpGJZq2I3wset3Jcw/9FYf/AA0ft/yvfapvEp47LD4UN1S0zImNjY0NY0BrWjYANgUDnK5bqTIiIlkPVfD6avE8naWoeHzQte4N0QXXvYEm23jKlZPIxLNWxE+GN63clzE/0Vh/8NH7f8r32qbxKeeyw+FDd00DY2NjYNFrWhrQNgaBYD0KBVVy3UmRERLIei+H08aqkjlboSMa9p+i9ocPQV9a5WrdFsfHNRyWVDUOyOw8/wC1i6G29ym7TN4lIuzReFDMwvA6amJdBEyMuFnFotcBeHyvftLc9MiYzZSxsVGSH5ewOBBAIO0HWD0ICO1uQuHym5p2tP8Axl0Y9VpA9istrJm/l65lZ1JC78f+GI3Nth4+g88Rkf8AAr32+bv9jz2GHu9zb4XktRU5BigYHDY4gvcORz7kKGSolftOJWU8bNlDcKEmCAIDxqqSOQaMjGvG57Q4egr61ytW6LY+OajksqHoxgAAAAAFgBqAA2ABfD6eLKKISOlDGiRwAc/RGkQBYDS224l603W0b5HnRS97ZmQvJ6CAIAgCAqbPHhmjNFUgant7G7nNuW+kE+qtfDpLtVnUycRjs5H9Cu1pGaXxkHlGK2mBcflo7NlHCTwP5HAX5bjgXP1UH0n5al1G/Sz/AFWeaaySqsWQgCAIAgCAIAgCAIAgCAIAgCAIAgCAIAgCAIAgCA+PcACSQANZJ1ABAaXDcqaaoqHU0LuyFrC9z29xqLW2DvpHtuDVxqd9O9jNN2RAyoY9+g1bm7UBOEAQBAEAQGnytwUVlLJD9IjSjO57dbeg7DxEqanl+lIjiGeL6rFac+Sxlri1wIc0kOB2gg2IPHddEioqXQ55UVFspsMn8alo5mzRHWNTmnY9vC0/54DZRzRNlbouJIZnRO0kL3yex2GsiEsR4ntPdMducPjwrAmhdE7Rcb0UrZW6TTaKIlCAIAgCAIAgCAIAgCAIAgCAIAgCAIAgCAIDyqalkbS+RzWNG1ziGgcpK+o1XLZD4qoiXUhOO5zqaK7adpnfv1sjH4iLu6BbjV6LD3uzfl+yjLXsbk3P9FbY/lTVVh+WkOhwRs7Vg/D9LlcSVpxU8cWynXiZstRJLtL04EhzO+Gyfd3deNV8R3Sc/ksYdvV5fBcaxTZCAIAgCAIAgKxzpZJk3rYW8Hy7RxfWAcmo9B3rUoan/W7p8GZXU1/8jevyVgtUyjNwjFZqWQSwvLXDbucPFcOEKOSNsjdFyEkcjo1u1S2sl84tPUWZPaCXZrPybj5Lz3PI70lZE9C9mbc09zXgrWPydkvsTUFUS6fUAQBAEAQBAEAQBAEAQBAEAQBAEB+ZJA0XcQANpJsB0lfUS+oKtiM4tl9QQXHZeyuH0YRp/m1N9qsx0cr+FuZVkrImcb8iFYxnTnfcU8bYh4zvlHcttTR7Vejw5iba3KUmIOXYSxCcSxOaodpzSPkPBpG4HINjehXmRtYlmpYovkc9buW5ir2eAgJ1md8Nk+7u68aoYjuk5/Jfw7ery+C41imyEAQBAEAQBAfCEBVGXeb8xl1RSNuza+EbWbywcLfJ4ODVs16Wtv8AZJr7/kyaqit90eru+CuVpGaEBu8Dyrq6SwilOgPq39uzoB7n8JCglpo5NpM+8niqZI9S5dxO8JzrRmwqIXMPjRnTby6JsR6Ss+TDnJsL6l+PEWrtpYluHZXUM9tCojufovPY3eh9iVUfTSs1tLbKmJ2pxumuB1jWFATn1AEAQBAEAQBAEAQHhVVsUQvJIxg3vc1o9pXprXO1Jc8q5G61NFW5dYfFtqGuO6MOk9rRb2qdtHM78fXIgdVwt/Ij1fnXhGqGCR/G8tjHs0j7lZZhrl2lt7ld+IsTZS5GcRzl10mphZCPIbpG3G59/YArTKCJuvMqvr5XasiLV+IzTm80r5D5bi63IDqCtMjazZSxVfI5+0tzGXs8BAEB8QErwDICsqbOc3sMfjSAgkeTHtPTYcaqS1sceSZr5fJbiopJM1yTz+C0slskKehu6PSdIW6LpHHWRcGwA1NFwOPjKyZ6l82S6u41YKZkWaa+8kKrlgIAgCAIAgCAIAgIXlbm/hqiZYbQzHWSB2jz5TRsPlDpBV2nrXR5OzQpVFG2TNuSlT41gVRSO0Z4y3XqdtY7mvGo8m3iWvFMyRLtUyZYXxrZyGuUpEEB8QHvSVksWuKR8fMe5nVIXlzGu2kuemvc3ZWxuKfLTEGbKl552i/rgqFaSFfxJkq5k/I2MOcrEG7XRu50Y/tIUS0EK9/qSpXy+RlMzp1o2xwH8Lx/evK4dF3r/eh6TEZe5D1Gdaq+xh/P+pef42PvU9fyL/CgOdaq+xh/P+pP42PvUfyL+5DyfnTrTsZAPwvP969Jh0Xev96Hn+Ql7kMaTOViB2OjbyRj4kr0lBD5+p5Wvl8jCmy6xF22pcOa2NvtDbqRKOFPx/ZGtZMv5fo1lTj1XJ3dRM7iMj7ei9lIkMbdTU9CNZpF1uX1NcRwqUiPqAIAgCA+IDY4XgdTUn5GF7/KAs31zZo9KifMxm0tiRkMj9lCbYNmqldZ1TKGDxI+2d0vOoHkBVGTEWpsJ6l6PDlXbX0J7gmStJSWMUQ0x9Y7t3+sdnRZUJaiSTaU0I6eOPZQ3SgJggCAIAgCAIAgCAIAgCA86inZI0se1rmnUWuAcDygr6iqi3Q+KiKllIPjebCmlu6BzoHeL3bPVJuOg24leixB7cnZ/soy0DHZtyINi2QFfBciPsrfGiOl+TU72FX462J/G3MoyUUrOF+RGZo3MJa4Frhta4FpHKCrSKipdCqqKmSn5X0+BAEAQBAEAQBAEAQBAfEBkUdFLKbRRvkPkNc/3BeXPa3aWx6axztlLkiw/N9iEv1QjG+Rwb+UXd7FWfWwt435FltFM7hbmSfDs0w2z1B5sTQPzuv1VVfiXhb6lpmHJ+TvQlmF5E0EFi2BrnD6Ul5Dy9tqHQAqclXK/WvpkW2UsTNSEgaANQVcsH1AEAQBAEAQBAEAQBAEAQBAEAQBAEBj1lDFMNGWNkg3Pa1w9BC9Ne5q3atjy5jXJZyXI9W5vsPk19h0Dvjc5v5b29isNrZm8b8yu6jhdwNJVZp4D3ueVvODX+7RVhuJP4tQgdhzOCqaufNNMO4qY3c5jm+4lSpiTeLSJcNdwca2qzaVjNZkgPI6T/8ANSNr414L7fJGtBInFPf4NZUZIVDNrouhz/0KVKpi9/8AepGtI9OKGGzApSbXZfld+le1naeEp3KtjPhyLqXWs6LXvc/9CjWrYnBf71JEo396f3obOnzY1j9fZKcDnSe7sajXEI04L7fJ7TD5F4p7/Bnw5ppj3VTGOaxzveQolxJvBpImGu4u9jYU+aaId8qXnmsaz36SjXEncGkjcObxcbalzZ0DO6bJJzpCOpZROr5l1ZdCZtBCmvM3VHkrQxW0KaK42EsDyPxOuVA6oldrcpM2nibqaht2tAFgLDcFCTH1AEAQBAEAQBAEAQBAEAQBAEB//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p>
        </p:txBody>
      </p:sp>
      <p:sp>
        <p:nvSpPr>
          <p:cNvPr id="148485" name="AutoShape 5" descr="data:image/jpeg;base64,/9j/4AAQSkZJRgABAQAAAQABAAD/2wCEAAkGBhQQEBIQEBQUFBQQGBYQFhYQFRYXERIVFRUXFhUVFRgXHSYeFxkjGRIWHy8jJCkpLCwsFR8xNTAqNyYrLSkBCQoKDgwOGg8PGi4kHyQtLSwsLC8sLCwvKiwvLCwsKi4sKSw0LCwsLCwpLCwsLCwsLCwpLCwsKiwsLCwsLCwsLP/AABEIAIYBeAMBIgACEQEDEQH/xAAcAAEAAgIDAQAAAAAAAAAAAAAABwgFBgECBAP/xABMEAABAwICBQYICwUHBAMAAAABAAIDBBEFIQYHEjFREyJBYXGBFCMyU4KRk9IXNUJSVHKSobGz0xUWM3SyQ2JzosHC0SQlNKNE8PH/xAAaAQADAQEBAQAAAAAAAAAAAAAABAUDAgEG/8QALhEAAgIBAgUCBgEFAQAAAAAAAAECAxEEEhQhMTJRE0EiUmFxgaEzQmKxwfAj/9oADAMBAAIRAxEAPwCcUREAEREAEREAEREAEREAEREAEREAEREAEREAEREAEREAEREAEREAEREAEREAEREAEREAEREAEREAEREAEREAF4cWxqGkj5WokbEzdd53ngBvJ6gvtiD3tikdC0OkDHFjXGzXPDTsNJuLAusN6iCLVliOJzOqMSlEJ3AOtI8NvfZYxjtljR29x3rWuEZc5PCM5ya7Vk2Gr140bHFrI6iQD5TWsaD2B7gfWAsvo5rQoq1zY2vdFK42aycbJceDXAlp7L36lqWOajWthc+kmkdKwF2xKGbMlh5LS0DZJ67j8VEaehp6bV8DYtK2yD+Itwi07VVpA+sw9pmO0+BxgLibueGtaWud17LwCem1+lFOnFxk4sbi9yyjcVxdeXFqIzwSwh7ozKx0YezymbQI2h1i6hvHdV+JQbT4J31DG5jYlkbNb6hdY9ziepd11xnycsHM5OPRZJuRVYnxOqjc5kktQx7Dsua+SUOaeBBNwV0/bdR5+f2snvJzgX8xhxS8Fqkuqq/tuo8/P7WT3l2/eCp+k1HtpPeRwEvmDil4LUXS6qv+8FT9IqPbSe8n7wVP0mo9tJ7yOAl5Dil4LULlVZ/ear+lVPt5feT95qv6VU+3l95HAS8hxS8FpkVWf3lq/pVT7eX3lMupfEJZ6KZ00kkjhOWgyvc8gclEbAuJsLk5daxu0rqjubO671N4wSCiLw41hYqqeWnc5zRM0sLmGzm36QlEMHtul1DeLanKyPOkquVHzZHvif3WJafWFoWKCspZOSqHVET99nySC4va7TtWcLjeLhOQ00Z9sxeVzj1iWhS6ql+1ZvPTe1f/AMrs3GpxunnHZLJ7y14B/MccUvBau65VYMP0wq4JY5W1EzuTcH7L5ZHMdY5tcCbEHd3qymE4mypgjqIjdkrQ9vHPoPAg3B6wUtdp3VjJrXapnrRES5sEREAERcFAHKKCtLda9UayUUcxZAw8mwBsbg7ZyL7lpycbkZ7rLD/CniX0o+zh9xOx0VjWeQs9TFPBY1FXL4U8S+lH2cPuLh2tLErf+U72cPuL3gbPKPOJj4LG3XKgnBaLG8S5wnqGROAPKSyOijcD8wMAL+4W61MGi+DOo6WOnfK6ZzNomR97uLnF3SSbDatmehL2VKv+pNm0J7vYyyIixNAiLT9KdaFJQks2uWmFxycJB2SOiR25nZmepdRhKTxFHjkorLNwXV8gaCXEADeTkB3lQFjWuKunJERbTsItaIBz+0veCb9gC06sxGWYkzSSSE5nlXudnx5xKdhoZvueBaWpiuiLMy6X0TDZ1XTAjoM8d/6l5zp7h/0yn9q1V0w/AqioF6eCaUDpije5vrAsvVJofWtBJpKkAbzyMn/C74OtcnL/AAccRP2iWFbpvQHMVlN3zRj8SvfSYvDN/Cmik/w5Gu/pKqo5pBINwRkQciO0dC6niunoF7SDin7otyi8OBstTQDhFGPUxq9ylsdPjWVTYo3yyENZG0vcTuDWi5PqCqc91yTxN1J2tjWEJy6gpXXiafHPacpXDPk2kb2A7+JFtwz8OrfVo6sc2qqmltMOc1puHVHSLcI+vptYcVU06VEHOfuJWv1JKMfY3/U9hDoMNa54sal7qgDp2HNa1l+0Mv2OCLdWWHNFuaBkOgdGXQMj6kU6ct8nJ+43GO1JHdERcHRF2u/R5joI61rQJI3tie4b3Ruvs342da31ioYVidbDL4RU9XJH1TRquys6KTdePDJ2oWJhbPq80WjxGrdTzOe1oifLeItDrtcwAc4EW55WsKQNSPxk/wDl5PzIltfJxrbRnWk5pM3D4C6Pz1T9qL9NPgLo/PVP2ov01JARR+It+YoelDwRv8BdH56p+1F+mnwF0fnqn7UX6akhEcRb8welDwVk0y0UfhtU6B52mnnxv+ewnI9TgciOI4EKUtRX/gz/AMwfyYlsWsHRMYjRujaBy0fjIScueB5JPBwy9R6Fr2osf9DP/MO3/wCFEmbLvVo59U0Yxr2W8uhJCIinjYWo60cHjqMMqHPA2qdpnY472uZmQD/ebdvf2LblqWtSbZwiqt8oRs7nTMB+4laVZ3rHk4n2vJXRERfQkkKXtSGk9xJh8hPNvPFc7hcCRg7yHd7lEK92B4u+kqYqmPyoXB31huc09RaSO9Y31+pBxNK57JZLVIvNhuIMqIY54jdkrRI09NnC4vwK9KgFUIiIALSdbGlHgdCY2G0tVeFnEMt413VZrgB1vC3Vxsq26wdJ/D66SVpvFH4qLPLYafLH1jd3YRwTWlq9SfPojC+e2JrSL6RwOcHOAuIwHOPAFzWAn0ntHevmrZNCmLU7onTSU3hksYkl5R7GmTnNYGbtlpyvzt5ud1rKHVNmoqrvR1EXm5trufG3/VhSmsbVfI30+N/MksBcoiilIL5VVU2JjpJHBrGAuc5xsGgC5JX1UE619OzVzOo4Hf8ATwus4jdNI05nrY0jLibnPJbU1O2WEZ2TUFkaea15atzoKNzoqfNpcObLMNxJO9jDwyPHgI9RFcrrjWsRJspuTyz04bh0lRKyCFpfJIdlrR09J35AAAm54KdND9U9NSNbJUBtRPkSXi8UZ4RtO/fvdnl0L4aoNDxS03hco8dVC4uDdkJsWtz6XWDj6PBSEpep1Lk9seg5TSktz6nVkYAAAAAyAG4dgXNlyiRGjXNMNCYMRhc17Q2UA8nMBz2O6Ln5TcswfuNiq4V9E+GSSGQbL4y6Nw32c24Iy3q2ShPXZgGxVw1TQAKock62/lGWG0e1jmj0E/o7WnsfQV1FeVuRMtIzZjYODWj1AKKtZus8WfRULs82TTMO7oMcZHTvBd3DiN+03w+afD6iGlvysjQxoDgy4L27Y2iQACzaG9Qr8EmJfRx7aH31xpo1t7pv8HtznjbFH00Fw7DQRUYlUsyzbT7MhGV85SG2PHZBtx4KU6jWphscbiycP2BzWRsftOsMmtu0AcM8goo+CXEvMD20Pvp8EuJeYHtoffTVkKbHmU/2jGErILCib9qhxmSsmxGpl8qV8JsCSGC0myxt/kgZIvvqj0UqaAVQqo+T5UxFvPY6+yH38gm3lDfxRT79vqPb0G6s7VkkNERYmhqetX4oquyP86NVzVjNavxRVdkf50armq+h7H9xDU9wUgakfjJ/8vJ+ZEo/UgakfjJ/8vJ+ZEt9T/FIyq70TwERFBKgRFqmsXS8YfSOLXePmBjhFxcEjOSx6G3v27I6V1GLk9qPJNRWWNHdM/DMQraVgYYqUNDXtvtOdctffottAgW+b1rNYRgUVLy3IgjwiV1S8E3G28AO2eA5u5RdqGF5a1x37MO/rdIc/UpiWt8dk3FfQzqe6O5hERYGoUe676rZw5jPOzMb3Na9/wCLApCUU6+au0VJD858kp9BoaPzSt9Os2xMrniDIcIW8609E/A5oZWDxdRG0GwtsyxMa19+tws7rO0tPw2Pamiacw6SNp6wXgH8VY7T3Rzw+hlhA57RysVt/KMuWj0s2+kqV9vp2R8CdUN8ZFaUXLhY2ORGVjvHUVwnBcmLUhpNtRyUEhzjvNFc72OPPYB1O53pngpWVV9H8ZfR1MNTH5UTg63zmnJ7e9pI71aGhrGzRMmjN2StbI08WuAIPqKj6yrbPcujKGnnujjwfdEXDnWBJ6M0kMmj62tKPBKIxRm0tVeJtjZzWf2j+O47Pa/qUALYdPNJv2hWyTA+Lb4qLK3i2k2Pa4ku9LqXXQXRvw+uigI8WPGy77cmwguGW7ayb6St0QVNWX92TbJOyeEblh+iXIaOVc72+MqmsqM97Yo5GujHeLu9JRcrM6bQ/wDa61rQBanlAAFgAGHIDsCrMVxpJuak35Pb4qOEvAUsahJedWtv0QOt3ygn7wonUi6jqrZxCWPzkDvWx7CPuLlrqlmpnNLxNE5oiKEUzUNaGk5oaF3JkiWc8jGRvbcXe/qs0HvIVdlvuubGeWxDkWm7aVgj35co/nvI7iweitCVvSV7K8+SbfPdP7BZvQvAfDq6CnIJY521JbojZzn59F7bPpBYRSrqIwwOlqqk742shb6ZLnn/ACNWl89lbZxVHdJImJotkFyiKAVQiIgAsXpBo3DXMZHUNJEb2ytLTZwc3r4EEgjrWUReptc0eNZCIi8PQiIgAiIgAiIgDU9avxRVdkf50armrGa1fiiq7I/zo1XNV9D2P7iGp7gvtSVskLtuKR8brbO1E9zHWNri7SDbIepfFbRq60XjxGsdTzOe1oifLeItDrtcwAc4EW55Tk5KMW5dBeKbeEYn95qv6VU+3l95P3mq/pVT7eX3lMHwGUXnan7cf6afAZRedqftx/ppPiqPH6N/QsIf/ear+lVPt5feXjq62SZ21LI+R268j3PdbhdxJU2fAZRedqftx/prT9YurAYfE2opnSPivsScpYvYT5LrtaBsnd1Ejjl3XqKpSwuv2OZU2JZZl9QnlV3ZB+Mql9RBqE8qu7IPxlUvqdq/5X/3sOUdiCIiWNgoR16zE1tOy+TYdq3AukcD/QPUpuVe9b9ZymKyjzTIov8AJtn75CnNGs2i+ofwGE0NpuUxGjZxniJ7GvDj9zSrPKumqqIOxelv0GR3eIZCFYxd65/Gl9DnTL4WyvWtfRzwTEHOYLR1V5223BxPjW/a53Y8LTFYjWlo34bQP2ATLT+PjAFy7ZBD2d7Se8NVd05pbN9fPqhe+G2QU0aktJuUhfQPPOg8ZFc5ujcecB9Vx9TxwULrJ6M466hq4all/FuG0BvfGcns72377Lu+v1INHNU9kslpVoOuDSjwWj8HY60tXdmR5zYh/Ed35M9I8Fu0Fcx8TZmuHJuaJA45DYI2g433C2arbpvpKcQrZJ89j+HED8mNu7subuPW5TNLVvnz6Idvntjy9zAqetT+jHgtF4Q8WkrLSZ/JiF+SHeHF3pDgoi0J0bOIVsUFjsX25SPkxtzPZfJo63KzMbA0AAWAyAG4AbgEzrbeWxfkx00P6jyYzTcrTzx+cjkZ9phH+qqm3cFbgqplSyz3gbg5wHYCQudA+5fY91S6HzW46o5LYtBn5TZW9vinG3+Vacs9oJVclidG/d45jO5/iz/Wn7lmuS+grW8SRZpcFAj9xXzxWKtaS1/hFbUzeclkcPq7RDf8oCxqEovpIrCSI7eWFOupCmDcOe/pkmee5rWNH4H1qClPepaW+FgfNllae8h34OCU1v8AH+TfTd5vqIijFEIiIAIiIAIiIAIiIAIiIAIiIA1PWr8UVXZH+dGq5qxetX4oquyP86NV0VfQ9j+4hqe4KQNSPxk/+Xk/MiUfqQNSPxk/+Xk/MiW+p/ikZVd6J4RAiglQLz4hQsnikhlF2StdG4cWuFj+K9CIAi7VHhD6OtxOmk3xGFt/nC8hY7va4HvUor5R0rGvdI1rQ6S224NAc/ZFm7RGZsDlfctZl0zP7YjwxgYW8k6SR2e21+yXho6PJDT6a2m3bJy+hnFKCwbWiIsTQKs2n9QJMUrXDdyrm/YAYfvYrMFVPr6kyyySHfI98h7XuLj+KoaBfE2Kap8kjdNTFLt4oHeailf69ln+9T6oW1Dwg1NU/pbExv2nkn8sKaVlrHm1nenXwBVt1iaN+A18kbRaKTx0X1Hb2+i4OHYArJLQdcWjfhND4QwXkpDymQuTEcpB2DJ/oFeaWzZZ9Ge3w3R+xAqIitk03Cn0+ezB34cL7bnmMOzNqZwLntv0Ha5v1XdS09FndCNHDiFbFT57H8SUj5MbM3eskN7XhZ4jWnL8neXNpEtanNGPBqPwl48ZV2eOIhH8MdV7l3e3gpBXWNgaAAAABYAZAAbgBwXZQbJucnJlSMdqwgqsaR03J1lVH8yaZvcJHW+5WnVa9Y9PyeK1jeMm39tjX/7k7oX8bX0F9UvhRra9mDzBlTA87mSxOPY2RpP4LxoTwVRrKwIotwuCvNhlVysEUvnGMk+00O/1XqXzZYKqY3QmCpnhP9lLJH3NeQPusvEt41wYLyGJOkF9mqaJhvsHDmPF+1oPphaOvoapboJkma2yaCmPUNXXiq4CfJeyUDps9paT2eLChxbdqsxwUuJRbRsycGncSbAbZBYT6bWj0is9TDdW0dUy2zRYpFwFyoRUCIiACIvjW1TYo3yvNmxtdI48A0En7ggD7ItX1e6UyYlSuqJWtYeVfGGsvk0BpAJJzPOzOXYFtC6lFxeGeJ5WUERFyehERABERAGn62nWwip6zEP/AHRqu6m7XfjLWUcdKHDbne15bfMRx3O0RwL9kdx4KEVY0SxX+SfqXmYUgakfjJ/8vJ+ZEo/Wz6vNKY8Oq3VEzXuaYnxWiDS67nMIPOIFuYVvfFyraRlW0ppssiijf4dKPzNT9mL9RPh0o/M1P2Yv1FH4e35Sh60PJJCKN/h0o/M1P2Yv1E+HSj8zU/Zi/URw9vyh60PJvuLYmymgkqJTZkTS9x6bDoHEncOsqENWuJPqcdFRL5c3LyOtuF2HIdQFh3LtrF1nDEYmU9OySOK+3Jylg55Hkts0kbI8rtA4Z+LVB8bQ/Ul/LKbrpddUpS6tC87FKyKXQsKiIpo6eHHa/wAHpp5z/ZRvk+y0kfeFVVT7rixwQYc6HLbqyIgOkNBDnutwsAO14UBKtoY4i5eRDUvMkiXdQlNlWycTFGO4SOP9QUtqM9RcrPA52hw5Tli9zb85rSxgYSOBLXeoqTEjqXm2Q1T2ILrLGHNLSLhwIIO4g5ELsiXNSsGmGjxoKyamIOy07UZPyonZsN+nLI9bSsMps12aN8rTMrWAbVMdh/ExPIA+y8g9jnKE1e09nqQTJdsNksBTrqa0Y8HpDVPA5Srs5twdpsI8gZ/ON3ZbwWqJtC9HDiFbFT2OwTtykfJibbbPfcNHW4KzUcYaA0CwAsANwA3BK623C2L8m2mhz3M7IiKWPBV21sxbOL1P94RP/wDSwf7SrEqBNdWz+0+a4E8jGHgHNrg5+TuB2dk9hCd0T/8AT8C2p7DQkRFYJ5Z3QmcPw2icPMRDvawNP3hZtaTqhxRkuGRRhwL4C+N7b85vjHOZccC1w/8AoW7L52xbZtfUrweYpmn6z9FDX0R5MXmgJljA3uys9nePva1V3VuFDutXVuWufX0jSWuu+eNuZaTm6Vo6Qd7h0b917O6O9R+CX4FtRVn4kRSiIqoiWJ1b6aDEKUB7h4RCAyUZAu4SgDod09dxwW3qquC41LRzNqKd2y9ne1wO9rh0tPSP9bKdtD9aFNXBrJHCCc2BjkNmvdbMxuORF75HndSj6nTOD3R6f4KFNyksPqboi4ul0kMnK0DXNjvIYfyA8qrcI+xjCHvP3Nb6a3avxKOnYZZntjY3Mue4Afeq7awtK/2jWulZfkoxyUQNxdoJJeQdxcTfs2R0JrS1Oc0/ZGF89scEoakfi13+PJ/RGs7j2lphkfDAIy6IMfNLUPMdNTtkNmB7gCS93Q0DrJCwWpH4td/jyf0Rr5YpG62KUoDuXkqaasZstLnvhfJTgPaPlCMxOB6BbPeicU7ZZ8/7CLarWDMUOmrgQ6bweSAvbCZ6KUvbDI62yKhjwDG03A2rnMi9rrb1GeM08kcOLwTl0k9a6GCB+xseEmSINiYwDm3YRJe24C5UlRiwA4ABZTSXNGkW/c7IiLI7PFjOLx0kElTNfYibtO2Rd3AADiSQO9Q5j2u6omuyjY2BpuNp1pJj1j5LfU7tU2zRB7S1wDmuFiHAFpB3gg5EL509DHHlGxjPqNDfwC2qnCHOUcmc4yl0eCrtS2oqXulkbNK9+ZeWvc42y324LqMEqPo8/sZPdVqrLlN8c10iYcKvJVM4LUDfBOO2GT3V0OFzDfDKO2N//CteiOPfynnCryVNNHIN7H97Hf8AC6GB3zXeoq2tlxZe8e/l/YcKvJUoxngfUupVt9ldTEOA9QRx/wDb+w4X6lSdocR61umqB3/dofqS/llWAdSsO9rT2tC4ZRsadprGg8Q0A+tcz1u+Ljt6nsdNtknk+OL4o2lgknkDiyIbREbS55G7Jo7ewbzYKL8R13SvBFHSOudz5SX5dB2Ixv8ASUuLgBKQlGPdHP5GJRk+jwVlxyeur5eXqI53utsi0Lw1jd4a0BtgM/8A9WP/AGHUfR5/Yye6rVom1rWlhRF3ps82yr2G01bTSCWCOpje3c5kUgNjvB5tiOoqRcG1sV0YtV0MstvlxRSRu67tLS092ypcRZz1Ks7oo7jS49JGK0b0iZXQ8tG2RgDiwtmYWPa4WJFtxycMwsqiJR4zyN0fGspGyxvieLska5jgelrgQR6iquaQYQ6jqZqaTfE4tBPym72P9JpB71alfGSiY43cxhPFzQT94TFF7qb5ZMravUNB1M6M+D0hqpG2kq823GbYR5Hc43d2FvBSIuGtsLDIDLJcrGybnJyZpGO1YQWr6VaxaXDncnMXmXZDxHGwkkG4HONmjdxW0L5yQNdbaaDbdcA27LryOE+Z6845EHaQ656qouylaKdhFrg7cx7HWs3uF+taBJtOcXO2nOcS4k3LiTmSScyVbIRAdA9S52U5DVxrWIw/YtKhy6yKlck75p9RTknfNPqKtqi04/8At/Zzwv1KpUFbLTyCWB743tyDmEhwB3jrHUclI+j2vCSOzK6MSDIcpDZsgH95h5rj2FqmbZXUxDgPUFlZqYWd0P2dxplHpIxmjulNPiEbpKV+21h2HXa5pa6wNiHAdBWWXSKFrb7IAvmdkAXPHJd0m8Z5DC+pG+mmp+OpLp6IthlN3OYR4mQnPK38Mk9IuOrpUR41ovU0bi2phey3yrXjPY9t2n1q0i6vYCCCLg5EHce1NVaucFh80YTojLmuRUlFZmu0CoJvLpIe1jBG71x2KwsuprDnG4ZK3qbM+3+a5Ta10PdMweml7MhXDtKqunbsQVM0bfmtedkdjTcDuXrdrBxA/wDzJu5wH4BS58C2H8Jvan/heum1SYaz+wL/APElkP3bQC5eqo67f0j1U2eSv1bXSTO5SZ75HfOlcXO9bivRh2BVFQQIIJZNrcWMcW/atsj1qyVLofRRW5Olp2lu48kwuHeRdZdrbZLl67HbE6Wm8s1TVpo3LQUIhnsJHvfKWtIIZtBoDSRkTZvRlms5i2Aw1WwZmXdGSWPa5zJYyd5Y9hDm3sNxzssginym3Ld7jSiksGJw/RiCGQTAPklALRJUSSSyNad7WukJ2R2WWWRF4231PcYCIi8PQiIgAiIgAiIgAiIgAiIgAiIgAiIgAiIgAiIgAiIgAiIgAiIgAiIgAiIgAiIgAiIgAiIgAiIgAiIgAiIgAiIgAiIgAiIgAiIgD//Z"/>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ru-RU"/>
          </a:p>
        </p:txBody>
      </p:sp>
      <p:sp>
        <p:nvSpPr>
          <p:cNvPr id="148486" name="AutoShape 8" descr="data:image/jpeg;base64,/9j/4AAQSkZJRgABAQAAAQABAAD/2wCEAAkGBxQSEhUUExQUFhUXGBQYFRQYGBkYFxwdFh0XFxoXIBocHiggGBomGxYXITEhJSkrLy4uHCAzODMuNygtLysBCgoKDg0OGxAQGzIkICYsLCwwNC8tLCwsLCwsLCwsLCwsLCwtLCwsLCwsLCwsLCwsLCwsLCwsLCwsLCwsLCwsLP/AABEIAGwB0QMBEQACEQEDEQH/xAAcAAEAAQUBAQAAAAAAAAAAAAAABwMEBQYIAgH/xABHEAABAwICBgUGDQIEBwEAAAABAAIDBBEFIQYHEjFBYRMiUXGBFDJSkZOhFRYjQlRicoKSorHB0bLhM0NT8GNzg7PC0vEk/8QAGgEBAAMBAQEAAAAAAAAAAAAAAAMEBQIBBv/EAC8RAQACAQIEBAUEAwEBAAAAAAABAgMEERIhMVETFEFSMmFxgZEiQqGxI8Hw0TP/2gAMAwEAAhEDEQA/AJxQEBAQEBAQEBAQEBAQEBAQEBAQEBAQEBAQEBAQEBAQEBAQEBAQEBAQEBAQEBAQEBAQEBAQEBAQEBAQEBAQEHwm29B46ZvpN9YTYOmb6TfWE2Dpm+k31hNh7a4HcQe5B9QEBAQEBAQEBAQEBAQEBAQEBAQEBAQEBAQEBAQEBAQEBAQEBAQEBAQEBAQEBAQEBAQEBAQEBBH2unEdijZCCLzSC4+pH1z+bo/Wruhpvk4uyprL7U27oS2B2BazL3k2B2BDeTYHYEN5S3qJxh8sVTT9G0RwPZsyAG7nSbReCdxI2Ru3Ai/asTVX4sstnT14ccJTVdMICAgICAgICAgICAgICAgICAgICAgICAgICAgICAgICAgICAgICAgICAgICAgICAgICAgICCDdceJ9LXCIHqwMa231n9d35SweC1tFTbHv3Zesvvfbs0RXFQQeZX7LS47gCT4Zrm9uGs27OqV4rRCc9SeEmDC4nOHXqHPnf982afwNYfFfPt1viAgICAgICAgICAgICAgICAgICAgICAgICAgICAgICAgICAgICAgICAgICAgICAgICAgICAg8yPDQXE2ABJJ3ADMlBy/i1caieWY3vI977HMgOJIHgLDwX0FK8NYr2YWS3FaZWi6ciChVQOlMcDPPmkjiZ3vcAOdr23dqp62+2Pbut6Om99+zq2hpGwxsiYLMjY1jR2BgDQPUAslqK6DxLIGgucQAN5JsB4lOowNbpxQRX2qqI24MJkP5AVNXT5bdKorZ8dessXJrRw8bnyO7on/uApPJ5e38uPNYu6mNatB2zez/ALr3yWV55vF3XMGszDnGxmc37UclvWGkBczo8sen9PY1WLu2HDMap6j/AAJopLbw1wJHeN48VDbHavxRsmretukr9cOhAQW1XXxRC8sscY7Xua39SuorM9IeTaI6sRPpth7N9XCfsu2/6b3UkafLP7ZRzmxx6sfJrNw4bpnHuil/doXfk83b+Yceaxd1B2tPDx86U90bv3XvksvZ55vF3G606D0pR/0z+y98ll/6TzeLuqx6zsOO+V474pP2aV55PL2/mHvmsXdlKPTOglts1cNzuDnBh7rPtnyUc4MkdaykjNjnpLOMeCAQQQdxGYUKR6QEBAQYjENJ6OAkS1MLXDe3bBd+EZ+5SVxXt0iXFslK9ZYWbWbhzd0znd0Un7tCljR5e38wi81i7rc61aDtm9n/AHXXksrzzeLuqR60sPO98g74nfsCvPJ5e38vfNYu7J0OnOHy22aqIX4PJjP5wFHbT5a9au658duktgY8OAIIIOYIzB53UKV6QYus0jpIXmOWpgY9ttpjpGtcLgEXBNxkQfFSVxXtG8RLiclYnaZUfjdQ/TKb2rP5XvgZPbP4eeLTvB8bqH6ZTe1Z/KeBk9s/g8WneF3h2M09QSIJ4pS2xcGPa4gHcTY5Lm2O1fijZ1W9bdJX64dCCnUTNY1z3uDWtBLnOIDQBmSScgLL2ImZ2gYn43UP0ym9qz+VJ4GT2z+Efi07wfG6h+mU3tWfyngZPbP4PFp3g+N1D9Mpvas/lPAye2fweLTvDIYfiMU7duGRkjQbbTHBwuLG1xxzC4tW1Z2tGzuLRbouly9U552saXPc1rRvc4gD1lexEz0JnZgKzTvD4vOqoz9i8n9AKmrpss/tRTnxx1ljZNaWHjc+Q90Tv3AXfk8vb+XHmsXdTGtWg7ZvZ/3XvksrzzeLuuIdZuHONjM5v2opLesNK5nR5e39PY1WLuz2GaQUtQbQ1EUh9Frxtfh3+5Q2xXr8UJa3rbpLJrh2ICAgICDVtZmJdBh05HnSARN4f4nVd47G0fBWNLTiyx+UOovw45lz2tpjCAg2TVVhvlGMREjq00b5jlltOsxo/M1w+yVla6++Tbs1NHTam/d0DX10cEbpJXtYxu9zjYf3PLiqlazadoWrWisbyijSbWw9xLKJmw3d0zxd55tZub96/cFo4tDEc7/hQy6z0ojzEcSmqHbU8skpuSNtxcBfsByaOQsrtaVr8MbKVslrdZWbnAC5yA3ngvbWisby8rWbTtCwlxmIcS7uH82VW2txx03laro8k9eStS4hHIbNOfYcj/C7x6rHknaOqPJpr0jeei6VhA9RuLSHNJDgbhwNiCOIIzBSefIiZjokzV7rFkEjKasdtscQ2Od3ntJyAefnNJy2jmDvuN1DU6SNptT8L+n1U78N0vrMaCDtamkMr66SKOWRscbWRlrXua1zs3OJaDYnr7P3VraTFWMcTMc5Zmqy249oloeyrqnuLwfHOABJIAAJJOW7NeWtFY3l7Ws2naFt8Ixem1Q+axe7+03lsvb+leKZrhdpBHJS0yVv8M7o7Y7U+KHtdOBBkMHxuopXbVPK+PO5aD1D9ph6rvELi+Ol4/VCSmW1Okp10A0sGIQEuAbNGQ2Vg3Z7njiGmxyO4gjmcjUYfCtt6NXBm8Su/q2dxsLnIDeVXTI50q1qRQkx0jRM8b5T/hDutnJ4WHYSr2HRWtzvy/tTy6uteVeaMca0oq6u/TTvLT/lg7MduzYbYHxuVfpgx0+GFG+e9+ssOApUTxNM1ou5wHef93XF8lafFOzumO1/hh4irGONmvaT2Xz/ALrmufHadol1bBkrG8wrKVEIMlgmPVFI7ap5XMzuWXuw97D1Tu32uuMmKmSP1QkplvT4ZTZoDpuzEGljwI6hgu5g81w3bbb52vvB3XGZWTqNPOKd46NPBnjJHzR1rjgDcRv6cMTj63s/RgV7RTvi+6nrY/yfZoytqgg2PV/jclLXQbB6k0kcMoIuC2Q7Le4h5aQfDiqeujfHE/Nc0U/rmPk6KWS0xBEOt7Szbd5FCeq0gzuHFwzEfcMiedhwK0tFg2/yT9mfq837I+6MFoKAgp1EwY0uduH+7LjJkjHXil3jxze3DCXNVOMyUuF9PiEjY4HuPkkeyA/Z6xNgBtP2nEkXubC97FYu181+XOWxvTFXtDF6Ra1qiUltK0QM4PcA6U/q1ndn3rQxaKsc78/6UcmsmeVOTQ62tkmdtTSPkd6T3Fx8LnIK5WsV5VjZUte1usrdeuVGWrY0kOc0EbxfMcj2FRW1GKvKbJYwZJ6Q9xStcLtII5G//wAXdMlb86zu4vS1Pih7XTkIQbhotrDqqRwbI508PFjyS8D6jzmDyNx3b1Wy6Sl45cpWsWqvWdp5wnHCMTjqYWTQu2mPFwePYQRwINwQsi9JpPDLTraLRvC8XLoQEBBEmvDE7up6cHcHSvHM9RnuEnrWloKdbfZQ1t+lUWrQZ4gIJQ1GQMhpKyvlIa2SQgPO7o4B5w4+c5wtvJasG0zkvO3rLcrEUpEdoajpppZJiEu0bthafkor7uG0eBee3huHPXwYIxR82Vnzzkn5NdU6AQZLQrRB+L1boy4spYNkzPba5OdmN+sesL7gATvIBx9Xlm99vSGtpsUUpv6y6FwLRulomBlNBHGALXDeuftPPWceZKqrKtjeF09RGW1Mcb4wLkvA6v1g7ewjtBBC9jf0J+bmvEY2NmlbGdpgkkDHXvdocQ0343Fit+kzNY367MK8RFpiOi2XTkIQT5q+0k6bCxUTOuYRM2V53noC7rHmWBpPMlYN6f5JrHfZuVt+iLT2QTV1LpZHyP8APkc57u9xLj7yt2tYrERDEtbimZlRXrwQUZqV074qdnnzyxxD7zgL9wyVPXX2pw91zR03vxdnReHavcNhjawUdO/ZAG1JG2R55lzgSSVktNrGsvRDD6ejdPFTshlBY2MxdQEucLhzR1XDZDjmLi2StaPfxY2V9Vt4U7ohWwyBAQbfqemecWa1h6op5nSjhsksA8dsM9ay9dbe8V7NPRV2pM92R1l6cOqXupqd1qdps9w/zSN+fGMcO3fmLKfS6bhjit1/pDqdRxTw16I/V1SEFKrqBGwuPDh2ngFHmyRjpNkmLH4l4qkHVpqnbURtrMSDndIA6KnuWjZOYc8g3zvcMFrDfe9hh2tNp3ls1rFY2hJU2r3DHNLDRU4BFrtZsu8Hts4HmCuXSEtMMJbSVs1OwuLGFuyXG5s9jH2J422rX5Lc095tjiZY2opFckxDDKZCILvCsTfSzMni8+M7Q7DwLTyIJB71xlrFqTEpMVpreJhvGt6pZP5DUx+ZNAXNPG3UePH5RU9BPK0LeujnEo8V9QEFSnqeikik/wBOWB/4JGPJ9Quq+rjfFKxpZ2yw6pWK12q6w9KhQU/UPy8l2xDs7ZDybcd5IHbaxpsPiW59IQZ8vh1+bn57iSSSSSSSTmSTmSTxK2mPM79XlAQecHo46qV0kx//AB02y6XZNnSudfYhb9ZxDsxua17rrKy2nUZOCvT/ALm08VIwY+K3X/uTJ47jMlXJ0khGQ2Y2NyZG0bmNHAAetaOLFXHXaqhly2yTvLHKRGIKcVFPVzxUlMLyynfmA1vFxPAAAkkcBlcmyz9bnmP0R917SYYn9c/ZOWi+qPD6WMCWIVMtutJKLtJ47Md9lo9Z5lZrRU9N9X9C2lmmhgbBJFG94MXUa7YBdsuaOqQbb7XHbvvPprTXLG30Q56RbHO6FVtsYQEEianNIXRVPkjj8nPtFg7JGtLsuTmMdfm1vas7X0jlb7NDRWnnVNKzl8QEBBzprAxLyjEKh4PVa/o290XU9RcHHxW3pqcOKI+7H1NuLJLXVOgEFviM2xE88rDvOXuvfwUGpvw4pn7J9PXiyQkjTEmhwugw1vVcYxLUAHjfaLeYMrnn7gVTQ495m8+i3rcm1Yr3R+tJmiD491gSdwBJ7hmfcub24azbs6pXitEJu1J4cKfCWSP6rp3STyE2GROy033AbDGnxWBzmW50NJdaVPBdlMPKJMxtA2iHPa+f93I9oVvFor2525R/Ktk1dK8o5yivSDSiqrT8vIS3eI29WMfd4nmbnmtHHhpj+GGfkz3ydZYZSolCWsjb5z2gjhe57rDO6htqMVespq6fJbpChHiXSODIY5JXncxjSSeWQJ3clXtr6x8Mbp66K0/FKToY5qDR4xzNdFNVzvPRkWe1ryHEOHAlsZyOY2wDYqvpa8ebin6rGpngxbR9EfrWZQgINp1Q4Z5Ri4kI6lLE5/C23J1Gj8Lie9iyNbfiybdmrpKbY9+7oRVFpEmvDE7vp6YcA6Z4+1djP0k9YWloKcpt9lDW36V+6LVoM8QfUGw6HVJpsPrqxpIkqZW0kLtxDGN2nuBH1Ta43Fo7FlYo8bPNp6df/GpknwsO0fRroWqyxAQX2imC+X4lTUzheMEzTdmxHnY8ier99Zuvvziv3aOipymzp8BZ68IOatMa7p66pk4GV4B5M6jT+FoW7grw46x8mLntxZJlh1KiEFOpk2WOceAJ328LqPLbhpM/JJirxXiEhaW0lsEwl5GYjjF+UkQfb8gVDQT+qY+S9rY/TEtBWmzRBSq2kseBvLXAeIIUeaN8dvokwztkr9XT4xiNlI2qlcBH0TJHO5OaCLdpJIAHEkLDrWbTtDataKxvLnvSfHX1tQ+eTK+TGegwX2W++57SStzFjjHXhhi5ck5LbyxKkRiC3ljkmkjpYGl00zg1oHC/HkN9zwAJVHWZ+GOCOvqu6TDvPHLaNLKJlH0eHxG7adoMr7W6SeVrXPkPIN2GgHcAQutFj4acXd5rMm9uHs19XFMQEIjdKGoDBB0dRXub1pnmKIm1xGy17d7rA/8ALWBkvx2m0t2leGsVhLq4dNV1nV/Q4bP2yBsTR29IQD+TaPgrGlrxZY/KHUW4ccufFtMYQEGb0ADnYtQsbfz5HnuZG/3G5Cztfb4atDQ162dJLOXxAQY7SLEfJqWab/Tje4c3AdUeLrBd46cd4q5vbhrMuY1vsIQEF3o5h3leIUdNva6USSDhsRddwPeA4d6ztffpX7r+hr1t9m0a3Ji7EpAfmMiaO7Z2/wBXlT6ONsSLWT/kaYrSqIKdRFttLSSL5Zb1HlrxUmJnZJitNbRMRuvMU0se+KOGSf5KJjGMhaeoAwANu1vnHIZuud6r1vp8PSef5lYtXUZesf6Yulq5J3FtNBNO4bwxjndxs0E9vALi2vj9sOq6Gf3S2fDtXOMVH+RHTtI86V7R7htOB+6FXtrMs9OSxXSY4+bacP1FOdY1dc5wPnRxMsL8nOJFt/zFWte1us7p60rXpDZ8L1aYNSyMjMbZZnA7LZnmRzgBcu6PJtst+zbhxThnbf0e7xvs3qioYoW7MUccbRuaxrWN9TQAuXqHddOJ9JVxwjdDHc/alsSPwtYfErV0NNqTbv8A6ZutvvaK9keK6pCATbevJmIjeXsRvO0Je1A4XsUMtUR1qqVxB+pESxo8HdIsC1ptMzLdrXhiIhJ65eucdO8T8pr6iQG7Q/YZ9mPqC3IkF3itzT04McQxtRfiySwCmQiC3r5tiNzuwZd5yHvN1Dqb8GOZTaenFkiG86X4U6jw/C6YggiOaSQf8R5je4H7JeQqmgj4p+i1rp5RDTlos8QEEjahcPvUVtQR5rYYWHvG3IO64YViaqd8tmxpo2xQmdQJ2C02xkUdFNLez9nYj+2/JvfbzjyBUuDH4l4qjzX4KTLm8BbrEEBB8ocMdXVcFFHe8rx0hHzWDrOd4NBdY9g7Vna7L+yPu0NHi/fP2Tnrdoh8GdUWbFJCWjsGcQ9z7KHRTtlTauN8coNWuyRAIvkUmN42exO07tjxzSl81HR0YDmsghhbKDkXSMaG2P1W29d+wFUtJg4I456yt6rPxTwV6NcV1TEFKrqWxtLneHM8Aos2WMdeKUuHFOS2yW9R2hhhjNfUN+XnHyQO9kRsb24F3uaG9pCw7Wm07y2axFY2hHmk8hdWVRO8zz+HXcLeG5buKNsdfpDFzf8A0n6sYpEYgo1z9mN5Hon9FFnnbHb6JcMb5I+rpXQLDRTYdSQgAFsMZcBu2njbefF7nFYTaZ5BEOuzGA6SKlafM+UkH1nCzB3hu0fvBaehx7RN/sz9bfpVGCvqAgE235DtO5JmIjeXsRMztDf9QeEGWeor3AhjW9BDe2ZNnPdu4Wb+MjgsLNk8S82bWLH4dIqm5RJBAQR5rqxPo6SOEHOaQXH1IrOP5zGruhpvfi7KmsvtTbuhVarLEBBv2onDekraqqPmwxtgZxF3nbfbmNn86xNTfiyy2NPXhxxC4104O5lSypA6krQxx7Hsvke9trfZcruhyRNZp2VNbTa0WRyrykIKU9IyXZbIXBm20uLLF2zfrWByLtkm1+NlBqMPi123T4M3h23S3o3QaNxNBaIXOyuakOc645SDZB+yLLLtpssejSjUY59W4/HPDYW2bUQBo3Njz9TWBeRp8s/teznxx6sHietukZcQxyzG2RsI2d13dYfhU9NDefi5IbaykdObSMb1mVs92sc2Bh4R+fbm8535t2Vbx6PHXrzVb6u9uUcmL1f4lU/CsEcBBfKbzveNs9ECHydY7iQwi/bbtVfXX6Uj6p9HWZ3vLowm2ZWevOY8fxHympmn/wBSRzm/ZvZg8GhoW/jpwUirEy24rzLHrtGILbErlmy0Xc8hjQN5Lza3quq2rvw4p+fJZ0tOLJ9HU2j2GClpYKdu6KNjL9paAC7vJufFYzWUtKsU8lpJ5+LGO2b7to9Vg/EWqTFTjvFXGS3DWbOZwFvsMXgILrR/DPLMQpKUgFr5Q+QHcWRAvcCOwhrgs7X36V+6/oqdbfZNOt3AnVFIJWC76cl5HEsIs+3dZrvulQ6PLFL7T0lPqsc3pvHWEGLXZIgIJI1Q6S09K2eKeQR9I9sjXOyaeq1hbfc3JgOe+5WbqtNabcdY33aOl1FYrw29Ei1umtBE0uNXC7lG8SO9TLlVY0+Wf2ys2zY46yhvTzTB2IyjZDmQMv0bDa5J3vdbLa4WzsO8rU0+njFHPqzdRn8SeXRqysK4gs6qsIcI42l8zjstY0Fx2ibWsM78t6p6jVxT9Nec/wBLeDSzbnbonbVJoAcOiM9RY1kw6+49G059GDxN7FxGVwALgXOVM7zvLTiNuUM/rGpukw2qHYzb9m5sn/iptNO2WqPPG+OYc7LbYogICAg+pM7c5IjedoZ3Vdon8KVfTStvR05zBGUj94ZzG5x5WHzrrE1GbxbfL0bGDF4ddvX1dHqBOgTWngLqatfIB8lUEyNP1jbpGnntHa7nDsK2NJli9NvWGVqsfDfi9JaarSqIPE0e00tPEEesWXN6xas1n1dUtNbRaHQuj2nFFLBGXVEUbwxoeyRwjIIABHWsCL8Qsa+myVnbbf6NemfHaN91ppJrKpKdh6F4qJfmtZmwHtc/dbkLn9R3i0l7Tz5Q4yaqlY5c5QfXVb5pHyyOLnvcXOd2k/oOAHALXrWKxtDKtabTvKgvXj49wAuTYDeSvLWisby9rWbTtCro3gFRi8/QU4LYQR09QR1Wt/cngzeTvsASMnU6nxP016f21NPp/D5z1dN4HhMVJBHTwN2Y427LRx7S49riSST2kqotL5AQEEK68XyNqI5JGltOGiON5IIc83e+wBuMg0Zj5q0dJlx0pznmoarHkvblHJGPwnF6Y96t+Zxe5V8vl7HwnF6Y96eZxe48vl7PjsUisesDvyzz5blzbVY4iZiXtdNkmYiYT9qVwg0+FxOcOvUF1Q/n0lgw+MbWHxKxWw2vH8HjrKeSCW+y8WuPOaRm1wvlcEA55duS6raazvDy1YtG0ue9K9F6rDnHp43OhF9mpjBdGRw2gM4nfVNx2ErRx66J5Xhn5NFPWksDHVMdue0+Iv6t6tVz47dLQrWw5K9YViFJFon1R8Mx6C93g4Z7PEkgbvIFt9zb9VxOSkdZj8uox3n0n8KMtfG3e9vgdrl826jnU4o9UkabLPooNxQPcGRMfK8+a1rTcns7d2eQUF9dSPhjdNXRWn4p2TPqT0PmpzNW1cZjlmDWRRuFntjGbiQc27RDcjY9Xms7Jeb2m0tClIpWKw3vTNsxop2U7C+V7CxrQQD1+q43JFrNJPgusPDxxNujnLvwTFermTy6P02+sLW8zi9zK8vl9p5fH6bfWnmcXuPL5faeXx+m31p5nF7jy+X2s/q4oW1uLUrB1mQl1RJbd8nbY3f8Qs9aoazNF5iKzyXtJimkTNo5ullTW2g65RKaICNpMYd0k77gBrWDK9zxcQcvRVrSWpW/FaVbVVtam1YQR5fH6bfWtHzOL3M/y+X2nl8fpt9aeZxe48vl9p5fH6bfWnmcXuPL5fakXUJh3S1dVVnNsbGwRngS87T7cxsjwesvUZOPJMw08FODHESnAhQJkMacasZonOmoGCSI3JprgSM7ejvk9m/qkgjIC4yFvDrLU5W5wq5dLW87xylGUtUGOLJA6J7cnRyNLHg9hBGSvV1eK3rspW0uSvpuqxvDvNIPcQf0U0ZKT0mPyinHeOsS9Bd7w52kJyvw7eC8m0R1kitp6Qovq4xvez8Q/Teo5z4462hJGDJP7Vs7FWkhsYdI4mwa0HM8Oefcq99dSPh5p66K8/FOzZ8C1dYpXWLo/JITvfLdr7X4M88nwaD2qnl1WS/LpC3j01Kc+spl0F1dUmGDajb0k5FnVDx1uYaN0bd+Qz7SbKssNwQWGPUhmpp4hvkilYO97S0fqu8duG8T2lzeN6zDl2unEMj4pTsSRuLXsO8OabEZZHvGRWx5nF7mROmyx6KHwnF6Y9698zi9x5fL2PhOL0x708zi9x5fL2PhOL0x708zi9x5fL2PhOL0x708zi9x5fL2VKOnfXzR0lNd0krgC75rW/OceNgMzyFs7qnqtTFo4aT9VvS6eazxWdQaM4FFQ00dNCOpGLXO9zjm555k3PuGQWevMogxGlGj8VdA6GW44sePOY4Xs4es5HIgkLqt7UnesubVi0bSgPSfRKsw8kzROkiF7VEIL47C+bm+dFla97i+4laGPXR0vCjk0XrSWvR10btz2+u3uKtV1GK3SytbT5K+iuDlfh28FLFqz0lHNbR1gK93h5tL5I8N84gcc8v1XM5KR1mPy9jHeekT+FtLiMTd72nu636KK2qxR6pa6bLPo9UTpql2xR08s7shdrHEC/E23DmSFVvr/ZH5WKaL3S37RnUvUTubJiUojYLHyeMgvO/Jzh1W942iRxCpZMtsk72ldpjrSNqwmrBsJhpImw08bY427mt/Uk5uceJNyVG7XqAgICCzxTCoKlgZUQxzMBDg2RjXgEXG0ARkbEi/MoMX8R8N+g0nsY/4QPiPhv0Gk9jH/CANB8O+gUnsI/8A1QZ9rQBYZAbgg+oBCDWsX0Aw2puZaOEk5lzAY3HmXRlpKDXp9SmFuNwyZvJspt+a5QW8OozDWjN1U7Pe6Rt+7qsCC8p9TGFN3wyP+1K8f0kIMtQ6tcLh82ihP/M2pf8AuFyDZKOhihGzFGyNvosaGj1AILhAQa9PoLhz3FzqKmLnEkno25k7zuQU/iBhn0Gm9m1A+IGGfQab2bUGTwfR+lpNryanih2rbRYwNJtuBIzIzKDJIKdRA2RrmPa17HAtcxwDmkHIgg5EEcEGvnQDDPoNN7NqD58QMM+g03s2oHxAwz6DTezagzeG4bDTsEcETImC52GNDW3O82HHmgukBBZ4lhMFQ3Znhilb2SMa8fmBsg1Ot1S4TKSfJdgniySRo/CHbI9SDFzajsMcCAalt+LZBcd20wjlmg9RakMMFr+UOtvvLv5mzR7rIMpR6psJjIIpA4j05JHj8Jdsn1INnwzBaemFqeCGIHf0cbWX77DNBfoCAgIMPiGi1FO8yTUlPI82u98THONshckXOSC3+I+G/QaT2Mf8IHxHw36DSexj/hA+I+G/QaT2Mf8ACB8R8N+g0nsY/wCEF9hWAUtKSaenhhLsnGONrCR2EgXI5IMkgICAgwOL6GUFVcz0kD3He/YDXn77bO96DW6nUxhTvNhkZ9mV5/rLkFmdRmG7QdtVVvQ6Ruyd+fmbXv4ILmn1LYU3fHK/k6Vw/psgzmG6ucMg8yihPOQGU+uQuQbNDC1gDWtDWjcAAAPAIPaAgICAgICAgICAgICAgICAgICAgICAgICAgICAgICAgICAgICAgICAgICAgICAgICAgICAgICAgICAgICAgICAgICAgICAgICAgICAgICAgICAgICAgICAgICAgICAgICAgICAgICAgICAgICAgICAgICAgICAgICAgIP/2Q=="/>
          <p:cNvSpPr>
            <a:spLocks noChangeAspect="1" noChangeArrowheads="1"/>
          </p:cNvSpPr>
          <p:nvPr/>
        </p:nvSpPr>
        <p:spPr bwMode="auto">
          <a:xfrm>
            <a:off x="460375" y="160338"/>
            <a:ext cx="304800" cy="304800"/>
          </a:xfrm>
          <a:prstGeom prst="rect">
            <a:avLst/>
          </a:prstGeom>
          <a:noFill/>
          <a:ln w="9525">
            <a:noFill/>
            <a:miter lim="800000"/>
            <a:headEnd/>
            <a:tailEnd/>
          </a:ln>
        </p:spPr>
        <p:txBody>
          <a:bodyPr/>
          <a:lstStyle/>
          <a:p>
            <a:endParaRPr lang="ru-RU"/>
          </a:p>
        </p:txBody>
      </p:sp>
      <p:pic>
        <p:nvPicPr>
          <p:cNvPr id="148487" name="Picture 2" descr="Ext_Lippis_Banner.jpg"/>
          <p:cNvPicPr>
            <a:picLocks noChangeAspect="1"/>
          </p:cNvPicPr>
          <p:nvPr/>
        </p:nvPicPr>
        <p:blipFill>
          <a:blip r:embed="rId2"/>
          <a:srcRect/>
          <a:stretch>
            <a:fillRect/>
          </a:stretch>
        </p:blipFill>
        <p:spPr bwMode="auto">
          <a:xfrm>
            <a:off x="155575" y="4478338"/>
            <a:ext cx="7183438" cy="1833562"/>
          </a:xfrm>
          <a:prstGeom prst="rect">
            <a:avLst/>
          </a:prstGeom>
          <a:noFill/>
          <a:ln w="9525">
            <a:noFill/>
            <a:miter lim="800000"/>
            <a:headEnd/>
            <a:tailEnd/>
          </a:ln>
        </p:spPr>
      </p:pic>
      <p:grpSp>
        <p:nvGrpSpPr>
          <p:cNvPr id="148488" name="Group 19"/>
          <p:cNvGrpSpPr>
            <a:grpSpLocks/>
          </p:cNvGrpSpPr>
          <p:nvPr/>
        </p:nvGrpSpPr>
        <p:grpSpPr bwMode="auto">
          <a:xfrm>
            <a:off x="5681663" y="4802188"/>
            <a:ext cx="2895600" cy="1185862"/>
            <a:chOff x="5922543" y="3558513"/>
            <a:chExt cx="2896020" cy="1185789"/>
          </a:xfrm>
        </p:grpSpPr>
        <p:sp>
          <p:nvSpPr>
            <p:cNvPr id="18" name="Rounded Rectangle 17"/>
            <p:cNvSpPr/>
            <p:nvPr/>
          </p:nvSpPr>
          <p:spPr>
            <a:xfrm>
              <a:off x="5922543" y="3558513"/>
              <a:ext cx="2744534" cy="1185788"/>
            </a:xfrm>
            <a:prstGeom prst="roundRect">
              <a:avLst/>
            </a:prstGeom>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148500" name="TextBox 18"/>
            <p:cNvSpPr txBox="1">
              <a:spLocks noChangeArrowheads="1"/>
            </p:cNvSpPr>
            <p:nvPr/>
          </p:nvSpPr>
          <p:spPr bwMode="auto">
            <a:xfrm>
              <a:off x="5946775" y="3567224"/>
              <a:ext cx="2871788" cy="1177078"/>
            </a:xfrm>
            <a:prstGeom prst="rect">
              <a:avLst/>
            </a:prstGeom>
            <a:noFill/>
            <a:ln w="9525">
              <a:noFill/>
              <a:miter lim="800000"/>
              <a:headEnd/>
              <a:tailEnd/>
            </a:ln>
          </p:spPr>
          <p:txBody>
            <a:bodyPr/>
            <a:lstStyle/>
            <a:p>
              <a:r>
                <a:rPr lang="en-US" altLang="en-US" sz="1200" b="1">
                  <a:solidFill>
                    <a:srgbClr val="FFFFFF"/>
                  </a:solidFill>
                </a:rPr>
                <a:t>“</a:t>
              </a:r>
              <a:r>
                <a:rPr lang="en-US" sz="1200" b="1">
                  <a:solidFill>
                    <a:srgbClr val="FFFFFF"/>
                  </a:solidFill>
                </a:rPr>
                <a:t>…3X-10X faster than anything we tested…Breaks all previous records… performance, latency, density and power consumption.</a:t>
              </a:r>
              <a:r>
                <a:rPr lang="en-US" altLang="en-US" sz="1200" b="1">
                  <a:solidFill>
                    <a:srgbClr val="FFFFFF"/>
                  </a:solidFill>
                </a:rPr>
                <a:t>”</a:t>
              </a:r>
              <a:endParaRPr lang="en-US" sz="1200" b="1">
                <a:solidFill>
                  <a:srgbClr val="FFFFFF"/>
                </a:solidFill>
              </a:endParaRPr>
            </a:p>
            <a:p>
              <a:pPr algn="ctr"/>
              <a:endParaRPr lang="en-US" sz="1000" b="1">
                <a:solidFill>
                  <a:srgbClr val="FFFFFF"/>
                </a:solidFill>
              </a:endParaRPr>
            </a:p>
            <a:p>
              <a:r>
                <a:rPr lang="en-US" sz="900" b="1">
                  <a:solidFill>
                    <a:srgbClr val="FFC000"/>
                  </a:solidFill>
                </a:rPr>
                <a:t>             - Nick Lippis, leading industry analyst</a:t>
              </a:r>
              <a:endParaRPr lang="en-US" sz="900" b="1">
                <a:solidFill>
                  <a:srgbClr val="FFC000"/>
                </a:solidFill>
                <a:latin typeface="Arial Narrow" pitchFamily="34" charset="0"/>
              </a:endParaRPr>
            </a:p>
          </p:txBody>
        </p:sp>
      </p:grpSp>
      <p:grpSp>
        <p:nvGrpSpPr>
          <p:cNvPr id="148489" name="Group 3"/>
          <p:cNvGrpSpPr>
            <a:grpSpLocks/>
          </p:cNvGrpSpPr>
          <p:nvPr/>
        </p:nvGrpSpPr>
        <p:grpSpPr bwMode="auto">
          <a:xfrm>
            <a:off x="1001713" y="2754313"/>
            <a:ext cx="7140575" cy="1454150"/>
            <a:chOff x="765175" y="2932577"/>
            <a:chExt cx="7140151" cy="1453505"/>
          </a:xfrm>
        </p:grpSpPr>
        <p:sp>
          <p:nvSpPr>
            <p:cNvPr id="28" name="Freeform 27"/>
            <p:cNvSpPr/>
            <p:nvPr/>
          </p:nvSpPr>
          <p:spPr>
            <a:xfrm flipH="1">
              <a:off x="4668605" y="3521278"/>
              <a:ext cx="1660426" cy="276102"/>
            </a:xfrm>
            <a:custGeom>
              <a:avLst/>
              <a:gdLst>
                <a:gd name="connsiteX0" fmla="*/ 0 w 1967023"/>
                <a:gd name="connsiteY0" fmla="*/ 290406 h 492430"/>
                <a:gd name="connsiteX1" fmla="*/ 287079 w 1967023"/>
                <a:gd name="connsiteY1" fmla="*/ 3327 h 492430"/>
                <a:gd name="connsiteX2" fmla="*/ 531627 w 1967023"/>
                <a:gd name="connsiteY2" fmla="*/ 460527 h 492430"/>
                <a:gd name="connsiteX3" fmla="*/ 744279 w 1967023"/>
                <a:gd name="connsiteY3" fmla="*/ 56490 h 492430"/>
                <a:gd name="connsiteX4" fmla="*/ 1084520 w 1967023"/>
                <a:gd name="connsiteY4" fmla="*/ 471160 h 492430"/>
                <a:gd name="connsiteX5" fmla="*/ 1467293 w 1967023"/>
                <a:gd name="connsiteY5" fmla="*/ 67122 h 492430"/>
                <a:gd name="connsiteX6" fmla="*/ 1743739 w 1967023"/>
                <a:gd name="connsiteY6" fmla="*/ 492425 h 492430"/>
                <a:gd name="connsiteX7" fmla="*/ 1967023 w 1967023"/>
                <a:gd name="connsiteY7" fmla="*/ 56490 h 49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7023" h="492430">
                  <a:moveTo>
                    <a:pt x="0" y="290406"/>
                  </a:moveTo>
                  <a:cubicBezTo>
                    <a:pt x="99237" y="132690"/>
                    <a:pt x="198475" y="-25026"/>
                    <a:pt x="287079" y="3327"/>
                  </a:cubicBezTo>
                  <a:cubicBezTo>
                    <a:pt x="375683" y="31680"/>
                    <a:pt x="455427" y="451667"/>
                    <a:pt x="531627" y="460527"/>
                  </a:cubicBezTo>
                  <a:cubicBezTo>
                    <a:pt x="607827" y="469387"/>
                    <a:pt x="652130" y="54718"/>
                    <a:pt x="744279" y="56490"/>
                  </a:cubicBezTo>
                  <a:cubicBezTo>
                    <a:pt x="836428" y="58262"/>
                    <a:pt x="964018" y="469388"/>
                    <a:pt x="1084520" y="471160"/>
                  </a:cubicBezTo>
                  <a:cubicBezTo>
                    <a:pt x="1205022" y="472932"/>
                    <a:pt x="1357423" y="63578"/>
                    <a:pt x="1467293" y="67122"/>
                  </a:cubicBezTo>
                  <a:cubicBezTo>
                    <a:pt x="1577163" y="70666"/>
                    <a:pt x="1660451" y="494197"/>
                    <a:pt x="1743739" y="492425"/>
                  </a:cubicBezTo>
                  <a:cubicBezTo>
                    <a:pt x="1827027" y="490653"/>
                    <a:pt x="1897025" y="273571"/>
                    <a:pt x="1967023" y="56490"/>
                  </a:cubicBezTo>
                </a:path>
              </a:pathLst>
            </a:custGeom>
            <a:ln w="381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 name="Freeform 26"/>
            <p:cNvSpPr/>
            <p:nvPr/>
          </p:nvSpPr>
          <p:spPr>
            <a:xfrm>
              <a:off x="2347818" y="3521278"/>
              <a:ext cx="1660426" cy="276102"/>
            </a:xfrm>
            <a:custGeom>
              <a:avLst/>
              <a:gdLst>
                <a:gd name="connsiteX0" fmla="*/ 0 w 1967023"/>
                <a:gd name="connsiteY0" fmla="*/ 290406 h 492430"/>
                <a:gd name="connsiteX1" fmla="*/ 287079 w 1967023"/>
                <a:gd name="connsiteY1" fmla="*/ 3327 h 492430"/>
                <a:gd name="connsiteX2" fmla="*/ 531627 w 1967023"/>
                <a:gd name="connsiteY2" fmla="*/ 460527 h 492430"/>
                <a:gd name="connsiteX3" fmla="*/ 744279 w 1967023"/>
                <a:gd name="connsiteY3" fmla="*/ 56490 h 492430"/>
                <a:gd name="connsiteX4" fmla="*/ 1084520 w 1967023"/>
                <a:gd name="connsiteY4" fmla="*/ 471160 h 492430"/>
                <a:gd name="connsiteX5" fmla="*/ 1467293 w 1967023"/>
                <a:gd name="connsiteY5" fmla="*/ 67122 h 492430"/>
                <a:gd name="connsiteX6" fmla="*/ 1743739 w 1967023"/>
                <a:gd name="connsiteY6" fmla="*/ 492425 h 492430"/>
                <a:gd name="connsiteX7" fmla="*/ 1967023 w 1967023"/>
                <a:gd name="connsiteY7" fmla="*/ 56490 h 49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67023" h="492430">
                  <a:moveTo>
                    <a:pt x="0" y="290406"/>
                  </a:moveTo>
                  <a:cubicBezTo>
                    <a:pt x="99237" y="132690"/>
                    <a:pt x="198475" y="-25026"/>
                    <a:pt x="287079" y="3327"/>
                  </a:cubicBezTo>
                  <a:cubicBezTo>
                    <a:pt x="375683" y="31680"/>
                    <a:pt x="455427" y="451667"/>
                    <a:pt x="531627" y="460527"/>
                  </a:cubicBezTo>
                  <a:cubicBezTo>
                    <a:pt x="607827" y="469387"/>
                    <a:pt x="652130" y="54718"/>
                    <a:pt x="744279" y="56490"/>
                  </a:cubicBezTo>
                  <a:cubicBezTo>
                    <a:pt x="836428" y="58262"/>
                    <a:pt x="964018" y="469388"/>
                    <a:pt x="1084520" y="471160"/>
                  </a:cubicBezTo>
                  <a:cubicBezTo>
                    <a:pt x="1205022" y="472932"/>
                    <a:pt x="1357423" y="63578"/>
                    <a:pt x="1467293" y="67122"/>
                  </a:cubicBezTo>
                  <a:cubicBezTo>
                    <a:pt x="1577163" y="70666"/>
                    <a:pt x="1660451" y="494197"/>
                    <a:pt x="1743739" y="492425"/>
                  </a:cubicBezTo>
                  <a:cubicBezTo>
                    <a:pt x="1827027" y="490653"/>
                    <a:pt x="1897025" y="273571"/>
                    <a:pt x="1967023" y="56490"/>
                  </a:cubicBezTo>
                </a:path>
              </a:pathLst>
            </a:custGeom>
            <a:ln w="38100"/>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pic>
          <p:nvPicPr>
            <p:cNvPr id="21" name="Picture 20" descr="BlackDiamondX8_Top_Front.png"/>
            <p:cNvPicPr>
              <a:picLocks noChangeAspect="1"/>
            </p:cNvPicPr>
            <p:nvPr/>
          </p:nvPicPr>
          <p:blipFill>
            <a:blip r:embed="rId3"/>
            <a:stretch>
              <a:fillRect/>
            </a:stretch>
          </p:blipFill>
          <p:spPr>
            <a:xfrm>
              <a:off x="3747910" y="2932577"/>
              <a:ext cx="1212778" cy="1453505"/>
            </a:xfrm>
            <a:prstGeom prst="rect">
              <a:avLst/>
            </a:prstGeom>
            <a:ln>
              <a:noFill/>
            </a:ln>
            <a:effectLst>
              <a:outerShdw blurRad="292100" dist="139700" dir="2700000" algn="tl" rotWithShape="0">
                <a:srgbClr val="333333">
                  <a:alpha val="65000"/>
                </a:srgbClr>
              </a:outerShdw>
            </a:effectLst>
          </p:spPr>
        </p:pic>
        <p:pic>
          <p:nvPicPr>
            <p:cNvPr id="148493" name="Picture 4" descr="Description: http://assets.extremenetworks.com/sites/default/files/styles/large/public/null/Extreme_SummitX770_top_front.png"/>
            <p:cNvPicPr>
              <a:picLocks noChangeAspect="1" noChangeArrowheads="1"/>
            </p:cNvPicPr>
            <p:nvPr/>
          </p:nvPicPr>
          <p:blipFill>
            <a:blip r:embed="rId4"/>
            <a:srcRect/>
            <a:stretch>
              <a:fillRect/>
            </a:stretch>
          </p:blipFill>
          <p:spPr bwMode="auto">
            <a:xfrm>
              <a:off x="765175" y="3521101"/>
              <a:ext cx="1828800" cy="377190"/>
            </a:xfrm>
            <a:prstGeom prst="rect">
              <a:avLst/>
            </a:prstGeom>
            <a:noFill/>
            <a:ln w="9525">
              <a:noFill/>
              <a:miter lim="800000"/>
              <a:headEnd/>
              <a:tailEnd/>
            </a:ln>
          </p:spPr>
        </p:pic>
        <p:pic>
          <p:nvPicPr>
            <p:cNvPr id="148494" name="Picture 4" descr="Description: http://assets.extremenetworks.com/sites/default/files/styles/large/public/null/Extreme_SummitX770_top_front.png"/>
            <p:cNvPicPr>
              <a:picLocks noChangeAspect="1" noChangeArrowheads="1"/>
            </p:cNvPicPr>
            <p:nvPr/>
          </p:nvPicPr>
          <p:blipFill>
            <a:blip r:embed="rId4"/>
            <a:srcRect/>
            <a:stretch>
              <a:fillRect/>
            </a:stretch>
          </p:blipFill>
          <p:spPr bwMode="auto">
            <a:xfrm>
              <a:off x="6076526" y="3521101"/>
              <a:ext cx="1828800" cy="377190"/>
            </a:xfrm>
            <a:prstGeom prst="rect">
              <a:avLst/>
            </a:prstGeom>
            <a:noFill/>
            <a:ln w="9525">
              <a:noFill/>
              <a:miter lim="800000"/>
              <a:headEnd/>
              <a:tailEnd/>
            </a:ln>
          </p:spPr>
        </p:pic>
        <p:sp>
          <p:nvSpPr>
            <p:cNvPr id="148495" name="TextBox 23"/>
            <p:cNvSpPr txBox="1">
              <a:spLocks noChangeArrowheads="1"/>
            </p:cNvSpPr>
            <p:nvPr/>
          </p:nvSpPr>
          <p:spPr bwMode="auto">
            <a:xfrm>
              <a:off x="1011892" y="3898291"/>
              <a:ext cx="1335366" cy="250581"/>
            </a:xfrm>
            <a:prstGeom prst="rect">
              <a:avLst/>
            </a:prstGeom>
            <a:noFill/>
            <a:ln w="9525">
              <a:noFill/>
              <a:miter lim="800000"/>
              <a:headEnd/>
              <a:tailEnd/>
            </a:ln>
          </p:spPr>
          <p:txBody>
            <a:bodyPr wrap="none">
              <a:spAutoFit/>
            </a:bodyPr>
            <a:lstStyle/>
            <a:p>
              <a:pPr algn="ctr" defTabSz="914400">
                <a:lnSpc>
                  <a:spcPct val="85000"/>
                </a:lnSpc>
                <a:spcBef>
                  <a:spcPts val="1200"/>
                </a:spcBef>
              </a:pPr>
              <a:r>
                <a:rPr lang="en-US" sz="1200" b="1">
                  <a:solidFill>
                    <a:schemeClr val="accent2"/>
                  </a:solidFill>
                  <a:latin typeface="Arial Black" pitchFamily="34" charset="0"/>
                </a:rPr>
                <a:t>ToR Switches</a:t>
              </a:r>
            </a:p>
          </p:txBody>
        </p:sp>
        <p:sp>
          <p:nvSpPr>
            <p:cNvPr id="148496" name="TextBox 24"/>
            <p:cNvSpPr txBox="1">
              <a:spLocks noChangeArrowheads="1"/>
            </p:cNvSpPr>
            <p:nvPr/>
          </p:nvSpPr>
          <p:spPr bwMode="auto">
            <a:xfrm>
              <a:off x="6323243" y="3898291"/>
              <a:ext cx="1335366" cy="250581"/>
            </a:xfrm>
            <a:prstGeom prst="rect">
              <a:avLst/>
            </a:prstGeom>
            <a:noFill/>
            <a:ln w="9525">
              <a:noFill/>
              <a:miter lim="800000"/>
              <a:headEnd/>
              <a:tailEnd/>
            </a:ln>
          </p:spPr>
          <p:txBody>
            <a:bodyPr wrap="none">
              <a:spAutoFit/>
            </a:bodyPr>
            <a:lstStyle/>
            <a:p>
              <a:pPr algn="ctr" defTabSz="914400">
                <a:lnSpc>
                  <a:spcPct val="85000"/>
                </a:lnSpc>
                <a:spcBef>
                  <a:spcPts val="1200"/>
                </a:spcBef>
              </a:pPr>
              <a:r>
                <a:rPr lang="en-US" sz="1200" b="1">
                  <a:solidFill>
                    <a:schemeClr val="accent2"/>
                  </a:solidFill>
                  <a:latin typeface="Arial Black" pitchFamily="34" charset="0"/>
                </a:rPr>
                <a:t>ToR Switches</a:t>
              </a:r>
            </a:p>
          </p:txBody>
        </p:sp>
      </p:grp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Title 1"/>
          <p:cNvSpPr>
            <a:spLocks noGrp="1"/>
          </p:cNvSpPr>
          <p:nvPr>
            <p:ph type="title"/>
          </p:nvPr>
        </p:nvSpPr>
        <p:spPr/>
        <p:txBody>
          <a:bodyPr/>
          <a:lstStyle/>
          <a:p>
            <a:r>
              <a:rPr lang="ru-RU" smtClean="0">
                <a:cs typeface="Arial" charset="0"/>
              </a:rPr>
              <a:t>Стекирование</a:t>
            </a:r>
            <a:endParaRPr smtClean="0">
              <a:cs typeface="Arial" charset="0"/>
            </a:endParaRPr>
          </a:p>
        </p:txBody>
      </p:sp>
      <p:sp>
        <p:nvSpPr>
          <p:cNvPr id="3" name="Slide Number Placeholder 2"/>
          <p:cNvSpPr>
            <a:spLocks noGrp="1"/>
          </p:cNvSpPr>
          <p:nvPr>
            <p:ph type="sldNum" sz="quarter" idx="10"/>
          </p:nvPr>
        </p:nvSpPr>
        <p:spPr/>
        <p:txBody>
          <a:bodyPr/>
          <a:lstStyle/>
          <a:p>
            <a:pPr>
              <a:defRPr/>
            </a:pPr>
            <a:fld id="{6B0394E7-5C54-4DC0-ACE9-6BEDAFFA0AC6}" type="slidenum">
              <a:rPr lang="en-US">
                <a:latin typeface="+mj-lt"/>
              </a:rPr>
              <a:pPr>
                <a:defRPr/>
              </a:pPr>
              <a:t>39</a:t>
            </a:fld>
            <a:endParaRPr lang="en-US" dirty="0">
              <a:latin typeface="+mj-lt"/>
            </a:endParaRPr>
          </a:p>
        </p:txBody>
      </p:sp>
      <p:sp>
        <p:nvSpPr>
          <p:cNvPr id="4" name="Text Placeholder 3"/>
          <p:cNvSpPr>
            <a:spLocks noGrp="1"/>
          </p:cNvSpPr>
          <p:nvPr>
            <p:ph type="body" sz="quarter" idx="4294967295"/>
          </p:nvPr>
        </p:nvSpPr>
        <p:spPr>
          <a:xfrm>
            <a:off x="0" y="1968500"/>
            <a:ext cx="8361363" cy="3894138"/>
          </a:xfrm>
        </p:spPr>
        <p:txBody>
          <a:bodyPr rtlCol="0">
            <a:normAutofit/>
          </a:bodyPr>
          <a:lstStyle/>
          <a:p>
            <a:pPr fontAlgn="auto">
              <a:spcAft>
                <a:spcPts val="0"/>
              </a:spcAft>
              <a:buFont typeface="Arial" pitchFamily="34" charset="0"/>
              <a:buChar char="•"/>
              <a:defRPr/>
            </a:pPr>
            <a:r>
              <a:rPr lang="en-US" dirty="0" smtClean="0">
                <a:solidFill>
                  <a:srgbClr val="7363A7"/>
                </a:solidFill>
              </a:rPr>
              <a:t>XOS </a:t>
            </a:r>
            <a:r>
              <a:rPr lang="en-US" dirty="0">
                <a:solidFill>
                  <a:srgbClr val="7363A7"/>
                </a:solidFill>
              </a:rPr>
              <a:t>features </a:t>
            </a:r>
            <a:endParaRPr lang="en-US" dirty="0" smtClean="0">
              <a:solidFill>
                <a:srgbClr val="7363A7"/>
              </a:solidFill>
            </a:endParaRPr>
          </a:p>
          <a:p>
            <a:pPr lvl="1" fontAlgn="auto">
              <a:spcAft>
                <a:spcPts val="0"/>
              </a:spcAft>
              <a:defRPr/>
            </a:pPr>
            <a:r>
              <a:rPr lang="en-US" dirty="0" smtClean="0">
                <a:solidFill>
                  <a:srgbClr val="7363A7"/>
                </a:solidFill>
              </a:rPr>
              <a:t>Modular</a:t>
            </a:r>
          </a:p>
          <a:p>
            <a:pPr lvl="1" fontAlgn="auto">
              <a:spcAft>
                <a:spcPts val="0"/>
              </a:spcAft>
              <a:defRPr/>
            </a:pPr>
            <a:r>
              <a:rPr lang="en-US" dirty="0" smtClean="0">
                <a:solidFill>
                  <a:srgbClr val="7363A7"/>
                </a:solidFill>
              </a:rPr>
              <a:t>Memory protected, self-healing</a:t>
            </a:r>
          </a:p>
          <a:p>
            <a:pPr lvl="1" fontAlgn="auto">
              <a:spcAft>
                <a:spcPts val="0"/>
              </a:spcAft>
              <a:defRPr/>
            </a:pPr>
            <a:r>
              <a:rPr lang="en-US" dirty="0" smtClean="0">
                <a:solidFill>
                  <a:srgbClr val="7363A7"/>
                </a:solidFill>
              </a:rPr>
              <a:t>Common across entire Extreme portfolio</a:t>
            </a:r>
            <a:endParaRPr lang="en-US" dirty="0">
              <a:solidFill>
                <a:srgbClr val="7363A7"/>
              </a:solidFill>
            </a:endParaRPr>
          </a:p>
          <a:p>
            <a:pPr fontAlgn="auto">
              <a:spcAft>
                <a:spcPts val="0"/>
              </a:spcAft>
              <a:buFont typeface="Arial" pitchFamily="34" charset="0"/>
              <a:buChar char="•"/>
              <a:defRPr/>
            </a:pPr>
            <a:r>
              <a:rPr lang="en-US" dirty="0" smtClean="0">
                <a:solidFill>
                  <a:srgbClr val="7363A7"/>
                </a:solidFill>
              </a:rPr>
              <a:t>Stacks 40G </a:t>
            </a:r>
            <a:r>
              <a:rPr lang="en-US" dirty="0">
                <a:solidFill>
                  <a:srgbClr val="7363A7"/>
                </a:solidFill>
              </a:rPr>
              <a:t>with GE </a:t>
            </a:r>
            <a:r>
              <a:rPr lang="en-US" dirty="0" err="1">
                <a:solidFill>
                  <a:srgbClr val="7363A7"/>
                </a:solidFill>
              </a:rPr>
              <a:t>ToR</a:t>
            </a:r>
            <a:r>
              <a:rPr lang="en-US" dirty="0">
                <a:solidFill>
                  <a:srgbClr val="7363A7"/>
                </a:solidFill>
              </a:rPr>
              <a:t> – a</a:t>
            </a:r>
            <a:r>
              <a:rPr lang="en-US" dirty="0" smtClean="0">
                <a:solidFill>
                  <a:srgbClr val="7363A7"/>
                </a:solidFill>
              </a:rPr>
              <a:t>ll </a:t>
            </a:r>
            <a:r>
              <a:rPr lang="en-US" dirty="0">
                <a:solidFill>
                  <a:srgbClr val="7363A7"/>
                </a:solidFill>
              </a:rPr>
              <a:t>connected </a:t>
            </a:r>
          </a:p>
          <a:p>
            <a:pPr lvl="1" fontAlgn="auto">
              <a:spcAft>
                <a:spcPts val="0"/>
              </a:spcAft>
              <a:defRPr/>
            </a:pPr>
            <a:r>
              <a:rPr lang="en-US" dirty="0">
                <a:solidFill>
                  <a:srgbClr val="7363A7"/>
                </a:solidFill>
              </a:rPr>
              <a:t>4-port SummitStack-V320</a:t>
            </a:r>
          </a:p>
          <a:p>
            <a:pPr lvl="1" fontAlgn="auto">
              <a:spcAft>
                <a:spcPts val="0"/>
              </a:spcAft>
              <a:defRPr/>
            </a:pPr>
            <a:r>
              <a:rPr lang="en-US" dirty="0">
                <a:solidFill>
                  <a:srgbClr val="7363A7"/>
                </a:solidFill>
              </a:rPr>
              <a:t>2-port SummitStack-V160</a:t>
            </a:r>
          </a:p>
          <a:p>
            <a:pPr lvl="1" fontAlgn="auto">
              <a:spcAft>
                <a:spcPts val="0"/>
              </a:spcAft>
              <a:defRPr/>
            </a:pPr>
            <a:r>
              <a:rPr lang="en-US" dirty="0">
                <a:solidFill>
                  <a:srgbClr val="7363A7"/>
                </a:solidFill>
              </a:rPr>
              <a:t>2-port </a:t>
            </a:r>
            <a:r>
              <a:rPr lang="en-US" dirty="0" err="1">
                <a:solidFill>
                  <a:srgbClr val="7363A7"/>
                </a:solidFill>
              </a:rPr>
              <a:t>SummitStack</a:t>
            </a:r>
            <a:r>
              <a:rPr lang="en-US" dirty="0">
                <a:solidFill>
                  <a:srgbClr val="7363A7"/>
                </a:solidFill>
              </a:rPr>
              <a:t>-</a:t>
            </a:r>
            <a:r>
              <a:rPr lang="en-US" dirty="0" smtClean="0">
                <a:solidFill>
                  <a:srgbClr val="7363A7"/>
                </a:solidFill>
              </a:rPr>
              <a:t>V</a:t>
            </a:r>
            <a:endParaRPr lang="en-US" dirty="0">
              <a:solidFill>
                <a:srgbClr val="7363A7"/>
              </a:solidFill>
            </a:endParaRPr>
          </a:p>
          <a:p>
            <a:pPr fontAlgn="auto">
              <a:spcAft>
                <a:spcPts val="0"/>
              </a:spcAft>
              <a:buFont typeface="Arial" pitchFamily="34" charset="0"/>
              <a:buChar char="•"/>
              <a:defRPr/>
            </a:pPr>
            <a:r>
              <a:rPr lang="en-US" dirty="0">
                <a:solidFill>
                  <a:srgbClr val="7363A7"/>
                </a:solidFill>
              </a:rPr>
              <a:t>Stacking </a:t>
            </a:r>
            <a:r>
              <a:rPr lang="en-US" dirty="0" smtClean="0">
                <a:solidFill>
                  <a:srgbClr val="7363A7"/>
                </a:solidFill>
              </a:rPr>
              <a:t>compatibility</a:t>
            </a:r>
            <a:endParaRPr lang="en-US" dirty="0">
              <a:solidFill>
                <a:srgbClr val="7363A7"/>
              </a:solidFill>
            </a:endParaRPr>
          </a:p>
          <a:p>
            <a:pPr lvl="1" fontAlgn="auto">
              <a:spcAft>
                <a:spcPts val="0"/>
              </a:spcAft>
              <a:defRPr/>
            </a:pPr>
            <a:r>
              <a:rPr lang="en-US" dirty="0">
                <a:solidFill>
                  <a:srgbClr val="7363A7"/>
                </a:solidFill>
              </a:rPr>
              <a:t>Summit </a:t>
            </a:r>
            <a:r>
              <a:rPr lang="en-US" dirty="0" smtClean="0">
                <a:solidFill>
                  <a:srgbClr val="7363A7"/>
                </a:solidFill>
              </a:rPr>
              <a:t>X670, X480, X460, X440</a:t>
            </a:r>
          </a:p>
          <a:p>
            <a:pPr marL="228600" lvl="1" indent="0" fontAlgn="auto">
              <a:spcAft>
                <a:spcPts val="0"/>
              </a:spcAft>
              <a:buFont typeface="Lucida Grande"/>
              <a:buNone/>
              <a:defRPr/>
            </a:pPr>
            <a:endParaRPr lang="en-US" dirty="0">
              <a:solidFill>
                <a:srgbClr val="7363A7"/>
              </a:solidFill>
            </a:endParaRPr>
          </a:p>
        </p:txBody>
      </p:sp>
      <p:grpSp>
        <p:nvGrpSpPr>
          <p:cNvPr id="149508" name="Group 31"/>
          <p:cNvGrpSpPr>
            <a:grpSpLocks/>
          </p:cNvGrpSpPr>
          <p:nvPr/>
        </p:nvGrpSpPr>
        <p:grpSpPr bwMode="auto">
          <a:xfrm>
            <a:off x="5629275" y="2254250"/>
            <a:ext cx="3354388" cy="3494088"/>
            <a:chOff x="5677383" y="2079272"/>
            <a:chExt cx="3303293" cy="4173784"/>
          </a:xfrm>
        </p:grpSpPr>
        <p:sp>
          <p:nvSpPr>
            <p:cNvPr id="33" name="Rectangle 5"/>
            <p:cNvSpPr>
              <a:spLocks noChangeArrowheads="1"/>
            </p:cNvSpPr>
            <p:nvPr/>
          </p:nvSpPr>
          <p:spPr bwMode="auto">
            <a:xfrm>
              <a:off x="6552841" y="4343469"/>
              <a:ext cx="2057327" cy="305307"/>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X770</a:t>
              </a:r>
              <a:endParaRPr lang="en-US" sz="1400" kern="0" dirty="0">
                <a:solidFill>
                  <a:sysClr val="window" lastClr="FFFFFF"/>
                </a:solidFill>
                <a:latin typeface="Arial"/>
                <a:cs typeface="+mn-cs"/>
              </a:endParaRPr>
            </a:p>
          </p:txBody>
        </p:sp>
        <p:sp>
          <p:nvSpPr>
            <p:cNvPr id="34" name="Rectangle 7"/>
            <p:cNvSpPr>
              <a:spLocks noChangeArrowheads="1"/>
            </p:cNvSpPr>
            <p:nvPr/>
          </p:nvSpPr>
          <p:spPr bwMode="auto">
            <a:xfrm>
              <a:off x="6552841" y="5105786"/>
              <a:ext cx="2057327" cy="305307"/>
            </a:xfrm>
            <a:prstGeom prst="rect">
              <a:avLst/>
            </a:prstGeom>
            <a:solidFill>
              <a:srgbClr val="584A83"/>
            </a:solidFill>
            <a:ln w="9525" cap="flat" cmpd="sng" algn="ctr">
              <a:solidFill>
                <a:srgbClr val="A3C200">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X770</a:t>
              </a:r>
              <a:endParaRPr lang="en-US" sz="1400" kern="0" dirty="0">
                <a:solidFill>
                  <a:sysClr val="window" lastClr="FFFFFF"/>
                </a:solidFill>
                <a:latin typeface="Arial"/>
                <a:cs typeface="+mn-cs"/>
              </a:endParaRPr>
            </a:p>
          </p:txBody>
        </p:sp>
        <p:sp>
          <p:nvSpPr>
            <p:cNvPr id="35" name="Rectangle 8"/>
            <p:cNvSpPr>
              <a:spLocks noChangeArrowheads="1"/>
            </p:cNvSpPr>
            <p:nvPr/>
          </p:nvSpPr>
          <p:spPr bwMode="auto">
            <a:xfrm>
              <a:off x="6552841" y="5486946"/>
              <a:ext cx="2057327" cy="303410"/>
            </a:xfrm>
            <a:prstGeom prst="rect">
              <a:avLst/>
            </a:prstGeom>
            <a:gradFill rotWithShape="1">
              <a:gsLst>
                <a:gs pos="0">
                  <a:srgbClr val="A3C200">
                    <a:shade val="51000"/>
                    <a:satMod val="130000"/>
                  </a:srgbClr>
                </a:gs>
                <a:gs pos="80000">
                  <a:srgbClr val="A3C200">
                    <a:shade val="93000"/>
                    <a:satMod val="130000"/>
                  </a:srgbClr>
                </a:gs>
                <a:gs pos="100000">
                  <a:srgbClr val="A3C200">
                    <a:shade val="94000"/>
                    <a:satMod val="135000"/>
                  </a:srgbClr>
                </a:gs>
              </a:gsLst>
              <a:lin ang="16200000" scaled="0"/>
            </a:gradFill>
            <a:ln w="9525" cap="flat" cmpd="sng" algn="ctr">
              <a:solidFill>
                <a:srgbClr val="A3C200">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X460/480</a:t>
              </a:r>
              <a:endParaRPr lang="en-US" sz="1400" kern="0" dirty="0">
                <a:solidFill>
                  <a:sysClr val="window" lastClr="FFFFFF"/>
                </a:solidFill>
                <a:latin typeface="Arial"/>
                <a:cs typeface="+mn-cs"/>
              </a:endParaRPr>
            </a:p>
          </p:txBody>
        </p:sp>
        <p:sp>
          <p:nvSpPr>
            <p:cNvPr id="36" name="Rectangle 9"/>
            <p:cNvSpPr>
              <a:spLocks noChangeArrowheads="1"/>
            </p:cNvSpPr>
            <p:nvPr/>
          </p:nvSpPr>
          <p:spPr bwMode="auto">
            <a:xfrm>
              <a:off x="6552841" y="5868104"/>
              <a:ext cx="2057327" cy="303410"/>
            </a:xfrm>
            <a:prstGeom prst="rect">
              <a:avLst/>
            </a:prstGeom>
            <a:gradFill rotWithShape="1">
              <a:gsLst>
                <a:gs pos="0">
                  <a:srgbClr val="A3C200">
                    <a:shade val="51000"/>
                    <a:satMod val="130000"/>
                  </a:srgbClr>
                </a:gs>
                <a:gs pos="80000">
                  <a:srgbClr val="A3C200">
                    <a:shade val="93000"/>
                    <a:satMod val="130000"/>
                  </a:srgbClr>
                </a:gs>
                <a:gs pos="100000">
                  <a:srgbClr val="A3C200">
                    <a:shade val="94000"/>
                    <a:satMod val="135000"/>
                  </a:srgbClr>
                </a:gs>
              </a:gsLst>
              <a:lin ang="16200000" scaled="0"/>
            </a:gradFill>
            <a:ln w="9525" cap="flat" cmpd="sng" algn="ctr">
              <a:solidFill>
                <a:srgbClr val="A3C200">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X460/480</a:t>
              </a:r>
              <a:endParaRPr lang="en-US" sz="1400" kern="0" dirty="0">
                <a:solidFill>
                  <a:sysClr val="window" lastClr="FFFFFF"/>
                </a:solidFill>
                <a:latin typeface="Arial"/>
                <a:cs typeface="+mn-cs"/>
              </a:endParaRPr>
            </a:p>
          </p:txBody>
        </p:sp>
        <p:cxnSp>
          <p:nvCxnSpPr>
            <p:cNvPr id="37" name="AutoShape 10"/>
            <p:cNvCxnSpPr>
              <a:cxnSpLocks noChangeShapeType="1"/>
              <a:stCxn id="33" idx="1"/>
              <a:endCxn id="43" idx="1"/>
            </p:cNvCxnSpPr>
            <p:nvPr/>
          </p:nvCxnSpPr>
          <p:spPr bwMode="auto">
            <a:xfrm rot="10800000" flipV="1">
              <a:off x="6552841" y="4495174"/>
              <a:ext cx="1564" cy="381159"/>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38" name="AutoShape 11"/>
            <p:cNvCxnSpPr>
              <a:cxnSpLocks noChangeShapeType="1"/>
              <a:stCxn id="43" idx="1"/>
              <a:endCxn id="34" idx="1"/>
            </p:cNvCxnSpPr>
            <p:nvPr/>
          </p:nvCxnSpPr>
          <p:spPr bwMode="auto">
            <a:xfrm rot="10800000" flipV="1">
              <a:off x="6552841" y="4876333"/>
              <a:ext cx="1564" cy="381158"/>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39" name="AutoShape 12"/>
            <p:cNvCxnSpPr>
              <a:cxnSpLocks noChangeShapeType="1"/>
              <a:stCxn id="34" idx="1"/>
              <a:endCxn id="35" idx="1"/>
            </p:cNvCxnSpPr>
            <p:nvPr/>
          </p:nvCxnSpPr>
          <p:spPr bwMode="auto">
            <a:xfrm rot="10800000" flipV="1">
              <a:off x="6552841" y="5257491"/>
              <a:ext cx="1564" cy="381159"/>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40" name="AutoShape 13"/>
            <p:cNvCxnSpPr>
              <a:cxnSpLocks noChangeShapeType="1"/>
              <a:stCxn id="35" idx="1"/>
              <a:endCxn id="36" idx="1"/>
            </p:cNvCxnSpPr>
            <p:nvPr/>
          </p:nvCxnSpPr>
          <p:spPr bwMode="auto">
            <a:xfrm rot="10800000" flipV="1">
              <a:off x="6552841" y="5638651"/>
              <a:ext cx="1564" cy="381158"/>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41" name="AutoShape 14"/>
            <p:cNvCxnSpPr>
              <a:cxnSpLocks noChangeShapeType="1"/>
              <a:stCxn id="33" idx="1"/>
              <a:endCxn id="36" idx="1"/>
            </p:cNvCxnSpPr>
            <p:nvPr/>
          </p:nvCxnSpPr>
          <p:spPr bwMode="auto">
            <a:xfrm rot="10800000" flipV="1">
              <a:off x="6552841" y="4495174"/>
              <a:ext cx="1564" cy="1524635"/>
            </a:xfrm>
            <a:prstGeom prst="curvedConnector3">
              <a:avLst>
                <a:gd name="adj1" fmla="val 58428671"/>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sp>
          <p:nvSpPr>
            <p:cNvPr id="149519" name="WordArt 32"/>
            <p:cNvSpPr>
              <a:spLocks noChangeArrowheads="1" noChangeShapeType="1" noTextEdit="1"/>
            </p:cNvSpPr>
            <p:nvPr/>
          </p:nvSpPr>
          <p:spPr bwMode="auto">
            <a:xfrm>
              <a:off x="5744901" y="5140325"/>
              <a:ext cx="533400" cy="269875"/>
            </a:xfrm>
            <a:prstGeom prst="rect">
              <a:avLst/>
            </a:prstGeom>
          </p:spPr>
          <p:txBody>
            <a:bodyPr wrap="none" fromWordArt="1">
              <a:prstTxWarp prst="textPlain">
                <a:avLst>
                  <a:gd name="adj" fmla="val 50000"/>
                </a:avLst>
              </a:prstTxWarp>
            </a:bodyPr>
            <a:lstStyle/>
            <a:p>
              <a:r>
                <a:rPr lang="en-US" sz="3600" kern="10">
                  <a:ln w="3175">
                    <a:solidFill>
                      <a:srgbClr val="000000"/>
                    </a:solidFill>
                    <a:round/>
                    <a:headEnd/>
                    <a:tailEnd/>
                  </a:ln>
                  <a:solidFill>
                    <a:srgbClr val="EBFF81"/>
                  </a:solidFill>
                  <a:latin typeface="Arial Black"/>
                </a:rPr>
                <a:t>40 G</a:t>
              </a:r>
              <a:endParaRPr lang="ru-RU" sz="3600" kern="10">
                <a:ln w="3175">
                  <a:solidFill>
                    <a:srgbClr val="000000"/>
                  </a:solidFill>
                  <a:round/>
                  <a:headEnd/>
                  <a:tailEnd/>
                </a:ln>
                <a:solidFill>
                  <a:srgbClr val="EBFF81"/>
                </a:solidFill>
                <a:latin typeface="Arial Black"/>
              </a:endParaRPr>
            </a:p>
          </p:txBody>
        </p:sp>
        <p:sp>
          <p:nvSpPr>
            <p:cNvPr id="43" name="Rectangle 5"/>
            <p:cNvSpPr>
              <a:spLocks noChangeArrowheads="1"/>
            </p:cNvSpPr>
            <p:nvPr/>
          </p:nvSpPr>
          <p:spPr bwMode="auto">
            <a:xfrm>
              <a:off x="6552841" y="4724628"/>
              <a:ext cx="2057327" cy="305306"/>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X670</a:t>
              </a:r>
              <a:endParaRPr lang="en-US" sz="1400" kern="0" dirty="0">
                <a:solidFill>
                  <a:sysClr val="window" lastClr="FFFFFF"/>
                </a:solidFill>
                <a:latin typeface="Arial"/>
                <a:cs typeface="+mn-cs"/>
              </a:endParaRPr>
            </a:p>
          </p:txBody>
        </p:sp>
        <p:sp>
          <p:nvSpPr>
            <p:cNvPr id="44" name="Rectangle 43"/>
            <p:cNvSpPr/>
            <p:nvPr/>
          </p:nvSpPr>
          <p:spPr>
            <a:xfrm rot="5400000">
              <a:off x="7807748" y="5080129"/>
              <a:ext cx="1976523" cy="369332"/>
            </a:xfrm>
            <a:prstGeom prst="rect">
              <a:avLst/>
            </a:prstGeom>
          </p:spPr>
          <p:txBody>
            <a:bodyPr>
              <a:spAutoFit/>
            </a:bodyPr>
            <a:lstStyle/>
            <a:p>
              <a:pPr algn="ctr" defTabSz="914400" fontAlgn="auto">
                <a:spcBef>
                  <a:spcPts val="0"/>
                </a:spcBef>
                <a:spcAft>
                  <a:spcPts val="0"/>
                </a:spcAft>
                <a:defRPr/>
              </a:pPr>
              <a:r>
                <a:rPr lang="en-US" b="1" kern="0" dirty="0">
                  <a:ln w="12700">
                    <a:solidFill>
                      <a:srgbClr val="2C2542">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a:cs typeface="+mn-cs"/>
                </a:rPr>
                <a:t>Up to 8 units</a:t>
              </a:r>
            </a:p>
          </p:txBody>
        </p:sp>
        <p:sp>
          <p:nvSpPr>
            <p:cNvPr id="45" name="Rectangle 5"/>
            <p:cNvSpPr>
              <a:spLocks noChangeArrowheads="1"/>
            </p:cNvSpPr>
            <p:nvPr/>
          </p:nvSpPr>
          <p:spPr bwMode="auto">
            <a:xfrm>
              <a:off x="6509069" y="2145644"/>
              <a:ext cx="2057327" cy="305306"/>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X770</a:t>
              </a:r>
              <a:endParaRPr lang="en-US" sz="1400" kern="0" dirty="0">
                <a:solidFill>
                  <a:sysClr val="window" lastClr="FFFFFF"/>
                </a:solidFill>
                <a:latin typeface="Arial"/>
                <a:cs typeface="+mn-cs"/>
              </a:endParaRPr>
            </a:p>
          </p:txBody>
        </p:sp>
        <p:sp>
          <p:nvSpPr>
            <p:cNvPr id="46" name="Rectangle 7"/>
            <p:cNvSpPr>
              <a:spLocks noChangeArrowheads="1"/>
            </p:cNvSpPr>
            <p:nvPr/>
          </p:nvSpPr>
          <p:spPr bwMode="auto">
            <a:xfrm>
              <a:off x="6509069" y="2907961"/>
              <a:ext cx="2057327" cy="305306"/>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X770</a:t>
              </a:r>
              <a:endParaRPr lang="en-US" sz="1400" kern="0" dirty="0">
                <a:solidFill>
                  <a:sysClr val="window" lastClr="FFFFFF"/>
                </a:solidFill>
                <a:latin typeface="Arial"/>
                <a:cs typeface="+mn-cs"/>
              </a:endParaRPr>
            </a:p>
          </p:txBody>
        </p:sp>
        <p:sp>
          <p:nvSpPr>
            <p:cNvPr id="47" name="Rectangle 8"/>
            <p:cNvSpPr>
              <a:spLocks noChangeArrowheads="1"/>
            </p:cNvSpPr>
            <p:nvPr/>
          </p:nvSpPr>
          <p:spPr bwMode="auto">
            <a:xfrm>
              <a:off x="6509069" y="3289119"/>
              <a:ext cx="2057327" cy="305307"/>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X670V</a:t>
              </a:r>
              <a:endParaRPr lang="en-US" sz="1400" kern="0" dirty="0">
                <a:solidFill>
                  <a:sysClr val="window" lastClr="FFFFFF"/>
                </a:solidFill>
                <a:latin typeface="Arial"/>
                <a:cs typeface="+mn-cs"/>
              </a:endParaRPr>
            </a:p>
          </p:txBody>
        </p:sp>
        <p:sp>
          <p:nvSpPr>
            <p:cNvPr id="48" name="Rectangle 9"/>
            <p:cNvSpPr>
              <a:spLocks noChangeArrowheads="1"/>
            </p:cNvSpPr>
            <p:nvPr/>
          </p:nvSpPr>
          <p:spPr bwMode="auto">
            <a:xfrm>
              <a:off x="6509069" y="3670279"/>
              <a:ext cx="2057327" cy="305306"/>
            </a:xfrm>
            <a:prstGeom prst="rect">
              <a:avLst/>
            </a:prstGeom>
            <a:solidFill>
              <a:srgbClr val="92D050"/>
            </a:soli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X480</a:t>
              </a:r>
              <a:endParaRPr lang="en-US" sz="1400" kern="0" dirty="0">
                <a:solidFill>
                  <a:sysClr val="window" lastClr="FFFFFF"/>
                </a:solidFill>
                <a:latin typeface="Arial"/>
                <a:cs typeface="+mn-cs"/>
              </a:endParaRPr>
            </a:p>
          </p:txBody>
        </p:sp>
        <p:cxnSp>
          <p:nvCxnSpPr>
            <p:cNvPr id="49" name="AutoShape 10"/>
            <p:cNvCxnSpPr>
              <a:cxnSpLocks noChangeShapeType="1"/>
              <a:stCxn id="45" idx="1"/>
              <a:endCxn id="55" idx="1"/>
            </p:cNvCxnSpPr>
            <p:nvPr/>
          </p:nvCxnSpPr>
          <p:spPr bwMode="auto">
            <a:xfrm rot="10800000" flipV="1">
              <a:off x="6509069" y="2299244"/>
              <a:ext cx="1564" cy="381159"/>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50" name="AutoShape 11"/>
            <p:cNvCxnSpPr>
              <a:cxnSpLocks noChangeShapeType="1"/>
              <a:stCxn id="55" idx="1"/>
              <a:endCxn id="46" idx="1"/>
            </p:cNvCxnSpPr>
            <p:nvPr/>
          </p:nvCxnSpPr>
          <p:spPr bwMode="auto">
            <a:xfrm rot="10800000" flipV="1">
              <a:off x="6509069" y="2680404"/>
              <a:ext cx="1564" cy="379262"/>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51" name="AutoShape 12"/>
            <p:cNvCxnSpPr>
              <a:cxnSpLocks noChangeShapeType="1"/>
              <a:stCxn id="46" idx="1"/>
              <a:endCxn id="47" idx="1"/>
            </p:cNvCxnSpPr>
            <p:nvPr/>
          </p:nvCxnSpPr>
          <p:spPr bwMode="auto">
            <a:xfrm rot="10800000" flipV="1">
              <a:off x="6509069" y="3059666"/>
              <a:ext cx="1564" cy="381158"/>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52" name="AutoShape 13"/>
            <p:cNvCxnSpPr>
              <a:cxnSpLocks noChangeShapeType="1"/>
              <a:stCxn id="47" idx="1"/>
              <a:endCxn id="48" idx="1"/>
            </p:cNvCxnSpPr>
            <p:nvPr/>
          </p:nvCxnSpPr>
          <p:spPr bwMode="auto">
            <a:xfrm rot="10800000" flipV="1">
              <a:off x="6509069" y="3440824"/>
              <a:ext cx="1564" cy="381159"/>
            </a:xfrm>
            <a:prstGeom prst="curvedConnector3">
              <a:avLst>
                <a:gd name="adj1" fmla="val 14395466"/>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cxnSp>
          <p:nvCxnSpPr>
            <p:cNvPr id="53" name="AutoShape 14"/>
            <p:cNvCxnSpPr>
              <a:cxnSpLocks noChangeShapeType="1"/>
              <a:stCxn id="45" idx="1"/>
              <a:endCxn id="48" idx="1"/>
            </p:cNvCxnSpPr>
            <p:nvPr/>
          </p:nvCxnSpPr>
          <p:spPr bwMode="auto">
            <a:xfrm rot="10800000" flipV="1">
              <a:off x="6509069" y="2299244"/>
              <a:ext cx="1564" cy="1522739"/>
            </a:xfrm>
            <a:prstGeom prst="curvedConnector3">
              <a:avLst>
                <a:gd name="adj1" fmla="val 58428671"/>
              </a:avLst>
            </a:prstGeom>
            <a:noFill/>
            <a:ln w="38100" cap="flat" cmpd="sng" algn="ctr">
              <a:solidFill>
                <a:srgbClr val="777777"/>
              </a:solidFill>
              <a:prstDash val="solid"/>
              <a:headEnd/>
              <a:tailEnd/>
            </a:ln>
            <a:effectLst>
              <a:outerShdw blurRad="40000" dist="23000" dir="5400000" rotWithShape="0">
                <a:srgbClr val="000000">
                  <a:alpha val="35000"/>
                </a:srgbClr>
              </a:outerShdw>
            </a:effectLst>
          </p:spPr>
        </p:cxnSp>
        <p:sp>
          <p:nvSpPr>
            <p:cNvPr id="54" name="WordArt 32"/>
            <p:cNvSpPr>
              <a:spLocks noChangeArrowheads="1" noChangeShapeType="1" noTextEdit="1"/>
            </p:cNvSpPr>
            <p:nvPr/>
          </p:nvSpPr>
          <p:spPr bwMode="auto">
            <a:xfrm>
              <a:off x="5677383" y="2532228"/>
              <a:ext cx="600918" cy="1146372"/>
            </a:xfrm>
            <a:prstGeom prst="rect">
              <a:avLst/>
            </a:prstGeom>
          </p:spPr>
          <p:txBody>
            <a:bodyPr wrap="none" fromWordArt="1">
              <a:prstTxWarp prst="textPlain">
                <a:avLst>
                  <a:gd name="adj" fmla="val 50000"/>
                </a:avLst>
              </a:prstTxWarp>
            </a:bodyPr>
            <a:lstStyle/>
            <a:p>
              <a:pPr defTabSz="914400" fontAlgn="auto">
                <a:spcBef>
                  <a:spcPts val="0"/>
                </a:spcBef>
                <a:spcAft>
                  <a:spcPts val="0"/>
                </a:spcAft>
                <a:defRPr/>
              </a:pPr>
              <a:r>
                <a:rPr lang="en-US" sz="3600" kern="10" dirty="0">
                  <a:ln w="3175">
                    <a:solidFill>
                      <a:srgbClr val="000000"/>
                    </a:solidFill>
                    <a:round/>
                    <a:headEnd/>
                    <a:tailEnd/>
                  </a:ln>
                  <a:solidFill>
                    <a:srgbClr val="584A83"/>
                  </a:solidFill>
                  <a:latin typeface="Arial Black"/>
                  <a:cs typeface="+mn-cs"/>
                </a:rPr>
                <a:t> </a:t>
              </a:r>
              <a:r>
                <a:rPr lang="en-US" sz="3600" kern="10" dirty="0">
                  <a:ln w="3175">
                    <a:solidFill>
                      <a:srgbClr val="000000"/>
                    </a:solidFill>
                    <a:round/>
                    <a:headEnd/>
                    <a:tailEnd/>
                  </a:ln>
                  <a:solidFill>
                    <a:schemeClr val="accent4">
                      <a:lumMod val="40000"/>
                      <a:lumOff val="60000"/>
                    </a:schemeClr>
                  </a:solidFill>
                  <a:latin typeface="Arial Black"/>
                  <a:cs typeface="+mn-cs"/>
                </a:rPr>
                <a:t>160 G</a:t>
              </a:r>
            </a:p>
            <a:p>
              <a:pPr defTabSz="914400" fontAlgn="auto">
                <a:spcBef>
                  <a:spcPts val="0"/>
                </a:spcBef>
                <a:spcAft>
                  <a:spcPts val="0"/>
                </a:spcAft>
                <a:defRPr/>
              </a:pPr>
              <a:r>
                <a:rPr lang="en-US" sz="3600" kern="10" dirty="0">
                  <a:ln w="3175">
                    <a:solidFill>
                      <a:srgbClr val="000000"/>
                    </a:solidFill>
                    <a:round/>
                    <a:headEnd/>
                    <a:tailEnd/>
                  </a:ln>
                  <a:solidFill>
                    <a:schemeClr val="accent4">
                      <a:lumMod val="40000"/>
                      <a:lumOff val="60000"/>
                    </a:schemeClr>
                  </a:solidFill>
                  <a:latin typeface="Arial Black"/>
                  <a:cs typeface="+mn-cs"/>
                </a:rPr>
                <a:t>Or</a:t>
              </a:r>
            </a:p>
            <a:p>
              <a:pPr defTabSz="914400" fontAlgn="auto">
                <a:spcBef>
                  <a:spcPts val="0"/>
                </a:spcBef>
                <a:spcAft>
                  <a:spcPts val="0"/>
                </a:spcAft>
                <a:defRPr/>
              </a:pPr>
              <a:r>
                <a:rPr lang="en-US" sz="3600" kern="10" dirty="0">
                  <a:ln w="3175">
                    <a:solidFill>
                      <a:srgbClr val="000000"/>
                    </a:solidFill>
                    <a:round/>
                    <a:headEnd/>
                    <a:tailEnd/>
                  </a:ln>
                  <a:solidFill>
                    <a:schemeClr val="accent4">
                      <a:lumMod val="40000"/>
                      <a:lumOff val="60000"/>
                    </a:schemeClr>
                  </a:solidFill>
                  <a:latin typeface="Arial Black"/>
                  <a:cs typeface="+mn-cs"/>
                </a:rPr>
                <a:t>320 G</a:t>
              </a:r>
            </a:p>
          </p:txBody>
        </p:sp>
        <p:sp>
          <p:nvSpPr>
            <p:cNvPr id="55" name="Rectangle 5"/>
            <p:cNvSpPr>
              <a:spLocks noChangeArrowheads="1"/>
            </p:cNvSpPr>
            <p:nvPr/>
          </p:nvSpPr>
          <p:spPr bwMode="auto">
            <a:xfrm>
              <a:off x="6509069" y="2526802"/>
              <a:ext cx="2057327" cy="305307"/>
            </a:xfrm>
            <a:prstGeom prst="rect">
              <a:avLst/>
            </a:prstGeom>
            <a:gradFill rotWithShape="1">
              <a:gsLst>
                <a:gs pos="0">
                  <a:srgbClr val="584A83">
                    <a:shade val="51000"/>
                    <a:satMod val="130000"/>
                  </a:srgbClr>
                </a:gs>
                <a:gs pos="80000">
                  <a:srgbClr val="584A83">
                    <a:shade val="93000"/>
                    <a:satMod val="130000"/>
                  </a:srgbClr>
                </a:gs>
                <a:gs pos="100000">
                  <a:srgbClr val="584A83">
                    <a:shade val="94000"/>
                    <a:satMod val="135000"/>
                  </a:srgbClr>
                </a:gs>
              </a:gsLst>
              <a:lin ang="16200000" scaled="0"/>
            </a:gradFill>
            <a:ln w="9525" cap="flat" cmpd="sng" algn="ctr">
              <a:solidFill>
                <a:srgbClr val="584A83">
                  <a:shade val="95000"/>
                  <a:satMod val="105000"/>
                </a:srgbClr>
              </a:solidFill>
              <a:prstDash val="solid"/>
              <a:headEnd/>
              <a:tailEnd/>
            </a:ln>
            <a:effectLst>
              <a:outerShdw blurRad="40000" dist="23000" dir="5400000" rotWithShape="0">
                <a:srgbClr val="000000">
                  <a:alpha val="35000"/>
                </a:srgbClr>
              </a:outerShdw>
            </a:effectLst>
          </p:spPr>
          <p:txBody>
            <a:bodyPr wrap="none" anchor="ctr"/>
            <a:lstStyle/>
            <a:p>
              <a:pPr defTabSz="914400" fontAlgn="auto">
                <a:spcBef>
                  <a:spcPts val="0"/>
                </a:spcBef>
                <a:spcAft>
                  <a:spcPts val="0"/>
                </a:spcAft>
                <a:defRPr/>
              </a:pPr>
              <a:r>
                <a:rPr lang="en-US" sz="1400" kern="0" dirty="0">
                  <a:solidFill>
                    <a:sysClr val="window" lastClr="FFFFFF"/>
                  </a:solidFill>
                  <a:latin typeface="Arial"/>
                  <a:cs typeface="+mn-cs"/>
                </a:rPr>
                <a:t>Summit </a:t>
              </a:r>
              <a:r>
                <a:rPr lang="en-US" sz="1400" kern="0" dirty="0">
                  <a:solidFill>
                    <a:sysClr val="window" lastClr="FFFFFF"/>
                  </a:solidFill>
                  <a:latin typeface="Arial"/>
                  <a:cs typeface="+mn-cs"/>
                </a:rPr>
                <a:t>X670V</a:t>
              </a:r>
              <a:endParaRPr lang="en-US" sz="1400" kern="0" dirty="0">
                <a:solidFill>
                  <a:sysClr val="window" lastClr="FFFFFF"/>
                </a:solidFill>
                <a:latin typeface="Arial"/>
                <a:cs typeface="+mn-cs"/>
              </a:endParaRPr>
            </a:p>
          </p:txBody>
        </p:sp>
        <p:sp>
          <p:nvSpPr>
            <p:cNvPr id="56" name="Rectangle 55"/>
            <p:cNvSpPr/>
            <p:nvPr/>
          </p:nvSpPr>
          <p:spPr>
            <a:xfrm rot="5400000">
              <a:off x="7763379" y="2882868"/>
              <a:ext cx="1976523" cy="369332"/>
            </a:xfrm>
            <a:prstGeom prst="rect">
              <a:avLst/>
            </a:prstGeom>
          </p:spPr>
          <p:txBody>
            <a:bodyPr>
              <a:spAutoFit/>
            </a:bodyPr>
            <a:lstStyle/>
            <a:p>
              <a:pPr algn="ctr" defTabSz="914400" fontAlgn="auto">
                <a:spcBef>
                  <a:spcPts val="0"/>
                </a:spcBef>
                <a:spcAft>
                  <a:spcPts val="0"/>
                </a:spcAft>
                <a:defRPr/>
              </a:pPr>
              <a:r>
                <a:rPr lang="en-US" b="1" kern="0" dirty="0">
                  <a:ln w="12700">
                    <a:solidFill>
                      <a:srgbClr val="2C2542">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Arial"/>
                  <a:cs typeface="+mn-cs"/>
                </a:rPr>
                <a:t>Up to 8 units</a:t>
              </a:r>
            </a:p>
          </p:txBody>
        </p:sp>
      </p:grpSp>
      <p:sp>
        <p:nvSpPr>
          <p:cNvPr id="149509" name="Text Placeholder 4"/>
          <p:cNvSpPr txBox="1">
            <a:spLocks/>
          </p:cNvSpPr>
          <p:nvPr/>
        </p:nvSpPr>
        <p:spPr bwMode="auto">
          <a:xfrm>
            <a:off x="234950" y="1125538"/>
            <a:ext cx="8696325" cy="1058862"/>
          </a:xfrm>
          <a:prstGeom prst="rect">
            <a:avLst/>
          </a:prstGeom>
          <a:noFill/>
          <a:ln w="9525">
            <a:noFill/>
            <a:miter lim="800000"/>
            <a:headEnd/>
            <a:tailEnd/>
          </a:ln>
        </p:spPr>
        <p:txBody>
          <a:bodyPr/>
          <a:lstStyle/>
          <a:p>
            <a:pPr algn="ctr" defTabSz="914400">
              <a:lnSpc>
                <a:spcPct val="85000"/>
              </a:lnSpc>
              <a:spcBef>
                <a:spcPts val="1200"/>
              </a:spcBef>
              <a:buFont typeface="Arial" charset="0"/>
              <a:buNone/>
            </a:pPr>
            <a:r>
              <a:rPr lang="ru-RU" sz="2400" b="1">
                <a:solidFill>
                  <a:srgbClr val="7363A7"/>
                </a:solidFill>
              </a:rPr>
              <a:t>Коммутатор </a:t>
            </a:r>
            <a:r>
              <a:rPr lang="en-US" sz="2400" b="1">
                <a:solidFill>
                  <a:srgbClr val="7363A7"/>
                </a:solidFill>
              </a:rPr>
              <a:t>Summit X770 </a:t>
            </a:r>
            <a:r>
              <a:rPr lang="ru-RU" sz="2400" b="1">
                <a:solidFill>
                  <a:srgbClr val="7363A7"/>
                </a:solidFill>
              </a:rPr>
              <a:t>стекируется с коммутаторами </a:t>
            </a:r>
            <a:r>
              <a:rPr lang="en-US" sz="2400" b="1">
                <a:solidFill>
                  <a:srgbClr val="7363A7"/>
                </a:solidFill>
              </a:rPr>
              <a:t>Summit </a:t>
            </a:r>
            <a:r>
              <a:rPr lang="ru-RU" sz="2400" b="1">
                <a:solidFill>
                  <a:srgbClr val="7363A7"/>
                </a:solidFill>
              </a:rPr>
              <a:t>других моделей</a:t>
            </a:r>
            <a:endParaRPr lang="en-US" sz="2400" b="1">
              <a:solidFill>
                <a:srgbClr val="7363A7"/>
              </a:solidFill>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AutoShape 5"/>
          <p:cNvSpPr>
            <a:spLocks noChangeArrowheads="1"/>
          </p:cNvSpPr>
          <p:nvPr/>
        </p:nvSpPr>
        <p:spPr bwMode="auto">
          <a:xfrm>
            <a:off x="3668713" y="765175"/>
            <a:ext cx="1479550" cy="731838"/>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X770</a:t>
            </a:r>
          </a:p>
        </p:txBody>
      </p:sp>
      <p:pic>
        <p:nvPicPr>
          <p:cNvPr id="105474" name="Picture 28" descr="CX_SummitX650_24x_Top_Front"/>
          <p:cNvPicPr>
            <a:picLocks noChangeAspect="1" noChangeArrowheads="1"/>
          </p:cNvPicPr>
          <p:nvPr/>
        </p:nvPicPr>
        <p:blipFill>
          <a:blip r:embed="rId3"/>
          <a:srcRect/>
          <a:stretch>
            <a:fillRect/>
          </a:stretch>
        </p:blipFill>
        <p:spPr bwMode="auto">
          <a:xfrm>
            <a:off x="3741738" y="1057275"/>
            <a:ext cx="1295400" cy="295275"/>
          </a:xfrm>
          <a:prstGeom prst="rect">
            <a:avLst/>
          </a:prstGeom>
          <a:noFill/>
          <a:ln w="9525">
            <a:noFill/>
            <a:miter lim="800000"/>
            <a:headEnd/>
            <a:tailEnd/>
          </a:ln>
        </p:spPr>
      </p:pic>
      <p:sp>
        <p:nvSpPr>
          <p:cNvPr id="93" name="Rounded Rectangle 92"/>
          <p:cNvSpPr/>
          <p:nvPr/>
        </p:nvSpPr>
        <p:spPr>
          <a:xfrm>
            <a:off x="5419725" y="695325"/>
            <a:ext cx="3440113" cy="5461000"/>
          </a:xfrm>
          <a:prstGeom prst="roundRect">
            <a:avLst>
              <a:gd name="adj" fmla="val 0"/>
            </a:avLst>
          </a:prstGeom>
          <a:noFill/>
          <a:ln w="9525">
            <a:solidFill>
              <a:schemeClr val="tx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182880" anchor="b"/>
          <a:lstStyle/>
          <a:p>
            <a:pPr algn="ctr" fontAlgn="auto">
              <a:spcBef>
                <a:spcPts val="0"/>
              </a:spcBef>
              <a:spcAft>
                <a:spcPts val="0"/>
              </a:spcAft>
              <a:defRPr/>
            </a:pPr>
            <a:r>
              <a:rPr lang="en-US" sz="1400" b="1" dirty="0">
                <a:solidFill>
                  <a:schemeClr val="tx2"/>
                </a:solidFill>
              </a:rPr>
              <a:t>Modular</a:t>
            </a:r>
          </a:p>
        </p:txBody>
      </p:sp>
      <p:sp>
        <p:nvSpPr>
          <p:cNvPr id="105476" name="Title 1"/>
          <p:cNvSpPr>
            <a:spLocks noGrp="1"/>
          </p:cNvSpPr>
          <p:nvPr>
            <p:ph type="title"/>
          </p:nvPr>
        </p:nvSpPr>
        <p:spPr>
          <a:xfrm>
            <a:off x="225425" y="-26988"/>
            <a:ext cx="8694738" cy="774701"/>
          </a:xfrm>
        </p:spPr>
        <p:txBody>
          <a:bodyPr/>
          <a:lstStyle/>
          <a:p>
            <a:r>
              <a:rPr lang="ru-RU" smtClean="0">
                <a:cs typeface="Arial" charset="0"/>
              </a:rPr>
              <a:t>Продуктовый Ряд </a:t>
            </a:r>
            <a:r>
              <a:rPr smtClean="0">
                <a:cs typeface="Arial" charset="0"/>
              </a:rPr>
              <a:t>Extreme Networks</a:t>
            </a:r>
          </a:p>
        </p:txBody>
      </p:sp>
      <p:sp>
        <p:nvSpPr>
          <p:cNvPr id="3" name="Slide Number Placeholder 2"/>
          <p:cNvSpPr>
            <a:spLocks noGrp="1"/>
          </p:cNvSpPr>
          <p:nvPr>
            <p:ph type="sldNum" sz="quarter" idx="10"/>
          </p:nvPr>
        </p:nvSpPr>
        <p:spPr/>
        <p:txBody>
          <a:bodyPr/>
          <a:lstStyle/>
          <a:p>
            <a:pPr>
              <a:defRPr/>
            </a:pPr>
            <a:fld id="{76917AD8-C24C-4FB2-9480-C7905A4838EE}" type="slidenum">
              <a:rPr lang="en-US">
                <a:solidFill>
                  <a:schemeClr val="accent1"/>
                </a:solidFill>
                <a:latin typeface="+mj-lt"/>
              </a:rPr>
              <a:pPr>
                <a:defRPr/>
              </a:pPr>
              <a:t>4</a:t>
            </a:fld>
            <a:endParaRPr lang="en-US" dirty="0">
              <a:solidFill>
                <a:schemeClr val="accent1"/>
              </a:solidFill>
              <a:latin typeface="+mj-lt"/>
            </a:endParaRPr>
          </a:p>
        </p:txBody>
      </p:sp>
      <p:sp>
        <p:nvSpPr>
          <p:cNvPr id="24" name="Rounded Rectangle 23"/>
          <p:cNvSpPr/>
          <p:nvPr/>
        </p:nvSpPr>
        <p:spPr>
          <a:xfrm>
            <a:off x="1666875" y="695325"/>
            <a:ext cx="3657600" cy="5461000"/>
          </a:xfrm>
          <a:prstGeom prst="roundRect">
            <a:avLst>
              <a:gd name="adj" fmla="val 0"/>
            </a:avLst>
          </a:prstGeom>
          <a:noFill/>
          <a:ln w="9525">
            <a:solidFill>
              <a:schemeClr val="tx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182880" anchor="b"/>
          <a:lstStyle/>
          <a:p>
            <a:pPr algn="ctr" fontAlgn="auto">
              <a:spcBef>
                <a:spcPts val="0"/>
              </a:spcBef>
              <a:spcAft>
                <a:spcPts val="0"/>
              </a:spcAft>
              <a:defRPr/>
            </a:pPr>
            <a:r>
              <a:rPr lang="en-US" sz="1400" b="1" dirty="0">
                <a:solidFill>
                  <a:schemeClr val="tx2"/>
                </a:solidFill>
              </a:rPr>
              <a:t>Fixed</a:t>
            </a:r>
          </a:p>
        </p:txBody>
      </p:sp>
      <p:grpSp>
        <p:nvGrpSpPr>
          <p:cNvPr id="105479" name="Group 4"/>
          <p:cNvGrpSpPr>
            <a:grpSpLocks/>
          </p:cNvGrpSpPr>
          <p:nvPr/>
        </p:nvGrpSpPr>
        <p:grpSpPr bwMode="auto">
          <a:xfrm>
            <a:off x="3759200" y="5033963"/>
            <a:ext cx="1287463" cy="603250"/>
            <a:chOff x="3860138" y="4830799"/>
            <a:chExt cx="1287926" cy="602843"/>
          </a:xfrm>
        </p:grpSpPr>
        <p:sp>
          <p:nvSpPr>
            <p:cNvPr id="79" name="AutoShape 5"/>
            <p:cNvSpPr>
              <a:spLocks noChangeArrowheads="1"/>
            </p:cNvSpPr>
            <p:nvPr/>
          </p:nvSpPr>
          <p:spPr bwMode="auto">
            <a:xfrm>
              <a:off x="3860138" y="4830799"/>
              <a:ext cx="1287926" cy="602843"/>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E4G 200/400</a:t>
              </a:r>
            </a:p>
            <a:p>
              <a:pPr algn="ctr" fontAlgn="auto">
                <a:lnSpc>
                  <a:spcPct val="85000"/>
                </a:lnSpc>
                <a:spcBef>
                  <a:spcPts val="1200"/>
                </a:spcBef>
                <a:spcAft>
                  <a:spcPts val="0"/>
                </a:spcAft>
                <a:buClr>
                  <a:schemeClr val="accent1"/>
                </a:buClr>
                <a:tabLst>
                  <a:tab pos="1657350" algn="l"/>
                </a:tabLst>
                <a:defRPr/>
              </a:pPr>
              <a:endParaRPr lang="en-US" sz="1050" b="1" spc="-20" dirty="0">
                <a:solidFill>
                  <a:schemeClr val="tx2"/>
                </a:solidFill>
              </a:endParaRPr>
            </a:p>
          </p:txBody>
        </p:sp>
        <p:pic>
          <p:nvPicPr>
            <p:cNvPr id="105551" name="Picture 4"/>
            <p:cNvPicPr>
              <a:picLocks noChangeAspect="1" noChangeArrowheads="1"/>
            </p:cNvPicPr>
            <p:nvPr/>
          </p:nvPicPr>
          <p:blipFill>
            <a:blip r:embed="rId4"/>
            <a:srcRect/>
            <a:stretch>
              <a:fillRect/>
            </a:stretch>
          </p:blipFill>
          <p:spPr bwMode="auto">
            <a:xfrm>
              <a:off x="3898436" y="5013176"/>
              <a:ext cx="1177620" cy="296858"/>
            </a:xfrm>
            <a:prstGeom prst="rect">
              <a:avLst/>
            </a:prstGeom>
            <a:noFill/>
            <a:ln w="9525">
              <a:noFill/>
              <a:miter lim="800000"/>
              <a:headEnd/>
              <a:tailEnd/>
            </a:ln>
          </p:spPr>
        </p:pic>
      </p:grpSp>
      <p:sp>
        <p:nvSpPr>
          <p:cNvPr id="75" name="AutoShape 42"/>
          <p:cNvSpPr>
            <a:spLocks noChangeArrowheads="1"/>
          </p:cNvSpPr>
          <p:nvPr/>
        </p:nvSpPr>
        <p:spPr bwMode="auto">
          <a:xfrm>
            <a:off x="1763688" y="5446666"/>
            <a:ext cx="1070674" cy="646630"/>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a:t>
            </a:r>
            <a:r>
              <a:rPr lang="en-US" sz="1050" b="1" spc="-20" dirty="0">
                <a:solidFill>
                  <a:schemeClr val="tx2"/>
                </a:solidFill>
              </a:rPr>
              <a:t>X430</a:t>
            </a:r>
            <a:endParaRPr lang="en-US" sz="1050" b="1" spc="-20" dirty="0">
              <a:solidFill>
                <a:schemeClr val="tx2"/>
              </a:solidFill>
            </a:endParaRPr>
          </a:p>
        </p:txBody>
      </p:sp>
      <p:pic>
        <p:nvPicPr>
          <p:cNvPr id="105483" name="Picture 10" descr="Summit_X350_48t_TopDown"/>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860550" y="5840413"/>
            <a:ext cx="887413" cy="128587"/>
          </a:xfrm>
          <a:prstGeom prst="rect">
            <a:avLst/>
          </a:prstGeom>
          <a:noFill/>
          <a:ln w="9525">
            <a:noFill/>
            <a:miter lim="800000"/>
            <a:headEnd/>
            <a:tailEnd/>
          </a:ln>
        </p:spPr>
      </p:pic>
      <p:grpSp>
        <p:nvGrpSpPr>
          <p:cNvPr id="105484" name="Group 95"/>
          <p:cNvGrpSpPr>
            <a:grpSpLocks/>
          </p:cNvGrpSpPr>
          <p:nvPr/>
        </p:nvGrpSpPr>
        <p:grpSpPr bwMode="auto">
          <a:xfrm>
            <a:off x="5638800" y="4133850"/>
            <a:ext cx="1309688" cy="1247775"/>
            <a:chOff x="5509246" y="3519285"/>
            <a:chExt cx="1309702" cy="1246807"/>
          </a:xfrm>
        </p:grpSpPr>
        <p:sp>
          <p:nvSpPr>
            <p:cNvPr id="92" name="AutoShape 6"/>
            <p:cNvSpPr>
              <a:spLocks noChangeArrowheads="1"/>
            </p:cNvSpPr>
            <p:nvPr/>
          </p:nvSpPr>
          <p:spPr bwMode="auto">
            <a:xfrm>
              <a:off x="5509246" y="3519285"/>
              <a:ext cx="1309702" cy="1246807"/>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fontAlgn="auto">
                <a:lnSpc>
                  <a:spcPct val="85000"/>
                </a:lnSpc>
                <a:spcBef>
                  <a:spcPts val="1200"/>
                </a:spcBef>
                <a:spcAft>
                  <a:spcPts val="0"/>
                </a:spcAft>
                <a:buClr>
                  <a:schemeClr val="accent1"/>
                </a:buClr>
                <a:tabLst>
                  <a:tab pos="1657350" algn="l"/>
                </a:tabLst>
                <a:defRPr/>
              </a:pPr>
              <a:r>
                <a:rPr lang="en-US" sz="1050" b="1" spc="-20" dirty="0" err="1">
                  <a:solidFill>
                    <a:schemeClr val="tx2"/>
                  </a:solidFill>
                </a:rPr>
                <a:t>BlackDiamond</a:t>
              </a:r>
              <a:r>
                <a:rPr lang="en-US" sz="1050" b="1" spc="-20" dirty="0">
                  <a:solidFill>
                    <a:schemeClr val="tx2"/>
                  </a:solidFill>
                </a:rPr>
                <a:t> 8800 with 8500-Series Modules</a:t>
              </a:r>
              <a:endParaRPr lang="en-US" sz="1050" b="1" spc="-20" dirty="0">
                <a:solidFill>
                  <a:schemeClr val="tx2"/>
                </a:solidFill>
              </a:endParaRPr>
            </a:p>
          </p:txBody>
        </p:sp>
        <p:pic>
          <p:nvPicPr>
            <p:cNvPr id="105548" name="Picture 16" descr="2009_BlackDiamond_8810_TopDown"/>
            <p:cNvPicPr>
              <a:picLocks noChangeAspect="1" noChangeArrowheads="1"/>
            </p:cNvPicPr>
            <p:nvPr/>
          </p:nvPicPr>
          <p:blipFill>
            <a:blip r:embed="rId6"/>
            <a:srcRect/>
            <a:stretch>
              <a:fillRect/>
            </a:stretch>
          </p:blipFill>
          <p:spPr bwMode="auto">
            <a:xfrm>
              <a:off x="6171575" y="3978361"/>
              <a:ext cx="543549" cy="721525"/>
            </a:xfrm>
            <a:prstGeom prst="rect">
              <a:avLst/>
            </a:prstGeom>
            <a:noFill/>
            <a:ln w="9525">
              <a:noFill/>
              <a:miter lim="800000"/>
              <a:headEnd/>
              <a:tailEnd/>
            </a:ln>
          </p:spPr>
        </p:pic>
        <p:pic>
          <p:nvPicPr>
            <p:cNvPr id="105549" name="Picture 16" descr="2009_BlackDiamond_8806_TopDown"/>
            <p:cNvPicPr>
              <a:picLocks noChangeAspect="1" noChangeArrowheads="1"/>
            </p:cNvPicPr>
            <p:nvPr/>
          </p:nvPicPr>
          <p:blipFill>
            <a:blip r:embed="rId7"/>
            <a:srcRect/>
            <a:stretch>
              <a:fillRect/>
            </a:stretch>
          </p:blipFill>
          <p:spPr bwMode="auto">
            <a:xfrm>
              <a:off x="5619278" y="4164961"/>
              <a:ext cx="547368" cy="539496"/>
            </a:xfrm>
            <a:prstGeom prst="rect">
              <a:avLst/>
            </a:prstGeom>
            <a:noFill/>
            <a:ln w="9525">
              <a:noFill/>
              <a:miter lim="800000"/>
              <a:headEnd/>
              <a:tailEnd/>
            </a:ln>
          </p:spPr>
        </p:pic>
      </p:grpSp>
      <p:grpSp>
        <p:nvGrpSpPr>
          <p:cNvPr id="105485" name="Group 109"/>
          <p:cNvGrpSpPr>
            <a:grpSpLocks/>
          </p:cNvGrpSpPr>
          <p:nvPr/>
        </p:nvGrpSpPr>
        <p:grpSpPr bwMode="auto">
          <a:xfrm>
            <a:off x="7308850" y="847725"/>
            <a:ext cx="1309688" cy="1539875"/>
            <a:chOff x="7292326" y="834248"/>
            <a:chExt cx="1309702" cy="1561082"/>
          </a:xfrm>
        </p:grpSpPr>
        <p:sp>
          <p:nvSpPr>
            <p:cNvPr id="106" name="AutoShape 6"/>
            <p:cNvSpPr>
              <a:spLocks noChangeArrowheads="1"/>
            </p:cNvSpPr>
            <p:nvPr/>
          </p:nvSpPr>
          <p:spPr bwMode="auto">
            <a:xfrm>
              <a:off x="7292326" y="834248"/>
              <a:ext cx="1309702" cy="1561082"/>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fontAlgn="auto">
                <a:lnSpc>
                  <a:spcPct val="85000"/>
                </a:lnSpc>
                <a:spcBef>
                  <a:spcPts val="1200"/>
                </a:spcBef>
                <a:spcAft>
                  <a:spcPts val="0"/>
                </a:spcAft>
                <a:buClr>
                  <a:schemeClr val="accent1"/>
                </a:buClr>
                <a:tabLst>
                  <a:tab pos="1657350" algn="l"/>
                </a:tabLst>
                <a:defRPr/>
              </a:pPr>
              <a:r>
                <a:rPr lang="en-US" sz="1050" b="1" spc="-20" dirty="0" err="1">
                  <a:solidFill>
                    <a:schemeClr val="tx2"/>
                  </a:solidFill>
                </a:rPr>
                <a:t>BlackDiamond</a:t>
              </a:r>
              <a:r>
                <a:rPr lang="en-US" sz="1050" b="1" spc="-20" dirty="0">
                  <a:solidFill>
                    <a:schemeClr val="tx2"/>
                  </a:solidFill>
                </a:rPr>
                <a:t>  X Series</a:t>
              </a:r>
              <a:endParaRPr lang="en-US" sz="1050" b="1" spc="-20" dirty="0">
                <a:solidFill>
                  <a:schemeClr val="tx2"/>
                </a:solidFill>
              </a:endParaRPr>
            </a:p>
          </p:txBody>
        </p:sp>
        <p:pic>
          <p:nvPicPr>
            <p:cNvPr id="105544" name="Picture 108" descr="BlackDiamondX8_Top_Front.png"/>
            <p:cNvPicPr>
              <a:picLocks noChangeAspect="1"/>
            </p:cNvPicPr>
            <p:nvPr/>
          </p:nvPicPr>
          <p:blipFill>
            <a:blip r:embed="rId8"/>
            <a:srcRect/>
            <a:stretch>
              <a:fillRect/>
            </a:stretch>
          </p:blipFill>
          <p:spPr bwMode="auto">
            <a:xfrm>
              <a:off x="7581900" y="1211581"/>
              <a:ext cx="714154" cy="968646"/>
            </a:xfrm>
            <a:prstGeom prst="rect">
              <a:avLst/>
            </a:prstGeom>
            <a:noFill/>
            <a:ln w="9525">
              <a:noFill/>
              <a:miter lim="800000"/>
              <a:headEnd/>
              <a:tailEnd/>
            </a:ln>
          </p:spPr>
        </p:pic>
      </p:grpSp>
      <p:sp>
        <p:nvSpPr>
          <p:cNvPr id="111" name="Left-Right Arrow 110"/>
          <p:cNvSpPr/>
          <p:nvPr/>
        </p:nvSpPr>
        <p:spPr>
          <a:xfrm>
            <a:off x="1666875" y="6187725"/>
            <a:ext cx="7192963" cy="334646"/>
          </a:xfrm>
          <a:prstGeom prst="leftRightArrow">
            <a:avLst>
              <a:gd name="adj1" fmla="val 59524"/>
              <a:gd name="adj2" fmla="val 50000"/>
            </a:avLst>
          </a:prstGeom>
          <a:gradFill flip="none" rotWithShape="1">
            <a:gsLst>
              <a:gs pos="50000">
                <a:schemeClr val="accent1"/>
              </a:gs>
              <a:gs pos="100000">
                <a:schemeClr val="accent1">
                  <a:lumMod val="75000"/>
                </a:schemeClr>
              </a:gs>
            </a:gsLst>
            <a:path path="circle">
              <a:fillToRect l="50000" t="50000" r="50000" b="50000"/>
            </a:path>
            <a:tileRect/>
          </a:gradFill>
          <a:ln w="952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baseline="30000" dirty="0">
              <a:solidFill>
                <a:schemeClr val="bg1"/>
              </a:solidFill>
              <a:effectLst>
                <a:outerShdw blurRad="50800" dist="38100" dir="2700000" algn="tl" rotWithShape="0">
                  <a:prstClr val="black">
                    <a:alpha val="20000"/>
                  </a:prstClr>
                </a:outerShdw>
              </a:effectLst>
            </a:endParaRPr>
          </a:p>
        </p:txBody>
      </p:sp>
      <p:sp>
        <p:nvSpPr>
          <p:cNvPr id="86" name="AutoShape 31"/>
          <p:cNvSpPr>
            <a:spLocks noChangeArrowheads="1"/>
          </p:cNvSpPr>
          <p:nvPr/>
        </p:nvSpPr>
        <p:spPr bwMode="auto">
          <a:xfrm>
            <a:off x="4702175" y="5938838"/>
            <a:ext cx="585788" cy="182562"/>
          </a:xfrm>
          <a:prstGeom prst="roundRect">
            <a:avLst>
              <a:gd name="adj" fmla="val 0"/>
            </a:avLst>
          </a:prstGeom>
          <a:noFill/>
          <a:ln/>
        </p:spPr>
        <p:style>
          <a:lnRef idx="2">
            <a:schemeClr val="accent2"/>
          </a:lnRef>
          <a:fillRef idx="1">
            <a:schemeClr val="lt1"/>
          </a:fillRef>
          <a:effectRef idx="0">
            <a:schemeClr val="accent2"/>
          </a:effectRef>
          <a:fontRef idx="minor">
            <a:schemeClr val="dk1"/>
          </a:fontRef>
        </p:style>
        <p:txBody>
          <a:bodyPr lIns="0" tIns="0" rIns="0" bIns="0" anchor="ctr"/>
          <a:lstStyle/>
          <a:p>
            <a:pPr algn="ctr" fontAlgn="auto">
              <a:lnSpc>
                <a:spcPct val="85000"/>
              </a:lnSpc>
              <a:spcBef>
                <a:spcPts val="1200"/>
              </a:spcBef>
              <a:spcAft>
                <a:spcPts val="0"/>
              </a:spcAft>
              <a:buClr>
                <a:schemeClr val="accent1"/>
              </a:buClr>
              <a:tabLst>
                <a:tab pos="1657350" algn="l"/>
              </a:tabLst>
              <a:defRPr/>
            </a:pPr>
            <a:r>
              <a:rPr lang="en-US" sz="600" spc="-20" dirty="0">
                <a:solidFill>
                  <a:schemeClr val="tx2"/>
                </a:solidFill>
                <a:cs typeface="Arial" pitchFamily="34" charset="0"/>
              </a:rPr>
              <a:t>SummitStack™</a:t>
            </a:r>
            <a:endParaRPr lang="en-US" sz="600" spc="-20" dirty="0">
              <a:solidFill>
                <a:schemeClr val="tx2"/>
              </a:solidFill>
              <a:cs typeface="Arial" pitchFamily="34" charset="0"/>
            </a:endParaRPr>
          </a:p>
        </p:txBody>
      </p:sp>
      <p:sp>
        <p:nvSpPr>
          <p:cNvPr id="96" name="Rectangle 95"/>
          <p:cNvSpPr/>
          <p:nvPr/>
        </p:nvSpPr>
        <p:spPr>
          <a:xfrm>
            <a:off x="4343400" y="6210300"/>
            <a:ext cx="2057400" cy="30162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5491" name="Picture 2"/>
          <p:cNvPicPr>
            <a:picLocks noChangeAspect="1" noChangeArrowheads="1"/>
          </p:cNvPicPr>
          <p:nvPr/>
        </p:nvPicPr>
        <p:blipFill>
          <a:blip r:embed="rId9"/>
          <a:srcRect/>
          <a:stretch>
            <a:fillRect/>
          </a:stretch>
        </p:blipFill>
        <p:spPr bwMode="auto">
          <a:xfrm>
            <a:off x="4452938" y="6238875"/>
            <a:ext cx="1779587" cy="300038"/>
          </a:xfrm>
          <a:prstGeom prst="rect">
            <a:avLst/>
          </a:prstGeom>
          <a:noFill/>
          <a:ln w="9525">
            <a:noFill/>
            <a:miter lim="800000"/>
            <a:headEnd/>
            <a:tailEnd/>
          </a:ln>
        </p:spPr>
      </p:pic>
      <p:sp>
        <p:nvSpPr>
          <p:cNvPr id="101" name="Left-Right Arrow 100"/>
          <p:cNvSpPr/>
          <p:nvPr/>
        </p:nvSpPr>
        <p:spPr>
          <a:xfrm rot="5400000">
            <a:off x="-1289050" y="3254376"/>
            <a:ext cx="5513387" cy="334962"/>
          </a:xfrm>
          <a:prstGeom prst="leftRightArrow">
            <a:avLst>
              <a:gd name="adj1" fmla="val 59524"/>
              <a:gd name="adj2" fmla="val 50000"/>
            </a:avLst>
          </a:prstGeom>
          <a:solidFill>
            <a:srgbClr val="777777"/>
          </a:solidFill>
          <a:ln w="952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200" baseline="30000" dirty="0">
              <a:solidFill>
                <a:schemeClr val="bg1"/>
              </a:solidFill>
              <a:effectLst>
                <a:outerShdw blurRad="50800" dist="38100" dir="2700000" algn="tl" rotWithShape="0">
                  <a:prstClr val="black">
                    <a:alpha val="20000"/>
                  </a:prstClr>
                </a:outerShdw>
              </a:effectLst>
            </a:endParaRPr>
          </a:p>
        </p:txBody>
      </p:sp>
      <p:grpSp>
        <p:nvGrpSpPr>
          <p:cNvPr id="105493" name="Group 149"/>
          <p:cNvGrpSpPr>
            <a:grpSpLocks/>
          </p:cNvGrpSpPr>
          <p:nvPr/>
        </p:nvGrpSpPr>
        <p:grpSpPr bwMode="auto">
          <a:xfrm>
            <a:off x="214313" y="3119438"/>
            <a:ext cx="1077912" cy="1854200"/>
            <a:chOff x="184382" y="2699477"/>
            <a:chExt cx="1077621" cy="1646893"/>
          </a:xfrm>
        </p:grpSpPr>
        <p:sp>
          <p:nvSpPr>
            <p:cNvPr id="7" name="Rounded Rectangle 6"/>
            <p:cNvSpPr>
              <a:spLocks noChangeAspect="1"/>
            </p:cNvSpPr>
            <p:nvPr/>
          </p:nvSpPr>
          <p:spPr>
            <a:xfrm>
              <a:off x="206116" y="2699477"/>
              <a:ext cx="1033272" cy="1646893"/>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fontAlgn="auto">
                <a:spcBef>
                  <a:spcPts val="0"/>
                </a:spcBef>
                <a:spcAft>
                  <a:spcPts val="0"/>
                </a:spcAft>
                <a:defRPr/>
              </a:pPr>
              <a:r>
                <a:rPr lang="en-US" sz="1050" b="1" dirty="0">
                  <a:solidFill>
                    <a:schemeClr val="tx2"/>
                  </a:solidFill>
                  <a:cs typeface="Arial" pitchFamily="34" charset="0"/>
                </a:rPr>
                <a:t>Wireless</a:t>
              </a:r>
            </a:p>
            <a:p>
              <a:pPr algn="ctr" fontAlgn="auto">
                <a:spcBef>
                  <a:spcPts val="0"/>
                </a:spcBef>
                <a:spcAft>
                  <a:spcPts val="0"/>
                </a:spcAft>
                <a:defRPr/>
              </a:pPr>
              <a:r>
                <a:rPr lang="en-US" sz="800" b="1" dirty="0">
                  <a:solidFill>
                    <a:schemeClr val="tx2"/>
                  </a:solidFill>
                  <a:cs typeface="Arial" pitchFamily="34" charset="0"/>
                </a:rPr>
                <a:t>Single-Radio AP</a:t>
              </a:r>
            </a:p>
            <a:p>
              <a:pPr algn="ctr" fontAlgn="auto">
                <a:spcBef>
                  <a:spcPts val="0"/>
                </a:spcBef>
                <a:spcAft>
                  <a:spcPts val="0"/>
                </a:spcAft>
                <a:defRPr/>
              </a:pPr>
              <a:r>
                <a:rPr lang="en-US" sz="800" b="1" dirty="0">
                  <a:solidFill>
                    <a:schemeClr val="tx2"/>
                  </a:solidFill>
                  <a:cs typeface="Arial" pitchFamily="34" charset="0"/>
                </a:rPr>
                <a:t>Adaptive AP </a:t>
              </a:r>
            </a:p>
            <a:p>
              <a:pPr algn="ctr" fontAlgn="auto">
                <a:spcBef>
                  <a:spcPts val="0"/>
                </a:spcBef>
                <a:spcAft>
                  <a:spcPts val="0"/>
                </a:spcAft>
                <a:defRPr/>
              </a:pPr>
              <a:r>
                <a:rPr lang="en-US" sz="800" b="1" dirty="0" err="1">
                  <a:solidFill>
                    <a:schemeClr val="tx2"/>
                  </a:solidFill>
                  <a:cs typeface="Arial" pitchFamily="34" charset="0"/>
                </a:rPr>
                <a:t>Wallplate</a:t>
              </a:r>
              <a:r>
                <a:rPr lang="en-US" sz="800" b="1" dirty="0">
                  <a:solidFill>
                    <a:schemeClr val="tx2"/>
                  </a:solidFill>
                  <a:cs typeface="Arial" pitchFamily="34" charset="0"/>
                </a:rPr>
                <a:t> AP</a:t>
              </a:r>
            </a:p>
            <a:p>
              <a:pPr algn="ctr" fontAlgn="auto">
                <a:spcBef>
                  <a:spcPts val="0"/>
                </a:spcBef>
                <a:spcAft>
                  <a:spcPts val="0"/>
                </a:spcAft>
                <a:defRPr/>
              </a:pPr>
              <a:r>
                <a:rPr lang="en-US" sz="800" b="1" dirty="0">
                  <a:solidFill>
                    <a:schemeClr val="tx2"/>
                  </a:solidFill>
                  <a:cs typeface="Arial" pitchFamily="34" charset="0"/>
                </a:rPr>
                <a:t>Controller w/ AP</a:t>
              </a:r>
            </a:p>
            <a:p>
              <a:pPr algn="ctr" fontAlgn="auto">
                <a:spcBef>
                  <a:spcPts val="0"/>
                </a:spcBef>
                <a:spcAft>
                  <a:spcPts val="0"/>
                </a:spcAft>
                <a:defRPr/>
              </a:pPr>
              <a:endParaRPr lang="en-US" sz="1050" b="1" dirty="0">
                <a:solidFill>
                  <a:schemeClr val="tx2"/>
                </a:solidFill>
                <a:cs typeface="Arial" pitchFamily="34" charset="0"/>
              </a:endParaRPr>
            </a:p>
            <a:p>
              <a:pPr algn="ctr" fontAlgn="auto">
                <a:spcBef>
                  <a:spcPts val="0"/>
                </a:spcBef>
                <a:spcAft>
                  <a:spcPts val="0"/>
                </a:spcAft>
                <a:defRPr/>
              </a:pPr>
              <a:endParaRPr lang="en-US" sz="1050" b="1" dirty="0">
                <a:solidFill>
                  <a:schemeClr val="tx2"/>
                </a:solidFill>
                <a:cs typeface="Arial" pitchFamily="34" charset="0"/>
              </a:endParaRPr>
            </a:p>
          </p:txBody>
        </p:sp>
        <p:pic>
          <p:nvPicPr>
            <p:cNvPr id="105539" name="Picture 8" descr="Summit_Controller_stacktopdwn.png"/>
            <p:cNvPicPr>
              <a:picLocks noChangeAspect="1"/>
            </p:cNvPicPr>
            <p:nvPr/>
          </p:nvPicPr>
          <p:blipFill>
            <a:blip r:embed="rId10"/>
            <a:srcRect/>
            <a:stretch>
              <a:fillRect/>
            </a:stretch>
          </p:blipFill>
          <p:spPr bwMode="auto">
            <a:xfrm>
              <a:off x="261050" y="3404897"/>
              <a:ext cx="931637" cy="297525"/>
            </a:xfrm>
            <a:prstGeom prst="rect">
              <a:avLst/>
            </a:prstGeom>
            <a:noFill/>
            <a:ln w="9525">
              <a:noFill/>
              <a:miter lim="800000"/>
              <a:headEnd/>
              <a:tailEnd/>
            </a:ln>
          </p:spPr>
        </p:pic>
        <p:pic>
          <p:nvPicPr>
            <p:cNvPr id="105540" name="Picture 117" descr="WirelessAP_Family.png"/>
            <p:cNvPicPr>
              <a:picLocks noChangeAspect="1"/>
            </p:cNvPicPr>
            <p:nvPr/>
          </p:nvPicPr>
          <p:blipFill>
            <a:blip r:embed="rId11"/>
            <a:srcRect/>
            <a:stretch>
              <a:fillRect/>
            </a:stretch>
          </p:blipFill>
          <p:spPr bwMode="auto">
            <a:xfrm flipH="1">
              <a:off x="184382" y="3692339"/>
              <a:ext cx="1077621" cy="546354"/>
            </a:xfrm>
            <a:prstGeom prst="rect">
              <a:avLst/>
            </a:prstGeom>
            <a:noFill/>
            <a:ln w="9525">
              <a:noFill/>
              <a:miter lim="800000"/>
              <a:headEnd/>
              <a:tailEnd/>
            </a:ln>
          </p:spPr>
        </p:pic>
      </p:grpSp>
      <p:grpSp>
        <p:nvGrpSpPr>
          <p:cNvPr id="105494" name="Group 113"/>
          <p:cNvGrpSpPr>
            <a:grpSpLocks/>
          </p:cNvGrpSpPr>
          <p:nvPr/>
        </p:nvGrpSpPr>
        <p:grpSpPr bwMode="auto">
          <a:xfrm>
            <a:off x="214313" y="1125538"/>
            <a:ext cx="1055687" cy="2014537"/>
            <a:chOff x="188849" y="757239"/>
            <a:chExt cx="1055006" cy="2015341"/>
          </a:xfrm>
        </p:grpSpPr>
        <p:sp>
          <p:nvSpPr>
            <p:cNvPr id="115" name="Rounded Rectangle 114"/>
            <p:cNvSpPr>
              <a:spLocks noChangeAspect="1"/>
            </p:cNvSpPr>
            <p:nvPr/>
          </p:nvSpPr>
          <p:spPr>
            <a:xfrm>
              <a:off x="210583" y="757239"/>
              <a:ext cx="1033272" cy="1925101"/>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en-US" sz="1050" b="1" dirty="0">
                  <a:solidFill>
                    <a:schemeClr val="tx2"/>
                  </a:solidFill>
                  <a:cs typeface="Arial" pitchFamily="34" charset="0"/>
                </a:rPr>
                <a:t>Network Management</a:t>
              </a:r>
            </a:p>
            <a:p>
              <a:pPr algn="ctr" fontAlgn="auto">
                <a:spcBef>
                  <a:spcPts val="0"/>
                </a:spcBef>
                <a:spcAft>
                  <a:spcPts val="0"/>
                </a:spcAft>
                <a:defRPr/>
              </a:pPr>
              <a:endParaRPr lang="en-US" sz="1050" b="1" dirty="0">
                <a:solidFill>
                  <a:schemeClr val="tx2"/>
                </a:solidFill>
                <a:cs typeface="Arial" pitchFamily="34" charset="0"/>
              </a:endParaRPr>
            </a:p>
            <a:p>
              <a:pPr algn="ctr" fontAlgn="auto">
                <a:spcBef>
                  <a:spcPts val="0"/>
                </a:spcBef>
                <a:spcAft>
                  <a:spcPts val="0"/>
                </a:spcAft>
                <a:defRPr/>
              </a:pPr>
              <a:endParaRPr lang="en-US" sz="1050" b="1" dirty="0">
                <a:solidFill>
                  <a:schemeClr val="tx2"/>
                </a:solidFill>
                <a:cs typeface="Arial" pitchFamily="34" charset="0"/>
              </a:endParaRPr>
            </a:p>
          </p:txBody>
        </p:sp>
        <p:sp>
          <p:nvSpPr>
            <p:cNvPr id="105531" name="TextBox 125"/>
            <p:cNvSpPr txBox="1">
              <a:spLocks noChangeArrowheads="1"/>
            </p:cNvSpPr>
            <p:nvPr/>
          </p:nvSpPr>
          <p:spPr bwMode="auto">
            <a:xfrm>
              <a:off x="189791" y="1982542"/>
              <a:ext cx="1040458" cy="307777"/>
            </a:xfrm>
            <a:prstGeom prst="rect">
              <a:avLst/>
            </a:prstGeom>
            <a:noFill/>
            <a:ln w="9525">
              <a:noFill/>
              <a:miter lim="800000"/>
              <a:headEnd/>
              <a:tailEnd/>
            </a:ln>
          </p:spPr>
          <p:txBody>
            <a:bodyPr>
              <a:spAutoFit/>
            </a:bodyPr>
            <a:lstStyle/>
            <a:p>
              <a:pPr algn="ctr"/>
              <a:r>
                <a:rPr lang="en-US" sz="800" b="1">
                  <a:solidFill>
                    <a:schemeClr val="tx2"/>
                  </a:solidFill>
                </a:rPr>
                <a:t>Ridgeline™</a:t>
              </a:r>
            </a:p>
            <a:p>
              <a:pPr algn="ctr"/>
              <a:r>
                <a:rPr lang="en-US" sz="600" b="1">
                  <a:solidFill>
                    <a:schemeClr val="tx2"/>
                  </a:solidFill>
                </a:rPr>
                <a:t> </a:t>
              </a:r>
            </a:p>
          </p:txBody>
        </p:sp>
        <p:pic>
          <p:nvPicPr>
            <p:cNvPr id="105532" name="Picture 126" descr="IDM-ActiveUsers.JPG"/>
            <p:cNvPicPr>
              <a:picLocks/>
            </p:cNvPicPr>
            <p:nvPr/>
          </p:nvPicPr>
          <p:blipFill>
            <a:blip r:embed="rId12"/>
            <a:srcRect/>
            <a:stretch>
              <a:fillRect/>
            </a:stretch>
          </p:blipFill>
          <p:spPr bwMode="auto">
            <a:xfrm>
              <a:off x="538716" y="1456864"/>
              <a:ext cx="671178" cy="544927"/>
            </a:xfrm>
            <a:prstGeom prst="rect">
              <a:avLst/>
            </a:prstGeom>
            <a:noFill/>
            <a:ln w="9525">
              <a:noFill/>
              <a:miter lim="800000"/>
              <a:headEnd/>
              <a:tailEnd/>
            </a:ln>
          </p:spPr>
        </p:pic>
        <p:pic>
          <p:nvPicPr>
            <p:cNvPr id="128" name="Picture 127" descr="Ridgeline_Box_mock_topleft.png"/>
            <p:cNvPicPr>
              <a:picLocks noChangeAspect="1"/>
            </p:cNvPicPr>
            <p:nvPr/>
          </p:nvPicPr>
          <p:blipFill>
            <a:blip r:embed="rId13"/>
            <a:stretch>
              <a:fillRect/>
            </a:stretch>
          </p:blipFill>
          <p:spPr>
            <a:xfrm>
              <a:off x="212646" y="1241619"/>
              <a:ext cx="509259" cy="509791"/>
            </a:xfrm>
            <a:prstGeom prst="rect">
              <a:avLst/>
            </a:prstGeom>
            <a:ln>
              <a:noFill/>
            </a:ln>
            <a:effectLst>
              <a:outerShdw blurRad="292100" dist="139700" dir="2700000" algn="tl" rotWithShape="0">
                <a:srgbClr val="333333">
                  <a:alpha val="65000"/>
                </a:srgbClr>
              </a:outerShdw>
            </a:effectLst>
          </p:spPr>
        </p:pic>
        <p:pic>
          <p:nvPicPr>
            <p:cNvPr id="105534" name="Picture 128" descr="air_defense1_reflection.png"/>
            <p:cNvPicPr>
              <a:picLocks noChangeAspect="1"/>
            </p:cNvPicPr>
            <p:nvPr/>
          </p:nvPicPr>
          <p:blipFill>
            <a:blip r:embed="rId14"/>
            <a:srcRect/>
            <a:stretch>
              <a:fillRect/>
            </a:stretch>
          </p:blipFill>
          <p:spPr bwMode="auto">
            <a:xfrm>
              <a:off x="329645" y="2249395"/>
              <a:ext cx="738680" cy="258868"/>
            </a:xfrm>
            <a:prstGeom prst="rect">
              <a:avLst/>
            </a:prstGeom>
            <a:noFill/>
            <a:ln w="9525">
              <a:noFill/>
              <a:miter lim="800000"/>
              <a:headEnd/>
              <a:tailEnd/>
            </a:ln>
          </p:spPr>
        </p:pic>
        <p:sp>
          <p:nvSpPr>
            <p:cNvPr id="105535" name="TextBox 129"/>
            <p:cNvSpPr txBox="1">
              <a:spLocks noChangeArrowheads="1"/>
            </p:cNvSpPr>
            <p:nvPr/>
          </p:nvSpPr>
          <p:spPr bwMode="auto">
            <a:xfrm>
              <a:off x="188849" y="2464803"/>
              <a:ext cx="1040458" cy="307777"/>
            </a:xfrm>
            <a:prstGeom prst="rect">
              <a:avLst/>
            </a:prstGeom>
            <a:noFill/>
            <a:ln w="9525">
              <a:noFill/>
              <a:miter lim="800000"/>
              <a:headEnd/>
              <a:tailEnd/>
            </a:ln>
          </p:spPr>
          <p:txBody>
            <a:bodyPr>
              <a:spAutoFit/>
            </a:bodyPr>
            <a:lstStyle/>
            <a:p>
              <a:pPr algn="ctr"/>
              <a:r>
                <a:rPr lang="en-US" sz="800" b="1">
                  <a:solidFill>
                    <a:schemeClr val="tx2"/>
                  </a:solidFill>
                </a:rPr>
                <a:t>Motorola ADSP</a:t>
              </a:r>
            </a:p>
            <a:p>
              <a:pPr algn="ctr"/>
              <a:r>
                <a:rPr lang="en-US" sz="600" b="1">
                  <a:solidFill>
                    <a:schemeClr val="tx2"/>
                  </a:solidFill>
                </a:rPr>
                <a:t> </a:t>
              </a:r>
            </a:p>
          </p:txBody>
        </p:sp>
      </p:grpSp>
      <p:sp>
        <p:nvSpPr>
          <p:cNvPr id="87" name="AutoShape 5"/>
          <p:cNvSpPr>
            <a:spLocks noChangeArrowheads="1"/>
          </p:cNvSpPr>
          <p:nvPr/>
        </p:nvSpPr>
        <p:spPr bwMode="auto">
          <a:xfrm>
            <a:off x="3348038" y="1562100"/>
            <a:ext cx="1368425" cy="831850"/>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X670</a:t>
            </a:r>
          </a:p>
        </p:txBody>
      </p:sp>
      <p:grpSp>
        <p:nvGrpSpPr>
          <p:cNvPr id="105496" name="Group 96"/>
          <p:cNvGrpSpPr>
            <a:grpSpLocks/>
          </p:cNvGrpSpPr>
          <p:nvPr/>
        </p:nvGrpSpPr>
        <p:grpSpPr bwMode="auto">
          <a:xfrm>
            <a:off x="3492500" y="1806575"/>
            <a:ext cx="1079500" cy="500063"/>
            <a:chOff x="4830505" y="1309622"/>
            <a:chExt cx="2944980" cy="940028"/>
          </a:xfrm>
        </p:grpSpPr>
        <p:pic>
          <p:nvPicPr>
            <p:cNvPr id="105526" name="Picture 106" descr="Summit X670_Topdown.png"/>
            <p:cNvPicPr>
              <a:picLocks noChangeAspect="1"/>
            </p:cNvPicPr>
            <p:nvPr/>
          </p:nvPicPr>
          <p:blipFill>
            <a:blip r:embed="rId15"/>
            <a:srcRect/>
            <a:stretch>
              <a:fillRect/>
            </a:stretch>
          </p:blipFill>
          <p:spPr bwMode="auto">
            <a:xfrm>
              <a:off x="4830505" y="1609880"/>
              <a:ext cx="2944184" cy="639770"/>
            </a:xfrm>
            <a:prstGeom prst="rect">
              <a:avLst/>
            </a:prstGeom>
            <a:noFill/>
            <a:ln w="9525">
              <a:noFill/>
              <a:miter lim="800000"/>
              <a:headEnd/>
              <a:tailEnd/>
            </a:ln>
          </p:spPr>
        </p:pic>
        <p:pic>
          <p:nvPicPr>
            <p:cNvPr id="105527" name="Picture 112" descr="Summit X670V_Topdown.png"/>
            <p:cNvPicPr>
              <a:picLocks noChangeAspect="1"/>
            </p:cNvPicPr>
            <p:nvPr/>
          </p:nvPicPr>
          <p:blipFill>
            <a:blip r:embed="rId16"/>
            <a:srcRect/>
            <a:stretch>
              <a:fillRect/>
            </a:stretch>
          </p:blipFill>
          <p:spPr bwMode="auto">
            <a:xfrm>
              <a:off x="4831303" y="1309622"/>
              <a:ext cx="2944182" cy="639769"/>
            </a:xfrm>
            <a:prstGeom prst="rect">
              <a:avLst/>
            </a:prstGeom>
            <a:noFill/>
            <a:ln w="9525">
              <a:noFill/>
              <a:miter lim="800000"/>
              <a:headEnd/>
              <a:tailEnd/>
            </a:ln>
          </p:spPr>
        </p:pic>
      </p:grpSp>
      <p:grpSp>
        <p:nvGrpSpPr>
          <p:cNvPr id="105497" name="Group 155"/>
          <p:cNvGrpSpPr>
            <a:grpSpLocks/>
          </p:cNvGrpSpPr>
          <p:nvPr/>
        </p:nvGrpSpPr>
        <p:grpSpPr bwMode="auto">
          <a:xfrm>
            <a:off x="246063" y="5116513"/>
            <a:ext cx="1033462" cy="563562"/>
            <a:chOff x="252409" y="5052950"/>
            <a:chExt cx="1033272" cy="564080"/>
          </a:xfrm>
        </p:grpSpPr>
        <p:sp>
          <p:nvSpPr>
            <p:cNvPr id="151" name="Rounded Rectangle 150"/>
            <p:cNvSpPr>
              <a:spLocks noChangeAspect="1"/>
            </p:cNvSpPr>
            <p:nvPr/>
          </p:nvSpPr>
          <p:spPr>
            <a:xfrm>
              <a:off x="252409" y="5052950"/>
              <a:ext cx="1033272" cy="564080"/>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spcBef>
                  <a:spcPts val="0"/>
                </a:spcBef>
                <a:spcAft>
                  <a:spcPts val="0"/>
                </a:spcAft>
                <a:defRPr/>
              </a:pPr>
              <a:r>
                <a:rPr lang="en-US" sz="1050" b="1" dirty="0" err="1">
                  <a:solidFill>
                    <a:schemeClr val="tx2"/>
                  </a:solidFill>
                  <a:cs typeface="Arial" pitchFamily="34" charset="0"/>
                </a:rPr>
                <a:t>ReachNXT</a:t>
              </a:r>
              <a:r>
                <a:rPr lang="en-US" sz="1050" b="1" dirty="0">
                  <a:solidFill>
                    <a:schemeClr val="tx2"/>
                  </a:solidFill>
                  <a:cs typeface="Arial" pitchFamily="34" charset="0"/>
                </a:rPr>
                <a:t>™</a:t>
              </a:r>
            </a:p>
            <a:p>
              <a:pPr algn="ctr" fontAlgn="auto">
                <a:spcBef>
                  <a:spcPts val="0"/>
                </a:spcBef>
                <a:spcAft>
                  <a:spcPts val="0"/>
                </a:spcAft>
                <a:defRPr/>
              </a:pPr>
              <a:endParaRPr lang="en-US" sz="1050" b="1" dirty="0">
                <a:solidFill>
                  <a:schemeClr val="tx2"/>
                </a:solidFill>
                <a:cs typeface="Arial" pitchFamily="34" charset="0"/>
              </a:endParaRPr>
            </a:p>
            <a:p>
              <a:pPr algn="ctr" fontAlgn="auto">
                <a:spcBef>
                  <a:spcPts val="0"/>
                </a:spcBef>
                <a:spcAft>
                  <a:spcPts val="0"/>
                </a:spcAft>
                <a:defRPr/>
              </a:pPr>
              <a:endParaRPr lang="en-US" sz="1050" b="1" dirty="0">
                <a:solidFill>
                  <a:schemeClr val="tx2"/>
                </a:solidFill>
                <a:cs typeface="Arial" pitchFamily="34" charset="0"/>
              </a:endParaRPr>
            </a:p>
          </p:txBody>
        </p:sp>
        <p:pic>
          <p:nvPicPr>
            <p:cNvPr id="105525" name="Picture 21" descr="ReachNXT_100-8t_Front"/>
            <p:cNvPicPr>
              <a:picLocks noChangeAspect="1" noChangeArrowheads="1"/>
            </p:cNvPicPr>
            <p:nvPr/>
          </p:nvPicPr>
          <p:blipFill>
            <a:blip r:embed="rId17"/>
            <a:srcRect/>
            <a:stretch>
              <a:fillRect/>
            </a:stretch>
          </p:blipFill>
          <p:spPr bwMode="auto">
            <a:xfrm>
              <a:off x="485781" y="5342044"/>
              <a:ext cx="539396" cy="130113"/>
            </a:xfrm>
            <a:prstGeom prst="rect">
              <a:avLst/>
            </a:prstGeom>
            <a:noFill/>
            <a:ln w="9525">
              <a:noFill/>
              <a:miter lim="800000"/>
              <a:headEnd/>
              <a:tailEnd/>
            </a:ln>
          </p:spPr>
        </p:pic>
      </p:grpSp>
      <p:sp>
        <p:nvSpPr>
          <p:cNvPr id="105498" name="TextBox 156"/>
          <p:cNvSpPr txBox="1">
            <a:spLocks noChangeArrowheads="1"/>
          </p:cNvSpPr>
          <p:nvPr/>
        </p:nvSpPr>
        <p:spPr bwMode="auto">
          <a:xfrm>
            <a:off x="214313" y="4797425"/>
            <a:ext cx="1039812" cy="215900"/>
          </a:xfrm>
          <a:prstGeom prst="rect">
            <a:avLst/>
          </a:prstGeom>
          <a:noFill/>
          <a:ln w="9525">
            <a:noFill/>
            <a:miter lim="800000"/>
            <a:headEnd/>
            <a:tailEnd/>
          </a:ln>
        </p:spPr>
        <p:txBody>
          <a:bodyPr>
            <a:spAutoFit/>
          </a:bodyPr>
          <a:lstStyle/>
          <a:p>
            <a:pPr algn="ctr"/>
            <a:r>
              <a:rPr lang="en-US" sz="800" b="1">
                <a:solidFill>
                  <a:schemeClr val="tx2"/>
                </a:solidFill>
              </a:rPr>
              <a:t>Summit</a:t>
            </a:r>
            <a:r>
              <a:rPr lang="en-US" sz="800" b="1" baseline="30000">
                <a:solidFill>
                  <a:schemeClr val="tx2"/>
                </a:solidFill>
              </a:rPr>
              <a:t>®</a:t>
            </a:r>
            <a:r>
              <a:rPr lang="en-US" sz="800" b="1">
                <a:solidFill>
                  <a:schemeClr val="tx2"/>
                </a:solidFill>
              </a:rPr>
              <a:t> WM </a:t>
            </a:r>
          </a:p>
        </p:txBody>
      </p:sp>
      <p:grpSp>
        <p:nvGrpSpPr>
          <p:cNvPr id="105499" name="Group 115"/>
          <p:cNvGrpSpPr>
            <a:grpSpLocks/>
          </p:cNvGrpSpPr>
          <p:nvPr/>
        </p:nvGrpSpPr>
        <p:grpSpPr bwMode="auto">
          <a:xfrm>
            <a:off x="5638800" y="2532063"/>
            <a:ext cx="1309688" cy="1246187"/>
            <a:chOff x="5575921" y="2436536"/>
            <a:chExt cx="1309702" cy="1246807"/>
          </a:xfrm>
        </p:grpSpPr>
        <p:sp>
          <p:nvSpPr>
            <p:cNvPr id="98" name="AutoShape 6"/>
            <p:cNvSpPr>
              <a:spLocks noChangeArrowheads="1"/>
            </p:cNvSpPr>
            <p:nvPr/>
          </p:nvSpPr>
          <p:spPr bwMode="auto">
            <a:xfrm>
              <a:off x="5575921" y="2436536"/>
              <a:ext cx="1309702" cy="1246807"/>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BlackDiamond 8800 with C-Series Modules</a:t>
              </a:r>
              <a:endParaRPr lang="en-US" sz="1050" b="1" spc="-20" dirty="0">
                <a:solidFill>
                  <a:schemeClr val="tx2"/>
                </a:solidFill>
              </a:endParaRPr>
            </a:p>
          </p:txBody>
        </p:sp>
        <p:pic>
          <p:nvPicPr>
            <p:cNvPr id="105520" name="Picture 16" descr="2009_BlackDiamond_8810_TopDown"/>
            <p:cNvPicPr>
              <a:picLocks noChangeAspect="1" noChangeArrowheads="1"/>
            </p:cNvPicPr>
            <p:nvPr/>
          </p:nvPicPr>
          <p:blipFill>
            <a:blip r:embed="rId6"/>
            <a:srcRect/>
            <a:stretch>
              <a:fillRect/>
            </a:stretch>
          </p:blipFill>
          <p:spPr bwMode="auto">
            <a:xfrm>
              <a:off x="6257300" y="2897700"/>
              <a:ext cx="543549" cy="721525"/>
            </a:xfrm>
            <a:prstGeom prst="rect">
              <a:avLst/>
            </a:prstGeom>
            <a:noFill/>
            <a:ln w="9525">
              <a:noFill/>
              <a:miter lim="800000"/>
              <a:headEnd/>
              <a:tailEnd/>
            </a:ln>
          </p:spPr>
        </p:pic>
        <p:pic>
          <p:nvPicPr>
            <p:cNvPr id="105521" name="Picture 16" descr="2009_BlackDiamond_8806_TopDown"/>
            <p:cNvPicPr>
              <a:picLocks noChangeAspect="1" noChangeArrowheads="1"/>
            </p:cNvPicPr>
            <p:nvPr/>
          </p:nvPicPr>
          <p:blipFill>
            <a:blip r:embed="rId7"/>
            <a:srcRect/>
            <a:stretch>
              <a:fillRect/>
            </a:stretch>
          </p:blipFill>
          <p:spPr bwMode="auto">
            <a:xfrm>
              <a:off x="5705003" y="3084300"/>
              <a:ext cx="547368" cy="539496"/>
            </a:xfrm>
            <a:prstGeom prst="rect">
              <a:avLst/>
            </a:prstGeom>
            <a:noFill/>
            <a:ln w="9525">
              <a:noFill/>
              <a:miter lim="800000"/>
              <a:headEnd/>
              <a:tailEnd/>
            </a:ln>
          </p:spPr>
        </p:pic>
      </p:grpSp>
      <p:grpSp>
        <p:nvGrpSpPr>
          <p:cNvPr id="105500" name="Group 111"/>
          <p:cNvGrpSpPr>
            <a:grpSpLocks/>
          </p:cNvGrpSpPr>
          <p:nvPr/>
        </p:nvGrpSpPr>
        <p:grpSpPr bwMode="auto">
          <a:xfrm>
            <a:off x="5638800" y="847725"/>
            <a:ext cx="1309688" cy="1539875"/>
            <a:chOff x="5575921" y="834248"/>
            <a:chExt cx="1309702" cy="1539065"/>
          </a:xfrm>
        </p:grpSpPr>
        <p:sp>
          <p:nvSpPr>
            <p:cNvPr id="102" name="AutoShape 6"/>
            <p:cNvSpPr>
              <a:spLocks noChangeArrowheads="1"/>
            </p:cNvSpPr>
            <p:nvPr/>
          </p:nvSpPr>
          <p:spPr bwMode="auto">
            <a:xfrm>
              <a:off x="5575921" y="834248"/>
              <a:ext cx="1309702" cy="1539065"/>
            </a:xfrm>
            <a:prstGeom prst="roundRect">
              <a:avLst>
                <a:gd name="adj" fmla="val 0"/>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fontAlgn="auto">
                <a:lnSpc>
                  <a:spcPct val="85000"/>
                </a:lnSpc>
                <a:spcBef>
                  <a:spcPts val="1200"/>
                </a:spcBef>
                <a:spcAft>
                  <a:spcPts val="0"/>
                </a:spcAft>
                <a:buClr>
                  <a:schemeClr val="accent1"/>
                </a:buClr>
                <a:tabLst>
                  <a:tab pos="1657350" algn="l"/>
                </a:tabLst>
                <a:defRPr/>
              </a:pPr>
              <a:r>
                <a:rPr lang="en-US" sz="1050" b="1" spc="-20" dirty="0" err="1">
                  <a:solidFill>
                    <a:schemeClr val="tx2"/>
                  </a:solidFill>
                </a:rPr>
                <a:t>BlackDiamond</a:t>
              </a:r>
              <a:r>
                <a:rPr lang="en-US" sz="1050" b="1" spc="-20" baseline="30000" dirty="0">
                  <a:solidFill>
                    <a:schemeClr val="tx2"/>
                  </a:solidFill>
                </a:rPr>
                <a:t>®</a:t>
              </a:r>
              <a:r>
                <a:rPr lang="en-US" sz="1050" b="1" spc="-20" dirty="0">
                  <a:solidFill>
                    <a:schemeClr val="tx2"/>
                  </a:solidFill>
                </a:rPr>
                <a:t> 8800 with 8900-Series Modules</a:t>
              </a:r>
              <a:endParaRPr lang="en-US" sz="1050" b="1" spc="-20" dirty="0">
                <a:solidFill>
                  <a:schemeClr val="tx2"/>
                </a:solidFill>
              </a:endParaRPr>
            </a:p>
          </p:txBody>
        </p:sp>
        <p:pic>
          <p:nvPicPr>
            <p:cNvPr id="105515" name="Picture 16" descr="2009_BlackDiamond_8810_TopDown"/>
            <p:cNvPicPr>
              <a:picLocks noChangeAspect="1" noChangeArrowheads="1"/>
            </p:cNvPicPr>
            <p:nvPr/>
          </p:nvPicPr>
          <p:blipFill>
            <a:blip r:embed="rId6"/>
            <a:srcRect/>
            <a:stretch>
              <a:fillRect/>
            </a:stretch>
          </p:blipFill>
          <p:spPr bwMode="auto">
            <a:xfrm>
              <a:off x="6247775" y="1297500"/>
              <a:ext cx="543549" cy="721525"/>
            </a:xfrm>
            <a:prstGeom prst="rect">
              <a:avLst/>
            </a:prstGeom>
            <a:noFill/>
            <a:ln w="9525">
              <a:noFill/>
              <a:miter lim="800000"/>
              <a:headEnd/>
              <a:tailEnd/>
            </a:ln>
          </p:spPr>
        </p:pic>
        <p:pic>
          <p:nvPicPr>
            <p:cNvPr id="105516" name="Picture 16" descr="2009_BlackDiamond_8806_TopDown"/>
            <p:cNvPicPr>
              <a:picLocks noChangeAspect="1" noChangeArrowheads="1"/>
            </p:cNvPicPr>
            <p:nvPr/>
          </p:nvPicPr>
          <p:blipFill>
            <a:blip r:embed="rId7"/>
            <a:srcRect/>
            <a:stretch>
              <a:fillRect/>
            </a:stretch>
          </p:blipFill>
          <p:spPr bwMode="auto">
            <a:xfrm>
              <a:off x="5695478" y="1484100"/>
              <a:ext cx="547368" cy="539496"/>
            </a:xfrm>
            <a:prstGeom prst="rect">
              <a:avLst/>
            </a:prstGeom>
            <a:noFill/>
            <a:ln w="9525">
              <a:noFill/>
              <a:miter lim="800000"/>
              <a:headEnd/>
              <a:tailEnd/>
            </a:ln>
          </p:spPr>
        </p:pic>
      </p:grpSp>
      <p:pic>
        <p:nvPicPr>
          <p:cNvPr id="105501" name="Picture 2"/>
          <p:cNvPicPr>
            <a:picLocks noChangeAspect="1" noChangeArrowheads="1"/>
          </p:cNvPicPr>
          <p:nvPr/>
        </p:nvPicPr>
        <p:blipFill>
          <a:blip r:embed="rId18">
            <a:clrChange>
              <a:clrFrom>
                <a:srgbClr val="FFFFFF"/>
              </a:clrFrom>
              <a:clrTo>
                <a:srgbClr val="FFFFFF">
                  <a:alpha val="0"/>
                </a:srgbClr>
              </a:clrTo>
            </a:clrChange>
          </a:blip>
          <a:srcRect/>
          <a:stretch>
            <a:fillRect/>
          </a:stretch>
        </p:blipFill>
        <p:spPr bwMode="auto">
          <a:xfrm>
            <a:off x="5827713" y="2197100"/>
            <a:ext cx="995362" cy="133350"/>
          </a:xfrm>
          <a:prstGeom prst="rect">
            <a:avLst/>
          </a:prstGeom>
          <a:noFill/>
          <a:ln w="9525">
            <a:noFill/>
            <a:miter lim="800000"/>
            <a:headEnd/>
            <a:tailEnd/>
          </a:ln>
        </p:spPr>
      </p:pic>
      <p:sp>
        <p:nvSpPr>
          <p:cNvPr id="105502" name="TextBox 98"/>
          <p:cNvSpPr txBox="1">
            <a:spLocks noChangeArrowheads="1"/>
          </p:cNvSpPr>
          <p:nvPr/>
        </p:nvSpPr>
        <p:spPr bwMode="auto">
          <a:xfrm>
            <a:off x="5778500" y="2000250"/>
            <a:ext cx="1144588" cy="230188"/>
          </a:xfrm>
          <a:prstGeom prst="rect">
            <a:avLst/>
          </a:prstGeom>
          <a:noFill/>
          <a:ln w="9525">
            <a:noFill/>
            <a:prstDash val="sysDash"/>
            <a:miter lim="800000"/>
            <a:headEnd/>
            <a:tailEnd/>
          </a:ln>
        </p:spPr>
        <p:txBody>
          <a:bodyPr>
            <a:spAutoFit/>
          </a:bodyPr>
          <a:lstStyle/>
          <a:p>
            <a:r>
              <a:rPr lang="en-US" sz="900" b="1"/>
              <a:t>8900-40G6X-Xm</a:t>
            </a:r>
          </a:p>
        </p:txBody>
      </p:sp>
      <p:sp>
        <p:nvSpPr>
          <p:cNvPr id="112" name="AutoShape 5"/>
          <p:cNvSpPr>
            <a:spLocks noChangeArrowheads="1"/>
          </p:cNvSpPr>
          <p:nvPr/>
        </p:nvSpPr>
        <p:spPr bwMode="auto">
          <a:xfrm>
            <a:off x="1971675" y="4748213"/>
            <a:ext cx="1087438" cy="630237"/>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X440</a:t>
            </a:r>
          </a:p>
        </p:txBody>
      </p:sp>
      <p:pic>
        <p:nvPicPr>
          <p:cNvPr id="105504" name="Picture 8" descr="SummitX450e-48p_top"/>
          <p:cNvPicPr>
            <a:picLocks noChangeAspect="1" noChangeArrowheads="1"/>
          </p:cNvPicPr>
          <p:nvPr/>
        </p:nvPicPr>
        <p:blipFill>
          <a:blip r:embed="rId19">
            <a:clrChange>
              <a:clrFrom>
                <a:srgbClr val="FFFFFF"/>
              </a:clrFrom>
              <a:clrTo>
                <a:srgbClr val="FFFFFF">
                  <a:alpha val="0"/>
                </a:srgbClr>
              </a:clrTo>
            </a:clrChange>
          </a:blip>
          <a:srcRect/>
          <a:stretch>
            <a:fillRect/>
          </a:stretch>
        </p:blipFill>
        <p:spPr bwMode="auto">
          <a:xfrm>
            <a:off x="2073275" y="5122863"/>
            <a:ext cx="892175" cy="138112"/>
          </a:xfrm>
          <a:prstGeom prst="rect">
            <a:avLst/>
          </a:prstGeom>
          <a:noFill/>
          <a:ln w="9525">
            <a:noFill/>
            <a:miter lim="800000"/>
            <a:headEnd/>
            <a:tailEnd/>
          </a:ln>
        </p:spPr>
      </p:pic>
      <p:pic>
        <p:nvPicPr>
          <p:cNvPr id="105505" name="Picture 9" descr="SummitX450e-24p_top"/>
          <p:cNvPicPr>
            <a:picLocks noChangeAspect="1" noChangeArrowheads="1"/>
          </p:cNvPicPr>
          <p:nvPr/>
        </p:nvPicPr>
        <p:blipFill>
          <a:blip r:embed="rId20">
            <a:clrChange>
              <a:clrFrom>
                <a:srgbClr val="FFFFFF"/>
              </a:clrFrom>
              <a:clrTo>
                <a:srgbClr val="FFFFFF">
                  <a:alpha val="0"/>
                </a:srgbClr>
              </a:clrTo>
            </a:clrChange>
          </a:blip>
          <a:srcRect/>
          <a:stretch>
            <a:fillRect/>
          </a:stretch>
        </p:blipFill>
        <p:spPr bwMode="auto">
          <a:xfrm>
            <a:off x="2073275" y="5027613"/>
            <a:ext cx="892175" cy="136525"/>
          </a:xfrm>
          <a:prstGeom prst="rect">
            <a:avLst/>
          </a:prstGeom>
          <a:noFill/>
          <a:ln w="9525">
            <a:noFill/>
            <a:miter lim="800000"/>
            <a:headEnd/>
            <a:tailEnd/>
          </a:ln>
        </p:spPr>
      </p:pic>
      <p:sp>
        <p:nvSpPr>
          <p:cNvPr id="71" name="AutoShape 5"/>
          <p:cNvSpPr>
            <a:spLocks noChangeArrowheads="1"/>
          </p:cNvSpPr>
          <p:nvPr/>
        </p:nvSpPr>
        <p:spPr bwMode="auto">
          <a:xfrm>
            <a:off x="2341563" y="3506788"/>
            <a:ext cx="1366837" cy="1192212"/>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X460</a:t>
            </a:r>
          </a:p>
        </p:txBody>
      </p:sp>
      <p:pic>
        <p:nvPicPr>
          <p:cNvPr id="105507" name="Picture 26" descr="Summit x460"/>
          <p:cNvPicPr>
            <a:picLocks noChangeAspect="1" noChangeArrowheads="1"/>
          </p:cNvPicPr>
          <p:nvPr/>
        </p:nvPicPr>
        <p:blipFill>
          <a:blip r:embed="rId21"/>
          <a:srcRect/>
          <a:stretch>
            <a:fillRect/>
          </a:stretch>
        </p:blipFill>
        <p:spPr bwMode="auto">
          <a:xfrm>
            <a:off x="2384425" y="3749675"/>
            <a:ext cx="1303338" cy="854075"/>
          </a:xfrm>
          <a:prstGeom prst="rect">
            <a:avLst/>
          </a:prstGeom>
          <a:noFill/>
          <a:ln w="9525">
            <a:noFill/>
            <a:miter lim="800000"/>
            <a:headEnd/>
            <a:tailEnd/>
          </a:ln>
        </p:spPr>
      </p:pic>
      <p:sp>
        <p:nvSpPr>
          <p:cNvPr id="60" name="AutoShape 5"/>
          <p:cNvSpPr>
            <a:spLocks noChangeArrowheads="1"/>
          </p:cNvSpPr>
          <p:nvPr/>
        </p:nvSpPr>
        <p:spPr bwMode="auto">
          <a:xfrm>
            <a:off x="2771775" y="2444750"/>
            <a:ext cx="1295400" cy="989013"/>
          </a:xfrm>
          <a:prstGeom prst="roundRect">
            <a:avLst>
              <a:gd name="adj" fmla="val 0"/>
            </a:avLst>
          </a:prstGeom>
          <a:gradFill>
            <a:gsLst>
              <a:gs pos="50000">
                <a:schemeClr val="bg1"/>
              </a:gs>
              <a:gs pos="100000">
                <a:schemeClr val="bg1">
                  <a:lumMod val="85000"/>
                </a:schemeClr>
              </a:gs>
            </a:gsLst>
            <a:lin ang="5400000" scaled="0"/>
          </a:gradFill>
          <a:ln w="19050" cmpd="sng">
            <a:solidFill>
              <a:schemeClr val="accent2"/>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fontAlgn="auto">
              <a:lnSpc>
                <a:spcPct val="85000"/>
              </a:lnSpc>
              <a:spcBef>
                <a:spcPts val="1200"/>
              </a:spcBef>
              <a:spcAft>
                <a:spcPts val="0"/>
              </a:spcAft>
              <a:buClr>
                <a:schemeClr val="accent1"/>
              </a:buClr>
              <a:tabLst>
                <a:tab pos="1657350" algn="l"/>
              </a:tabLst>
              <a:defRPr/>
            </a:pPr>
            <a:r>
              <a:rPr lang="en-US" sz="1050" b="1" spc="-20" dirty="0">
                <a:solidFill>
                  <a:schemeClr val="tx2"/>
                </a:solidFill>
              </a:rPr>
              <a:t>Summit X480</a:t>
            </a:r>
          </a:p>
        </p:txBody>
      </p:sp>
      <p:pic>
        <p:nvPicPr>
          <p:cNvPr id="105509" name="Picture 28" descr="Summit x480"/>
          <p:cNvPicPr>
            <a:picLocks noChangeAspect="1" noChangeArrowheads="1"/>
          </p:cNvPicPr>
          <p:nvPr/>
        </p:nvPicPr>
        <p:blipFill>
          <a:blip r:embed="rId22"/>
          <a:srcRect/>
          <a:stretch>
            <a:fillRect/>
          </a:stretch>
        </p:blipFill>
        <p:spPr bwMode="auto">
          <a:xfrm>
            <a:off x="2846388" y="2717800"/>
            <a:ext cx="1149350" cy="574675"/>
          </a:xfrm>
          <a:prstGeom prst="rect">
            <a:avLst/>
          </a:prstGeom>
          <a:noFill/>
          <a:ln w="9525">
            <a:noFill/>
            <a:miter lim="800000"/>
            <a:headEnd/>
            <a:tailEnd/>
          </a:ln>
        </p:spPr>
      </p:pic>
      <p:sp>
        <p:nvSpPr>
          <p:cNvPr id="105510" name="TextBox 3"/>
          <p:cNvSpPr txBox="1">
            <a:spLocks noChangeArrowheads="1"/>
          </p:cNvSpPr>
          <p:nvPr/>
        </p:nvSpPr>
        <p:spPr bwMode="auto">
          <a:xfrm>
            <a:off x="4786313" y="566896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
        <p:nvSpPr>
          <p:cNvPr id="67" name="TextBox 66"/>
          <p:cNvSpPr txBox="1"/>
          <p:nvPr/>
        </p:nvSpPr>
        <p:spPr>
          <a:xfrm rot="1384278" flipH="1">
            <a:off x="2762250" y="5656263"/>
            <a:ext cx="492125" cy="219075"/>
          </a:xfrm>
          <a:prstGeom prst="rect">
            <a:avLst/>
          </a:prstGeom>
        </p:spPr>
        <p:txBody>
          <a:bodyPr>
            <a:normAutofit lnSpcReduction="10000"/>
          </a:bodyPr>
          <a:lstStyle/>
          <a:p>
            <a:pPr algn="ctr" defTabSz="914400" fontAlgn="auto">
              <a:lnSpc>
                <a:spcPct val="85000"/>
              </a:lnSpc>
              <a:spcBef>
                <a:spcPts val="1200"/>
              </a:spcBef>
              <a:spcAft>
                <a:spcPts val="0"/>
              </a:spcAft>
              <a:defRPr/>
            </a:pPr>
            <a:r>
              <a:rPr lang="en-US" sz="1100" b="1" dirty="0">
                <a:solidFill>
                  <a:schemeClr val="bg1"/>
                </a:solidFill>
                <a:latin typeface="Arial Narrow" pitchFamily="34" charset="0"/>
                <a:cs typeface="Arial" pitchFamily="34" charset="0"/>
              </a:rPr>
              <a:t>NEW</a:t>
            </a: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1"/>
          <p:cNvSpPr>
            <a:spLocks noGrp="1"/>
          </p:cNvSpPr>
          <p:nvPr>
            <p:ph type="title"/>
          </p:nvPr>
        </p:nvSpPr>
        <p:spPr/>
        <p:txBody>
          <a:bodyPr/>
          <a:lstStyle/>
          <a:p>
            <a:r>
              <a:rPr lang="ru-RU" smtClean="0">
                <a:cs typeface="Arial" charset="0"/>
              </a:rPr>
              <a:t>Широкие возможности применения</a:t>
            </a:r>
            <a:endParaRPr smtClean="0">
              <a:cs typeface="Arial" charset="0"/>
            </a:endParaRPr>
          </a:p>
        </p:txBody>
      </p:sp>
      <p:sp>
        <p:nvSpPr>
          <p:cNvPr id="3" name="Slide Number Placeholder 2"/>
          <p:cNvSpPr>
            <a:spLocks noGrp="1"/>
          </p:cNvSpPr>
          <p:nvPr>
            <p:ph type="sldNum" sz="quarter" idx="10"/>
          </p:nvPr>
        </p:nvSpPr>
        <p:spPr/>
        <p:txBody>
          <a:bodyPr/>
          <a:lstStyle/>
          <a:p>
            <a:pPr>
              <a:defRPr/>
            </a:pPr>
            <a:fld id="{236DC965-A224-4380-8FC2-0514391A162A}" type="slidenum">
              <a:rPr lang="en-US">
                <a:latin typeface="+mj-lt"/>
              </a:rPr>
              <a:pPr>
                <a:defRPr/>
              </a:pPr>
              <a:t>40</a:t>
            </a:fld>
            <a:endParaRPr lang="en-US" dirty="0">
              <a:latin typeface="+mj-lt"/>
            </a:endParaRPr>
          </a:p>
        </p:txBody>
      </p:sp>
      <p:sp>
        <p:nvSpPr>
          <p:cNvPr id="4" name="Text Placeholder 3"/>
          <p:cNvSpPr>
            <a:spLocks noGrp="1"/>
          </p:cNvSpPr>
          <p:nvPr>
            <p:ph type="body" sz="quarter" idx="4294967295"/>
          </p:nvPr>
        </p:nvSpPr>
        <p:spPr>
          <a:xfrm>
            <a:off x="452438" y="1196975"/>
            <a:ext cx="8691562" cy="4310063"/>
          </a:xfrm>
        </p:spPr>
        <p:txBody>
          <a:bodyPr rtlCol="0">
            <a:normAutofit/>
          </a:bodyPr>
          <a:lstStyle/>
          <a:p>
            <a:pPr marL="0" indent="0" fontAlgn="auto">
              <a:spcAft>
                <a:spcPts val="0"/>
              </a:spcAft>
              <a:buFont typeface="Arial" pitchFamily="34" charset="0"/>
              <a:buNone/>
              <a:defRPr/>
            </a:pPr>
            <a:r>
              <a:rPr lang="ru-RU" sz="2800" b="1" u="sng" dirty="0" smtClean="0">
                <a:solidFill>
                  <a:srgbClr val="7363A7"/>
                </a:solidFill>
              </a:rPr>
              <a:t>Основные поддерживаемые технологии</a:t>
            </a:r>
          </a:p>
          <a:p>
            <a:pPr fontAlgn="auto">
              <a:spcAft>
                <a:spcPts val="0"/>
              </a:spcAft>
              <a:buFont typeface="Arial" pitchFamily="34" charset="0"/>
              <a:buChar char="•"/>
              <a:defRPr/>
            </a:pPr>
            <a:r>
              <a:rPr lang="en-US" sz="2400" dirty="0">
                <a:solidFill>
                  <a:srgbClr val="7363A7"/>
                </a:solidFill>
              </a:rPr>
              <a:t>SDN (OpenFlow/</a:t>
            </a:r>
            <a:r>
              <a:rPr lang="en-US" sz="2400" dirty="0" err="1">
                <a:solidFill>
                  <a:srgbClr val="7363A7"/>
                </a:solidFill>
              </a:rPr>
              <a:t>OpenStack</a:t>
            </a:r>
            <a:r>
              <a:rPr lang="en-US" sz="2400" dirty="0">
                <a:solidFill>
                  <a:srgbClr val="7363A7"/>
                </a:solidFill>
              </a:rPr>
              <a:t>)</a:t>
            </a:r>
          </a:p>
          <a:p>
            <a:pPr fontAlgn="auto">
              <a:spcAft>
                <a:spcPts val="0"/>
              </a:spcAft>
              <a:buFont typeface="Arial" pitchFamily="34" charset="0"/>
              <a:buChar char="•"/>
              <a:defRPr/>
            </a:pPr>
            <a:r>
              <a:rPr lang="en-US" sz="2400" dirty="0">
                <a:solidFill>
                  <a:srgbClr val="7363A7"/>
                </a:solidFill>
              </a:rPr>
              <a:t>TRILL</a:t>
            </a:r>
          </a:p>
          <a:p>
            <a:pPr fontAlgn="auto">
              <a:spcAft>
                <a:spcPts val="0"/>
              </a:spcAft>
              <a:buFont typeface="Arial" pitchFamily="34" charset="0"/>
              <a:buChar char="•"/>
              <a:defRPr/>
            </a:pPr>
            <a:r>
              <a:rPr lang="en-US" sz="2400" dirty="0" smtClean="0">
                <a:solidFill>
                  <a:srgbClr val="7363A7"/>
                </a:solidFill>
              </a:rPr>
              <a:t>MPLS</a:t>
            </a:r>
          </a:p>
          <a:p>
            <a:pPr fontAlgn="auto">
              <a:spcAft>
                <a:spcPts val="0"/>
              </a:spcAft>
              <a:buFont typeface="Arial" pitchFamily="34" charset="0"/>
              <a:buChar char="•"/>
              <a:defRPr/>
            </a:pPr>
            <a:r>
              <a:rPr lang="en-US" sz="2400" dirty="0" smtClean="0">
                <a:solidFill>
                  <a:srgbClr val="7363A7"/>
                </a:solidFill>
              </a:rPr>
              <a:t>1588 PTP</a:t>
            </a:r>
          </a:p>
          <a:p>
            <a:pPr fontAlgn="auto">
              <a:spcAft>
                <a:spcPts val="0"/>
              </a:spcAft>
              <a:buFont typeface="Arial" pitchFamily="34" charset="0"/>
              <a:buChar char="•"/>
              <a:defRPr/>
            </a:pPr>
            <a:r>
              <a:rPr lang="en-US" sz="2400" dirty="0" smtClean="0">
                <a:solidFill>
                  <a:srgbClr val="7363A7"/>
                </a:solidFill>
              </a:rPr>
              <a:t>Audio Video Bridging (AVB)</a:t>
            </a:r>
            <a:endParaRPr lang="en-US" sz="2400" dirty="0">
              <a:solidFill>
                <a:srgbClr val="7363A7"/>
              </a:solidFill>
            </a:endParaRPr>
          </a:p>
        </p:txBody>
      </p:sp>
      <p:pic>
        <p:nvPicPr>
          <p:cNvPr id="150532" name="Picture 6"/>
          <p:cNvPicPr>
            <a:picLocks noChangeAspect="1"/>
          </p:cNvPicPr>
          <p:nvPr/>
        </p:nvPicPr>
        <p:blipFill>
          <a:blip r:embed="rId2"/>
          <a:srcRect/>
          <a:stretch>
            <a:fillRect/>
          </a:stretch>
        </p:blipFill>
        <p:spPr bwMode="auto">
          <a:xfrm>
            <a:off x="638175" y="4319588"/>
            <a:ext cx="8023225" cy="164782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2"/>
          <p:cNvSpPr>
            <a:spLocks noGrp="1"/>
          </p:cNvSpPr>
          <p:nvPr>
            <p:ph type="title"/>
          </p:nvPr>
        </p:nvSpPr>
        <p:spPr>
          <a:xfrm>
            <a:off x="179388" y="1447800"/>
            <a:ext cx="8820150" cy="1676400"/>
          </a:xfrm>
        </p:spPr>
        <p:txBody>
          <a:bodyPr/>
          <a:lstStyle/>
          <a:p>
            <a:r>
              <a:rPr lang="ru-RU" smtClean="0">
                <a:cs typeface="Arial" charset="0"/>
              </a:rPr>
              <a:t>Kоммутаторы </a:t>
            </a:r>
            <a:r>
              <a:rPr smtClean="0">
                <a:cs typeface="Arial" charset="0"/>
              </a:rPr>
              <a:t/>
            </a:r>
            <a:br>
              <a:rPr smtClean="0">
                <a:cs typeface="Arial" charset="0"/>
              </a:rPr>
            </a:br>
            <a:r>
              <a:rPr smtClean="0">
                <a:cs typeface="Arial" charset="0"/>
              </a:rPr>
              <a:t>BlackDiamond 8800</a:t>
            </a:r>
          </a:p>
        </p:txBody>
      </p:sp>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1"/>
          <p:cNvSpPr>
            <a:spLocks noGrp="1"/>
          </p:cNvSpPr>
          <p:nvPr>
            <p:ph type="title"/>
          </p:nvPr>
        </p:nvSpPr>
        <p:spPr/>
        <p:txBody>
          <a:bodyPr/>
          <a:lstStyle/>
          <a:p>
            <a:r>
              <a:rPr smtClean="0">
                <a:cs typeface="Arial" charset="0"/>
              </a:rPr>
              <a:t>BlackDiamond 8800</a:t>
            </a:r>
            <a:r>
              <a:rPr lang="ru-RU" smtClean="0">
                <a:cs typeface="Arial" charset="0"/>
              </a:rPr>
              <a:t>: Расширяемая архитектура</a:t>
            </a:r>
            <a:endParaRPr smtClean="0">
              <a:cs typeface="Arial" charset="0"/>
            </a:endParaRPr>
          </a:p>
        </p:txBody>
      </p:sp>
      <p:sp>
        <p:nvSpPr>
          <p:cNvPr id="3" name="Slide Number Placeholder 2"/>
          <p:cNvSpPr>
            <a:spLocks noGrp="1"/>
          </p:cNvSpPr>
          <p:nvPr>
            <p:ph type="sldNum" sz="quarter" idx="14"/>
          </p:nvPr>
        </p:nvSpPr>
        <p:spPr/>
        <p:txBody>
          <a:bodyPr/>
          <a:lstStyle/>
          <a:p>
            <a:pPr>
              <a:defRPr/>
            </a:pPr>
            <a:r>
              <a:rPr lang="en-US"/>
              <a:t>Page </a:t>
            </a:r>
            <a:fld id="{5B0BF7B5-6469-44C9-B4AE-77B9B46FC68F}" type="slidenum">
              <a:rPr lang="en-US"/>
              <a:pPr>
                <a:defRPr/>
              </a:pPr>
              <a:t>42</a:t>
            </a:fld>
            <a:endParaRPr lang="en-US"/>
          </a:p>
        </p:txBody>
      </p:sp>
      <p:grpSp>
        <p:nvGrpSpPr>
          <p:cNvPr id="152579" name="Group 35"/>
          <p:cNvGrpSpPr>
            <a:grpSpLocks/>
          </p:cNvGrpSpPr>
          <p:nvPr/>
        </p:nvGrpSpPr>
        <p:grpSpPr bwMode="auto">
          <a:xfrm>
            <a:off x="6311900" y="1331913"/>
            <a:ext cx="2641600" cy="4751387"/>
            <a:chOff x="6311785" y="1331444"/>
            <a:chExt cx="2641599" cy="4752620"/>
          </a:xfrm>
        </p:grpSpPr>
        <p:grpSp>
          <p:nvGrpSpPr>
            <p:cNvPr id="152593" name="Group 31"/>
            <p:cNvGrpSpPr>
              <a:grpSpLocks/>
            </p:cNvGrpSpPr>
            <p:nvPr/>
          </p:nvGrpSpPr>
          <p:grpSpPr bwMode="auto">
            <a:xfrm>
              <a:off x="6351172" y="1339702"/>
              <a:ext cx="272907" cy="297713"/>
              <a:chOff x="5936504" y="914400"/>
              <a:chExt cx="272907" cy="297713"/>
            </a:xfrm>
          </p:grpSpPr>
          <p:sp>
            <p:nvSpPr>
              <p:cNvPr id="152598" name="TextBox 26"/>
              <p:cNvSpPr txBox="1">
                <a:spLocks noChangeArrowheads="1"/>
              </p:cNvSpPr>
              <p:nvPr/>
            </p:nvSpPr>
            <p:spPr bwMode="auto">
              <a:xfrm>
                <a:off x="5936504" y="946299"/>
                <a:ext cx="255182" cy="265814"/>
              </a:xfrm>
              <a:prstGeom prst="rect">
                <a:avLst/>
              </a:prstGeom>
              <a:noFill/>
              <a:ln w="9525">
                <a:noFill/>
                <a:miter lim="800000"/>
                <a:headEnd/>
                <a:tailEnd/>
              </a:ln>
            </p:spPr>
            <p:txBody>
              <a:bodyPr lIns="45720" rIns="45720"/>
              <a:lstStyle/>
              <a:p>
                <a:pPr>
                  <a:lnSpc>
                    <a:spcPct val="85000"/>
                  </a:lnSpc>
                  <a:spcBef>
                    <a:spcPts val="700"/>
                  </a:spcBef>
                </a:pPr>
                <a:r>
                  <a:rPr lang="en-US" sz="2200" b="1">
                    <a:solidFill>
                      <a:schemeClr val="accent1"/>
                    </a:solidFill>
                    <a:sym typeface="Wingdings" pitchFamily="2" charset="2"/>
                  </a:rPr>
                  <a:t></a:t>
                </a:r>
                <a:endParaRPr lang="en-US" sz="2200" b="1">
                  <a:solidFill>
                    <a:schemeClr val="accent1"/>
                  </a:solidFill>
                </a:endParaRPr>
              </a:p>
            </p:txBody>
          </p:sp>
          <p:sp>
            <p:nvSpPr>
              <p:cNvPr id="152599" name="TextBox 23"/>
              <p:cNvSpPr txBox="1">
                <a:spLocks noChangeArrowheads="1"/>
              </p:cNvSpPr>
              <p:nvPr/>
            </p:nvSpPr>
            <p:spPr bwMode="auto">
              <a:xfrm>
                <a:off x="5954229" y="914400"/>
                <a:ext cx="255182" cy="265814"/>
              </a:xfrm>
              <a:prstGeom prst="rect">
                <a:avLst/>
              </a:prstGeom>
              <a:noFill/>
              <a:ln w="9525">
                <a:noFill/>
                <a:miter lim="800000"/>
                <a:headEnd/>
                <a:tailEnd/>
              </a:ln>
            </p:spPr>
            <p:txBody>
              <a:bodyPr lIns="45720" rIns="45720"/>
              <a:lstStyle/>
              <a:p>
                <a:pPr>
                  <a:lnSpc>
                    <a:spcPct val="85000"/>
                  </a:lnSpc>
                  <a:spcBef>
                    <a:spcPts val="700"/>
                  </a:spcBef>
                </a:pPr>
                <a:r>
                  <a:rPr lang="en-US" sz="2000">
                    <a:solidFill>
                      <a:schemeClr val="tx2"/>
                    </a:solidFill>
                    <a:sym typeface="Wingdings" pitchFamily="2" charset="2"/>
                  </a:rPr>
                  <a:t></a:t>
                </a:r>
                <a:endParaRPr lang="en-US" sz="2000">
                  <a:solidFill>
                    <a:schemeClr val="tx2"/>
                  </a:solidFill>
                </a:endParaRPr>
              </a:p>
            </p:txBody>
          </p:sp>
        </p:grpSp>
        <p:grpSp>
          <p:nvGrpSpPr>
            <p:cNvPr id="152594" name="Group 32"/>
            <p:cNvGrpSpPr>
              <a:grpSpLocks/>
            </p:cNvGrpSpPr>
            <p:nvPr/>
          </p:nvGrpSpPr>
          <p:grpSpPr bwMode="auto">
            <a:xfrm>
              <a:off x="6344083" y="3684178"/>
              <a:ext cx="272907" cy="297713"/>
              <a:chOff x="5936504" y="914400"/>
              <a:chExt cx="272907" cy="297713"/>
            </a:xfrm>
          </p:grpSpPr>
          <p:sp>
            <p:nvSpPr>
              <p:cNvPr id="152596" name="TextBox 33"/>
              <p:cNvSpPr txBox="1">
                <a:spLocks noChangeArrowheads="1"/>
              </p:cNvSpPr>
              <p:nvPr/>
            </p:nvSpPr>
            <p:spPr bwMode="auto">
              <a:xfrm>
                <a:off x="5936504" y="946299"/>
                <a:ext cx="255182" cy="265814"/>
              </a:xfrm>
              <a:prstGeom prst="rect">
                <a:avLst/>
              </a:prstGeom>
              <a:noFill/>
              <a:ln w="9525">
                <a:noFill/>
                <a:miter lim="800000"/>
                <a:headEnd/>
                <a:tailEnd/>
              </a:ln>
            </p:spPr>
            <p:txBody>
              <a:bodyPr lIns="45720" rIns="45720"/>
              <a:lstStyle/>
              <a:p>
                <a:pPr>
                  <a:lnSpc>
                    <a:spcPct val="85000"/>
                  </a:lnSpc>
                  <a:spcBef>
                    <a:spcPts val="700"/>
                  </a:spcBef>
                </a:pPr>
                <a:r>
                  <a:rPr lang="en-US" sz="2200" b="1">
                    <a:solidFill>
                      <a:schemeClr val="accent1"/>
                    </a:solidFill>
                    <a:sym typeface="Wingdings" pitchFamily="2" charset="2"/>
                  </a:rPr>
                  <a:t></a:t>
                </a:r>
                <a:endParaRPr lang="en-US" sz="2200" b="1">
                  <a:solidFill>
                    <a:schemeClr val="accent1"/>
                  </a:solidFill>
                </a:endParaRPr>
              </a:p>
            </p:txBody>
          </p:sp>
          <p:sp>
            <p:nvSpPr>
              <p:cNvPr id="152597" name="TextBox 34"/>
              <p:cNvSpPr txBox="1">
                <a:spLocks noChangeArrowheads="1"/>
              </p:cNvSpPr>
              <p:nvPr/>
            </p:nvSpPr>
            <p:spPr bwMode="auto">
              <a:xfrm>
                <a:off x="5954229" y="914400"/>
                <a:ext cx="255182" cy="265814"/>
              </a:xfrm>
              <a:prstGeom prst="rect">
                <a:avLst/>
              </a:prstGeom>
              <a:noFill/>
              <a:ln w="9525">
                <a:noFill/>
                <a:miter lim="800000"/>
                <a:headEnd/>
                <a:tailEnd/>
              </a:ln>
            </p:spPr>
            <p:txBody>
              <a:bodyPr lIns="45720" rIns="45720"/>
              <a:lstStyle/>
              <a:p>
                <a:pPr>
                  <a:lnSpc>
                    <a:spcPct val="85000"/>
                  </a:lnSpc>
                  <a:spcBef>
                    <a:spcPts val="700"/>
                  </a:spcBef>
                </a:pPr>
                <a:r>
                  <a:rPr lang="en-US" sz="2000">
                    <a:solidFill>
                      <a:schemeClr val="tx2"/>
                    </a:solidFill>
                    <a:sym typeface="Wingdings" pitchFamily="2" charset="2"/>
                  </a:rPr>
                  <a:t></a:t>
                </a:r>
                <a:endParaRPr lang="en-US" sz="2000">
                  <a:solidFill>
                    <a:schemeClr val="tx2"/>
                  </a:solidFill>
                </a:endParaRPr>
              </a:p>
            </p:txBody>
          </p:sp>
        </p:grpSp>
        <p:sp>
          <p:nvSpPr>
            <p:cNvPr id="18" name="TextBox 17"/>
            <p:cNvSpPr txBox="1"/>
            <p:nvPr/>
          </p:nvSpPr>
          <p:spPr>
            <a:xfrm>
              <a:off x="6311785" y="1331444"/>
              <a:ext cx="2641599" cy="4752620"/>
            </a:xfrm>
            <a:prstGeom prst="rect">
              <a:avLst/>
            </a:prstGeom>
            <a:noFill/>
            <a:effectLst/>
          </p:spPr>
          <p:txBody>
            <a:bodyPr lIns="45720" rIns="45720"/>
            <a:lstStyle/>
            <a:p>
              <a:pPr marL="338138" fontAlgn="auto">
                <a:lnSpc>
                  <a:spcPct val="85000"/>
                </a:lnSpc>
                <a:spcBef>
                  <a:spcPts val="700"/>
                </a:spcBef>
                <a:spcAft>
                  <a:spcPts val="0"/>
                </a:spcAft>
                <a:defRPr/>
              </a:pPr>
              <a:r>
                <a:rPr lang="ru-RU" sz="2400" dirty="0">
                  <a:solidFill>
                    <a:schemeClr val="tx2"/>
                  </a:solidFill>
                  <a:latin typeface="+mn-lt"/>
                  <a:cs typeface="+mn-cs"/>
                </a:rPr>
                <a:t>Единственный производитель со всеми вариантами решений в одном шасси</a:t>
              </a:r>
              <a:endParaRPr lang="en-US" sz="2400" dirty="0">
                <a:solidFill>
                  <a:schemeClr val="tx2"/>
                </a:solidFill>
                <a:latin typeface="+mn-lt"/>
                <a:cs typeface="+mn-cs"/>
              </a:endParaRPr>
            </a:p>
            <a:p>
              <a:pPr marL="338138" fontAlgn="auto">
                <a:lnSpc>
                  <a:spcPct val="85000"/>
                </a:lnSpc>
                <a:spcBef>
                  <a:spcPts val="700"/>
                </a:spcBef>
                <a:spcAft>
                  <a:spcPts val="0"/>
                </a:spcAft>
                <a:defRPr/>
              </a:pPr>
              <a:endParaRPr lang="en-US" sz="2400" dirty="0">
                <a:solidFill>
                  <a:schemeClr val="tx2"/>
                </a:solidFill>
                <a:latin typeface="+mn-lt"/>
                <a:cs typeface="+mn-cs"/>
              </a:endParaRPr>
            </a:p>
            <a:p>
              <a:pPr marL="338138" fontAlgn="auto">
                <a:lnSpc>
                  <a:spcPct val="85000"/>
                </a:lnSpc>
                <a:spcBef>
                  <a:spcPts val="700"/>
                </a:spcBef>
                <a:spcAft>
                  <a:spcPts val="0"/>
                </a:spcAft>
                <a:defRPr/>
              </a:pPr>
              <a:r>
                <a:rPr lang="ru-RU" sz="2400" dirty="0">
                  <a:solidFill>
                    <a:schemeClr val="tx2"/>
                  </a:solidFill>
                  <a:latin typeface="+mn-lt"/>
                  <a:cs typeface="+mn-cs"/>
                </a:rPr>
                <a:t>Ниже</a:t>
              </a:r>
              <a:r>
                <a:rPr lang="en-US" sz="2400" dirty="0">
                  <a:solidFill>
                    <a:schemeClr val="tx2"/>
                  </a:solidFill>
                  <a:latin typeface="+mn-lt"/>
                  <a:cs typeface="+mn-cs"/>
                </a:rPr>
                <a:t> TCO: </a:t>
              </a:r>
            </a:p>
            <a:p>
              <a:pPr marL="338138" fontAlgn="auto">
                <a:lnSpc>
                  <a:spcPct val="85000"/>
                </a:lnSpc>
                <a:spcBef>
                  <a:spcPts val="700"/>
                </a:spcBef>
                <a:spcAft>
                  <a:spcPts val="0"/>
                </a:spcAft>
                <a:defRPr/>
              </a:pPr>
              <a:r>
                <a:rPr lang="en-US" sz="2400" dirty="0">
                  <a:solidFill>
                    <a:schemeClr val="tx2"/>
                  </a:solidFill>
                  <a:latin typeface="+mn-lt"/>
                  <a:cs typeface="+mn-cs"/>
                </a:rPr>
                <a:t>8500-</a:t>
              </a:r>
              <a:r>
                <a:rPr lang="ru-RU" sz="2400" dirty="0">
                  <a:solidFill>
                    <a:schemeClr val="tx2"/>
                  </a:solidFill>
                  <a:latin typeface="+mn-lt"/>
                  <a:cs typeface="+mn-cs"/>
                </a:rPr>
                <a:t>модули можно использовать в системах</a:t>
              </a:r>
              <a:r>
                <a:rPr lang="en-US" sz="2400" dirty="0">
                  <a:solidFill>
                    <a:schemeClr val="tx2"/>
                  </a:solidFill>
                  <a:latin typeface="+mn-lt"/>
                  <a:cs typeface="+mn-cs"/>
                </a:rPr>
                <a:t> 8800/8900</a:t>
              </a:r>
            </a:p>
            <a:p>
              <a:pPr marL="338138" indent="-338138" fontAlgn="auto">
                <a:lnSpc>
                  <a:spcPct val="85000"/>
                </a:lnSpc>
                <a:spcBef>
                  <a:spcPts val="700"/>
                </a:spcBef>
                <a:spcAft>
                  <a:spcPts val="0"/>
                </a:spcAft>
                <a:defRPr/>
              </a:pPr>
              <a:endParaRPr lang="en-US" sz="2400" dirty="0">
                <a:solidFill>
                  <a:schemeClr val="tx2"/>
                </a:solidFill>
                <a:latin typeface="+mn-lt"/>
                <a:cs typeface="+mn-cs"/>
              </a:endParaRPr>
            </a:p>
          </p:txBody>
        </p:sp>
      </p:grpSp>
      <p:sp>
        <p:nvSpPr>
          <p:cNvPr id="25" name="TextBox 24"/>
          <p:cNvSpPr txBox="1"/>
          <p:nvPr/>
        </p:nvSpPr>
        <p:spPr>
          <a:xfrm rot="20332653">
            <a:off x="802905" y="2977283"/>
            <a:ext cx="1155831" cy="440016"/>
          </a:xfrm>
          <a:prstGeom prst="rect">
            <a:avLst/>
          </a:prstGeom>
          <a:noFill/>
          <a:effectLst/>
        </p:spPr>
        <p:txBody>
          <a:bodyPr lIns="45720" rIns="45720"/>
          <a:lstStyle/>
          <a:p>
            <a:pPr algn="ctr" fontAlgn="auto">
              <a:lnSpc>
                <a:spcPct val="85000"/>
              </a:lnSpc>
              <a:spcBef>
                <a:spcPts val="700"/>
              </a:spcBef>
              <a:spcAft>
                <a:spcPts val="0"/>
              </a:spcAft>
              <a:defRPr/>
            </a:pPr>
            <a:r>
              <a:rPr lang="en-US" sz="2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cs typeface="+mn-cs"/>
              </a:rPr>
              <a:t>NEW</a:t>
            </a:r>
          </a:p>
        </p:txBody>
      </p:sp>
      <p:grpSp>
        <p:nvGrpSpPr>
          <p:cNvPr id="152581" name="Group 22"/>
          <p:cNvGrpSpPr>
            <a:grpSpLocks noChangeAspect="1"/>
          </p:cNvGrpSpPr>
          <p:nvPr/>
        </p:nvGrpSpPr>
        <p:grpSpPr bwMode="auto">
          <a:xfrm>
            <a:off x="79375" y="1081088"/>
            <a:ext cx="5726113" cy="5105400"/>
            <a:chOff x="1785707" y="1077498"/>
            <a:chExt cx="5553438" cy="4951426"/>
          </a:xfrm>
        </p:grpSpPr>
        <p:sp>
          <p:nvSpPr>
            <p:cNvPr id="10" name="Rounded Rectangle 9"/>
            <p:cNvSpPr/>
            <p:nvPr/>
          </p:nvSpPr>
          <p:spPr>
            <a:xfrm>
              <a:off x="1918115" y="1120607"/>
              <a:ext cx="5300939" cy="4774369"/>
            </a:xfrm>
            <a:prstGeom prst="roundRect">
              <a:avLst>
                <a:gd name="adj" fmla="val 4888"/>
              </a:avLst>
            </a:prstGeom>
            <a:gradFill flip="none" rotWithShape="1">
              <a:gsLst>
                <a:gs pos="13000">
                  <a:srgbClr val="FFC000"/>
                </a:gs>
                <a:gs pos="50000">
                  <a:schemeClr val="accent2">
                    <a:tint val="44500"/>
                    <a:satMod val="160000"/>
                  </a:schemeClr>
                </a:gs>
                <a:gs pos="100000">
                  <a:schemeClr val="accent2">
                    <a:tint val="23500"/>
                    <a:satMod val="160000"/>
                  </a:schemeClr>
                </a:gs>
              </a:gsLst>
              <a:lin ang="18600000" scaled="0"/>
              <a:tileRect/>
            </a:gradFill>
            <a:ln>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1" name="Picture 10" descr="8500-5.gif"/>
            <p:cNvPicPr>
              <a:picLocks noChangeAspect="1"/>
            </p:cNvPicPr>
            <p:nvPr/>
          </p:nvPicPr>
          <p:blipFill>
            <a:blip r:embed="rId3"/>
            <a:stretch>
              <a:fillRect/>
            </a:stretch>
          </p:blipFill>
          <p:spPr>
            <a:xfrm>
              <a:off x="1785707" y="1077498"/>
              <a:ext cx="5553438" cy="4951426"/>
            </a:xfrm>
            <a:prstGeom prst="rect">
              <a:avLst/>
            </a:prstGeom>
            <a:ln>
              <a:noFill/>
            </a:ln>
            <a:effectLst>
              <a:outerShdw blurRad="190500" algn="tl" rotWithShape="0">
                <a:srgbClr val="000000">
                  <a:alpha val="70000"/>
                </a:srgbClr>
              </a:outerShdw>
            </a:effectLst>
          </p:spPr>
        </p:pic>
        <p:sp>
          <p:nvSpPr>
            <p:cNvPr id="152590" name="TextBox 11"/>
            <p:cNvSpPr txBox="1">
              <a:spLocks noChangeArrowheads="1"/>
            </p:cNvSpPr>
            <p:nvPr/>
          </p:nvSpPr>
          <p:spPr bwMode="auto">
            <a:xfrm>
              <a:off x="2603386" y="5543773"/>
              <a:ext cx="1204547" cy="351693"/>
            </a:xfrm>
            <a:prstGeom prst="rect">
              <a:avLst/>
            </a:prstGeom>
            <a:noFill/>
            <a:ln w="9525">
              <a:noFill/>
              <a:miter lim="800000"/>
              <a:headEnd/>
              <a:tailEnd/>
            </a:ln>
          </p:spPr>
          <p:txBody>
            <a:bodyPr lIns="45720" rIns="45720"/>
            <a:lstStyle/>
            <a:p>
              <a:pPr algn="ctr">
                <a:lnSpc>
                  <a:spcPct val="85000"/>
                </a:lnSpc>
                <a:spcBef>
                  <a:spcPts val="700"/>
                </a:spcBef>
              </a:pPr>
              <a:r>
                <a:rPr lang="ru-RU" sz="1300" b="1">
                  <a:latin typeface="Candara" pitchFamily="34" charset="0"/>
                </a:rPr>
                <a:t>Коммутац. комната</a:t>
              </a:r>
              <a:endParaRPr lang="en-US" sz="1300" b="1">
                <a:latin typeface="Candara" pitchFamily="34" charset="0"/>
              </a:endParaRPr>
            </a:p>
          </p:txBody>
        </p:sp>
        <p:sp>
          <p:nvSpPr>
            <p:cNvPr id="152591" name="TextBox 12"/>
            <p:cNvSpPr txBox="1">
              <a:spLocks noChangeArrowheads="1"/>
            </p:cNvSpPr>
            <p:nvPr/>
          </p:nvSpPr>
          <p:spPr bwMode="auto">
            <a:xfrm>
              <a:off x="3995500" y="5529119"/>
              <a:ext cx="1474179" cy="351693"/>
            </a:xfrm>
            <a:prstGeom prst="rect">
              <a:avLst/>
            </a:prstGeom>
            <a:noFill/>
            <a:ln w="9525">
              <a:noFill/>
              <a:miter lim="800000"/>
              <a:headEnd/>
              <a:tailEnd/>
            </a:ln>
          </p:spPr>
          <p:txBody>
            <a:bodyPr lIns="45720" rIns="45720"/>
            <a:lstStyle/>
            <a:p>
              <a:pPr algn="ctr">
                <a:lnSpc>
                  <a:spcPct val="85000"/>
                </a:lnSpc>
                <a:spcBef>
                  <a:spcPts val="700"/>
                </a:spcBef>
              </a:pPr>
              <a:r>
                <a:rPr lang="ru-RU" sz="1300" b="1">
                  <a:latin typeface="Candara" pitchFamily="34" charset="0"/>
                </a:rPr>
                <a:t>Агрегация/Ядро</a:t>
              </a:r>
              <a:endParaRPr lang="en-US" sz="1300" b="1">
                <a:latin typeface="Candara" pitchFamily="34" charset="0"/>
              </a:endParaRPr>
            </a:p>
          </p:txBody>
        </p:sp>
        <p:sp>
          <p:nvSpPr>
            <p:cNvPr id="152592" name="TextBox 13"/>
            <p:cNvSpPr txBox="1">
              <a:spLocks noChangeArrowheads="1"/>
            </p:cNvSpPr>
            <p:nvPr/>
          </p:nvSpPr>
          <p:spPr bwMode="auto">
            <a:xfrm>
              <a:off x="5578117" y="5537909"/>
              <a:ext cx="1204547" cy="351693"/>
            </a:xfrm>
            <a:prstGeom prst="rect">
              <a:avLst/>
            </a:prstGeom>
            <a:noFill/>
            <a:ln w="9525">
              <a:noFill/>
              <a:miter lim="800000"/>
              <a:headEnd/>
              <a:tailEnd/>
            </a:ln>
          </p:spPr>
          <p:txBody>
            <a:bodyPr lIns="45720" rIns="45720"/>
            <a:lstStyle/>
            <a:p>
              <a:pPr algn="ctr">
                <a:lnSpc>
                  <a:spcPct val="85000"/>
                </a:lnSpc>
                <a:spcBef>
                  <a:spcPts val="700"/>
                </a:spcBef>
              </a:pPr>
              <a:r>
                <a:rPr lang="ru-RU" sz="1300" b="1">
                  <a:latin typeface="Candara" pitchFamily="34" charset="0"/>
                </a:rPr>
                <a:t>ЦОД</a:t>
              </a:r>
              <a:endParaRPr lang="en-US" sz="1300" b="1">
                <a:latin typeface="Candara" pitchFamily="34" charset="0"/>
              </a:endParaRPr>
            </a:p>
          </p:txBody>
        </p:sp>
      </p:grpSp>
      <p:pic>
        <p:nvPicPr>
          <p:cNvPr id="152582" name="Picture 14" descr="8500-3.gif"/>
          <p:cNvPicPr>
            <a:picLocks noChangeAspect="1"/>
          </p:cNvPicPr>
          <p:nvPr/>
        </p:nvPicPr>
        <p:blipFill>
          <a:blip r:embed="rId4"/>
          <a:srcRect/>
          <a:stretch>
            <a:fillRect/>
          </a:stretch>
        </p:blipFill>
        <p:spPr bwMode="auto">
          <a:xfrm>
            <a:off x="925513" y="1428750"/>
            <a:ext cx="2900362" cy="4011613"/>
          </a:xfrm>
          <a:prstGeom prst="rect">
            <a:avLst/>
          </a:prstGeom>
          <a:noFill/>
          <a:ln w="9525">
            <a:noFill/>
            <a:miter lim="800000"/>
            <a:headEnd/>
            <a:tailEnd/>
          </a:ln>
        </p:spPr>
      </p:pic>
      <p:grpSp>
        <p:nvGrpSpPr>
          <p:cNvPr id="152583" name="Group 24"/>
          <p:cNvGrpSpPr>
            <a:grpSpLocks noChangeAspect="1"/>
          </p:cNvGrpSpPr>
          <p:nvPr/>
        </p:nvGrpSpPr>
        <p:grpSpPr bwMode="auto">
          <a:xfrm>
            <a:off x="955675" y="2846388"/>
            <a:ext cx="1365250" cy="2574925"/>
            <a:chOff x="2628147" y="2764055"/>
            <a:chExt cx="1357884" cy="2560320"/>
          </a:xfrm>
        </p:grpSpPr>
        <p:pic>
          <p:nvPicPr>
            <p:cNvPr id="152586" name="Picture 16" descr="8500-4.gif"/>
            <p:cNvPicPr>
              <a:picLocks noChangeAspect="1"/>
            </p:cNvPicPr>
            <p:nvPr/>
          </p:nvPicPr>
          <p:blipFill>
            <a:blip r:embed="rId5"/>
            <a:srcRect/>
            <a:stretch>
              <a:fillRect/>
            </a:stretch>
          </p:blipFill>
          <p:spPr bwMode="auto">
            <a:xfrm>
              <a:off x="2628147" y="2764055"/>
              <a:ext cx="1357884" cy="2560320"/>
            </a:xfrm>
            <a:prstGeom prst="rect">
              <a:avLst/>
            </a:prstGeom>
            <a:noFill/>
            <a:ln w="9525">
              <a:noFill/>
              <a:miter lim="800000"/>
              <a:headEnd/>
              <a:tailEnd/>
            </a:ln>
          </p:spPr>
        </p:pic>
        <p:sp>
          <p:nvSpPr>
            <p:cNvPr id="19" name="TextBox 18"/>
            <p:cNvSpPr txBox="1"/>
            <p:nvPr/>
          </p:nvSpPr>
          <p:spPr>
            <a:xfrm rot="20332653">
              <a:off x="2678346" y="3008860"/>
              <a:ext cx="1149563" cy="437630"/>
            </a:xfrm>
            <a:prstGeom prst="rect">
              <a:avLst/>
            </a:prstGeom>
            <a:noFill/>
            <a:effectLst/>
          </p:spPr>
          <p:txBody>
            <a:bodyPr lIns="45720" rIns="45720"/>
            <a:lstStyle/>
            <a:p>
              <a:pPr algn="ctr" fontAlgn="auto">
                <a:lnSpc>
                  <a:spcPct val="85000"/>
                </a:lnSpc>
                <a:spcBef>
                  <a:spcPts val="700"/>
                </a:spcBef>
                <a:spcAft>
                  <a:spcPts val="0"/>
                </a:spcAft>
                <a:defRPr/>
              </a:pPr>
              <a:r>
                <a:rPr lang="en-US" sz="24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cs typeface="+mn-cs"/>
                </a:rPr>
                <a:t>NEW</a:t>
              </a:r>
            </a:p>
          </p:txBody>
        </p:sp>
      </p:grpSp>
      <p:pic>
        <p:nvPicPr>
          <p:cNvPr id="152584" name="Picture 20" descr="8500-2.gif"/>
          <p:cNvPicPr>
            <a:picLocks noChangeAspect="1"/>
          </p:cNvPicPr>
          <p:nvPr/>
        </p:nvPicPr>
        <p:blipFill>
          <a:blip r:embed="rId6"/>
          <a:srcRect/>
          <a:stretch>
            <a:fillRect/>
          </a:stretch>
        </p:blipFill>
        <p:spPr bwMode="auto">
          <a:xfrm>
            <a:off x="2465388" y="1463675"/>
            <a:ext cx="2865437" cy="3968750"/>
          </a:xfrm>
          <a:prstGeom prst="rect">
            <a:avLst/>
          </a:prstGeom>
          <a:noFill/>
          <a:ln w="9525">
            <a:noFill/>
            <a:miter lim="800000"/>
            <a:headEnd/>
            <a:tailEnd/>
          </a:ln>
        </p:spPr>
      </p:pic>
      <p:pic>
        <p:nvPicPr>
          <p:cNvPr id="26" name="Picture 25" descr="arrow.gif"/>
          <p:cNvPicPr>
            <a:picLocks noChangeAspect="1"/>
          </p:cNvPicPr>
          <p:nvPr/>
        </p:nvPicPr>
        <p:blipFill>
          <a:blip r:embed="rId7"/>
          <a:srcRect/>
          <a:stretch>
            <a:fillRect/>
          </a:stretch>
        </p:blipFill>
        <p:spPr bwMode="auto">
          <a:xfrm>
            <a:off x="1187450" y="1757363"/>
            <a:ext cx="5734050" cy="4465637"/>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ounded Rectangle 46"/>
          <p:cNvSpPr/>
          <p:nvPr/>
        </p:nvSpPr>
        <p:spPr>
          <a:xfrm>
            <a:off x="74613" y="5692775"/>
            <a:ext cx="6800850" cy="630238"/>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graphicFrame>
        <p:nvGraphicFramePr>
          <p:cNvPr id="29" name="Table 28"/>
          <p:cNvGraphicFramePr>
            <a:graphicFrameLocks noGrp="1"/>
          </p:cNvGraphicFramePr>
          <p:nvPr/>
        </p:nvGraphicFramePr>
        <p:xfrm>
          <a:off x="3352800" y="984250"/>
          <a:ext cx="2579688" cy="3911600"/>
        </p:xfrm>
        <a:graphic>
          <a:graphicData uri="http://schemas.openxmlformats.org/drawingml/2006/table">
            <a:tbl>
              <a:tblPr firstRow="1" bandRow="1">
                <a:tableStyleId>{5C22544A-7EE6-4342-B048-85BDC9FD1C3A}</a:tableStyleId>
              </a:tblPr>
              <a:tblGrid>
                <a:gridCol w="2580213"/>
              </a:tblGrid>
              <a:tr h="558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mn-lt"/>
                          <a:ea typeface="+mn-ea"/>
                          <a:cs typeface="+mn-cs"/>
                        </a:rPr>
                        <a:t>8800 system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bg1"/>
                          </a:solidFill>
                          <a:effectLst/>
                          <a:uLnTx/>
                          <a:uFillTx/>
                          <a:latin typeface="+mn-lt"/>
                          <a:ea typeface="+mn-ea"/>
                          <a:cs typeface="+mn-cs"/>
                        </a:rPr>
                        <a:t>Today</a:t>
                      </a: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000000"/>
                          </a:solidFill>
                          <a:effectLst/>
                          <a:uLnTx/>
                          <a:uFillTx/>
                          <a:latin typeface="+mn-lt"/>
                          <a:ea typeface="+mn-ea"/>
                          <a:cs typeface="+mn-cs"/>
                        </a:rPr>
                        <a:t>MSM48c</a:t>
                      </a: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DC: 1</a:t>
                      </a:r>
                      <a:r>
                        <a:rPr lang="en-US" sz="1000" dirty="0" smtClean="0">
                          <a:solidFill>
                            <a:schemeClr val="tx1"/>
                          </a:solidFill>
                        </a:rPr>
                        <a:t>0G8Xc</a:t>
                      </a: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10G4Xc</a:t>
                      </a: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G48Xc</a:t>
                      </a: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a:t>
                      </a:r>
                      <a:r>
                        <a:rPr lang="en-US" sz="1000" dirty="0" smtClean="0">
                          <a:solidFill>
                            <a:schemeClr val="tx1"/>
                          </a:solidFill>
                        </a:rPr>
                        <a:t>G24Xc</a:t>
                      </a:r>
                    </a:p>
                  </a:txBody>
                  <a:tcPr/>
                </a:tc>
              </a:tr>
              <a:tr h="55878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Access: </a:t>
                      </a:r>
                      <a:r>
                        <a:rPr lang="en-US" sz="1000" dirty="0" smtClean="0">
                          <a:solidFill>
                            <a:schemeClr val="tx1"/>
                          </a:solidFill>
                        </a:rPr>
                        <a:t>G48Tc (POE FRU)</a:t>
                      </a:r>
                    </a:p>
                  </a:txBody>
                  <a:tcPr/>
                </a:tc>
              </a:tr>
            </a:tbl>
          </a:graphicData>
        </a:graphic>
      </p:graphicFrame>
      <p:pic>
        <p:nvPicPr>
          <p:cNvPr id="154644" name="Picture 10" descr="BD8800module_MSM48c_Fron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651250" y="1616075"/>
            <a:ext cx="1906588" cy="204788"/>
          </a:xfrm>
          <a:prstGeom prst="rect">
            <a:avLst/>
          </a:prstGeom>
          <a:noFill/>
          <a:ln w="9525">
            <a:noFill/>
            <a:miter lim="800000"/>
            <a:headEnd/>
            <a:tailEnd/>
          </a:ln>
        </p:spPr>
      </p:pic>
      <p:pic>
        <p:nvPicPr>
          <p:cNvPr id="154645" name="Picture 16" descr="BD8800module_10G8Xc_Front"/>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736975" y="2208213"/>
            <a:ext cx="1792288" cy="204787"/>
          </a:xfrm>
          <a:prstGeom prst="rect">
            <a:avLst/>
          </a:prstGeom>
          <a:noFill/>
          <a:ln w="9525">
            <a:noFill/>
            <a:miter lim="800000"/>
            <a:headEnd/>
            <a:tailEnd/>
          </a:ln>
        </p:spPr>
      </p:pic>
      <p:pic>
        <p:nvPicPr>
          <p:cNvPr id="154646" name="Picture 20" descr="BD8800module_G48Tc_Front"/>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709988" y="4368800"/>
            <a:ext cx="1892300" cy="201613"/>
          </a:xfrm>
          <a:prstGeom prst="rect">
            <a:avLst/>
          </a:prstGeom>
          <a:noFill/>
          <a:ln w="9525">
            <a:noFill/>
            <a:miter lim="800000"/>
            <a:headEnd/>
            <a:tailEnd/>
          </a:ln>
        </p:spPr>
      </p:pic>
      <p:pic>
        <p:nvPicPr>
          <p:cNvPr id="154647" name="Picture 5" descr="BD8800module_G48Xc_Front"/>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736975" y="3292475"/>
            <a:ext cx="1895475" cy="201613"/>
          </a:xfrm>
          <a:prstGeom prst="rect">
            <a:avLst/>
          </a:prstGeom>
          <a:noFill/>
          <a:ln w="9525">
            <a:noFill/>
            <a:miter lim="800000"/>
            <a:headEnd/>
            <a:tailEnd/>
          </a:ln>
        </p:spPr>
      </p:pic>
      <p:pic>
        <p:nvPicPr>
          <p:cNvPr id="154648" name="Picture 8" descr="BD8800module_G24Xc_Front"/>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709988" y="3851275"/>
            <a:ext cx="1893887" cy="201613"/>
          </a:xfrm>
          <a:prstGeom prst="rect">
            <a:avLst/>
          </a:prstGeom>
          <a:noFill/>
          <a:ln w="9525">
            <a:noFill/>
            <a:miter lim="800000"/>
            <a:headEnd/>
            <a:tailEnd/>
          </a:ln>
        </p:spPr>
      </p:pic>
      <p:pic>
        <p:nvPicPr>
          <p:cNvPr id="154649" name="Picture 13" descr="BD8800module_10G4Xc_Front"/>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3709988" y="2755900"/>
            <a:ext cx="1846262" cy="212725"/>
          </a:xfrm>
          <a:prstGeom prst="rect">
            <a:avLst/>
          </a:prstGeom>
          <a:noFill/>
          <a:ln w="9525">
            <a:noFill/>
            <a:miter lim="800000"/>
            <a:headEnd/>
            <a:tailEnd/>
          </a:ln>
        </p:spPr>
      </p:pic>
      <p:sp>
        <p:nvSpPr>
          <p:cNvPr id="61" name="TextBox 60"/>
          <p:cNvSpPr txBox="1"/>
          <p:nvPr/>
        </p:nvSpPr>
        <p:spPr>
          <a:xfrm>
            <a:off x="3965575" y="3289300"/>
            <a:ext cx="914400" cy="914400"/>
          </a:xfrm>
          <a:prstGeom prst="rect">
            <a:avLst/>
          </a:prstGeom>
          <a:noFill/>
          <a:effectLst>
            <a:outerShdw blurRad="25400" dist="25400" dir="2700000" algn="tl" rotWithShape="0">
              <a:prstClr val="black">
                <a:alpha val="40000"/>
              </a:prstClr>
            </a:outerShdw>
          </a:effectLst>
        </p:spPr>
        <p:txBody>
          <a:bodyPr wrap="none" lIns="0" tIns="0" rIns="0" bIns="0" anchor="ctr" anchorCtr="1"/>
          <a:lstStyle/>
          <a:p>
            <a:pPr algn="ctr" fontAlgn="auto">
              <a:lnSpc>
                <a:spcPct val="90000"/>
              </a:lnSpc>
              <a:spcBef>
                <a:spcPts val="600"/>
              </a:spcBef>
              <a:spcAft>
                <a:spcPts val="0"/>
              </a:spcAft>
              <a:defRPr/>
            </a:pPr>
            <a:r>
              <a:rPr lang="en-US" sz="1200" b="1" dirty="0">
                <a:solidFill>
                  <a:schemeClr val="tx1">
                    <a:lumMod val="65000"/>
                    <a:lumOff val="35000"/>
                  </a:schemeClr>
                </a:solidFill>
                <a:latin typeface="+mn-lt"/>
                <a:cs typeface="+mn-cs"/>
              </a:rPr>
              <a:t>Small</a:t>
            </a:r>
          </a:p>
        </p:txBody>
      </p:sp>
      <p:sp>
        <p:nvSpPr>
          <p:cNvPr id="62" name="TextBox 61"/>
          <p:cNvSpPr txBox="1"/>
          <p:nvPr/>
        </p:nvSpPr>
        <p:spPr>
          <a:xfrm>
            <a:off x="3341688" y="3284538"/>
            <a:ext cx="914400" cy="914400"/>
          </a:xfrm>
          <a:prstGeom prst="rect">
            <a:avLst/>
          </a:prstGeom>
          <a:noFill/>
          <a:effectLst>
            <a:outerShdw blurRad="25400" dist="25400" dir="2700000" algn="tl" rotWithShape="0">
              <a:prstClr val="black">
                <a:alpha val="40000"/>
              </a:prstClr>
            </a:outerShdw>
          </a:effectLst>
        </p:spPr>
        <p:txBody>
          <a:bodyPr wrap="none" lIns="0" tIns="0" rIns="0" bIns="0" anchor="ctr" anchorCtr="1"/>
          <a:lstStyle/>
          <a:p>
            <a:pPr algn="ctr" fontAlgn="auto">
              <a:lnSpc>
                <a:spcPct val="90000"/>
              </a:lnSpc>
              <a:spcBef>
                <a:spcPts val="600"/>
              </a:spcBef>
              <a:spcAft>
                <a:spcPts val="0"/>
              </a:spcAft>
              <a:defRPr/>
            </a:pPr>
            <a:r>
              <a:rPr lang="en-US" sz="1200" b="1" dirty="0">
                <a:solidFill>
                  <a:schemeClr val="tx1">
                    <a:lumMod val="65000"/>
                    <a:lumOff val="35000"/>
                  </a:schemeClr>
                </a:solidFill>
                <a:latin typeface="+mn-lt"/>
                <a:cs typeface="+mn-cs"/>
              </a:rPr>
              <a:t>Medium</a:t>
            </a:r>
          </a:p>
        </p:txBody>
      </p:sp>
      <p:sp>
        <p:nvSpPr>
          <p:cNvPr id="63" name="TextBox 62"/>
          <p:cNvSpPr txBox="1"/>
          <p:nvPr/>
        </p:nvSpPr>
        <p:spPr>
          <a:xfrm>
            <a:off x="7543800" y="3290888"/>
            <a:ext cx="914400" cy="914400"/>
          </a:xfrm>
          <a:prstGeom prst="rect">
            <a:avLst/>
          </a:prstGeom>
          <a:noFill/>
          <a:effectLst>
            <a:outerShdw blurRad="25400" dist="25400" dir="2700000" algn="tl" rotWithShape="0">
              <a:prstClr val="black">
                <a:alpha val="40000"/>
              </a:prstClr>
            </a:outerShdw>
          </a:effectLst>
        </p:spPr>
        <p:txBody>
          <a:bodyPr wrap="none" lIns="0" tIns="0" rIns="0" bIns="0" anchor="ctr" anchorCtr="1"/>
          <a:lstStyle/>
          <a:p>
            <a:pPr algn="ctr" fontAlgn="auto">
              <a:lnSpc>
                <a:spcPct val="90000"/>
              </a:lnSpc>
              <a:spcBef>
                <a:spcPts val="600"/>
              </a:spcBef>
              <a:spcAft>
                <a:spcPts val="0"/>
              </a:spcAft>
              <a:defRPr/>
            </a:pPr>
            <a:r>
              <a:rPr lang="en-US" sz="1200" b="1" dirty="0">
                <a:solidFill>
                  <a:schemeClr val="tx1">
                    <a:lumMod val="65000"/>
                    <a:lumOff val="35000"/>
                  </a:schemeClr>
                </a:solidFill>
                <a:latin typeface="+mn-lt"/>
                <a:cs typeface="+mn-cs"/>
              </a:rPr>
              <a:t>Large</a:t>
            </a:r>
          </a:p>
        </p:txBody>
      </p:sp>
      <p:graphicFrame>
        <p:nvGraphicFramePr>
          <p:cNvPr id="30" name="Table 29"/>
          <p:cNvGraphicFramePr>
            <a:graphicFrameLocks noGrp="1"/>
          </p:cNvGraphicFramePr>
          <p:nvPr/>
        </p:nvGraphicFramePr>
        <p:xfrm>
          <a:off x="914400" y="984250"/>
          <a:ext cx="7335838" cy="4211638"/>
        </p:xfrm>
        <a:graphic>
          <a:graphicData uri="http://schemas.openxmlformats.org/drawingml/2006/table">
            <a:tbl>
              <a:tblPr firstRow="1" bandRow="1">
                <a:tableStyleId>{69CF1AB2-1976-4502-BF36-3FF5EA218861}</a:tableStyleId>
              </a:tblPr>
              <a:tblGrid>
                <a:gridCol w="2504700"/>
                <a:gridCol w="2504700"/>
                <a:gridCol w="2325793"/>
              </a:tblGrid>
              <a:tr h="3727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mn-lt"/>
                          <a:ea typeface="+mn-ea"/>
                          <a:cs typeface="+mn-cs"/>
                        </a:rPr>
                        <a:t>8500-series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bg1"/>
                          </a:solidFill>
                          <a:effectLst/>
                          <a:uLnTx/>
                          <a:uFillTx/>
                          <a:latin typeface="+mn-lt"/>
                          <a:ea typeface="+mn-ea"/>
                          <a:cs typeface="+mn-cs"/>
                        </a:rPr>
                        <a:t>(for small deployments)</a:t>
                      </a:r>
                    </a:p>
                  </a:txBody>
                  <a:tcP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mn-lt"/>
                          <a:ea typeface="+mn-ea"/>
                          <a:cs typeface="+mn-cs"/>
                        </a:rPr>
                        <a:t>8800 c-series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bg1"/>
                          </a:solidFill>
                          <a:effectLst/>
                          <a:uLnTx/>
                          <a:uFillTx/>
                          <a:latin typeface="+mn-lt"/>
                          <a:ea typeface="+mn-ea"/>
                          <a:cs typeface="+mn-cs"/>
                        </a:rPr>
                        <a:t>(for medium deployments)</a:t>
                      </a:r>
                    </a:p>
                  </a:txBody>
                  <a:tcPr>
                    <a:solidFill>
                      <a:schemeClr val="bg2">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chemeClr val="bg1"/>
                          </a:solidFill>
                          <a:effectLst/>
                          <a:uLnTx/>
                          <a:uFillTx/>
                          <a:latin typeface="+mn-lt"/>
                          <a:ea typeface="+mn-ea"/>
                          <a:cs typeface="+mn-cs"/>
                        </a:rPr>
                        <a:t>8900-series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bg1"/>
                          </a:solidFill>
                          <a:effectLst/>
                          <a:uLnTx/>
                          <a:uFillTx/>
                          <a:latin typeface="+mn-lt"/>
                          <a:ea typeface="+mn-ea"/>
                          <a:cs typeface="+mn-cs"/>
                        </a:rPr>
                        <a:t>(for large deployments)</a:t>
                      </a:r>
                    </a:p>
                  </a:txBody>
                  <a:tcPr>
                    <a:solidFill>
                      <a:schemeClr val="bg2">
                        <a:lumMod val="75000"/>
                      </a:schemeClr>
                    </a:solidFill>
                  </a:tcPr>
                </a:tc>
              </a:tr>
              <a:tr h="3727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 </a:t>
                      </a:r>
                      <a:r>
                        <a:rPr kumimoji="0" lang="en-US" sz="1000" b="0" i="0" u="none" strike="noStrike" kern="1200" cap="none" spc="0" normalizeH="0" baseline="0" noProof="0" dirty="0" smtClean="0">
                          <a:ln>
                            <a:noFill/>
                          </a:ln>
                          <a:solidFill>
                            <a:schemeClr val="tx2"/>
                          </a:solidFill>
                          <a:effectLst/>
                          <a:uLnTx/>
                          <a:uFillTx/>
                          <a:latin typeface="+mn-lt"/>
                          <a:ea typeface="+mn-ea"/>
                          <a:cs typeface="+mn-cs"/>
                        </a:rPr>
                        <a:t>8500-MSM24</a:t>
                      </a: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a:t>
                      </a:r>
                    </a:p>
                  </a:txBody>
                  <a:tcPr>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tx2"/>
                          </a:solidFill>
                          <a:effectLst/>
                          <a:uLnTx/>
                          <a:uFillTx/>
                          <a:latin typeface="+mn-lt"/>
                          <a:ea typeface="+mn-ea"/>
                          <a:cs typeface="+mn-cs"/>
                        </a:rPr>
                        <a:t>MSM48c*</a:t>
                      </a:r>
                    </a:p>
                  </a:txBody>
                  <a:tcPr>
                    <a:solidFill>
                      <a:schemeClr val="accent3">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 8900-MSM128*</a:t>
                      </a:r>
                    </a:p>
                  </a:txBody>
                  <a:tcPr>
                    <a:solidFill>
                      <a:schemeClr val="accent3">
                        <a:lumMod val="40000"/>
                        <a:lumOff val="60000"/>
                      </a:schemeClr>
                    </a:solidFill>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chemeClr val="tx2"/>
                          </a:solidFill>
                          <a:effectLst/>
                          <a:uLnTx/>
                          <a:uFillTx/>
                          <a:latin typeface="+mn-lt"/>
                          <a:ea typeface="+mn-ea"/>
                          <a:cs typeface="+mn-cs"/>
                        </a:rPr>
                        <a:t>DC: 1</a:t>
                      </a:r>
                      <a:r>
                        <a:rPr lang="en-US" sz="1000" dirty="0" smtClean="0">
                          <a:solidFill>
                            <a:schemeClr val="tx2"/>
                          </a:solidFill>
                        </a:rPr>
                        <a:t>0G8Xc</a:t>
                      </a:r>
                      <a:endParaRPr kumimoji="0" lang="en-US" sz="1000" b="0" i="0" u="none" strike="noStrike" kern="1200" cap="none" spc="0" normalizeH="0" baseline="0" noProof="0" dirty="0" smtClean="0">
                        <a:ln>
                          <a:noFill/>
                        </a:ln>
                        <a:solidFill>
                          <a:schemeClr val="tx2"/>
                        </a:solidFill>
                        <a:effectLst/>
                        <a:uLnTx/>
                        <a:uFillTx/>
                        <a:latin typeface="+mn-lt"/>
                        <a:ea typeface="+mn-ea"/>
                        <a:cs typeface="+mn-cs"/>
                      </a:endParaRPr>
                    </a:p>
                  </a:txBody>
                  <a:tcPr>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DC: 8900-10G24X-c</a:t>
                      </a:r>
                    </a:p>
                  </a:txBody>
                  <a:tcPr>
                    <a:solidFill>
                      <a:schemeClr val="accent2">
                        <a:lumMod val="40000"/>
                        <a:lumOff val="60000"/>
                      </a:schemeClr>
                    </a:solidFill>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10G4Xc</a:t>
                      </a: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DC: 8900-G96T-c</a:t>
                      </a:r>
                    </a:p>
                  </a:txBody>
                  <a:tcPr>
                    <a:solidFill>
                      <a:schemeClr val="accent2">
                        <a:lumMod val="40000"/>
                        <a:lumOff val="60000"/>
                      </a:schemeClr>
                    </a:solidFill>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G48Xc</a:t>
                      </a: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chemeClr val="tx1"/>
                          </a:solidFill>
                          <a:effectLst/>
                          <a:uLnTx/>
                          <a:uFillTx/>
                          <a:latin typeface="+mn-lt"/>
                          <a:ea typeface="+mn-ea"/>
                          <a:cs typeface="+mn-cs"/>
                        </a:rPr>
                        <a:t>DC/Core: 8900-10G8X-xl </a:t>
                      </a:r>
                    </a:p>
                  </a:txBody>
                  <a:tcPr>
                    <a:solidFill>
                      <a:schemeClr val="tx2">
                        <a:lumMod val="20000"/>
                        <a:lumOff val="80000"/>
                      </a:schemeClr>
                    </a:solidFill>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Access: 8500-G24X-e</a:t>
                      </a:r>
                    </a:p>
                  </a:txBody>
                  <a:tcP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Core: </a:t>
                      </a:r>
                      <a:r>
                        <a:rPr lang="en-US" sz="1000" dirty="0" smtClean="0">
                          <a:solidFill>
                            <a:schemeClr val="tx1"/>
                          </a:solidFill>
                        </a:rPr>
                        <a:t>G24Xc</a:t>
                      </a:r>
                    </a:p>
                  </a:txBody>
                  <a:tcPr>
                    <a:solidFill>
                      <a:schemeClr val="tx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chemeClr val="tx1"/>
                          </a:solidFill>
                          <a:effectLst/>
                          <a:uLnTx/>
                          <a:uFillTx/>
                          <a:latin typeface="+mn-lt"/>
                          <a:ea typeface="+mn-ea"/>
                          <a:cs typeface="+mn-cs"/>
                        </a:rPr>
                        <a:t>DC/Core: 8900-G48X-xl</a:t>
                      </a:r>
                    </a:p>
                  </a:txBody>
                  <a:tcPr>
                    <a:solidFill>
                      <a:schemeClr val="tx2">
                        <a:lumMod val="20000"/>
                        <a:lumOff val="80000"/>
                      </a:schemeClr>
                    </a:solidFill>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rPr>
                        <a:t>Access: 8500-G48T-e (POE FRU)</a:t>
                      </a:r>
                    </a:p>
                  </a:txBody>
                  <a:tcP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chemeClr val="tx2"/>
                          </a:solidFill>
                          <a:effectLst/>
                          <a:uLnTx/>
                          <a:uFillTx/>
                          <a:latin typeface="+mn-lt"/>
                          <a:ea typeface="+mn-ea"/>
                          <a:cs typeface="+mn-cs"/>
                        </a:rPr>
                        <a:t>Access: </a:t>
                      </a:r>
                      <a:r>
                        <a:rPr lang="en-US" sz="1000" dirty="0" smtClean="0">
                          <a:solidFill>
                            <a:schemeClr val="tx2"/>
                          </a:solidFill>
                        </a:rPr>
                        <a:t>G48Tc (POE FRU)</a:t>
                      </a:r>
                    </a:p>
                  </a:txBody>
                  <a:tcP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Wingdings" charset="2"/>
                        <a:buNone/>
                        <a:tabLst/>
                        <a:defRPr/>
                      </a:pPr>
                      <a:r>
                        <a:rPr kumimoji="0" lang="en-US" sz="1000" b="0" i="0" u="none" strike="noStrike" kern="1200" cap="none" spc="0" normalizeH="0" baseline="0" noProof="0" dirty="0" smtClean="0">
                          <a:ln>
                            <a:noFill/>
                          </a:ln>
                          <a:solidFill>
                            <a:schemeClr val="tx1"/>
                          </a:solidFill>
                          <a:effectLst/>
                          <a:uLnTx/>
                          <a:uFillTx/>
                          <a:latin typeface="+mn-lt"/>
                          <a:ea typeface="+mn-ea"/>
                          <a:cs typeface="+mn-cs"/>
                        </a:rPr>
                        <a:t>DC/Core: 8900-G48T-xl</a:t>
                      </a:r>
                    </a:p>
                  </a:txBody>
                  <a:tcPr>
                    <a:solidFill>
                      <a:schemeClr val="accent5">
                        <a:lumMod val="40000"/>
                        <a:lumOff val="60000"/>
                      </a:schemeClr>
                    </a:solidFill>
                  </a:tcPr>
                </a:tc>
              </a:tr>
              <a:tr h="370840">
                <a:tc gridSpan="3">
                  <a:txBody>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200" b="0" i="0" u="none" strike="noStrike" kern="1200" cap="none" spc="0" normalizeH="0" baseline="0" noProof="0" dirty="0" smtClean="0">
                          <a:ln>
                            <a:noFill/>
                          </a:ln>
                          <a:solidFill>
                            <a:srgbClr val="BFACD0">
                              <a:lumMod val="50000"/>
                            </a:srgbClr>
                          </a:solidFill>
                          <a:effectLst/>
                          <a:uLnTx/>
                          <a:uFillTx/>
                          <a:latin typeface="+mn-lt"/>
                          <a:ea typeface="+mn-ea"/>
                          <a:cs typeface="+mn-cs"/>
                        </a:rPr>
                        <a:t>      </a:t>
                      </a:r>
                    </a:p>
                  </a:txBody>
                  <a:tcPr>
                    <a:solidFill>
                      <a:schemeClr val="bg1">
                        <a:lumMod val="8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smtClean="0">
                        <a:solidFill>
                          <a:schemeClr val="tx1"/>
                        </a:solidFill>
                      </a:endParaRP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BFACD0">
                            <a:lumMod val="50000"/>
                          </a:srgbClr>
                        </a:solidFill>
                        <a:effectLst/>
                        <a:uLnTx/>
                        <a:uFillTx/>
                        <a:latin typeface="+mn-lt"/>
                        <a:ea typeface="+mn-ea"/>
                        <a:cs typeface="+mn-cs"/>
                      </a:endParaRPr>
                    </a:p>
                  </a:txBody>
                  <a:tcPr/>
                </a:tc>
              </a:tr>
            </a:tbl>
          </a:graphicData>
        </a:graphic>
      </p:graphicFrame>
      <p:pic>
        <p:nvPicPr>
          <p:cNvPr id="154689" name="Picture 10" descr="BD8800module_MSM48c_Fron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83300" y="1622425"/>
            <a:ext cx="1906588" cy="206375"/>
          </a:xfrm>
          <a:prstGeom prst="rect">
            <a:avLst/>
          </a:prstGeom>
          <a:noFill/>
          <a:ln w="9525">
            <a:noFill/>
            <a:miter lim="800000"/>
            <a:headEnd/>
            <a:tailEnd/>
          </a:ln>
        </p:spPr>
      </p:pic>
      <p:pic>
        <p:nvPicPr>
          <p:cNvPr id="154690" name="Picture 10" descr="BD8800module_MSM48c_Front"/>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1035050" y="1622425"/>
            <a:ext cx="1984375" cy="214313"/>
          </a:xfrm>
          <a:prstGeom prst="rect">
            <a:avLst/>
          </a:prstGeom>
          <a:noFill/>
          <a:ln w="9525">
            <a:noFill/>
            <a:miter lim="800000"/>
            <a:headEnd/>
            <a:tailEnd/>
          </a:ln>
        </p:spPr>
      </p:pic>
      <p:pic>
        <p:nvPicPr>
          <p:cNvPr id="154691" name="Picture 10" descr="BD8800module_MSM48c_Fron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722688" y="1614488"/>
            <a:ext cx="1906587" cy="206375"/>
          </a:xfrm>
          <a:prstGeom prst="rect">
            <a:avLst/>
          </a:prstGeom>
          <a:noFill/>
          <a:ln w="9525">
            <a:noFill/>
            <a:miter lim="800000"/>
            <a:headEnd/>
            <a:tailEnd/>
          </a:ln>
        </p:spPr>
      </p:pic>
      <p:pic>
        <p:nvPicPr>
          <p:cNvPr id="154692" name="Picture 16" descr="BD8800module_10G8Xc_Front"/>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810000" y="2178050"/>
            <a:ext cx="1790700" cy="203200"/>
          </a:xfrm>
          <a:prstGeom prst="rect">
            <a:avLst/>
          </a:prstGeom>
          <a:noFill/>
          <a:ln w="9525">
            <a:noFill/>
            <a:miter lim="800000"/>
            <a:headEnd/>
            <a:tailEnd/>
          </a:ln>
        </p:spPr>
      </p:pic>
      <p:pic>
        <p:nvPicPr>
          <p:cNvPr id="154693" name="Picture 20" descr="BD8800module_G48Tc_Front"/>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781425" y="4367213"/>
            <a:ext cx="1893888" cy="201612"/>
          </a:xfrm>
          <a:prstGeom prst="rect">
            <a:avLst/>
          </a:prstGeom>
          <a:noFill/>
          <a:ln w="9525">
            <a:noFill/>
            <a:miter lim="800000"/>
            <a:headEnd/>
            <a:tailEnd/>
          </a:ln>
        </p:spPr>
      </p:pic>
      <p:pic>
        <p:nvPicPr>
          <p:cNvPr id="154694" name="Picture 5" descr="BD8800module_G48Xc_Front"/>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810000" y="3290888"/>
            <a:ext cx="1893888" cy="201612"/>
          </a:xfrm>
          <a:prstGeom prst="rect">
            <a:avLst/>
          </a:prstGeom>
          <a:noFill/>
          <a:ln w="9525">
            <a:noFill/>
            <a:miter lim="800000"/>
            <a:headEnd/>
            <a:tailEnd/>
          </a:ln>
        </p:spPr>
      </p:pic>
      <p:pic>
        <p:nvPicPr>
          <p:cNvPr id="154695" name="Picture 8" descr="BD8800module_G24Xc_Front"/>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781425" y="3849688"/>
            <a:ext cx="1893888" cy="201612"/>
          </a:xfrm>
          <a:prstGeom prst="rect">
            <a:avLst/>
          </a:prstGeom>
          <a:noFill/>
          <a:ln w="9525">
            <a:noFill/>
            <a:miter lim="800000"/>
            <a:headEnd/>
            <a:tailEnd/>
          </a:ln>
        </p:spPr>
      </p:pic>
      <p:pic>
        <p:nvPicPr>
          <p:cNvPr id="154696" name="Picture 13" descr="BD8800module_10G4Xc_Front"/>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3781425" y="2754313"/>
            <a:ext cx="1846263" cy="212725"/>
          </a:xfrm>
          <a:prstGeom prst="rect">
            <a:avLst/>
          </a:prstGeom>
          <a:noFill/>
          <a:ln w="9525">
            <a:noFill/>
            <a:miter lim="800000"/>
            <a:headEnd/>
            <a:tailEnd/>
          </a:ln>
        </p:spPr>
      </p:pic>
      <p:pic>
        <p:nvPicPr>
          <p:cNvPr id="154697" name="Picture 20" descr="BD8800module_G48Tc_Front"/>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081088" y="4365625"/>
            <a:ext cx="1893887" cy="201613"/>
          </a:xfrm>
          <a:prstGeom prst="rect">
            <a:avLst/>
          </a:prstGeom>
          <a:noFill/>
          <a:ln w="9525">
            <a:noFill/>
            <a:miter lim="800000"/>
            <a:headEnd/>
            <a:tailEnd/>
          </a:ln>
        </p:spPr>
      </p:pic>
      <p:pic>
        <p:nvPicPr>
          <p:cNvPr id="154698" name="Picture 8" descr="BD8800module_G24Xc_Front"/>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123950" y="3849688"/>
            <a:ext cx="1895475" cy="201612"/>
          </a:xfrm>
          <a:prstGeom prst="rect">
            <a:avLst/>
          </a:prstGeom>
          <a:noFill/>
          <a:ln w="9525">
            <a:noFill/>
            <a:miter lim="800000"/>
            <a:headEnd/>
            <a:tailEnd/>
          </a:ln>
        </p:spPr>
      </p:pic>
      <p:sp>
        <p:nvSpPr>
          <p:cNvPr id="154699" name="TextBox 79"/>
          <p:cNvSpPr txBox="1">
            <a:spLocks noChangeArrowheads="1"/>
          </p:cNvSpPr>
          <p:nvPr/>
        </p:nvSpPr>
        <p:spPr bwMode="auto">
          <a:xfrm>
            <a:off x="2689225" y="5538788"/>
            <a:ext cx="4114800" cy="914400"/>
          </a:xfrm>
          <a:prstGeom prst="rect">
            <a:avLst/>
          </a:prstGeom>
          <a:noFill/>
          <a:ln w="9525">
            <a:noFill/>
            <a:miter lim="800000"/>
            <a:headEnd/>
            <a:tailEnd/>
          </a:ln>
        </p:spPr>
        <p:txBody>
          <a:bodyPr wrap="none" lIns="0" tIns="0" rIns="0" bIns="0" anchor="ctr" anchorCtr="1"/>
          <a:lstStyle/>
          <a:p>
            <a:pPr>
              <a:lnSpc>
                <a:spcPct val="90000"/>
              </a:lnSpc>
              <a:spcBef>
                <a:spcPts val="600"/>
              </a:spcBef>
            </a:pPr>
            <a:r>
              <a:rPr lang="ru-RU">
                <a:solidFill>
                  <a:schemeClr val="bg1"/>
                </a:solidFill>
              </a:rPr>
              <a:t>Все карты совместимы между собой</a:t>
            </a:r>
            <a:endParaRPr lang="en-US">
              <a:solidFill>
                <a:schemeClr val="bg1"/>
              </a:solidFill>
            </a:endParaRPr>
          </a:p>
        </p:txBody>
      </p:sp>
      <p:sp>
        <p:nvSpPr>
          <p:cNvPr id="154700" name="TextBox 81"/>
          <p:cNvSpPr txBox="1">
            <a:spLocks noChangeArrowheads="1"/>
          </p:cNvSpPr>
          <p:nvPr/>
        </p:nvSpPr>
        <p:spPr bwMode="auto">
          <a:xfrm>
            <a:off x="1387475" y="5229225"/>
            <a:ext cx="4110038" cy="449263"/>
          </a:xfrm>
          <a:prstGeom prst="rect">
            <a:avLst/>
          </a:prstGeom>
          <a:noFill/>
          <a:ln w="9525">
            <a:noFill/>
            <a:miter lim="800000"/>
            <a:headEnd/>
            <a:tailEnd/>
          </a:ln>
        </p:spPr>
        <p:txBody>
          <a:bodyPr wrap="none" lIns="0" tIns="0" rIns="0" bIns="0" anchor="ctr" anchorCtr="1"/>
          <a:lstStyle/>
          <a:p>
            <a:pPr algn="ctr"/>
            <a:r>
              <a:rPr lang="en-US" sz="1200"/>
              <a:t>*</a:t>
            </a:r>
            <a:r>
              <a:rPr lang="ru-RU" sz="1200"/>
              <a:t>Все управляющие модули поддерживают карты расширения </a:t>
            </a:r>
            <a:r>
              <a:rPr lang="en-US" sz="1200"/>
              <a:t>GE or 10GE</a:t>
            </a:r>
          </a:p>
        </p:txBody>
      </p:sp>
      <p:sp>
        <p:nvSpPr>
          <p:cNvPr id="154701" name="Title 52"/>
          <p:cNvSpPr>
            <a:spLocks noGrp="1"/>
          </p:cNvSpPr>
          <p:nvPr>
            <p:ph type="title"/>
          </p:nvPr>
        </p:nvSpPr>
        <p:spPr>
          <a:xfrm>
            <a:off x="225425" y="44450"/>
            <a:ext cx="8694738" cy="774700"/>
          </a:xfrm>
        </p:spPr>
        <p:txBody>
          <a:bodyPr/>
          <a:lstStyle/>
          <a:p>
            <a:r>
              <a:rPr sz="2000" smtClean="0">
                <a:cs typeface="Arial" charset="0"/>
              </a:rPr>
              <a:t/>
            </a:r>
            <a:br>
              <a:rPr sz="2000" smtClean="0">
                <a:cs typeface="Arial" charset="0"/>
              </a:rPr>
            </a:br>
            <a:endParaRPr sz="2000" smtClean="0">
              <a:cs typeface="Arial" charset="0"/>
            </a:endParaRPr>
          </a:p>
        </p:txBody>
      </p:sp>
      <p:pic>
        <p:nvPicPr>
          <p:cNvPr id="154702" name="Picture 47"/>
          <p:cNvPicPr>
            <a:picLocks noChangeAspect="1"/>
          </p:cNvPicPr>
          <p:nvPr/>
        </p:nvPicPr>
        <p:blipFill>
          <a:blip r:embed="rId10"/>
          <a:srcRect/>
          <a:stretch>
            <a:fillRect/>
          </a:stretch>
        </p:blipFill>
        <p:spPr bwMode="auto">
          <a:xfrm>
            <a:off x="6086475" y="2641600"/>
            <a:ext cx="1978025" cy="349250"/>
          </a:xfrm>
          <a:prstGeom prst="rect">
            <a:avLst/>
          </a:prstGeom>
          <a:noFill/>
          <a:ln w="9525">
            <a:noFill/>
            <a:miter lim="800000"/>
            <a:headEnd/>
            <a:tailEnd/>
          </a:ln>
        </p:spPr>
      </p:pic>
      <p:sp>
        <p:nvSpPr>
          <p:cNvPr id="57" name="Rounded Rectangle 56"/>
          <p:cNvSpPr/>
          <p:nvPr/>
        </p:nvSpPr>
        <p:spPr>
          <a:xfrm>
            <a:off x="5989638" y="3200400"/>
            <a:ext cx="2084387" cy="1635125"/>
          </a:xfrm>
          <a:prstGeom prst="roundRect">
            <a:avLst/>
          </a:prstGeom>
          <a:noFill/>
          <a:ln w="38100" cap="flat" cmpd="sng" algn="ctr">
            <a:solidFill>
              <a:schemeClr val="accent3"/>
            </a:solidFill>
            <a:prstDash val="solid"/>
            <a:round/>
            <a:headEnd type="none" w="med" len="med"/>
            <a:tailEnd type="none" w="med" len="me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pic>
        <p:nvPicPr>
          <p:cNvPr id="154704" name="Picture 15" descr="BD8900modules_10G24Xc_TopDown"/>
          <p:cNvPicPr>
            <a:picLocks noChangeAspect="1" noChangeArrowheads="1"/>
          </p:cNvPicPr>
          <p:nvPr/>
        </p:nvPicPr>
        <p:blipFill>
          <a:blip r:embed="rId11"/>
          <a:srcRect/>
          <a:stretch>
            <a:fillRect/>
          </a:stretch>
        </p:blipFill>
        <p:spPr bwMode="auto">
          <a:xfrm>
            <a:off x="6091238" y="2178050"/>
            <a:ext cx="1905000" cy="215900"/>
          </a:xfrm>
          <a:prstGeom prst="rect">
            <a:avLst/>
          </a:prstGeom>
          <a:noFill/>
          <a:ln w="9525">
            <a:noFill/>
            <a:miter lim="800000"/>
            <a:headEnd/>
            <a:tailEnd/>
          </a:ln>
        </p:spPr>
      </p:pic>
      <p:pic>
        <p:nvPicPr>
          <p:cNvPr id="154705" name="Picture 16" descr="BD8800module_10G8Xc_Front"/>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086475" y="3290888"/>
            <a:ext cx="1792288" cy="203200"/>
          </a:xfrm>
          <a:prstGeom prst="rect">
            <a:avLst/>
          </a:prstGeom>
          <a:noFill/>
          <a:ln w="9525">
            <a:noFill/>
            <a:miter lim="800000"/>
            <a:headEnd/>
            <a:tailEnd/>
          </a:ln>
        </p:spPr>
      </p:pic>
      <p:pic>
        <p:nvPicPr>
          <p:cNvPr id="154706" name="Picture 5" descr="BD8800module_G48Xc_Front"/>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086475" y="3849688"/>
            <a:ext cx="1895475" cy="201612"/>
          </a:xfrm>
          <a:prstGeom prst="rect">
            <a:avLst/>
          </a:prstGeom>
          <a:noFill/>
          <a:ln w="9525">
            <a:noFill/>
            <a:miter lim="800000"/>
            <a:headEnd/>
            <a:tailEnd/>
          </a:ln>
        </p:spPr>
      </p:pic>
      <p:pic>
        <p:nvPicPr>
          <p:cNvPr id="154707" name="Picture 20" descr="BD8800module_G48Tc_Front"/>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086475" y="4367213"/>
            <a:ext cx="1893888" cy="201612"/>
          </a:xfrm>
          <a:prstGeom prst="rect">
            <a:avLst/>
          </a:prstGeom>
          <a:noFill/>
          <a:ln w="9525">
            <a:noFill/>
            <a:miter lim="800000"/>
            <a:headEnd/>
            <a:tailEnd/>
          </a:ln>
        </p:spPr>
      </p:pic>
      <p:sp>
        <p:nvSpPr>
          <p:cNvPr id="154708" name="TextBox 54"/>
          <p:cNvSpPr txBox="1">
            <a:spLocks noChangeArrowheads="1"/>
          </p:cNvSpPr>
          <p:nvPr/>
        </p:nvSpPr>
        <p:spPr bwMode="auto">
          <a:xfrm>
            <a:off x="107950" y="5538788"/>
            <a:ext cx="2519363" cy="914400"/>
          </a:xfrm>
          <a:prstGeom prst="rect">
            <a:avLst/>
          </a:prstGeom>
          <a:noFill/>
          <a:ln w="9525">
            <a:noFill/>
            <a:miter lim="800000"/>
            <a:headEnd/>
            <a:tailEnd/>
          </a:ln>
        </p:spPr>
        <p:txBody>
          <a:bodyPr wrap="none" lIns="0" tIns="0" rIns="0" bIns="0" anchor="ctr" anchorCtr="1"/>
          <a:lstStyle/>
          <a:p>
            <a:pPr>
              <a:lnSpc>
                <a:spcPct val="90000"/>
              </a:lnSpc>
              <a:spcBef>
                <a:spcPts val="600"/>
              </a:spcBef>
            </a:pPr>
            <a:r>
              <a:rPr lang="ru-RU">
                <a:solidFill>
                  <a:schemeClr val="bg1"/>
                </a:solidFill>
              </a:rPr>
              <a:t>Защита инвестиций</a:t>
            </a:r>
            <a:r>
              <a:rPr lang="en-US">
                <a:solidFill>
                  <a:schemeClr val="bg1"/>
                </a:solidFill>
              </a:rPr>
              <a:t>:</a:t>
            </a:r>
          </a:p>
        </p:txBody>
      </p:sp>
      <p:sp>
        <p:nvSpPr>
          <p:cNvPr id="154709" name="Название 1"/>
          <p:cNvSpPr txBox="1">
            <a:spLocks/>
          </p:cNvSpPr>
          <p:nvPr/>
        </p:nvSpPr>
        <p:spPr bwMode="auto">
          <a:xfrm>
            <a:off x="290513" y="104775"/>
            <a:ext cx="7089775" cy="515938"/>
          </a:xfrm>
          <a:prstGeom prst="rect">
            <a:avLst/>
          </a:prstGeom>
          <a:noFill/>
          <a:ln w="9525">
            <a:noFill/>
            <a:miter lim="800000"/>
            <a:headEnd/>
            <a:tailEnd/>
          </a:ln>
        </p:spPr>
        <p:txBody>
          <a:bodyPr anchor="ctr"/>
          <a:lstStyle/>
          <a:p>
            <a:pPr defTabSz="914400"/>
            <a:r>
              <a:rPr lang="ru-RU" sz="2600" b="1">
                <a:solidFill>
                  <a:schemeClr val="bg1"/>
                </a:solidFill>
              </a:rPr>
              <a:t>1000 оптических портов на стойку? Да!</a:t>
            </a:r>
          </a:p>
        </p:txBody>
      </p:sp>
      <p:pic>
        <p:nvPicPr>
          <p:cNvPr id="154710" name="Picture 16" descr="2009_BlackDiamond_8810_TopDown"/>
          <p:cNvPicPr>
            <a:picLocks noChangeAspect="1" noChangeArrowheads="1"/>
          </p:cNvPicPr>
          <p:nvPr/>
        </p:nvPicPr>
        <p:blipFill>
          <a:blip r:embed="rId12"/>
          <a:srcRect/>
          <a:stretch>
            <a:fillRect/>
          </a:stretch>
        </p:blipFill>
        <p:spPr bwMode="auto">
          <a:xfrm>
            <a:off x="7867650" y="4559300"/>
            <a:ext cx="1184275" cy="1571625"/>
          </a:xfrm>
          <a:prstGeom prst="rect">
            <a:avLst/>
          </a:prstGeom>
          <a:noFill/>
          <a:ln w="9525">
            <a:noFill/>
            <a:miter lim="800000"/>
            <a:headEnd/>
            <a:tailEnd/>
          </a:ln>
        </p:spPr>
      </p:pic>
      <p:pic>
        <p:nvPicPr>
          <p:cNvPr id="154711" name="Picture 16" descr="2009_BlackDiamond_8806_TopDown"/>
          <p:cNvPicPr>
            <a:picLocks noChangeAspect="1" noChangeArrowheads="1"/>
          </p:cNvPicPr>
          <p:nvPr/>
        </p:nvPicPr>
        <p:blipFill>
          <a:blip r:embed="rId13"/>
          <a:srcRect/>
          <a:stretch>
            <a:fillRect/>
          </a:stretch>
        </p:blipFill>
        <p:spPr bwMode="auto">
          <a:xfrm>
            <a:off x="7046913" y="5064125"/>
            <a:ext cx="1058862" cy="10445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179388" y="341313"/>
            <a:ext cx="7089775" cy="495300"/>
          </a:xfrm>
        </p:spPr>
        <p:txBody>
          <a:bodyPr rtlCol="0">
            <a:normAutofit fontScale="90000"/>
          </a:bodyPr>
          <a:lstStyle/>
          <a:p>
            <a:pPr fontAlgn="auto">
              <a:spcAft>
                <a:spcPts val="0"/>
              </a:spcAft>
              <a:defRPr/>
            </a:pPr>
            <a:r>
              <a:rPr lang="ru-RU" smtClean="0"/>
              <a:t>Модули </a:t>
            </a:r>
            <a:r>
              <a:rPr err="1" smtClean="0"/>
              <a:t>BlackDiamond</a:t>
            </a:r>
            <a:r>
              <a:rPr smtClean="0"/>
              <a:t> 8900</a:t>
            </a:r>
            <a:br>
              <a:rPr smtClean="0"/>
            </a:br>
            <a:endParaRPr smtClean="0"/>
          </a:p>
        </p:txBody>
      </p:sp>
      <p:sp>
        <p:nvSpPr>
          <p:cNvPr id="156674" name="Text Placeholder 4"/>
          <p:cNvSpPr>
            <a:spLocks noGrp="1"/>
          </p:cNvSpPr>
          <p:nvPr>
            <p:ph type="body" sz="quarter" idx="13"/>
          </p:nvPr>
        </p:nvSpPr>
        <p:spPr>
          <a:xfrm>
            <a:off x="228600" y="1354138"/>
            <a:ext cx="8689975" cy="498475"/>
          </a:xfrm>
        </p:spPr>
        <p:txBody>
          <a:bodyPr/>
          <a:lstStyle/>
          <a:p>
            <a:r>
              <a:rPr lang="en-US" smtClean="0">
                <a:cs typeface="Arial" charset="0"/>
              </a:rPr>
              <a:t>BlackDiamond</a:t>
            </a:r>
            <a:r>
              <a:rPr lang="en-US" baseline="30000" smtClean="0">
                <a:cs typeface="Arial" charset="0"/>
              </a:rPr>
              <a:t>®</a:t>
            </a:r>
            <a:r>
              <a:rPr lang="en-US" smtClean="0">
                <a:cs typeface="Arial" charset="0"/>
              </a:rPr>
              <a:t> 8900-Series Modules</a:t>
            </a:r>
          </a:p>
        </p:txBody>
      </p:sp>
      <p:pic>
        <p:nvPicPr>
          <p:cNvPr id="156675" name="Picture 4"/>
          <p:cNvPicPr>
            <a:picLocks noChangeAspect="1" noChangeArrowheads="1"/>
          </p:cNvPicPr>
          <p:nvPr/>
        </p:nvPicPr>
        <p:blipFill>
          <a:blip r:embed="rId3"/>
          <a:srcRect/>
          <a:stretch>
            <a:fillRect/>
          </a:stretch>
        </p:blipFill>
        <p:spPr bwMode="auto">
          <a:xfrm>
            <a:off x="465138" y="4787900"/>
            <a:ext cx="4559300" cy="819150"/>
          </a:xfrm>
          <a:prstGeom prst="rect">
            <a:avLst/>
          </a:prstGeom>
          <a:noFill/>
          <a:ln w="9525">
            <a:noFill/>
            <a:miter lim="800000"/>
            <a:headEnd/>
            <a:tailEnd/>
          </a:ln>
        </p:spPr>
      </p:pic>
      <p:pic>
        <p:nvPicPr>
          <p:cNvPr id="156676" name="Picture 5"/>
          <p:cNvPicPr>
            <a:picLocks noChangeAspect="1" noChangeArrowheads="1"/>
          </p:cNvPicPr>
          <p:nvPr/>
        </p:nvPicPr>
        <p:blipFill>
          <a:blip r:embed="rId4"/>
          <a:srcRect/>
          <a:stretch>
            <a:fillRect/>
          </a:stretch>
        </p:blipFill>
        <p:spPr bwMode="auto">
          <a:xfrm>
            <a:off x="465138" y="2190750"/>
            <a:ext cx="4559300" cy="752475"/>
          </a:xfrm>
          <a:prstGeom prst="rect">
            <a:avLst/>
          </a:prstGeom>
          <a:noFill/>
          <a:ln w="9525">
            <a:noFill/>
            <a:miter lim="800000"/>
            <a:headEnd/>
            <a:tailEnd/>
          </a:ln>
        </p:spPr>
      </p:pic>
      <p:pic>
        <p:nvPicPr>
          <p:cNvPr id="156677" name="Picture 6"/>
          <p:cNvPicPr>
            <a:picLocks noChangeAspect="1" noChangeArrowheads="1"/>
          </p:cNvPicPr>
          <p:nvPr/>
        </p:nvPicPr>
        <p:blipFill>
          <a:blip r:embed="rId5"/>
          <a:srcRect/>
          <a:stretch>
            <a:fillRect/>
          </a:stretch>
        </p:blipFill>
        <p:spPr bwMode="auto">
          <a:xfrm>
            <a:off x="465138" y="3486150"/>
            <a:ext cx="4552950" cy="758825"/>
          </a:xfrm>
          <a:prstGeom prst="rect">
            <a:avLst/>
          </a:prstGeom>
          <a:noFill/>
          <a:ln w="9525">
            <a:noFill/>
            <a:miter lim="800000"/>
            <a:headEnd/>
            <a:tailEnd/>
          </a:ln>
        </p:spPr>
      </p:pic>
      <p:sp>
        <p:nvSpPr>
          <p:cNvPr id="156678" name="TextBox 8"/>
          <p:cNvSpPr txBox="1">
            <a:spLocks noChangeArrowheads="1"/>
          </p:cNvSpPr>
          <p:nvPr/>
        </p:nvSpPr>
        <p:spPr bwMode="auto">
          <a:xfrm>
            <a:off x="5457825" y="2416175"/>
            <a:ext cx="3200400" cy="3810000"/>
          </a:xfrm>
          <a:prstGeom prst="rect">
            <a:avLst/>
          </a:prstGeom>
          <a:noFill/>
          <a:ln w="9525">
            <a:noFill/>
            <a:miter lim="800000"/>
            <a:headEnd/>
            <a:tailEnd/>
          </a:ln>
        </p:spPr>
        <p:txBody>
          <a:bodyPr lIns="45720" rIns="45720"/>
          <a:lstStyle/>
          <a:p>
            <a:pPr marL="273050" indent="-273050">
              <a:lnSpc>
                <a:spcPct val="85000"/>
              </a:lnSpc>
              <a:spcBef>
                <a:spcPts val="700"/>
              </a:spcBef>
              <a:buClr>
                <a:schemeClr val="accent1"/>
              </a:buClr>
              <a:buSzPct val="80000"/>
              <a:buFont typeface="Arial" charset="0"/>
              <a:buChar char="►"/>
            </a:pPr>
            <a:r>
              <a:rPr lang="en-US" sz="2000"/>
              <a:t>24-</a:t>
            </a:r>
            <a:r>
              <a:rPr lang="ru-RU" sz="2000"/>
              <a:t>порта</a:t>
            </a:r>
            <a:r>
              <a:rPr lang="en-US" sz="2000"/>
              <a:t> 10 GbE</a:t>
            </a:r>
          </a:p>
          <a:p>
            <a:pPr marL="273050" indent="-273050">
              <a:lnSpc>
                <a:spcPct val="85000"/>
              </a:lnSpc>
              <a:spcBef>
                <a:spcPts val="8400"/>
              </a:spcBef>
              <a:buClr>
                <a:schemeClr val="accent1"/>
              </a:buClr>
              <a:buSzPct val="80000"/>
              <a:buFont typeface="Arial" charset="0"/>
              <a:buChar char="►"/>
            </a:pPr>
            <a:r>
              <a:rPr lang="en-US" sz="2000"/>
              <a:t>96-</a:t>
            </a:r>
            <a:r>
              <a:rPr lang="ru-RU" sz="2000"/>
              <a:t>портов</a:t>
            </a:r>
            <a:r>
              <a:rPr lang="en-US" sz="2000"/>
              <a:t> 1 GbE</a:t>
            </a:r>
          </a:p>
          <a:p>
            <a:pPr marL="273050" indent="-273050">
              <a:lnSpc>
                <a:spcPct val="85000"/>
              </a:lnSpc>
              <a:spcBef>
                <a:spcPts val="8400"/>
              </a:spcBef>
              <a:buClr>
                <a:schemeClr val="accent1"/>
              </a:buClr>
              <a:buSzPct val="80000"/>
              <a:buFont typeface="Arial" charset="0"/>
              <a:buChar char="►"/>
            </a:pPr>
            <a:r>
              <a:rPr lang="ru-RU" sz="2000"/>
              <a:t>Модули управления для </a:t>
            </a:r>
            <a:r>
              <a:rPr lang="en-US" sz="2000"/>
              <a:t>128/80 Gigabit-</a:t>
            </a:r>
            <a:r>
              <a:rPr lang="ru-RU" sz="2000"/>
              <a:t>на-слот</a:t>
            </a:r>
            <a:r>
              <a:rPr lang="en-US" sz="2000"/>
              <a:t>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1" name="Picture 2" descr="http://www.ampnetconnect.com/photos/images/w1499520-2_RGB.jpg"/>
          <p:cNvPicPr>
            <a:picLocks noChangeAspect="1" noChangeArrowheads="1"/>
          </p:cNvPicPr>
          <p:nvPr/>
        </p:nvPicPr>
        <p:blipFill>
          <a:blip r:embed="rId2"/>
          <a:srcRect l="11296" t="16753" r="9932" b="15218"/>
          <a:stretch>
            <a:fillRect/>
          </a:stretch>
        </p:blipFill>
        <p:spPr bwMode="auto">
          <a:xfrm>
            <a:off x="6791325" y="4829175"/>
            <a:ext cx="1882775" cy="1625600"/>
          </a:xfrm>
          <a:prstGeom prst="rect">
            <a:avLst/>
          </a:prstGeom>
          <a:noFill/>
          <a:ln w="9525">
            <a:noFill/>
            <a:miter lim="800000"/>
            <a:headEnd/>
            <a:tailEnd/>
          </a:ln>
        </p:spPr>
      </p:pic>
      <p:sp>
        <p:nvSpPr>
          <p:cNvPr id="158722" name="Title 2"/>
          <p:cNvSpPr>
            <a:spLocks noGrp="1"/>
          </p:cNvSpPr>
          <p:nvPr>
            <p:ph type="title"/>
          </p:nvPr>
        </p:nvSpPr>
        <p:spPr>
          <a:xfrm>
            <a:off x="190500" y="125413"/>
            <a:ext cx="8918575" cy="495300"/>
          </a:xfrm>
        </p:spPr>
        <p:txBody>
          <a:bodyPr/>
          <a:lstStyle/>
          <a:p>
            <a:r>
              <a:rPr lang="ru-RU" smtClean="0">
                <a:cs typeface="Arial" charset="0"/>
              </a:rPr>
              <a:t>Плата для </a:t>
            </a:r>
            <a:r>
              <a:rPr smtClean="0">
                <a:cs typeface="Arial" charset="0"/>
              </a:rPr>
              <a:t>BlackDiamond 8K, </a:t>
            </a:r>
            <a:r>
              <a:rPr lang="ru-RU" smtClean="0">
                <a:cs typeface="Arial" charset="0"/>
              </a:rPr>
              <a:t>серия 8900</a:t>
            </a:r>
            <a:endParaRPr smtClean="0">
              <a:cs typeface="Arial" charset="0"/>
            </a:endParaRPr>
          </a:p>
        </p:txBody>
      </p:sp>
      <p:sp>
        <p:nvSpPr>
          <p:cNvPr id="74756" name="Text Placeholder 3"/>
          <p:cNvSpPr>
            <a:spLocks noGrp="1"/>
          </p:cNvSpPr>
          <p:nvPr>
            <p:ph type="body" sz="quarter" idx="13"/>
          </p:nvPr>
        </p:nvSpPr>
        <p:spPr/>
        <p:txBody>
          <a:bodyPr rtlCol="0">
            <a:normAutofit fontScale="92500" lnSpcReduction="10000"/>
          </a:bodyPr>
          <a:lstStyle/>
          <a:p>
            <a:pPr marL="0" indent="0" fontAlgn="auto">
              <a:spcAft>
                <a:spcPts val="0"/>
              </a:spcAft>
              <a:buFont typeface="Arial" pitchFamily="34" charset="0"/>
              <a:buNone/>
              <a:defRPr/>
            </a:pPr>
            <a:r>
              <a:rPr lang="ru-RU" dirty="0" smtClean="0"/>
              <a:t>96 портов 1Гбит на полной скорости!</a:t>
            </a:r>
          </a:p>
          <a:p>
            <a:pPr lvl="1" fontAlgn="auto">
              <a:spcAft>
                <a:spcPts val="0"/>
              </a:spcAft>
              <a:defRPr/>
            </a:pPr>
            <a:r>
              <a:rPr lang="ru-RU" dirty="0" smtClean="0">
                <a:solidFill>
                  <a:schemeClr val="accent6"/>
                </a:solidFill>
              </a:rPr>
              <a:t>128Гбит</a:t>
            </a:r>
            <a:r>
              <a:rPr lang="en-US" dirty="0" smtClean="0">
                <a:solidFill>
                  <a:schemeClr val="accent6"/>
                </a:solidFill>
              </a:rPr>
              <a:t>/</a:t>
            </a:r>
            <a:r>
              <a:rPr lang="ru-RU" dirty="0" smtClean="0">
                <a:solidFill>
                  <a:schemeClr val="accent6"/>
                </a:solidFill>
              </a:rPr>
              <a:t>слот для серии 8900 в шасси 8806</a:t>
            </a:r>
          </a:p>
          <a:p>
            <a:pPr lvl="1" fontAlgn="auto">
              <a:spcAft>
                <a:spcPts val="0"/>
              </a:spcAft>
              <a:defRPr/>
            </a:pPr>
            <a:r>
              <a:rPr lang="ru-RU" dirty="0" smtClean="0">
                <a:solidFill>
                  <a:schemeClr val="accent6"/>
                </a:solidFill>
              </a:rPr>
              <a:t>80Гбит</a:t>
            </a:r>
            <a:r>
              <a:rPr lang="en-US" dirty="0" smtClean="0">
                <a:solidFill>
                  <a:schemeClr val="accent6"/>
                </a:solidFill>
              </a:rPr>
              <a:t>/</a:t>
            </a:r>
            <a:r>
              <a:rPr lang="ru-RU" dirty="0" smtClean="0">
                <a:solidFill>
                  <a:schemeClr val="accent6"/>
                </a:solidFill>
              </a:rPr>
              <a:t>слот для серии 8900 в шасси 8810</a:t>
            </a:r>
            <a:endParaRPr lang="en-US" dirty="0" smtClean="0">
              <a:solidFill>
                <a:schemeClr val="accent6"/>
              </a:solidFill>
            </a:endParaRPr>
          </a:p>
          <a:p>
            <a:pPr marL="0" indent="0" fontAlgn="auto">
              <a:spcAft>
                <a:spcPts val="0"/>
              </a:spcAft>
              <a:buFont typeface="Arial" pitchFamily="34" charset="0"/>
              <a:buNone/>
              <a:defRPr/>
            </a:pPr>
            <a:r>
              <a:rPr lang="ru-RU" dirty="0" smtClean="0"/>
              <a:t>Сеть из одного коммутатора!</a:t>
            </a:r>
          </a:p>
          <a:p>
            <a:pPr lvl="1" fontAlgn="auto">
              <a:spcAft>
                <a:spcPts val="0"/>
              </a:spcAft>
              <a:defRPr/>
            </a:pPr>
            <a:r>
              <a:rPr lang="ru-RU" dirty="0" smtClean="0">
                <a:solidFill>
                  <a:schemeClr val="accent6"/>
                </a:solidFill>
              </a:rPr>
              <a:t>400 портов 1Гбит в шасси 8806</a:t>
            </a:r>
          </a:p>
          <a:p>
            <a:pPr lvl="1" fontAlgn="auto">
              <a:spcAft>
                <a:spcPts val="0"/>
              </a:spcAft>
              <a:defRPr/>
            </a:pPr>
            <a:r>
              <a:rPr lang="ru-RU" dirty="0" smtClean="0">
                <a:solidFill>
                  <a:schemeClr val="accent6"/>
                </a:solidFill>
              </a:rPr>
              <a:t>784 порта 1Гбит в шасси 8810</a:t>
            </a:r>
          </a:p>
          <a:p>
            <a:pPr lvl="1" fontAlgn="auto">
              <a:spcAft>
                <a:spcPts val="0"/>
              </a:spcAft>
              <a:defRPr/>
            </a:pPr>
            <a:r>
              <a:rPr lang="ru-RU" dirty="0" smtClean="0">
                <a:solidFill>
                  <a:schemeClr val="accent6"/>
                </a:solidFill>
              </a:rPr>
              <a:t>2352 порта 1Гбит в стойке 42 дюйма</a:t>
            </a:r>
          </a:p>
          <a:p>
            <a:pPr fontAlgn="auto">
              <a:spcAft>
                <a:spcPts val="0"/>
              </a:spcAft>
              <a:buFont typeface="Arial" pitchFamily="34" charset="0"/>
              <a:buChar char="•"/>
              <a:defRPr/>
            </a:pPr>
            <a:endParaRPr lang="ru-RU" dirty="0" smtClean="0"/>
          </a:p>
          <a:p>
            <a:pPr fontAlgn="auto">
              <a:spcAft>
                <a:spcPts val="0"/>
              </a:spcAft>
              <a:buFont typeface="Arial" pitchFamily="34" charset="0"/>
              <a:buChar char="•"/>
              <a:defRPr/>
            </a:pPr>
            <a:endParaRPr lang="ru-RU" dirty="0" smtClean="0"/>
          </a:p>
          <a:p>
            <a:pPr fontAlgn="auto">
              <a:spcAft>
                <a:spcPts val="0"/>
              </a:spcAft>
              <a:buFont typeface="Arial" pitchFamily="34" charset="0"/>
              <a:buChar char="•"/>
              <a:defRPr/>
            </a:pPr>
            <a:endParaRPr lang="ru-RU" dirty="0" smtClean="0"/>
          </a:p>
          <a:p>
            <a:pPr fontAlgn="auto">
              <a:spcAft>
                <a:spcPts val="0"/>
              </a:spcAft>
              <a:buFont typeface="Arial" pitchFamily="34" charset="0"/>
              <a:buChar char="•"/>
              <a:defRPr/>
            </a:pPr>
            <a:endParaRPr lang="ru-RU" dirty="0" smtClean="0"/>
          </a:p>
          <a:p>
            <a:pPr marL="0" indent="0" fontAlgn="auto">
              <a:spcAft>
                <a:spcPts val="0"/>
              </a:spcAft>
              <a:buFont typeface="Arial" pitchFamily="34" charset="0"/>
              <a:buNone/>
              <a:defRPr/>
            </a:pPr>
            <a:r>
              <a:rPr lang="ru-RU" dirty="0" smtClean="0"/>
              <a:t>16 </a:t>
            </a:r>
            <a:r>
              <a:rPr lang="en-US" dirty="0" smtClean="0"/>
              <a:t>MRJ21 </a:t>
            </a:r>
            <a:r>
              <a:rPr lang="ru-RU" dirty="0" smtClean="0"/>
              <a:t>коннекторов</a:t>
            </a:r>
          </a:p>
          <a:p>
            <a:pPr lvl="1" fontAlgn="auto">
              <a:spcAft>
                <a:spcPts val="0"/>
              </a:spcAft>
              <a:defRPr/>
            </a:pPr>
            <a:r>
              <a:rPr lang="ru-RU" dirty="0" smtClean="0">
                <a:solidFill>
                  <a:schemeClr val="accent6"/>
                </a:solidFill>
              </a:rPr>
              <a:t>Требуется меньше места в кабельных лотках</a:t>
            </a:r>
          </a:p>
          <a:p>
            <a:pPr lvl="1" fontAlgn="auto">
              <a:spcAft>
                <a:spcPts val="0"/>
              </a:spcAft>
              <a:defRPr/>
            </a:pPr>
            <a:r>
              <a:rPr lang="ru-RU" dirty="0" smtClean="0">
                <a:solidFill>
                  <a:schemeClr val="accent6"/>
                </a:solidFill>
              </a:rPr>
              <a:t>Выше плотность портов, меньше энергопотребление</a:t>
            </a:r>
          </a:p>
          <a:p>
            <a:pPr lvl="1" fontAlgn="auto">
              <a:spcAft>
                <a:spcPts val="0"/>
              </a:spcAft>
              <a:defRPr/>
            </a:pPr>
            <a:r>
              <a:rPr lang="ru-RU" dirty="0" smtClean="0">
                <a:solidFill>
                  <a:schemeClr val="accent6"/>
                </a:solidFill>
              </a:rPr>
              <a:t>Один порт обеспечивает 6 соединений </a:t>
            </a:r>
            <a:r>
              <a:rPr lang="en-US" dirty="0" smtClean="0">
                <a:solidFill>
                  <a:schemeClr val="accent6"/>
                </a:solidFill>
              </a:rPr>
              <a:t>1Gbit</a:t>
            </a:r>
          </a:p>
        </p:txBody>
      </p:sp>
      <p:pic>
        <p:nvPicPr>
          <p:cNvPr id="158724" name="Picture 4"/>
          <p:cNvPicPr>
            <a:picLocks noChangeAspect="1"/>
          </p:cNvPicPr>
          <p:nvPr/>
        </p:nvPicPr>
        <p:blipFill>
          <a:blip r:embed="rId3"/>
          <a:srcRect/>
          <a:stretch>
            <a:fillRect/>
          </a:stretch>
        </p:blipFill>
        <p:spPr bwMode="auto">
          <a:xfrm>
            <a:off x="1757363" y="3149600"/>
            <a:ext cx="7386637" cy="1725613"/>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Title 3"/>
          <p:cNvSpPr>
            <a:spLocks noGrp="1"/>
          </p:cNvSpPr>
          <p:nvPr>
            <p:ph type="title"/>
          </p:nvPr>
        </p:nvSpPr>
        <p:spPr/>
        <p:txBody>
          <a:bodyPr/>
          <a:lstStyle/>
          <a:p>
            <a:r>
              <a:rPr lang="ru-RU" smtClean="0">
                <a:cs typeface="Arial" charset="0"/>
              </a:rPr>
              <a:t>Плата для </a:t>
            </a:r>
            <a:r>
              <a:rPr smtClean="0">
                <a:cs typeface="Arial" charset="0"/>
              </a:rPr>
              <a:t>BlackDiamond 8K 40G6X-xm</a:t>
            </a:r>
          </a:p>
        </p:txBody>
      </p:sp>
      <p:sp>
        <p:nvSpPr>
          <p:cNvPr id="159746" name="Text Placeholder 4"/>
          <p:cNvSpPr>
            <a:spLocks noGrp="1"/>
          </p:cNvSpPr>
          <p:nvPr>
            <p:ph type="body" sz="quarter" idx="4294967295"/>
          </p:nvPr>
        </p:nvSpPr>
        <p:spPr>
          <a:xfrm>
            <a:off x="225425" y="846138"/>
            <a:ext cx="8691563" cy="5751512"/>
          </a:xfrm>
        </p:spPr>
        <p:txBody>
          <a:bodyPr/>
          <a:lstStyle/>
          <a:p>
            <a:pPr>
              <a:buFont typeface="Arial" charset="0"/>
              <a:buNone/>
            </a:pPr>
            <a:r>
              <a:rPr lang="ru-RU" smtClean="0">
                <a:cs typeface="Arial" charset="0"/>
              </a:rPr>
              <a:t>Плата </a:t>
            </a:r>
            <a:r>
              <a:rPr lang="en-US" smtClean="0">
                <a:cs typeface="Arial" charset="0"/>
              </a:rPr>
              <a:t>6</a:t>
            </a:r>
            <a:r>
              <a:rPr lang="ru-RU" smtClean="0">
                <a:cs typeface="Arial" charset="0"/>
              </a:rPr>
              <a:t> портов</a:t>
            </a:r>
            <a:r>
              <a:rPr lang="en-US" smtClean="0">
                <a:cs typeface="Arial" charset="0"/>
              </a:rPr>
              <a:t> 40GbE д</a:t>
            </a:r>
            <a:r>
              <a:rPr lang="ru-RU" smtClean="0">
                <a:cs typeface="Arial" charset="0"/>
              </a:rPr>
              <a:t>ля </a:t>
            </a:r>
            <a:r>
              <a:rPr lang="en-US" smtClean="0">
                <a:cs typeface="Arial" charset="0"/>
              </a:rPr>
              <a:t>BlackDiamond</a:t>
            </a:r>
            <a:r>
              <a:rPr lang="en-US" baseline="30000" smtClean="0">
                <a:cs typeface="Arial" charset="0"/>
              </a:rPr>
              <a:t>®</a:t>
            </a:r>
            <a:r>
              <a:rPr lang="en-US" smtClean="0">
                <a:cs typeface="Arial" charset="0"/>
              </a:rPr>
              <a:t> 8810 and 8806</a:t>
            </a:r>
          </a:p>
          <a:p>
            <a:pPr lvl="1"/>
            <a:r>
              <a:rPr lang="en-US" smtClean="0">
                <a:cs typeface="Arial" charset="0"/>
              </a:rPr>
              <a:t>6-port QSFP+ connector</a:t>
            </a:r>
          </a:p>
          <a:p>
            <a:pPr>
              <a:buFont typeface="Arial" charset="0"/>
              <a:buNone/>
            </a:pPr>
            <a:r>
              <a:rPr lang="ru-RU" smtClean="0">
                <a:cs typeface="Arial" charset="0"/>
              </a:rPr>
              <a:t>По</a:t>
            </a:r>
            <a:r>
              <a:rPr lang="en-US" smtClean="0">
                <a:cs typeface="Arial" charset="0"/>
              </a:rPr>
              <a:t>дд</a:t>
            </a:r>
            <a:r>
              <a:rPr lang="ru-RU" smtClean="0">
                <a:cs typeface="Arial" charset="0"/>
              </a:rPr>
              <a:t>ерживаемые кабели и интерфейсы</a:t>
            </a:r>
            <a:endParaRPr lang="en-US" smtClean="0">
              <a:cs typeface="Arial" charset="0"/>
            </a:endParaRPr>
          </a:p>
          <a:p>
            <a:pPr lvl="1"/>
            <a:r>
              <a:rPr lang="en-US" smtClean="0">
                <a:cs typeface="Arial" charset="0"/>
              </a:rPr>
              <a:t>Up to 3-meter QSFP+ passive copper cable</a:t>
            </a:r>
          </a:p>
          <a:p>
            <a:pPr lvl="1"/>
            <a:r>
              <a:rPr lang="en-US" smtClean="0">
                <a:cs typeface="Arial" charset="0"/>
              </a:rPr>
              <a:t>Up to 100-meter QSFP+ active fiber cable</a:t>
            </a:r>
          </a:p>
          <a:p>
            <a:pPr lvl="1"/>
            <a:r>
              <a:rPr lang="en-US" smtClean="0">
                <a:cs typeface="Arial" charset="0"/>
              </a:rPr>
              <a:t>40GBASE-SR4 QSFP+ optics</a:t>
            </a:r>
          </a:p>
          <a:p>
            <a:pPr lvl="1"/>
            <a:r>
              <a:rPr lang="en-US" smtClean="0">
                <a:cs typeface="Arial" charset="0"/>
              </a:rPr>
              <a:t>40GBASE-LR4 QSFP+ optics</a:t>
            </a:r>
          </a:p>
          <a:p>
            <a:pPr>
              <a:buFont typeface="Arial" charset="0"/>
              <a:buNone/>
            </a:pPr>
            <a:r>
              <a:rPr lang="ru-RU" smtClean="0">
                <a:cs typeface="Arial" charset="0"/>
              </a:rPr>
              <a:t>Работает в </a:t>
            </a:r>
            <a:r>
              <a:rPr lang="en-US" smtClean="0">
                <a:cs typeface="Arial" charset="0"/>
              </a:rPr>
              <a:t>MSM128 </a:t>
            </a:r>
            <a:r>
              <a:rPr lang="ru-RU" smtClean="0">
                <a:cs typeface="Arial" charset="0"/>
              </a:rPr>
              <a:t>и </a:t>
            </a:r>
            <a:r>
              <a:rPr lang="en-US" smtClean="0">
                <a:cs typeface="Arial" charset="0"/>
              </a:rPr>
              <a:t>MSM48c</a:t>
            </a:r>
          </a:p>
          <a:p>
            <a:pPr lvl="1"/>
            <a:r>
              <a:rPr lang="en-US" smtClean="0">
                <a:cs typeface="Arial" charset="0"/>
              </a:rPr>
              <a:t>160Gbps bandwidth with BlackDiamond 8806</a:t>
            </a:r>
          </a:p>
          <a:p>
            <a:pPr lvl="1"/>
            <a:r>
              <a:rPr lang="en-US" smtClean="0">
                <a:cs typeface="Arial" charset="0"/>
              </a:rPr>
              <a:t>80Gbps bandwidth with BlackDiamond 8810</a:t>
            </a:r>
          </a:p>
        </p:txBody>
      </p:sp>
      <p:pic>
        <p:nvPicPr>
          <p:cNvPr id="159747" name="Picture 2"/>
          <p:cNvPicPr>
            <a:picLocks noChangeAspect="1" noChangeArrowheads="1"/>
          </p:cNvPicPr>
          <p:nvPr/>
        </p:nvPicPr>
        <p:blipFill>
          <a:blip r:embed="rId2"/>
          <a:srcRect/>
          <a:stretch>
            <a:fillRect/>
          </a:stretch>
        </p:blipFill>
        <p:spPr bwMode="auto">
          <a:xfrm>
            <a:off x="1133475" y="4746625"/>
            <a:ext cx="6853238" cy="1960563"/>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pPr>
              <a:defRPr/>
            </a:pPr>
            <a:fld id="{84DA49AD-9E33-4745-A9BC-3F5DEA84BB30}" type="slidenum">
              <a:rPr lang="en-US">
                <a:solidFill>
                  <a:schemeClr val="accent1"/>
                </a:solidFill>
                <a:latin typeface="+mj-lt"/>
              </a:rPr>
              <a:pPr>
                <a:defRPr/>
              </a:pPr>
              <a:t>46</a:t>
            </a:fld>
            <a:endParaRPr lang="en-US" dirty="0">
              <a:solidFill>
                <a:schemeClr val="accent1"/>
              </a:solidFill>
              <a:latin typeface="+mj-lt"/>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2"/>
          <p:cNvSpPr>
            <a:spLocks noGrp="1"/>
          </p:cNvSpPr>
          <p:nvPr>
            <p:ph type="title"/>
          </p:nvPr>
        </p:nvSpPr>
        <p:spPr>
          <a:xfrm>
            <a:off x="179388" y="1447800"/>
            <a:ext cx="8820150" cy="1676400"/>
          </a:xfrm>
        </p:spPr>
        <p:txBody>
          <a:bodyPr/>
          <a:lstStyle/>
          <a:p>
            <a:r>
              <a:rPr lang="ru-RU" smtClean="0">
                <a:cs typeface="Arial" charset="0"/>
              </a:rPr>
              <a:t>Kоммутаторы </a:t>
            </a:r>
            <a:r>
              <a:rPr smtClean="0">
                <a:cs typeface="Arial" charset="0"/>
              </a:rPr>
              <a:t/>
            </a:r>
            <a:br>
              <a:rPr smtClean="0">
                <a:cs typeface="Arial" charset="0"/>
              </a:rPr>
            </a:br>
            <a:r>
              <a:rPr smtClean="0">
                <a:cs typeface="Arial" charset="0"/>
              </a:rPr>
              <a:t>BlackDiamond X8</a:t>
            </a:r>
          </a:p>
        </p:txBody>
      </p:sp>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p:cNvSpPr>
            <a:spLocks noGrp="1"/>
          </p:cNvSpPr>
          <p:nvPr>
            <p:ph type="title"/>
          </p:nvPr>
        </p:nvSpPr>
        <p:spPr/>
        <p:txBody>
          <a:bodyPr/>
          <a:lstStyle/>
          <a:p>
            <a:r>
              <a:rPr altLang="ja-JP" smtClean="0">
                <a:ea typeface="MS PGothic" pitchFamily="34" charset="-128"/>
                <a:cs typeface="Arial" charset="0"/>
              </a:rPr>
              <a:t>BlackDiamond X8 </a:t>
            </a:r>
            <a:r>
              <a:rPr lang="ru-RU" altLang="ja-JP" smtClean="0">
                <a:cs typeface="Arial" charset="0"/>
              </a:rPr>
              <a:t>Архитектура</a:t>
            </a:r>
            <a:endParaRPr smtClean="0">
              <a:cs typeface="Arial" charset="0"/>
            </a:endParaRPr>
          </a:p>
        </p:txBody>
      </p:sp>
      <p:sp>
        <p:nvSpPr>
          <p:cNvPr id="7" name="Slide Number Placeholder 17"/>
          <p:cNvSpPr>
            <a:spLocks noGrp="1"/>
          </p:cNvSpPr>
          <p:nvPr>
            <p:ph type="sldNum" sz="quarter" idx="13"/>
          </p:nvPr>
        </p:nvSpPr>
        <p:spPr/>
        <p:txBody>
          <a:bodyPr/>
          <a:lstStyle/>
          <a:p>
            <a:pPr>
              <a:defRPr/>
            </a:pPr>
            <a:fld id="{06702281-3E3A-4C09-ACC4-2CD406D40CE3}" type="slidenum">
              <a:rPr lang="en-US">
                <a:solidFill>
                  <a:schemeClr val="accent1"/>
                </a:solidFill>
                <a:latin typeface="+mj-lt"/>
              </a:rPr>
              <a:pPr>
                <a:defRPr/>
              </a:pPr>
              <a:t>48</a:t>
            </a:fld>
            <a:endParaRPr lang="en-US" dirty="0">
              <a:solidFill>
                <a:schemeClr val="accent1"/>
              </a:solidFill>
              <a:latin typeface="+mj-lt"/>
            </a:endParaRPr>
          </a:p>
        </p:txBody>
      </p:sp>
      <p:sp>
        <p:nvSpPr>
          <p:cNvPr id="161795" name="Content Placeholder 5"/>
          <p:cNvSpPr>
            <a:spLocks noGrp="1"/>
          </p:cNvSpPr>
          <p:nvPr>
            <p:ph type="body" sz="quarter" idx="11"/>
          </p:nvPr>
        </p:nvSpPr>
        <p:spPr>
          <a:xfrm>
            <a:off x="225425" y="990600"/>
            <a:ext cx="4500563" cy="5751513"/>
          </a:xfrm>
        </p:spPr>
        <p:txBody>
          <a:bodyPr/>
          <a:lstStyle/>
          <a:p>
            <a:pPr>
              <a:buFont typeface="Arial" charset="0"/>
              <a:buNone/>
            </a:pPr>
            <a:r>
              <a:rPr lang="ru-RU" altLang="ja-JP" sz="1800" smtClean="0">
                <a:cs typeface="Arial" charset="0"/>
              </a:rPr>
              <a:t>Физические характеристики</a:t>
            </a:r>
            <a:endParaRPr lang="en-US" altLang="ja-JP" sz="1800" b="1" smtClean="0">
              <a:ea typeface="MS PGothic" pitchFamily="34" charset="-128"/>
              <a:cs typeface="Arial" charset="0"/>
            </a:endParaRPr>
          </a:p>
          <a:p>
            <a:pPr marL="568325" lvl="1" indent="-342900">
              <a:spcBef>
                <a:spcPts val="600"/>
              </a:spcBef>
              <a:buFont typeface="Arial" charset="0"/>
              <a:buChar char="•"/>
            </a:pPr>
            <a:r>
              <a:rPr lang="en-US" altLang="ja-JP" sz="1600" smtClean="0">
                <a:ea typeface="MS PGothic" pitchFamily="34" charset="-128"/>
                <a:cs typeface="Arial" charset="0"/>
              </a:rPr>
              <a:t>19-inch rack size, 14.5RU, 30” depth</a:t>
            </a:r>
          </a:p>
          <a:p>
            <a:pPr marL="568325" lvl="1" indent="-342900">
              <a:spcBef>
                <a:spcPts val="600"/>
              </a:spcBef>
              <a:buFont typeface="Arial" charset="0"/>
              <a:buChar char="•"/>
            </a:pPr>
            <a:r>
              <a:rPr lang="en-US" altLang="ja-JP" sz="1600" smtClean="0">
                <a:ea typeface="MS PGothic" pitchFamily="34" charset="-128"/>
                <a:cs typeface="Arial" charset="0"/>
              </a:rPr>
              <a:t>8 I/O slots – Horizontal</a:t>
            </a:r>
          </a:p>
          <a:p>
            <a:pPr marL="568325" lvl="1" indent="-342900">
              <a:spcBef>
                <a:spcPts val="600"/>
              </a:spcBef>
              <a:buFont typeface="Arial" charset="0"/>
              <a:buChar char="•"/>
            </a:pPr>
            <a:r>
              <a:rPr lang="en-US" altLang="ja-JP" sz="1600" smtClean="0">
                <a:ea typeface="MS PGothic" pitchFamily="34" charset="-128"/>
                <a:cs typeface="Arial" charset="0"/>
              </a:rPr>
              <a:t>2 MM slots - Horizontal</a:t>
            </a:r>
          </a:p>
          <a:p>
            <a:pPr marL="568325" lvl="1" indent="-342900">
              <a:spcBef>
                <a:spcPts val="600"/>
              </a:spcBef>
              <a:buFont typeface="Arial" charset="0"/>
              <a:buChar char="•"/>
            </a:pPr>
            <a:r>
              <a:rPr lang="en-US" altLang="ja-JP" sz="1600" smtClean="0">
                <a:ea typeface="MS PGothic" pitchFamily="34" charset="-128"/>
                <a:cs typeface="Arial" charset="0"/>
              </a:rPr>
              <a:t>4 Fabric slots – Rear Vertical</a:t>
            </a:r>
          </a:p>
          <a:p>
            <a:pPr marL="568325" lvl="1" indent="-342900">
              <a:spcBef>
                <a:spcPts val="600"/>
              </a:spcBef>
              <a:buFont typeface="Arial" charset="0"/>
              <a:buChar char="•"/>
            </a:pPr>
            <a:r>
              <a:rPr lang="en-US" altLang="ja-JP" sz="1600" smtClean="0">
                <a:ea typeface="MS PGothic" pitchFamily="34" charset="-128"/>
                <a:cs typeface="Arial" charset="0"/>
              </a:rPr>
              <a:t>5 Fan trays – Rear Vertical </a:t>
            </a:r>
          </a:p>
          <a:p>
            <a:pPr marL="568325" lvl="1" indent="-342900">
              <a:spcBef>
                <a:spcPts val="600"/>
              </a:spcBef>
              <a:buFont typeface="Arial" charset="0"/>
              <a:buChar char="•"/>
            </a:pPr>
            <a:r>
              <a:rPr lang="en-US" altLang="ja-JP" sz="1600" smtClean="0">
                <a:ea typeface="MS PGothic" pitchFamily="34" charset="-128"/>
                <a:cs typeface="Arial" charset="0"/>
              </a:rPr>
              <a:t>8 PSU slots</a:t>
            </a:r>
          </a:p>
          <a:p>
            <a:pPr>
              <a:buFont typeface="Arial" charset="0"/>
              <a:buNone/>
            </a:pPr>
            <a:r>
              <a:rPr lang="ru-RU" altLang="ja-JP" sz="1800" b="1" smtClean="0">
                <a:cs typeface="Arial" charset="0"/>
              </a:rPr>
              <a:t>Производительность</a:t>
            </a:r>
            <a:endParaRPr lang="en-US" altLang="ja-JP" sz="1800" b="1" smtClean="0">
              <a:ea typeface="MS PGothic" pitchFamily="34" charset="-128"/>
              <a:cs typeface="Arial" charset="0"/>
            </a:endParaRPr>
          </a:p>
          <a:p>
            <a:pPr marL="568325" lvl="1" indent="-342900">
              <a:spcBef>
                <a:spcPts val="600"/>
              </a:spcBef>
              <a:buFont typeface="Arial" charset="0"/>
              <a:buChar char="•"/>
            </a:pPr>
            <a:r>
              <a:rPr lang="ru-RU" sz="1600" smtClean="0">
                <a:cs typeface="Arial" charset="0"/>
              </a:rPr>
              <a:t>Скорость коммутации </a:t>
            </a:r>
            <a:r>
              <a:rPr lang="en-US" sz="1600" smtClean="0">
                <a:cs typeface="Arial" charset="0"/>
              </a:rPr>
              <a:t>20+ Tbps </a:t>
            </a:r>
            <a:endParaRPr lang="ru-RU" sz="1600" smtClean="0">
              <a:cs typeface="Arial" charset="0"/>
            </a:endParaRPr>
          </a:p>
          <a:p>
            <a:pPr marL="568325" lvl="1" indent="-342900">
              <a:spcBef>
                <a:spcPts val="600"/>
              </a:spcBef>
              <a:buFont typeface="Arial" charset="0"/>
              <a:buChar char="•"/>
            </a:pPr>
            <a:r>
              <a:rPr lang="en-US" sz="1600" smtClean="0">
                <a:cs typeface="Arial" charset="0"/>
              </a:rPr>
              <a:t>1.28 Tbps </a:t>
            </a:r>
            <a:r>
              <a:rPr lang="ru-RU" sz="1600" smtClean="0">
                <a:cs typeface="Arial" charset="0"/>
              </a:rPr>
              <a:t>на каждый слот</a:t>
            </a:r>
            <a:endParaRPr lang="en-US" sz="1600" smtClean="0">
              <a:cs typeface="Arial" charset="0"/>
            </a:endParaRPr>
          </a:p>
          <a:p>
            <a:pPr marL="568325" lvl="1" indent="-342900">
              <a:spcBef>
                <a:spcPts val="600"/>
              </a:spcBef>
              <a:buFont typeface="Arial" charset="0"/>
              <a:buChar char="•"/>
            </a:pPr>
            <a:r>
              <a:rPr lang="en-US" sz="1600" smtClean="0">
                <a:cs typeface="Arial" charset="0"/>
              </a:rPr>
              <a:t>192 x 40 GbE </a:t>
            </a:r>
            <a:r>
              <a:rPr lang="ru-RU" sz="1600" smtClean="0">
                <a:cs typeface="Arial" charset="0"/>
              </a:rPr>
              <a:t>или</a:t>
            </a:r>
            <a:r>
              <a:rPr lang="en-US" sz="1600" smtClean="0">
                <a:cs typeface="Arial" charset="0"/>
              </a:rPr>
              <a:t> 768 x 10 GbE</a:t>
            </a:r>
          </a:p>
          <a:p>
            <a:pPr>
              <a:buFont typeface="Arial" charset="0"/>
              <a:buNone/>
            </a:pPr>
            <a:r>
              <a:rPr lang="ru-RU" sz="1800" b="1" smtClean="0">
                <a:cs typeface="Arial" charset="0"/>
              </a:rPr>
              <a:t>Надежность</a:t>
            </a:r>
            <a:endParaRPr lang="en-US" sz="1800" b="1" smtClean="0">
              <a:cs typeface="Arial" charset="0"/>
            </a:endParaRPr>
          </a:p>
          <a:p>
            <a:pPr marL="568325" lvl="1" indent="-342900">
              <a:spcBef>
                <a:spcPts val="600"/>
              </a:spcBef>
              <a:buFont typeface="Arial" charset="0"/>
              <a:buChar char="•"/>
            </a:pPr>
            <a:r>
              <a:rPr lang="en-US" sz="1600" smtClean="0">
                <a:cs typeface="Arial" charset="0"/>
              </a:rPr>
              <a:t>3+1</a:t>
            </a:r>
            <a:r>
              <a:rPr lang="ru-RU" sz="1600" smtClean="0">
                <a:cs typeface="Arial" charset="0"/>
              </a:rPr>
              <a:t> модулей коммутации</a:t>
            </a:r>
            <a:r>
              <a:rPr lang="en-US" sz="1600" smtClean="0">
                <a:cs typeface="Arial" charset="0"/>
              </a:rPr>
              <a:t>, 960 Gbps</a:t>
            </a:r>
            <a:r>
              <a:rPr lang="ru-RU" sz="1600" smtClean="0">
                <a:cs typeface="Arial" charset="0"/>
              </a:rPr>
              <a:t> на слот в случае аварии одного </a:t>
            </a:r>
            <a:r>
              <a:rPr lang="en-US" sz="1600" smtClean="0">
                <a:cs typeface="Arial" charset="0"/>
              </a:rPr>
              <a:t>fabric</a:t>
            </a:r>
            <a:r>
              <a:rPr lang="ru-RU" sz="1600" smtClean="0">
                <a:cs typeface="Arial" charset="0"/>
              </a:rPr>
              <a:t> модуля (</a:t>
            </a:r>
            <a:r>
              <a:rPr lang="en-US" sz="1600" smtClean="0">
                <a:cs typeface="Arial" charset="0"/>
              </a:rPr>
              <a:t>24</a:t>
            </a:r>
            <a:r>
              <a:rPr lang="ru-RU" sz="1600" smtClean="0">
                <a:cs typeface="Arial" charset="0"/>
              </a:rPr>
              <a:t> интерфейса </a:t>
            </a:r>
            <a:r>
              <a:rPr lang="en-US" sz="1600" smtClean="0">
                <a:cs typeface="Arial" charset="0"/>
              </a:rPr>
              <a:t>40 GbE </a:t>
            </a:r>
            <a:r>
              <a:rPr lang="ru-RU" sz="1600" smtClean="0">
                <a:cs typeface="Arial" charset="0"/>
              </a:rPr>
              <a:t>неблокируемой коммутации) </a:t>
            </a:r>
          </a:p>
          <a:p>
            <a:pPr marL="568325" lvl="1" indent="-342900">
              <a:spcBef>
                <a:spcPts val="600"/>
              </a:spcBef>
              <a:buFont typeface="Arial" charset="0"/>
              <a:buChar char="•"/>
            </a:pPr>
            <a:r>
              <a:rPr lang="ru-RU" sz="1600" smtClean="0">
                <a:cs typeface="Arial" charset="0"/>
              </a:rPr>
              <a:t>Два управляющий модуля</a:t>
            </a:r>
          </a:p>
          <a:p>
            <a:pPr marL="568325" lvl="1" indent="-342900">
              <a:spcBef>
                <a:spcPts val="600"/>
              </a:spcBef>
              <a:buFont typeface="Arial" charset="0"/>
              <a:buChar char="•"/>
            </a:pPr>
            <a:r>
              <a:rPr lang="en-US" sz="1600" smtClean="0">
                <a:cs typeface="Arial" charset="0"/>
              </a:rPr>
              <a:t>4+1 </a:t>
            </a:r>
            <a:r>
              <a:rPr lang="ru-RU" sz="1600" smtClean="0">
                <a:cs typeface="Arial" charset="0"/>
              </a:rPr>
              <a:t>блоков вентиляторов</a:t>
            </a:r>
            <a:endParaRPr lang="en-US" sz="1600" smtClean="0">
              <a:cs typeface="Arial" charset="0"/>
            </a:endParaRPr>
          </a:p>
          <a:p>
            <a:pPr marL="568325" lvl="1" indent="-342900">
              <a:spcBef>
                <a:spcPts val="600"/>
              </a:spcBef>
              <a:buFont typeface="Arial" charset="0"/>
              <a:buChar char="•"/>
            </a:pPr>
            <a:r>
              <a:rPr lang="ru-RU" sz="1600" smtClean="0">
                <a:cs typeface="Arial" charset="0"/>
              </a:rPr>
              <a:t>Резервирование электропитания </a:t>
            </a:r>
            <a:r>
              <a:rPr lang="en-US" sz="1600" smtClean="0">
                <a:cs typeface="Arial" charset="0"/>
              </a:rPr>
              <a:t>N+1</a:t>
            </a:r>
          </a:p>
        </p:txBody>
      </p:sp>
      <p:sp>
        <p:nvSpPr>
          <p:cNvPr id="161796" name="Text Placeholder 3"/>
          <p:cNvSpPr txBox="1">
            <a:spLocks/>
          </p:cNvSpPr>
          <p:nvPr/>
        </p:nvSpPr>
        <p:spPr bwMode="auto">
          <a:xfrm>
            <a:off x="4733925" y="1166813"/>
            <a:ext cx="4057650" cy="5108575"/>
          </a:xfrm>
          <a:prstGeom prst="rect">
            <a:avLst/>
          </a:prstGeom>
          <a:noFill/>
          <a:ln w="9525">
            <a:noFill/>
            <a:miter lim="800000"/>
            <a:headEnd/>
            <a:tailEnd/>
          </a:ln>
        </p:spPr>
        <p:txBody>
          <a:bodyPr/>
          <a:lstStyle/>
          <a:p>
            <a:pPr algn="ctr">
              <a:lnSpc>
                <a:spcPct val="85000"/>
              </a:lnSpc>
              <a:spcBef>
                <a:spcPts val="1800"/>
              </a:spcBef>
            </a:pPr>
            <a:r>
              <a:rPr lang="en-US" sz="2400" b="1">
                <a:solidFill>
                  <a:srgbClr val="74639B"/>
                </a:solidFill>
              </a:rPr>
              <a:t>BlackDiamond</a:t>
            </a:r>
            <a:r>
              <a:rPr lang="en-US" sz="2400" b="1" baseline="30000">
                <a:solidFill>
                  <a:srgbClr val="74639B"/>
                </a:solidFill>
              </a:rPr>
              <a:t>®</a:t>
            </a:r>
            <a:r>
              <a:rPr lang="en-US" sz="2400" b="1">
                <a:solidFill>
                  <a:srgbClr val="74639B"/>
                </a:solidFill>
              </a:rPr>
              <a:t> X8</a:t>
            </a:r>
          </a:p>
        </p:txBody>
      </p:sp>
      <p:cxnSp>
        <p:nvCxnSpPr>
          <p:cNvPr id="9" name="Straight Arrow Connector 8"/>
          <p:cNvCxnSpPr>
            <a:stCxn id="161799" idx="3"/>
          </p:cNvCxnSpPr>
          <p:nvPr/>
        </p:nvCxnSpPr>
        <p:spPr>
          <a:xfrm rot="5400000" flipH="1">
            <a:off x="3744912" y="3435351"/>
            <a:ext cx="2409825" cy="0"/>
          </a:xfrm>
          <a:prstGeom prst="straightConnector1">
            <a:avLst/>
          </a:prstGeom>
          <a:ln w="28575">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161799" idx="3"/>
          </p:cNvCxnSpPr>
          <p:nvPr/>
        </p:nvCxnSpPr>
        <p:spPr>
          <a:xfrm rot="5400000">
            <a:off x="4142581" y="5447507"/>
            <a:ext cx="1614487" cy="0"/>
          </a:xfrm>
          <a:prstGeom prst="straightConnector1">
            <a:avLst/>
          </a:prstGeom>
          <a:ln w="28575">
            <a:solidFill>
              <a:schemeClr val="accent1">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1799" name="TextBox 10"/>
          <p:cNvSpPr txBox="1">
            <a:spLocks noChangeArrowheads="1"/>
          </p:cNvSpPr>
          <p:nvPr/>
        </p:nvSpPr>
        <p:spPr bwMode="auto">
          <a:xfrm rot="5400000">
            <a:off x="4433887" y="3940176"/>
            <a:ext cx="1031875" cy="368300"/>
          </a:xfrm>
          <a:prstGeom prst="rect">
            <a:avLst/>
          </a:prstGeom>
          <a:solidFill>
            <a:schemeClr val="bg1"/>
          </a:solidFill>
          <a:ln w="9525">
            <a:noFill/>
            <a:miter lim="800000"/>
            <a:headEnd/>
            <a:tailEnd/>
          </a:ln>
        </p:spPr>
        <p:txBody>
          <a:bodyPr wrap="none">
            <a:spAutoFit/>
          </a:bodyPr>
          <a:lstStyle/>
          <a:p>
            <a:r>
              <a:rPr lang="en-US" b="1"/>
              <a:t>14.5 RU</a:t>
            </a:r>
          </a:p>
        </p:txBody>
      </p:sp>
      <p:cxnSp>
        <p:nvCxnSpPr>
          <p:cNvPr id="12" name="Straight Arrow Connector 11"/>
          <p:cNvCxnSpPr/>
          <p:nvPr/>
        </p:nvCxnSpPr>
        <p:spPr>
          <a:xfrm>
            <a:off x="7886700" y="1724025"/>
            <a:ext cx="1030288" cy="171450"/>
          </a:xfrm>
          <a:prstGeom prst="straightConnector1">
            <a:avLst/>
          </a:prstGeom>
          <a:ln w="28575">
            <a:solidFill>
              <a:schemeClr val="accent1">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1801" name="TextBox 12"/>
          <p:cNvSpPr txBox="1">
            <a:spLocks noChangeArrowheads="1"/>
          </p:cNvSpPr>
          <p:nvPr/>
        </p:nvSpPr>
        <p:spPr bwMode="auto">
          <a:xfrm>
            <a:off x="8045450" y="1457325"/>
            <a:ext cx="871538" cy="369888"/>
          </a:xfrm>
          <a:prstGeom prst="rect">
            <a:avLst/>
          </a:prstGeom>
          <a:noFill/>
          <a:ln w="9525">
            <a:noFill/>
            <a:miter lim="800000"/>
            <a:headEnd/>
            <a:tailEnd/>
          </a:ln>
        </p:spPr>
        <p:txBody>
          <a:bodyPr>
            <a:spAutoFit/>
          </a:bodyPr>
          <a:lstStyle/>
          <a:p>
            <a:pPr algn="ctr"/>
            <a:r>
              <a:rPr lang="en-US" b="1"/>
              <a:t>30”</a:t>
            </a:r>
          </a:p>
        </p:txBody>
      </p:sp>
      <p:cxnSp>
        <p:nvCxnSpPr>
          <p:cNvPr id="14" name="Straight Arrow Connector 13"/>
          <p:cNvCxnSpPr/>
          <p:nvPr/>
        </p:nvCxnSpPr>
        <p:spPr>
          <a:xfrm>
            <a:off x="5191125" y="6105525"/>
            <a:ext cx="2800350" cy="138113"/>
          </a:xfrm>
          <a:prstGeom prst="straightConnector1">
            <a:avLst/>
          </a:prstGeom>
          <a:ln w="28575">
            <a:solidFill>
              <a:schemeClr val="accent1">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1803" name="TextBox 14"/>
          <p:cNvSpPr txBox="1">
            <a:spLocks noChangeArrowheads="1"/>
          </p:cNvSpPr>
          <p:nvPr/>
        </p:nvSpPr>
        <p:spPr bwMode="auto">
          <a:xfrm>
            <a:off x="6100763" y="5991225"/>
            <a:ext cx="871537" cy="369888"/>
          </a:xfrm>
          <a:prstGeom prst="rect">
            <a:avLst/>
          </a:prstGeom>
          <a:solidFill>
            <a:schemeClr val="bg1"/>
          </a:solidFill>
          <a:ln w="9525">
            <a:noFill/>
            <a:miter lim="800000"/>
            <a:headEnd/>
            <a:tailEnd/>
          </a:ln>
        </p:spPr>
        <p:txBody>
          <a:bodyPr>
            <a:spAutoFit/>
          </a:bodyPr>
          <a:lstStyle/>
          <a:p>
            <a:r>
              <a:rPr lang="en-US" b="1"/>
              <a:t>17.25”</a:t>
            </a:r>
          </a:p>
        </p:txBody>
      </p:sp>
      <p:pic>
        <p:nvPicPr>
          <p:cNvPr id="161804"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26000" y="1557338"/>
            <a:ext cx="4318000" cy="45720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p:txBody>
          <a:bodyPr/>
          <a:lstStyle/>
          <a:p>
            <a:r>
              <a:rPr smtClean="0">
                <a:cs typeface="Arial" charset="0"/>
              </a:rPr>
              <a:t>BlackDiamond</a:t>
            </a:r>
            <a:r>
              <a:rPr baseline="30000" smtClean="0">
                <a:cs typeface="Arial" charset="0"/>
              </a:rPr>
              <a:t>®</a:t>
            </a:r>
            <a:r>
              <a:rPr smtClean="0">
                <a:cs typeface="Arial" charset="0"/>
              </a:rPr>
              <a:t> X8 </a:t>
            </a:r>
            <a:r>
              <a:rPr lang="ru-RU" smtClean="0">
                <a:cs typeface="Arial" charset="0"/>
              </a:rPr>
              <a:t>Шасси</a:t>
            </a:r>
            <a:endParaRPr smtClean="0">
              <a:cs typeface="Arial" charset="0"/>
            </a:endParaRPr>
          </a:p>
        </p:txBody>
      </p:sp>
      <p:sp>
        <p:nvSpPr>
          <p:cNvPr id="48" name="Slide Number Placeholder 47"/>
          <p:cNvSpPr>
            <a:spLocks noGrp="1"/>
          </p:cNvSpPr>
          <p:nvPr>
            <p:ph type="sldNum" sz="quarter" idx="12"/>
          </p:nvPr>
        </p:nvSpPr>
        <p:spPr>
          <a:xfrm>
            <a:off x="225425" y="6480175"/>
            <a:ext cx="536575" cy="365125"/>
          </a:xfrm>
        </p:spPr>
        <p:txBody>
          <a:bodyPr/>
          <a:lstStyle/>
          <a:p>
            <a:pPr>
              <a:defRPr/>
            </a:pPr>
            <a:fld id="{01B3A315-6926-44B5-82E0-84ABE6EC826F}" type="slidenum">
              <a:rPr lang="en-US">
                <a:solidFill>
                  <a:schemeClr val="accent1"/>
                </a:solidFill>
                <a:latin typeface="+mj-lt"/>
              </a:rPr>
              <a:pPr>
                <a:defRPr/>
              </a:pPr>
              <a:t>49</a:t>
            </a:fld>
            <a:endParaRPr lang="en-US" dirty="0">
              <a:solidFill>
                <a:schemeClr val="accent1"/>
              </a:solidFill>
              <a:latin typeface="+mj-lt"/>
            </a:endParaRPr>
          </a:p>
        </p:txBody>
      </p:sp>
      <p:pic>
        <p:nvPicPr>
          <p:cNvPr id="162819" name="Content Placeholder 52" descr="BlackDiamondX8_Back_full.png"/>
          <p:cNvPicPr>
            <a:picLocks noGrp="1" noChangeAspect="1"/>
          </p:cNvPicPr>
          <p:nvPr>
            <p:ph idx="4294967295"/>
          </p:nvPr>
        </p:nvPicPr>
        <p:blipFill>
          <a:blip r:embed="rId2"/>
          <a:srcRect/>
          <a:stretch>
            <a:fillRect/>
          </a:stretch>
        </p:blipFill>
        <p:spPr>
          <a:xfrm>
            <a:off x="0" y="3486150"/>
            <a:ext cx="2097088" cy="2643188"/>
          </a:xfrm>
        </p:spPr>
      </p:pic>
      <p:pic>
        <p:nvPicPr>
          <p:cNvPr id="162820" name="Picture 49" descr="BlackDiamondX8_Top_Front_Down_NoCover.png"/>
          <p:cNvPicPr>
            <a:picLocks noChangeAspect="1"/>
          </p:cNvPicPr>
          <p:nvPr/>
        </p:nvPicPr>
        <p:blipFill>
          <a:blip r:embed="rId3"/>
          <a:srcRect/>
          <a:stretch>
            <a:fillRect/>
          </a:stretch>
        </p:blipFill>
        <p:spPr bwMode="auto">
          <a:xfrm>
            <a:off x="3497263" y="815975"/>
            <a:ext cx="2106612" cy="2646363"/>
          </a:xfrm>
          <a:prstGeom prst="rect">
            <a:avLst/>
          </a:prstGeom>
          <a:noFill/>
          <a:ln w="9525">
            <a:noFill/>
            <a:miter lim="800000"/>
            <a:headEnd/>
            <a:tailEnd/>
          </a:ln>
        </p:spPr>
      </p:pic>
      <p:cxnSp>
        <p:nvCxnSpPr>
          <p:cNvPr id="9" name="Straight Arrow Connector 8"/>
          <p:cNvCxnSpPr/>
          <p:nvPr/>
        </p:nvCxnSpPr>
        <p:spPr>
          <a:xfrm flipH="1" flipV="1">
            <a:off x="5254625" y="1706563"/>
            <a:ext cx="998538" cy="431800"/>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254625" y="2536825"/>
            <a:ext cx="998538" cy="698500"/>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5254625" y="1889125"/>
            <a:ext cx="998538" cy="295275"/>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5254625" y="2138363"/>
            <a:ext cx="998538" cy="98425"/>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254625" y="2290763"/>
            <a:ext cx="998538" cy="49212"/>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254625" y="2339975"/>
            <a:ext cx="998538" cy="250825"/>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5254625" y="2398713"/>
            <a:ext cx="998538" cy="395287"/>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5254625" y="2465388"/>
            <a:ext cx="998538" cy="561975"/>
          </a:xfrm>
          <a:prstGeom prst="straightConnector1">
            <a:avLst/>
          </a:prstGeom>
          <a:ln w="28575">
            <a:solidFill>
              <a:srgbClr val="659A2A"/>
            </a:solidFill>
            <a:tailEnd type="arrow"/>
          </a:ln>
        </p:spPr>
        <p:style>
          <a:lnRef idx="1">
            <a:schemeClr val="accent1"/>
          </a:lnRef>
          <a:fillRef idx="0">
            <a:schemeClr val="accent1"/>
          </a:fillRef>
          <a:effectRef idx="0">
            <a:schemeClr val="accent1"/>
          </a:effectRef>
          <a:fontRef idx="minor">
            <a:schemeClr val="tx1"/>
          </a:fontRef>
        </p:style>
      </p:cxnSp>
      <p:sp>
        <p:nvSpPr>
          <p:cNvPr id="162829" name="TextBox 35"/>
          <p:cNvSpPr txBox="1">
            <a:spLocks noChangeArrowheads="1"/>
          </p:cNvSpPr>
          <p:nvPr/>
        </p:nvSpPr>
        <p:spPr bwMode="auto">
          <a:xfrm>
            <a:off x="6253163" y="2047875"/>
            <a:ext cx="1966912" cy="584200"/>
          </a:xfrm>
          <a:prstGeom prst="rect">
            <a:avLst/>
          </a:prstGeom>
          <a:noFill/>
          <a:ln w="9525">
            <a:noFill/>
            <a:miter lim="800000"/>
            <a:headEnd/>
            <a:tailEnd/>
          </a:ln>
        </p:spPr>
        <p:txBody>
          <a:bodyPr wrap="none">
            <a:spAutoFit/>
          </a:bodyPr>
          <a:lstStyle/>
          <a:p>
            <a:r>
              <a:rPr lang="en-US" sz="1600" b="1"/>
              <a:t>8 I/O Module Slots</a:t>
            </a:r>
          </a:p>
          <a:p>
            <a:r>
              <a:rPr lang="en-US" sz="1600" b="1"/>
              <a:t>(Horizontal)</a:t>
            </a:r>
          </a:p>
        </p:txBody>
      </p:sp>
      <p:sp>
        <p:nvSpPr>
          <p:cNvPr id="38" name="Rectangle 37"/>
          <p:cNvSpPr/>
          <p:nvPr/>
        </p:nvSpPr>
        <p:spPr>
          <a:xfrm>
            <a:off x="3743325" y="1106488"/>
            <a:ext cx="1577975" cy="3175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40" name="Straight Arrow Connector 39"/>
          <p:cNvCxnSpPr/>
          <p:nvPr/>
        </p:nvCxnSpPr>
        <p:spPr>
          <a:xfrm flipH="1">
            <a:off x="5321300" y="1106488"/>
            <a:ext cx="998538" cy="144462"/>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62832" name="TextBox 41"/>
          <p:cNvSpPr txBox="1">
            <a:spLocks noChangeArrowheads="1"/>
          </p:cNvSpPr>
          <p:nvPr/>
        </p:nvSpPr>
        <p:spPr bwMode="auto">
          <a:xfrm>
            <a:off x="6319838" y="922338"/>
            <a:ext cx="1335087" cy="339725"/>
          </a:xfrm>
          <a:prstGeom prst="rect">
            <a:avLst/>
          </a:prstGeom>
          <a:noFill/>
          <a:ln w="9525">
            <a:noFill/>
            <a:miter lim="800000"/>
            <a:headEnd/>
            <a:tailEnd/>
          </a:ln>
        </p:spPr>
        <p:txBody>
          <a:bodyPr wrap="none">
            <a:spAutoFit/>
          </a:bodyPr>
          <a:lstStyle/>
          <a:p>
            <a:r>
              <a:rPr lang="en-US" sz="1600" b="1"/>
              <a:t>8 PSU Slots</a:t>
            </a:r>
          </a:p>
        </p:txBody>
      </p:sp>
      <p:cxnSp>
        <p:nvCxnSpPr>
          <p:cNvPr id="43" name="Straight Arrow Connector 42"/>
          <p:cNvCxnSpPr/>
          <p:nvPr/>
        </p:nvCxnSpPr>
        <p:spPr>
          <a:xfrm>
            <a:off x="2620963" y="1874838"/>
            <a:ext cx="2036762" cy="19050"/>
          </a:xfrm>
          <a:prstGeom prst="straightConnector1">
            <a:avLst/>
          </a:prstGeom>
          <a:ln w="28575">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3767138" y="1462088"/>
            <a:ext cx="744537" cy="15875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2835" name="TextBox 46"/>
          <p:cNvSpPr txBox="1">
            <a:spLocks noChangeArrowheads="1"/>
          </p:cNvSpPr>
          <p:nvPr/>
        </p:nvSpPr>
        <p:spPr bwMode="auto">
          <a:xfrm>
            <a:off x="720725" y="1539875"/>
            <a:ext cx="2014538" cy="585788"/>
          </a:xfrm>
          <a:prstGeom prst="rect">
            <a:avLst/>
          </a:prstGeom>
          <a:noFill/>
          <a:ln w="9525">
            <a:noFill/>
            <a:miter lim="800000"/>
            <a:headEnd/>
            <a:tailEnd/>
          </a:ln>
        </p:spPr>
        <p:txBody>
          <a:bodyPr>
            <a:spAutoFit/>
          </a:bodyPr>
          <a:lstStyle/>
          <a:p>
            <a:r>
              <a:rPr lang="en-US" sz="1600" b="1"/>
              <a:t>Dual Management Module Slots</a:t>
            </a:r>
          </a:p>
        </p:txBody>
      </p:sp>
      <p:cxnSp>
        <p:nvCxnSpPr>
          <p:cNvPr id="49" name="Straight Arrow Connector 48"/>
          <p:cNvCxnSpPr/>
          <p:nvPr/>
        </p:nvCxnSpPr>
        <p:spPr>
          <a:xfrm rot="10800000" flipV="1">
            <a:off x="1255713" y="6289675"/>
            <a:ext cx="3074987" cy="17463"/>
          </a:xfrm>
          <a:prstGeom prst="straightConnector1">
            <a:avLst/>
          </a:prstGeom>
          <a:ln w="38100">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H="1" flipV="1">
            <a:off x="1082675" y="6097588"/>
            <a:ext cx="196850" cy="2032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flipV="1">
            <a:off x="2424113" y="6091238"/>
            <a:ext cx="196850" cy="2032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1417638" y="6086475"/>
            <a:ext cx="196850" cy="201613"/>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1752600" y="6100763"/>
            <a:ext cx="198438" cy="2032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flipV="1">
            <a:off x="2089150" y="6100763"/>
            <a:ext cx="196850" cy="2032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2842" name="Rectangle 59"/>
          <p:cNvSpPr>
            <a:spLocks noChangeArrowheads="1"/>
          </p:cNvSpPr>
          <p:nvPr/>
        </p:nvSpPr>
        <p:spPr bwMode="auto">
          <a:xfrm>
            <a:off x="2790825" y="5718175"/>
            <a:ext cx="1811338" cy="585788"/>
          </a:xfrm>
          <a:prstGeom prst="rect">
            <a:avLst/>
          </a:prstGeom>
          <a:noFill/>
          <a:ln w="9525">
            <a:noFill/>
            <a:miter lim="800000"/>
            <a:headEnd/>
            <a:tailEnd/>
          </a:ln>
        </p:spPr>
        <p:txBody>
          <a:bodyPr>
            <a:spAutoFit/>
          </a:bodyPr>
          <a:lstStyle/>
          <a:p>
            <a:r>
              <a:rPr lang="en-US" sz="1600" b="1">
                <a:solidFill>
                  <a:srgbClr val="000000"/>
                </a:solidFill>
              </a:rPr>
              <a:t>5 Fan Tray Slots</a:t>
            </a:r>
          </a:p>
          <a:p>
            <a:r>
              <a:rPr lang="en-US" sz="1600" b="1">
                <a:solidFill>
                  <a:srgbClr val="000000"/>
                </a:solidFill>
              </a:rPr>
              <a:t>(Vertical)</a:t>
            </a:r>
          </a:p>
        </p:txBody>
      </p:sp>
      <p:cxnSp>
        <p:nvCxnSpPr>
          <p:cNvPr id="62" name="Straight Arrow Connector 61"/>
          <p:cNvCxnSpPr>
            <a:endCxn id="68" idx="3"/>
          </p:cNvCxnSpPr>
          <p:nvPr/>
        </p:nvCxnSpPr>
        <p:spPr>
          <a:xfrm flipH="1">
            <a:off x="2522538" y="3746500"/>
            <a:ext cx="1800225" cy="0"/>
          </a:xfrm>
          <a:prstGeom prst="straightConnector1">
            <a:avLst/>
          </a:prstGeom>
          <a:ln w="38100">
            <a:solidFill>
              <a:srgbClr val="FFC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865188" y="3622675"/>
            <a:ext cx="1657350" cy="24765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2845" name="Rectangle 70"/>
          <p:cNvSpPr>
            <a:spLocks noChangeArrowheads="1"/>
          </p:cNvSpPr>
          <p:nvPr/>
        </p:nvSpPr>
        <p:spPr bwMode="auto">
          <a:xfrm>
            <a:off x="2790825" y="3749675"/>
            <a:ext cx="1668463" cy="584200"/>
          </a:xfrm>
          <a:prstGeom prst="rect">
            <a:avLst/>
          </a:prstGeom>
          <a:noFill/>
          <a:ln w="9525">
            <a:noFill/>
            <a:miter lim="800000"/>
            <a:headEnd/>
            <a:tailEnd/>
          </a:ln>
        </p:spPr>
        <p:txBody>
          <a:bodyPr>
            <a:spAutoFit/>
          </a:bodyPr>
          <a:lstStyle/>
          <a:p>
            <a:r>
              <a:rPr lang="en-US" sz="1600" b="1">
                <a:solidFill>
                  <a:srgbClr val="000000"/>
                </a:solidFill>
              </a:rPr>
              <a:t>8 AC Power Input Sockets</a:t>
            </a:r>
          </a:p>
        </p:txBody>
      </p:sp>
      <p:grpSp>
        <p:nvGrpSpPr>
          <p:cNvPr id="162846" name="Group 80"/>
          <p:cNvGrpSpPr>
            <a:grpSpLocks/>
          </p:cNvGrpSpPr>
          <p:nvPr/>
        </p:nvGrpSpPr>
        <p:grpSpPr bwMode="auto">
          <a:xfrm flipH="1">
            <a:off x="4887913" y="6080125"/>
            <a:ext cx="3028950" cy="222250"/>
            <a:chOff x="2385323" y="5011104"/>
            <a:chExt cx="3029223" cy="220792"/>
          </a:xfrm>
        </p:grpSpPr>
        <p:cxnSp>
          <p:nvCxnSpPr>
            <p:cNvPr id="82" name="Straight Arrow Connector 81"/>
            <p:cNvCxnSpPr/>
            <p:nvPr/>
          </p:nvCxnSpPr>
          <p:spPr>
            <a:xfrm flipH="1">
              <a:off x="2575840" y="5228742"/>
              <a:ext cx="2838706" cy="3154"/>
            </a:xfrm>
            <a:prstGeom prst="straightConnector1">
              <a:avLst/>
            </a:prstGeom>
            <a:ln w="38100">
              <a:solidFill>
                <a:srgbClr val="7030A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flipH="1" flipV="1">
              <a:off x="2385323" y="5023721"/>
              <a:ext cx="196868" cy="201867"/>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2720316" y="5011104"/>
              <a:ext cx="196868" cy="20344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3056897" y="5025298"/>
              <a:ext cx="196868" cy="203444"/>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flipV="1">
              <a:off x="3391889" y="5025298"/>
              <a:ext cx="196868" cy="203444"/>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162847" name="Rectangle 89"/>
          <p:cNvSpPr>
            <a:spLocks noChangeArrowheads="1"/>
          </p:cNvSpPr>
          <p:nvPr/>
        </p:nvSpPr>
        <p:spPr bwMode="auto">
          <a:xfrm>
            <a:off x="4803775" y="5676900"/>
            <a:ext cx="1476375" cy="584200"/>
          </a:xfrm>
          <a:prstGeom prst="rect">
            <a:avLst/>
          </a:prstGeom>
          <a:noFill/>
          <a:ln w="9525">
            <a:noFill/>
            <a:miter lim="800000"/>
            <a:headEnd/>
            <a:tailEnd/>
          </a:ln>
        </p:spPr>
        <p:txBody>
          <a:bodyPr>
            <a:spAutoFit/>
          </a:bodyPr>
          <a:lstStyle/>
          <a:p>
            <a:r>
              <a:rPr lang="en-US" sz="1600" b="1">
                <a:solidFill>
                  <a:srgbClr val="000000"/>
                </a:solidFill>
              </a:rPr>
              <a:t>4 Fabric Module Slots</a:t>
            </a:r>
          </a:p>
        </p:txBody>
      </p:sp>
      <p:sp>
        <p:nvSpPr>
          <p:cNvPr id="92" name="Rectangle 91"/>
          <p:cNvSpPr/>
          <p:nvPr/>
        </p:nvSpPr>
        <p:spPr>
          <a:xfrm>
            <a:off x="4546600" y="1463675"/>
            <a:ext cx="744538" cy="158750"/>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94" name="Straight Arrow Connector 93"/>
          <p:cNvCxnSpPr>
            <a:endCxn id="46" idx="2"/>
          </p:cNvCxnSpPr>
          <p:nvPr/>
        </p:nvCxnSpPr>
        <p:spPr>
          <a:xfrm flipV="1">
            <a:off x="3860800" y="1620838"/>
            <a:ext cx="279400" cy="268287"/>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endCxn id="92" idx="2"/>
          </p:cNvCxnSpPr>
          <p:nvPr/>
        </p:nvCxnSpPr>
        <p:spPr>
          <a:xfrm flipV="1">
            <a:off x="4657725" y="1622425"/>
            <a:ext cx="260350" cy="271463"/>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pic>
        <p:nvPicPr>
          <p:cNvPr id="162851" name="Picture 53" descr="BlackDiamondX8_Back_notfull.png"/>
          <p:cNvPicPr>
            <a:picLocks noChangeAspect="1"/>
          </p:cNvPicPr>
          <p:nvPr/>
        </p:nvPicPr>
        <p:blipFill>
          <a:blip r:embed="rId4"/>
          <a:srcRect/>
          <a:stretch>
            <a:fillRect/>
          </a:stretch>
        </p:blipFill>
        <p:spPr bwMode="auto">
          <a:xfrm>
            <a:off x="6559550" y="3505200"/>
            <a:ext cx="2090738" cy="2641600"/>
          </a:xfrm>
          <a:prstGeom prst="rect">
            <a:avLst/>
          </a:prstGeom>
          <a:noFill/>
          <a:ln w="9525">
            <a:noFill/>
            <a:miter lim="800000"/>
            <a:headEnd/>
            <a:tailEnd/>
          </a:ln>
        </p:spPr>
      </p:pic>
      <p:sp>
        <p:nvSpPr>
          <p:cNvPr id="162852" name="TextBox 60"/>
          <p:cNvSpPr txBox="1">
            <a:spLocks noChangeArrowheads="1"/>
          </p:cNvSpPr>
          <p:nvPr/>
        </p:nvSpPr>
        <p:spPr bwMode="auto">
          <a:xfrm>
            <a:off x="3546475" y="631825"/>
            <a:ext cx="1990725" cy="307975"/>
          </a:xfrm>
          <a:prstGeom prst="rect">
            <a:avLst/>
          </a:prstGeom>
          <a:noFill/>
          <a:ln w="9525">
            <a:noFill/>
            <a:miter lim="800000"/>
            <a:headEnd/>
            <a:tailEnd/>
          </a:ln>
        </p:spPr>
        <p:txBody>
          <a:bodyPr>
            <a:spAutoFit/>
          </a:bodyPr>
          <a:lstStyle/>
          <a:p>
            <a:pPr algn="ctr"/>
            <a:r>
              <a:rPr lang="en-US" sz="1400" b="1">
                <a:solidFill>
                  <a:schemeClr val="accent1"/>
                </a:solidFill>
              </a:rPr>
              <a:t>Front View</a:t>
            </a:r>
          </a:p>
        </p:txBody>
      </p:sp>
      <p:sp>
        <p:nvSpPr>
          <p:cNvPr id="162853" name="TextBox 62"/>
          <p:cNvSpPr txBox="1">
            <a:spLocks noChangeArrowheads="1"/>
          </p:cNvSpPr>
          <p:nvPr/>
        </p:nvSpPr>
        <p:spPr bwMode="auto">
          <a:xfrm>
            <a:off x="669925" y="3024188"/>
            <a:ext cx="1990725" cy="523875"/>
          </a:xfrm>
          <a:prstGeom prst="rect">
            <a:avLst/>
          </a:prstGeom>
          <a:noFill/>
          <a:ln w="9525">
            <a:noFill/>
            <a:miter lim="800000"/>
            <a:headEnd/>
            <a:tailEnd/>
          </a:ln>
        </p:spPr>
        <p:txBody>
          <a:bodyPr>
            <a:spAutoFit/>
          </a:bodyPr>
          <a:lstStyle/>
          <a:p>
            <a:pPr algn="ctr"/>
            <a:r>
              <a:rPr lang="en-US" sz="1400" b="1">
                <a:solidFill>
                  <a:schemeClr val="accent1"/>
                </a:solidFill>
              </a:rPr>
              <a:t>Rear View</a:t>
            </a:r>
          </a:p>
          <a:p>
            <a:pPr algn="ctr"/>
            <a:r>
              <a:rPr lang="en-US" sz="1400" b="1">
                <a:solidFill>
                  <a:schemeClr val="accent1"/>
                </a:solidFill>
              </a:rPr>
              <a:t>With Fan Trays</a:t>
            </a:r>
          </a:p>
        </p:txBody>
      </p:sp>
      <p:sp>
        <p:nvSpPr>
          <p:cNvPr id="162854" name="TextBox 63"/>
          <p:cNvSpPr txBox="1">
            <a:spLocks noChangeArrowheads="1"/>
          </p:cNvSpPr>
          <p:nvPr/>
        </p:nvSpPr>
        <p:spPr bwMode="auto">
          <a:xfrm>
            <a:off x="6510338" y="3024188"/>
            <a:ext cx="2120900" cy="523875"/>
          </a:xfrm>
          <a:prstGeom prst="rect">
            <a:avLst/>
          </a:prstGeom>
          <a:noFill/>
          <a:ln w="9525">
            <a:noFill/>
            <a:miter lim="800000"/>
            <a:headEnd/>
            <a:tailEnd/>
          </a:ln>
        </p:spPr>
        <p:txBody>
          <a:bodyPr>
            <a:spAutoFit/>
          </a:bodyPr>
          <a:lstStyle/>
          <a:p>
            <a:pPr algn="ctr"/>
            <a:r>
              <a:rPr lang="en-US" sz="1400" b="1">
                <a:solidFill>
                  <a:schemeClr val="accent1"/>
                </a:solidFill>
              </a:rPr>
              <a:t>Rear View</a:t>
            </a:r>
          </a:p>
          <a:p>
            <a:pPr algn="ctr"/>
            <a:r>
              <a:rPr lang="en-US" sz="1400" b="1">
                <a:solidFill>
                  <a:schemeClr val="accent1"/>
                </a:solidFill>
              </a:rPr>
              <a:t>4 Fan Trays Removed</a:t>
            </a: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txBox="1">
            <a:spLocks noChangeArrowheads="1"/>
          </p:cNvSpPr>
          <p:nvPr/>
        </p:nvSpPr>
        <p:spPr bwMode="auto">
          <a:xfrm>
            <a:off x="198438" y="914400"/>
            <a:ext cx="8740775" cy="701675"/>
          </a:xfrm>
          <a:prstGeom prst="rect">
            <a:avLst/>
          </a:prstGeom>
          <a:noFill/>
          <a:ln w="9525">
            <a:noFill/>
            <a:miter lim="800000"/>
            <a:headEnd/>
            <a:tailEnd/>
          </a:ln>
        </p:spPr>
        <p:txBody>
          <a:bodyPr lIns="0" rIns="0" anchor="b"/>
          <a:lstStyle/>
          <a:p>
            <a:pPr defTabSz="914400"/>
            <a:endParaRPr lang="ru-RU" sz="1200" b="1">
              <a:solidFill>
                <a:srgbClr val="AECB45"/>
              </a:solidFill>
              <a:latin typeface="Arial Narrow" pitchFamily="34" charset="0"/>
            </a:endParaRPr>
          </a:p>
        </p:txBody>
      </p:sp>
      <p:sp>
        <p:nvSpPr>
          <p:cNvPr id="107522" name="Title 8"/>
          <p:cNvSpPr>
            <a:spLocks noGrp="1"/>
          </p:cNvSpPr>
          <p:nvPr>
            <p:ph type="title"/>
          </p:nvPr>
        </p:nvSpPr>
        <p:spPr/>
        <p:txBody>
          <a:bodyPr/>
          <a:lstStyle/>
          <a:p>
            <a:r>
              <a:rPr lang="ru-RU" sz="2000" smtClean="0">
                <a:cs typeface="Arial" charset="0"/>
              </a:rPr>
              <a:t>Операционная Система </a:t>
            </a:r>
            <a:r>
              <a:rPr sz="2000" smtClean="0">
                <a:cs typeface="Arial" charset="0"/>
              </a:rPr>
              <a:t>ExtremeXOS</a:t>
            </a:r>
            <a:r>
              <a:rPr lang="ru-RU" sz="2000" smtClean="0">
                <a:cs typeface="Arial" charset="0"/>
              </a:rPr>
              <a:t/>
            </a:r>
            <a:br>
              <a:rPr lang="ru-RU" sz="2000" smtClean="0">
                <a:cs typeface="Arial" charset="0"/>
              </a:rPr>
            </a:br>
            <a:r>
              <a:rPr lang="ru-RU" sz="2000" smtClean="0">
                <a:cs typeface="Arial" charset="0"/>
              </a:rPr>
              <a:t>Модульность, Отказоустойчивость в ПО</a:t>
            </a:r>
            <a:endParaRPr sz="2000" smtClean="0">
              <a:cs typeface="Arial" charset="0"/>
            </a:endParaRPr>
          </a:p>
        </p:txBody>
      </p:sp>
      <p:sp>
        <p:nvSpPr>
          <p:cNvPr id="107523" name="Slide Number Placeholder 2"/>
          <p:cNvSpPr>
            <a:spLocks noGrp="1"/>
          </p:cNvSpPr>
          <p:nvPr>
            <p:ph type="sldNum" sz="quarter" idx="15"/>
          </p:nvPr>
        </p:nvSpPr>
        <p:spPr bwMode="auto">
          <a:noFill/>
          <a:ln>
            <a:miter lim="800000"/>
            <a:headEnd/>
            <a:tailEnd/>
          </a:ln>
        </p:spPr>
        <p:txBody>
          <a:bodyPr/>
          <a:lstStyle/>
          <a:p>
            <a:pPr fontAlgn="base">
              <a:spcBef>
                <a:spcPct val="0"/>
              </a:spcBef>
              <a:spcAft>
                <a:spcPct val="0"/>
              </a:spcAft>
            </a:pPr>
            <a:r>
              <a:rPr lang="en-US" sz="900">
                <a:solidFill>
                  <a:srgbClr val="FFFFFF"/>
                </a:solidFill>
                <a:latin typeface="Arial" charset="0"/>
                <a:cs typeface="Arial" charset="0"/>
              </a:rPr>
              <a:t>Page </a:t>
            </a:r>
            <a:fld id="{21688843-DBA9-4B7B-9E42-97557925A56E}" type="slidenum">
              <a:rPr lang="en-US" sz="900">
                <a:solidFill>
                  <a:srgbClr val="FFFFFF"/>
                </a:solidFill>
                <a:latin typeface="Arial" charset="0"/>
                <a:cs typeface="Arial" charset="0"/>
              </a:rPr>
              <a:pPr fontAlgn="base">
                <a:spcBef>
                  <a:spcPct val="0"/>
                </a:spcBef>
                <a:spcAft>
                  <a:spcPct val="0"/>
                </a:spcAft>
              </a:pPr>
              <a:t>5</a:t>
            </a:fld>
            <a:endParaRPr lang="en-US" sz="900">
              <a:solidFill>
                <a:srgbClr val="FFFFFF"/>
              </a:solidFill>
              <a:latin typeface="Arial" charset="0"/>
              <a:cs typeface="Arial" charset="0"/>
            </a:endParaRPr>
          </a:p>
        </p:txBody>
      </p:sp>
      <p:sp>
        <p:nvSpPr>
          <p:cNvPr id="107524" name="Text Placeholder 9"/>
          <p:cNvSpPr>
            <a:spLocks noGrp="1"/>
          </p:cNvSpPr>
          <p:nvPr>
            <p:ph type="body" sz="quarter" idx="13"/>
          </p:nvPr>
        </p:nvSpPr>
        <p:spPr>
          <a:xfrm>
            <a:off x="304800" y="914400"/>
            <a:ext cx="8458200" cy="558800"/>
          </a:xfrm>
        </p:spPr>
        <p:txBody>
          <a:bodyPr/>
          <a:lstStyle/>
          <a:p>
            <a:r>
              <a:rPr lang="ru-RU" smtClean="0">
                <a:ea typeface="Arial Unicode MS" pitchFamily="34" charset="-128"/>
                <a:cs typeface="Arial Unicode MS" pitchFamily="34" charset="-128"/>
              </a:rPr>
              <a:t>Инновации </a:t>
            </a:r>
            <a:r>
              <a:rPr lang="en-US" smtClean="0">
                <a:ea typeface="Arial Unicode MS" pitchFamily="34" charset="-128"/>
                <a:cs typeface="Arial Unicode MS" pitchFamily="34" charset="-128"/>
              </a:rPr>
              <a:t>Extreme Networks</a:t>
            </a:r>
            <a:r>
              <a:rPr lang="en-US" baseline="30000" smtClean="0">
                <a:ea typeface="Arial Unicode MS" pitchFamily="34" charset="-128"/>
                <a:cs typeface="Arial Unicode MS" pitchFamily="34" charset="-128"/>
              </a:rPr>
              <a:t>®</a:t>
            </a:r>
            <a:r>
              <a:rPr lang="en-US" smtClean="0">
                <a:ea typeface="Arial Unicode MS" pitchFamily="34" charset="-128"/>
                <a:cs typeface="Arial Unicode MS" pitchFamily="34" charset="-128"/>
              </a:rPr>
              <a:t> </a:t>
            </a:r>
            <a:endParaRPr lang="en-US" baseline="30000" smtClean="0">
              <a:ea typeface="Arial Unicode MS" pitchFamily="34" charset="-128"/>
              <a:cs typeface="Arial Unicode MS" pitchFamily="34" charset="-128"/>
            </a:endParaRPr>
          </a:p>
        </p:txBody>
      </p:sp>
      <p:sp>
        <p:nvSpPr>
          <p:cNvPr id="36" name="Text Placeholder 35"/>
          <p:cNvSpPr>
            <a:spLocks noGrp="1"/>
          </p:cNvSpPr>
          <p:nvPr>
            <p:ph type="body" sz="quarter" idx="14"/>
          </p:nvPr>
        </p:nvSpPr>
        <p:spPr>
          <a:xfrm>
            <a:off x="285750" y="1566863"/>
            <a:ext cx="8513763" cy="4703762"/>
          </a:xfrm>
        </p:spPr>
        <p:txBody>
          <a:bodyPr rtlCol="0">
            <a:noAutofit/>
          </a:bodyPr>
          <a:lstStyle/>
          <a:p>
            <a:pPr fontAlgn="auto">
              <a:spcAft>
                <a:spcPts val="0"/>
              </a:spcAft>
              <a:buFont typeface="Arial" pitchFamily="34" charset="0"/>
              <a:buChar char="•"/>
              <a:defRPr/>
            </a:pPr>
            <a:r>
              <a:rPr lang="ru-RU" dirty="0" smtClean="0"/>
              <a:t>Модульность </a:t>
            </a:r>
            <a:r>
              <a:rPr lang="en-US" dirty="0" smtClean="0"/>
              <a:t>= </a:t>
            </a:r>
            <a:r>
              <a:rPr lang="ru-RU" dirty="0" smtClean="0"/>
              <a:t>Надежность</a:t>
            </a:r>
            <a:endParaRPr lang="en-US" dirty="0" smtClean="0"/>
          </a:p>
          <a:p>
            <a:pPr fontAlgn="auto">
              <a:spcAft>
                <a:spcPts val="0"/>
              </a:spcAft>
              <a:buFont typeface="Arial" pitchFamily="34" charset="0"/>
              <a:buChar char="•"/>
              <a:defRPr/>
            </a:pPr>
            <a:r>
              <a:rPr lang="ru-RU" dirty="0" smtClean="0"/>
              <a:t>Без модульности</a:t>
            </a:r>
            <a:r>
              <a:rPr lang="en-US" dirty="0" smtClean="0"/>
              <a:t> ….</a:t>
            </a:r>
          </a:p>
          <a:p>
            <a:pPr lvl="1" fontAlgn="auto">
              <a:spcAft>
                <a:spcPts val="0"/>
              </a:spcAft>
              <a:defRPr/>
            </a:pPr>
            <a:r>
              <a:rPr lang="ru-RU" sz="1800" dirty="0" smtClean="0">
                <a:solidFill>
                  <a:schemeClr val="accent6"/>
                </a:solidFill>
              </a:rPr>
              <a:t>Сбой процесса = перезапуск ОС</a:t>
            </a:r>
            <a:endParaRPr lang="en-US" sz="1800" dirty="0" smtClean="0">
              <a:solidFill>
                <a:schemeClr val="accent6"/>
              </a:solidFill>
            </a:endParaRPr>
          </a:p>
          <a:p>
            <a:pPr lvl="1" fontAlgn="auto">
              <a:spcAft>
                <a:spcPts val="0"/>
              </a:spcAft>
              <a:defRPr/>
            </a:pPr>
            <a:r>
              <a:rPr lang="ru-RU" sz="1800" dirty="0" smtClean="0">
                <a:solidFill>
                  <a:schemeClr val="accent6"/>
                </a:solidFill>
              </a:rPr>
              <a:t>Добавление функциональности или</a:t>
            </a:r>
          </a:p>
          <a:p>
            <a:pPr lvl="1" fontAlgn="auto">
              <a:spcAft>
                <a:spcPts val="0"/>
              </a:spcAft>
              <a:buFont typeface="Lucida Grande"/>
              <a:buNone/>
              <a:defRPr/>
            </a:pPr>
            <a:r>
              <a:rPr lang="ru-RU" sz="1800" dirty="0" smtClean="0">
                <a:solidFill>
                  <a:schemeClr val="accent6"/>
                </a:solidFill>
              </a:rPr>
              <a:t>	патча = также перезапуск ОС</a:t>
            </a:r>
            <a:endParaRPr lang="en-US" dirty="0" smtClean="0">
              <a:solidFill>
                <a:schemeClr val="accent6"/>
              </a:solidFill>
            </a:endParaRPr>
          </a:p>
          <a:p>
            <a:pPr fontAlgn="auto">
              <a:spcAft>
                <a:spcPts val="0"/>
              </a:spcAft>
              <a:buFont typeface="Arial" pitchFamily="34" charset="0"/>
              <a:buChar char="•"/>
              <a:defRPr/>
            </a:pPr>
            <a:r>
              <a:rPr lang="ru-RU" dirty="0" smtClean="0"/>
              <a:t>С модульностью </a:t>
            </a:r>
            <a:r>
              <a:rPr lang="en-US" dirty="0" err="1" smtClean="0"/>
              <a:t>ExtremeXOS</a:t>
            </a:r>
            <a:r>
              <a:rPr lang="en-US" baseline="30000" dirty="0" smtClean="0"/>
              <a:t>®</a:t>
            </a:r>
            <a:r>
              <a:rPr lang="en-US" dirty="0" smtClean="0"/>
              <a:t> ….</a:t>
            </a:r>
          </a:p>
          <a:p>
            <a:pPr lvl="1" fontAlgn="auto">
              <a:spcAft>
                <a:spcPts val="0"/>
              </a:spcAft>
              <a:defRPr/>
            </a:pPr>
            <a:r>
              <a:rPr lang="ru-RU" sz="1800" dirty="0" smtClean="0">
                <a:solidFill>
                  <a:schemeClr val="accent6"/>
                </a:solidFill>
              </a:rPr>
              <a:t>Автоматический рестарт процессов </a:t>
            </a:r>
            <a:endParaRPr lang="en-US" sz="1800" dirty="0" smtClean="0">
              <a:solidFill>
                <a:schemeClr val="accent6"/>
              </a:solidFill>
            </a:endParaRPr>
          </a:p>
          <a:p>
            <a:pPr lvl="1" fontAlgn="auto">
              <a:spcAft>
                <a:spcPts val="0"/>
              </a:spcAft>
              <a:defRPr/>
            </a:pPr>
            <a:r>
              <a:rPr lang="ru-RU" sz="1800" dirty="0" smtClean="0">
                <a:solidFill>
                  <a:schemeClr val="accent6"/>
                </a:solidFill>
              </a:rPr>
              <a:t>Динамическая загрузка ПО</a:t>
            </a:r>
            <a:endParaRPr lang="en-US" sz="1800" dirty="0" smtClean="0">
              <a:solidFill>
                <a:schemeClr val="accent6"/>
              </a:solidFill>
            </a:endParaRPr>
          </a:p>
          <a:p>
            <a:pPr fontAlgn="auto">
              <a:spcAft>
                <a:spcPts val="0"/>
              </a:spcAft>
              <a:buFont typeface="Arial" pitchFamily="34" charset="0"/>
              <a:buChar char="•"/>
              <a:defRPr/>
            </a:pPr>
            <a:r>
              <a:rPr lang="ru-RU" dirty="0" smtClean="0"/>
              <a:t>Единая модульная ОС</a:t>
            </a:r>
          </a:p>
          <a:p>
            <a:pPr lvl="1" fontAlgn="auto">
              <a:spcAft>
                <a:spcPts val="0"/>
              </a:spcAft>
              <a:defRPr/>
            </a:pPr>
            <a:r>
              <a:rPr lang="ru-RU" sz="1800" dirty="0" smtClean="0">
                <a:solidFill>
                  <a:schemeClr val="accent6"/>
                </a:solidFill>
              </a:rPr>
              <a:t>От </a:t>
            </a:r>
            <a:r>
              <a:rPr lang="en-US" sz="1800" dirty="0" smtClean="0">
                <a:solidFill>
                  <a:schemeClr val="accent6"/>
                </a:solidFill>
              </a:rPr>
              <a:t>10/100M </a:t>
            </a:r>
            <a:r>
              <a:rPr lang="ru-RU" sz="1800" dirty="0" smtClean="0">
                <a:solidFill>
                  <a:schemeClr val="accent6"/>
                </a:solidFill>
              </a:rPr>
              <a:t>до </a:t>
            </a:r>
            <a:r>
              <a:rPr lang="en-US" sz="1800" dirty="0" smtClean="0">
                <a:solidFill>
                  <a:schemeClr val="accent6"/>
                </a:solidFill>
              </a:rPr>
              <a:t>100G </a:t>
            </a:r>
            <a:r>
              <a:rPr lang="ru-RU" sz="1800" dirty="0" smtClean="0">
                <a:solidFill>
                  <a:schemeClr val="accent6"/>
                </a:solidFill>
              </a:rPr>
              <a:t>решений</a:t>
            </a:r>
            <a:endParaRPr lang="en-US" sz="1800" dirty="0" smtClean="0">
              <a:solidFill>
                <a:schemeClr val="accent6"/>
              </a:solidFill>
            </a:endParaRPr>
          </a:p>
          <a:p>
            <a:pPr fontAlgn="auto">
              <a:spcAft>
                <a:spcPts val="0"/>
              </a:spcAft>
              <a:buFont typeface="Arial" pitchFamily="34" charset="0"/>
              <a:buChar char="•"/>
              <a:defRPr/>
            </a:pPr>
            <a:r>
              <a:rPr lang="en-US" dirty="0" err="1" smtClean="0"/>
              <a:t>ExtremeXOS</a:t>
            </a:r>
            <a:endParaRPr lang="en-US" dirty="0" smtClean="0"/>
          </a:p>
          <a:p>
            <a:pPr lvl="1" fontAlgn="auto">
              <a:spcAft>
                <a:spcPts val="0"/>
              </a:spcAft>
              <a:defRPr/>
            </a:pPr>
            <a:r>
              <a:rPr lang="ru-RU" sz="1800" dirty="0" smtClean="0">
                <a:solidFill>
                  <a:schemeClr val="accent6"/>
                </a:solidFill>
              </a:rPr>
              <a:t>Поставляется с декабря 2003</a:t>
            </a:r>
          </a:p>
          <a:p>
            <a:pPr fontAlgn="auto">
              <a:spcAft>
                <a:spcPts val="0"/>
              </a:spcAft>
              <a:buFont typeface="Arial" pitchFamily="34" charset="0"/>
              <a:buNone/>
              <a:defRPr/>
            </a:pPr>
            <a:endParaRPr lang="en-US" dirty="0"/>
          </a:p>
        </p:txBody>
      </p:sp>
      <p:sp>
        <p:nvSpPr>
          <p:cNvPr id="11" name="Rounded Rectangle 10"/>
          <p:cNvSpPr/>
          <p:nvPr/>
        </p:nvSpPr>
        <p:spPr>
          <a:xfrm>
            <a:off x="5084763" y="1651000"/>
            <a:ext cx="3749675" cy="4449763"/>
          </a:xfrm>
          <a:prstGeom prst="roundRect">
            <a:avLst>
              <a:gd name="adj" fmla="val 4078"/>
            </a:avLst>
          </a:prstGeom>
          <a:solidFill>
            <a:schemeClr val="tx1"/>
          </a:solidFill>
          <a:ln w="38100">
            <a:solidFill>
              <a:schemeClr val="tx2"/>
            </a:solidFill>
          </a:ln>
          <a:effectLst>
            <a:outerShdw blurRad="762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en-US" dirty="0">
              <a:solidFill>
                <a:prstClr val="white"/>
              </a:solidFill>
              <a:latin typeface="Franklin Gothic Demi" pitchFamily="34" charset="0"/>
            </a:endParaRPr>
          </a:p>
        </p:txBody>
      </p:sp>
      <p:sp>
        <p:nvSpPr>
          <p:cNvPr id="12" name="Rounded Rectangle 11"/>
          <p:cNvSpPr/>
          <p:nvPr/>
        </p:nvSpPr>
        <p:spPr>
          <a:xfrm>
            <a:off x="5275263" y="1809750"/>
            <a:ext cx="3367087" cy="493713"/>
          </a:xfrm>
          <a:prstGeom prst="roundRect">
            <a:avLst/>
          </a:prstGeom>
          <a:solidFill>
            <a:schemeClr val="accent1"/>
          </a:solidFill>
          <a:ln>
            <a:no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400" b="1" dirty="0">
                <a:solidFill>
                  <a:prstClr val="white"/>
                </a:solidFill>
              </a:rPr>
              <a:t>Configuration Management</a:t>
            </a:r>
            <a:br>
              <a:rPr lang="en-US" sz="1400" b="1" dirty="0">
                <a:solidFill>
                  <a:prstClr val="white"/>
                </a:solidFill>
              </a:rPr>
            </a:br>
            <a:r>
              <a:rPr lang="en-US" sz="1400" b="1" dirty="0">
                <a:solidFill>
                  <a:prstClr val="white"/>
                </a:solidFill>
              </a:rPr>
              <a:t>(CLI/SNMP/XML/Scripts)</a:t>
            </a:r>
          </a:p>
        </p:txBody>
      </p:sp>
      <p:sp>
        <p:nvSpPr>
          <p:cNvPr id="14" name="Rounded Rectangle 13"/>
          <p:cNvSpPr/>
          <p:nvPr/>
        </p:nvSpPr>
        <p:spPr>
          <a:xfrm>
            <a:off x="5275263" y="3846513"/>
            <a:ext cx="3367087" cy="265112"/>
          </a:xfrm>
          <a:prstGeom prst="roundRect">
            <a:avLst/>
          </a:prstGeom>
          <a:solidFill>
            <a:schemeClr val="accent4">
              <a:lumMod val="40000"/>
              <a:lumOff val="60000"/>
            </a:schemeClr>
          </a:solidFill>
          <a:ln>
            <a:solidFill>
              <a:schemeClr val="accent4">
                <a:lumMod val="40000"/>
                <a:lumOff val="60000"/>
              </a:schemeClr>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200" b="1" dirty="0" err="1">
                <a:solidFill>
                  <a:prstClr val="black">
                    <a:lumMod val="65000"/>
                    <a:lumOff val="35000"/>
                  </a:prstClr>
                </a:solidFill>
              </a:rPr>
              <a:t>ExtremeXOS</a:t>
            </a:r>
            <a:r>
              <a:rPr lang="en-US" sz="1200" b="1" dirty="0">
                <a:solidFill>
                  <a:prstClr val="black">
                    <a:lumMod val="65000"/>
                    <a:lumOff val="35000"/>
                  </a:prstClr>
                </a:solidFill>
              </a:rPr>
              <a:t> Kernel-Loadable Modules</a:t>
            </a:r>
          </a:p>
        </p:txBody>
      </p:sp>
      <p:sp>
        <p:nvSpPr>
          <p:cNvPr id="15" name="Rounded Rectangle 14"/>
          <p:cNvSpPr/>
          <p:nvPr/>
        </p:nvSpPr>
        <p:spPr>
          <a:xfrm>
            <a:off x="5275263" y="4262438"/>
            <a:ext cx="3367087" cy="265112"/>
          </a:xfrm>
          <a:prstGeom prst="roundRect">
            <a:avLst/>
          </a:prstGeom>
          <a:solidFill>
            <a:schemeClr val="accent4">
              <a:lumMod val="40000"/>
              <a:lumOff val="60000"/>
            </a:schemeClr>
          </a:solidFill>
          <a:ln>
            <a:solidFill>
              <a:schemeClr val="accent4">
                <a:lumMod val="40000"/>
                <a:lumOff val="60000"/>
              </a:schemeClr>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200" b="1" dirty="0" err="1">
                <a:solidFill>
                  <a:prstClr val="black">
                    <a:lumMod val="65000"/>
                    <a:lumOff val="35000"/>
                  </a:prstClr>
                </a:solidFill>
              </a:rPr>
              <a:t>ExtremeXOS</a:t>
            </a:r>
            <a:r>
              <a:rPr lang="en-US" sz="1200" b="1" dirty="0">
                <a:solidFill>
                  <a:prstClr val="black">
                    <a:lumMod val="65000"/>
                    <a:lumOff val="35000"/>
                  </a:prstClr>
                </a:solidFill>
              </a:rPr>
              <a:t> Kernel</a:t>
            </a:r>
          </a:p>
        </p:txBody>
      </p:sp>
      <p:sp>
        <p:nvSpPr>
          <p:cNvPr id="16" name="Rounded Rectangle 15"/>
          <p:cNvSpPr/>
          <p:nvPr/>
        </p:nvSpPr>
        <p:spPr>
          <a:xfrm>
            <a:off x="5275263" y="4676775"/>
            <a:ext cx="3367087" cy="265113"/>
          </a:xfrm>
          <a:prstGeom prst="roundRect">
            <a:avLst/>
          </a:prstGeom>
          <a:solidFill>
            <a:schemeClr val="accent4">
              <a:lumMod val="40000"/>
              <a:lumOff val="60000"/>
            </a:schemeClr>
          </a:solidFill>
          <a:ln>
            <a:solidFill>
              <a:schemeClr val="accent4">
                <a:lumMod val="40000"/>
                <a:lumOff val="60000"/>
              </a:schemeClr>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200" b="1" dirty="0">
                <a:solidFill>
                  <a:prstClr val="black">
                    <a:lumMod val="65000"/>
                    <a:lumOff val="35000"/>
                  </a:prstClr>
                </a:solidFill>
              </a:rPr>
              <a:t>Hardware Abstraction Layer</a:t>
            </a:r>
          </a:p>
        </p:txBody>
      </p:sp>
      <p:sp>
        <p:nvSpPr>
          <p:cNvPr id="17" name="Rounded Rectangle 16"/>
          <p:cNvSpPr/>
          <p:nvPr/>
        </p:nvSpPr>
        <p:spPr>
          <a:xfrm>
            <a:off x="5275263" y="5091113"/>
            <a:ext cx="3367087" cy="265112"/>
          </a:xfrm>
          <a:prstGeom prst="roundRect">
            <a:avLst/>
          </a:prstGeom>
          <a:solidFill>
            <a:schemeClr val="accent4">
              <a:lumMod val="40000"/>
              <a:lumOff val="60000"/>
            </a:schemeClr>
          </a:solidFill>
          <a:ln>
            <a:solidFill>
              <a:schemeClr val="accent4">
                <a:lumMod val="40000"/>
                <a:lumOff val="60000"/>
              </a:schemeClr>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200" b="1" dirty="0">
                <a:solidFill>
                  <a:prstClr val="black">
                    <a:lumMod val="65000"/>
                    <a:lumOff val="35000"/>
                  </a:prstClr>
                </a:solidFill>
              </a:rPr>
              <a:t>Hardware</a:t>
            </a:r>
          </a:p>
        </p:txBody>
      </p:sp>
      <p:sp>
        <p:nvSpPr>
          <p:cNvPr id="18" name="Rounded Rectangle 17"/>
          <p:cNvSpPr/>
          <p:nvPr/>
        </p:nvSpPr>
        <p:spPr>
          <a:xfrm>
            <a:off x="5275263" y="5451475"/>
            <a:ext cx="3367087" cy="558800"/>
          </a:xfrm>
          <a:prstGeom prst="roundRect">
            <a:avLst/>
          </a:prstGeom>
          <a:solidFill>
            <a:schemeClr val="tx1"/>
          </a:solidFill>
          <a:ln>
            <a:no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r>
              <a:rPr lang="en-US" sz="1400" b="1" dirty="0">
                <a:solidFill>
                  <a:prstClr val="white"/>
                </a:solidFill>
              </a:rPr>
              <a:t>ExtremeXOS </a:t>
            </a:r>
            <a:br>
              <a:rPr lang="en-US" sz="1400" b="1" dirty="0">
                <a:solidFill>
                  <a:prstClr val="white"/>
                </a:solidFill>
              </a:rPr>
            </a:br>
            <a:r>
              <a:rPr lang="en-US" sz="1400" b="1" dirty="0">
                <a:solidFill>
                  <a:prstClr val="white"/>
                </a:solidFill>
              </a:rPr>
              <a:t>Modular Operating System</a:t>
            </a:r>
          </a:p>
        </p:txBody>
      </p:sp>
      <p:sp>
        <p:nvSpPr>
          <p:cNvPr id="13" name="Rounded Rectangle 12"/>
          <p:cNvSpPr/>
          <p:nvPr/>
        </p:nvSpPr>
        <p:spPr>
          <a:xfrm>
            <a:off x="5275263" y="2452688"/>
            <a:ext cx="3367087" cy="1244600"/>
          </a:xfrm>
          <a:prstGeom prst="roundRect">
            <a:avLst>
              <a:gd name="adj" fmla="val 10836"/>
            </a:avLst>
          </a:prstGeom>
          <a:solidFill>
            <a:schemeClr val="accent1"/>
          </a:solidFill>
          <a:ln>
            <a:no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spcBef>
                <a:spcPts val="0"/>
              </a:spcBef>
              <a:spcAft>
                <a:spcPts val="0"/>
              </a:spcAft>
              <a:defRPr/>
            </a:pPr>
            <a:r>
              <a:rPr lang="en-US" sz="1400" b="1" dirty="0" err="1">
                <a:solidFill>
                  <a:prstClr val="white"/>
                </a:solidFill>
              </a:rPr>
              <a:t>ExtremeXOS</a:t>
            </a:r>
            <a:r>
              <a:rPr lang="en-US" sz="1400" b="1" dirty="0">
                <a:solidFill>
                  <a:prstClr val="white"/>
                </a:solidFill>
              </a:rPr>
              <a:t> Application Modules</a:t>
            </a:r>
          </a:p>
        </p:txBody>
      </p:sp>
      <p:sp>
        <p:nvSpPr>
          <p:cNvPr id="19" name="Round Same Side Corner Rectangle 18"/>
          <p:cNvSpPr/>
          <p:nvPr/>
        </p:nvSpPr>
        <p:spPr>
          <a:xfrm>
            <a:off x="5715000" y="2778125"/>
            <a:ext cx="595313"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0" name="Round Same Side Corner Rectangle 19"/>
          <p:cNvSpPr/>
          <p:nvPr/>
        </p:nvSpPr>
        <p:spPr>
          <a:xfrm>
            <a:off x="6430963" y="2778125"/>
            <a:ext cx="595312"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1" name="Round Same Side Corner Rectangle 20"/>
          <p:cNvSpPr/>
          <p:nvPr/>
        </p:nvSpPr>
        <p:spPr>
          <a:xfrm>
            <a:off x="7148513" y="2778125"/>
            <a:ext cx="593725"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2" name="Round Same Side Corner Rectangle 21"/>
          <p:cNvSpPr/>
          <p:nvPr/>
        </p:nvSpPr>
        <p:spPr>
          <a:xfrm>
            <a:off x="7864475" y="2778125"/>
            <a:ext cx="593725"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3" name="Round Same Side Corner Rectangle 22"/>
          <p:cNvSpPr/>
          <p:nvPr/>
        </p:nvSpPr>
        <p:spPr>
          <a:xfrm>
            <a:off x="5643563" y="2835275"/>
            <a:ext cx="595312"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4" name="Round Same Side Corner Rectangle 23"/>
          <p:cNvSpPr/>
          <p:nvPr/>
        </p:nvSpPr>
        <p:spPr>
          <a:xfrm>
            <a:off x="6359525" y="2835275"/>
            <a:ext cx="595313"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5" name="Round Same Side Corner Rectangle 24"/>
          <p:cNvSpPr/>
          <p:nvPr/>
        </p:nvSpPr>
        <p:spPr>
          <a:xfrm>
            <a:off x="7075488" y="2835275"/>
            <a:ext cx="595312"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6" name="Round Same Side Corner Rectangle 25"/>
          <p:cNvSpPr/>
          <p:nvPr/>
        </p:nvSpPr>
        <p:spPr>
          <a:xfrm>
            <a:off x="7791450" y="2835275"/>
            <a:ext cx="595313"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endParaRPr lang="en-US" sz="1000" b="1">
              <a:solidFill>
                <a:prstClr val="white"/>
              </a:solidFill>
            </a:endParaRPr>
          </a:p>
        </p:txBody>
      </p:sp>
      <p:sp>
        <p:nvSpPr>
          <p:cNvPr id="27" name="Round Same Side Corner Rectangle 26"/>
          <p:cNvSpPr/>
          <p:nvPr/>
        </p:nvSpPr>
        <p:spPr>
          <a:xfrm>
            <a:off x="5570538" y="2879725"/>
            <a:ext cx="595312"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err="1">
                <a:solidFill>
                  <a:prstClr val="white"/>
                </a:solidFill>
              </a:rPr>
              <a:t>sFlow</a:t>
            </a:r>
            <a:endParaRPr lang="en-US" sz="1000" b="1" dirty="0">
              <a:solidFill>
                <a:prstClr val="white"/>
              </a:solidFill>
            </a:endParaRPr>
          </a:p>
        </p:txBody>
      </p:sp>
      <p:sp>
        <p:nvSpPr>
          <p:cNvPr id="28" name="Round Same Side Corner Rectangle 27"/>
          <p:cNvSpPr/>
          <p:nvPr/>
        </p:nvSpPr>
        <p:spPr>
          <a:xfrm>
            <a:off x="6286500" y="2879725"/>
            <a:ext cx="595313"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SSH2</a:t>
            </a:r>
          </a:p>
        </p:txBody>
      </p:sp>
      <p:sp>
        <p:nvSpPr>
          <p:cNvPr id="29" name="Round Same Side Corner Rectangle 28"/>
          <p:cNvSpPr/>
          <p:nvPr/>
        </p:nvSpPr>
        <p:spPr>
          <a:xfrm>
            <a:off x="7002463" y="2879725"/>
            <a:ext cx="595312"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OSPF</a:t>
            </a:r>
          </a:p>
        </p:txBody>
      </p:sp>
      <p:sp>
        <p:nvSpPr>
          <p:cNvPr id="30" name="Round Same Side Corner Rectangle 29"/>
          <p:cNvSpPr/>
          <p:nvPr/>
        </p:nvSpPr>
        <p:spPr>
          <a:xfrm>
            <a:off x="7718425" y="2879725"/>
            <a:ext cx="595313" cy="550863"/>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VRRP</a:t>
            </a:r>
          </a:p>
        </p:txBody>
      </p:sp>
      <p:sp>
        <p:nvSpPr>
          <p:cNvPr id="31" name="Round Same Side Corner Rectangle 30"/>
          <p:cNvSpPr/>
          <p:nvPr/>
        </p:nvSpPr>
        <p:spPr>
          <a:xfrm>
            <a:off x="5426075" y="3076575"/>
            <a:ext cx="593725"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
            </a:r>
            <a:br>
              <a:rPr lang="en-US" sz="1000" b="1" dirty="0">
                <a:solidFill>
                  <a:prstClr val="white"/>
                </a:solidFill>
              </a:rPr>
            </a:br>
            <a:r>
              <a:rPr lang="en-US" sz="1000" b="1" dirty="0">
                <a:solidFill>
                  <a:prstClr val="white"/>
                </a:solidFill>
              </a:rPr>
              <a:t>802.1x</a:t>
            </a:r>
          </a:p>
        </p:txBody>
      </p:sp>
      <p:sp>
        <p:nvSpPr>
          <p:cNvPr id="32" name="Round Same Side Corner Rectangle 31"/>
          <p:cNvSpPr/>
          <p:nvPr/>
        </p:nvSpPr>
        <p:spPr>
          <a:xfrm>
            <a:off x="6142038" y="3076575"/>
            <a:ext cx="593725"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STP</a:t>
            </a:r>
          </a:p>
        </p:txBody>
      </p:sp>
      <p:sp>
        <p:nvSpPr>
          <p:cNvPr id="33" name="Round Same Side Corner Rectangle 32"/>
          <p:cNvSpPr/>
          <p:nvPr/>
        </p:nvSpPr>
        <p:spPr>
          <a:xfrm>
            <a:off x="6858000" y="3076575"/>
            <a:ext cx="595313"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EAPS</a:t>
            </a:r>
          </a:p>
        </p:txBody>
      </p:sp>
      <p:sp>
        <p:nvSpPr>
          <p:cNvPr id="34" name="Round Same Side Corner Rectangle 33"/>
          <p:cNvSpPr/>
          <p:nvPr/>
        </p:nvSpPr>
        <p:spPr>
          <a:xfrm>
            <a:off x="7573963" y="3076575"/>
            <a:ext cx="595312" cy="552450"/>
          </a:xfrm>
          <a:prstGeom prst="round2SameRect">
            <a:avLst/>
          </a:prstGeom>
          <a:solidFill>
            <a:schemeClr val="tx2"/>
          </a:solidFill>
          <a:ln w="9525">
            <a:solidFill>
              <a:schemeClr val="bg2"/>
            </a:solidFill>
          </a:ln>
          <a:effectLst>
            <a:outerShdw blurRad="38100" dist="381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lstStyle/>
          <a:p>
            <a:pPr algn="ctr" defTabSz="914400" fontAlgn="auto">
              <a:lnSpc>
                <a:spcPct val="80000"/>
              </a:lnSpc>
              <a:spcBef>
                <a:spcPts val="0"/>
              </a:spcBef>
              <a:spcAft>
                <a:spcPts val="0"/>
              </a:spcAft>
              <a:defRPr/>
            </a:pPr>
            <a:r>
              <a:rPr lang="en-US" sz="1000" b="1" dirty="0">
                <a:solidFill>
                  <a:prstClr val="white"/>
                </a:solidFill>
              </a:rPr>
              <a:t>ESRP</a:t>
            </a:r>
          </a:p>
        </p:txBody>
      </p:sp>
    </p:spTree>
    <p:custDataLst>
      <p:tags r:id="rId1"/>
    </p:custData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0963" y="53975"/>
            <a:ext cx="8307387" cy="495300"/>
          </a:xfrm>
        </p:spPr>
        <p:txBody>
          <a:bodyPr rtlCol="0">
            <a:normAutofit fontScale="90000"/>
          </a:bodyPr>
          <a:lstStyle/>
          <a:p>
            <a:pPr fontAlgn="auto">
              <a:spcAft>
                <a:spcPts val="0"/>
              </a:spcAft>
              <a:defRPr/>
            </a:pPr>
            <a:r>
              <a:rPr lang="ru-RU" dirty="0" smtClean="0"/>
              <a:t>Эффективная интеллектуальная система охлаждения</a:t>
            </a:r>
            <a:endParaRPr dirty="0"/>
          </a:p>
        </p:txBody>
      </p:sp>
      <p:sp>
        <p:nvSpPr>
          <p:cNvPr id="10" name="Slide Number Placeholder 9"/>
          <p:cNvSpPr>
            <a:spLocks noGrp="1"/>
          </p:cNvSpPr>
          <p:nvPr>
            <p:ph type="sldNum" sz="quarter" idx="12"/>
          </p:nvPr>
        </p:nvSpPr>
        <p:spPr/>
        <p:txBody>
          <a:bodyPr/>
          <a:lstStyle/>
          <a:p>
            <a:pPr>
              <a:defRPr/>
            </a:pPr>
            <a:fld id="{03AB7D04-6E9C-47D2-9646-9042D20714E1}" type="slidenum">
              <a:rPr lang="en-US">
                <a:solidFill>
                  <a:schemeClr val="accent1"/>
                </a:solidFill>
                <a:latin typeface="+mj-lt"/>
              </a:rPr>
              <a:pPr>
                <a:defRPr/>
              </a:pPr>
              <a:t>50</a:t>
            </a:fld>
            <a:endParaRPr lang="en-US" dirty="0">
              <a:solidFill>
                <a:schemeClr val="accent1"/>
              </a:solidFill>
              <a:latin typeface="+mj-lt"/>
            </a:endParaRPr>
          </a:p>
        </p:txBody>
      </p:sp>
      <p:sp>
        <p:nvSpPr>
          <p:cNvPr id="4" name="Text Placeholder 3"/>
          <p:cNvSpPr>
            <a:spLocks noGrp="1"/>
          </p:cNvSpPr>
          <p:nvPr>
            <p:ph type="body" sz="quarter" idx="11"/>
          </p:nvPr>
        </p:nvSpPr>
        <p:spPr>
          <a:xfrm>
            <a:off x="115888" y="935038"/>
            <a:ext cx="6064250" cy="5446712"/>
          </a:xfrm>
        </p:spPr>
        <p:txBody>
          <a:bodyPr rtlCol="0">
            <a:normAutofit/>
          </a:bodyPr>
          <a:lstStyle/>
          <a:p>
            <a:pPr fontAlgn="auto">
              <a:spcAft>
                <a:spcPts val="0"/>
              </a:spcAft>
              <a:buFont typeface="Arial" pitchFamily="34" charset="0"/>
              <a:buNone/>
              <a:defRPr/>
            </a:pPr>
            <a:r>
              <a:rPr lang="ru-RU" sz="2400" b="1">
                <a:solidFill>
                  <a:schemeClr val="accent1"/>
                </a:solidFill>
              </a:rPr>
              <a:t>Оптимальное движение воздуха</a:t>
            </a:r>
            <a:endParaRPr sz="2400" b="1">
              <a:solidFill>
                <a:schemeClr val="accent1"/>
              </a:solidFill>
            </a:endParaRPr>
          </a:p>
          <a:p>
            <a:pPr marL="568325" lvl="1" indent="-342900" fontAlgn="auto">
              <a:spcAft>
                <a:spcPts val="0"/>
              </a:spcAft>
              <a:buFont typeface="Arial"/>
              <a:buChar char="•"/>
              <a:defRPr/>
            </a:pPr>
            <a:r>
              <a:rPr lang="ru-RU" dirty="0" smtClean="0">
                <a:solidFill>
                  <a:schemeClr val="accent6"/>
                </a:solidFill>
              </a:rPr>
              <a:t>Поток воздуха </a:t>
            </a:r>
            <a:r>
              <a:rPr lang="en-US" dirty="0" smtClean="0">
                <a:solidFill>
                  <a:schemeClr val="accent6"/>
                </a:solidFill>
              </a:rPr>
              <a:t>front to back</a:t>
            </a:r>
          </a:p>
          <a:p>
            <a:pPr marL="568325" lvl="1" indent="-342900" fontAlgn="auto">
              <a:spcAft>
                <a:spcPts val="0"/>
              </a:spcAft>
              <a:buFont typeface="Arial"/>
              <a:buChar char="•"/>
              <a:defRPr/>
            </a:pPr>
            <a:r>
              <a:rPr lang="ru-RU" dirty="0" smtClean="0">
                <a:solidFill>
                  <a:schemeClr val="accent6"/>
                </a:solidFill>
              </a:rPr>
              <a:t>Более эффективное охлаждение за счет отсутствия </a:t>
            </a:r>
            <a:r>
              <a:rPr lang="en-US" dirty="0" err="1" smtClean="0">
                <a:solidFill>
                  <a:schemeClr val="accent6"/>
                </a:solidFill>
              </a:rPr>
              <a:t>Midplane</a:t>
            </a:r>
            <a:endParaRPr lang="ru-RU" dirty="0">
              <a:solidFill>
                <a:schemeClr val="accent6"/>
              </a:solidFill>
            </a:endParaRPr>
          </a:p>
          <a:p>
            <a:pPr marL="568325" lvl="1" indent="-342900" fontAlgn="auto">
              <a:spcAft>
                <a:spcPts val="0"/>
              </a:spcAft>
              <a:buFont typeface="Arial"/>
              <a:buChar char="•"/>
              <a:defRPr/>
            </a:pPr>
            <a:r>
              <a:rPr lang="ru-RU" dirty="0" smtClean="0">
                <a:solidFill>
                  <a:schemeClr val="accent6"/>
                </a:solidFill>
              </a:rPr>
              <a:t>Разделение на холодный и горячий коридор</a:t>
            </a:r>
            <a:endParaRPr lang="en-US" dirty="0" smtClean="0">
              <a:solidFill>
                <a:schemeClr val="accent6"/>
              </a:solidFill>
            </a:endParaRPr>
          </a:p>
          <a:p>
            <a:pPr marL="568325" lvl="1" indent="-342900" fontAlgn="auto">
              <a:spcAft>
                <a:spcPts val="0"/>
              </a:spcAft>
              <a:buFont typeface="Arial"/>
              <a:buChar char="•"/>
              <a:defRPr/>
            </a:pPr>
            <a:r>
              <a:rPr lang="ru-RU" dirty="0" smtClean="0">
                <a:solidFill>
                  <a:schemeClr val="accent6"/>
                </a:solidFill>
              </a:rPr>
              <a:t>Переменная скорость вращения вентиляторов для экономии энергии</a:t>
            </a:r>
            <a:endParaRPr lang="en-US" dirty="0" smtClean="0">
              <a:solidFill>
                <a:schemeClr val="accent6"/>
              </a:solidFill>
            </a:endParaRPr>
          </a:p>
          <a:p>
            <a:pPr marL="568325" lvl="1" indent="-342900" fontAlgn="auto">
              <a:spcAft>
                <a:spcPts val="0"/>
              </a:spcAft>
              <a:buFont typeface="Arial"/>
              <a:buChar char="•"/>
              <a:defRPr/>
            </a:pPr>
            <a:endParaRPr lang="en-US" dirty="0" smtClean="0">
              <a:solidFill>
                <a:schemeClr val="accent6"/>
              </a:solidFill>
            </a:endParaRPr>
          </a:p>
          <a:p>
            <a:pPr fontAlgn="auto">
              <a:spcAft>
                <a:spcPts val="0"/>
              </a:spcAft>
              <a:buFont typeface="Arial" pitchFamily="34" charset="0"/>
              <a:buNone/>
              <a:defRPr/>
            </a:pPr>
            <a:r>
              <a:rPr lang="ru-RU" sz="2400" b="1">
                <a:solidFill>
                  <a:schemeClr val="accent1"/>
                </a:solidFill>
              </a:rPr>
              <a:t>Интеллектуальная система резервирования</a:t>
            </a:r>
            <a:endParaRPr sz="2400" b="1">
              <a:solidFill>
                <a:schemeClr val="accent1"/>
              </a:solidFill>
            </a:endParaRPr>
          </a:p>
          <a:p>
            <a:pPr marL="568325" lvl="1" indent="-342900" fontAlgn="auto">
              <a:spcAft>
                <a:spcPts val="0"/>
              </a:spcAft>
              <a:buFont typeface="Arial"/>
              <a:buChar char="•"/>
              <a:defRPr/>
            </a:pPr>
            <a:r>
              <a:rPr lang="en-US" dirty="0" smtClean="0">
                <a:solidFill>
                  <a:schemeClr val="accent6"/>
                </a:solidFill>
              </a:rPr>
              <a:t>5 </a:t>
            </a:r>
            <a:r>
              <a:rPr lang="ru-RU" dirty="0" smtClean="0">
                <a:solidFill>
                  <a:schemeClr val="accent6"/>
                </a:solidFill>
              </a:rPr>
              <a:t>блоков вентиляторов работают в режиме </a:t>
            </a:r>
            <a:r>
              <a:rPr lang="en-US" dirty="0" smtClean="0">
                <a:solidFill>
                  <a:schemeClr val="accent6"/>
                </a:solidFill>
              </a:rPr>
              <a:t>4+</a:t>
            </a:r>
            <a:r>
              <a:rPr lang="ru-RU" dirty="0">
                <a:solidFill>
                  <a:schemeClr val="accent6"/>
                </a:solidFill>
              </a:rPr>
              <a:t>1</a:t>
            </a:r>
            <a:endParaRPr lang="en-US" dirty="0" smtClean="0">
              <a:solidFill>
                <a:schemeClr val="accent6"/>
              </a:solidFill>
            </a:endParaRPr>
          </a:p>
          <a:p>
            <a:pPr marL="568325" lvl="1" indent="-342900" fontAlgn="auto">
              <a:spcAft>
                <a:spcPts val="0"/>
              </a:spcAft>
              <a:buFont typeface="Arial"/>
              <a:buChar char="•"/>
              <a:defRPr/>
            </a:pPr>
            <a:r>
              <a:rPr lang="en-US" dirty="0" smtClean="0">
                <a:solidFill>
                  <a:schemeClr val="accent6"/>
                </a:solidFill>
              </a:rPr>
              <a:t>6 </a:t>
            </a:r>
            <a:r>
              <a:rPr lang="ru-RU" dirty="0" smtClean="0">
                <a:solidFill>
                  <a:schemeClr val="accent6"/>
                </a:solidFill>
              </a:rPr>
              <a:t>вентиляторов</a:t>
            </a:r>
            <a:r>
              <a:rPr lang="en-US" dirty="0">
                <a:solidFill>
                  <a:schemeClr val="accent6"/>
                </a:solidFill>
              </a:rPr>
              <a:t> </a:t>
            </a:r>
            <a:r>
              <a:rPr lang="ru-RU" dirty="0" smtClean="0">
                <a:solidFill>
                  <a:schemeClr val="accent6"/>
                </a:solidFill>
              </a:rPr>
              <a:t>внутри блока работают в режиме </a:t>
            </a:r>
            <a:r>
              <a:rPr lang="en-US" dirty="0" smtClean="0">
                <a:solidFill>
                  <a:schemeClr val="accent6"/>
                </a:solidFill>
              </a:rPr>
              <a:t>5+1</a:t>
            </a:r>
          </a:p>
          <a:p>
            <a:pPr marL="568325" lvl="1" indent="-342900" fontAlgn="auto">
              <a:spcAft>
                <a:spcPts val="0"/>
              </a:spcAft>
              <a:buFont typeface="Arial"/>
              <a:buChar char="•"/>
              <a:defRPr/>
            </a:pPr>
            <a:r>
              <a:rPr lang="en-US" dirty="0" smtClean="0">
                <a:solidFill>
                  <a:schemeClr val="accent6"/>
                </a:solidFill>
              </a:rPr>
              <a:t>Fabric module </a:t>
            </a:r>
            <a:r>
              <a:rPr lang="ru-RU" dirty="0" smtClean="0">
                <a:solidFill>
                  <a:schemeClr val="accent6"/>
                </a:solidFill>
              </a:rPr>
              <a:t>автоматически выключается при аварии блока вентиляторов</a:t>
            </a:r>
            <a:endParaRPr lang="en-US" dirty="0" smtClean="0">
              <a:solidFill>
                <a:schemeClr val="accent6"/>
              </a:solidFill>
            </a:endParaRPr>
          </a:p>
          <a:p>
            <a:pPr marL="568325" lvl="1" indent="-342900" fontAlgn="auto">
              <a:spcAft>
                <a:spcPts val="0"/>
              </a:spcAft>
              <a:buFont typeface="Arial"/>
              <a:buChar char="•"/>
              <a:defRPr/>
            </a:pPr>
            <a:endParaRPr lang="en-US" dirty="0" smtClean="0">
              <a:solidFill>
                <a:schemeClr val="accent6"/>
              </a:solidFill>
            </a:endParaRPr>
          </a:p>
          <a:p>
            <a:pPr marL="568325" lvl="1" indent="-342900" fontAlgn="auto">
              <a:spcAft>
                <a:spcPts val="0"/>
              </a:spcAft>
              <a:buFont typeface="Arial"/>
              <a:buChar char="•"/>
              <a:defRPr/>
            </a:pPr>
            <a:endParaRPr lang="en-US" dirty="0" smtClean="0">
              <a:solidFill>
                <a:schemeClr val="accent6"/>
              </a:solidFill>
            </a:endParaRPr>
          </a:p>
          <a:p>
            <a:pPr fontAlgn="auto">
              <a:spcAft>
                <a:spcPts val="0"/>
              </a:spcAft>
              <a:buFont typeface="Arial" pitchFamily="34" charset="0"/>
              <a:buChar char="•"/>
              <a:defRPr/>
            </a:pPr>
            <a:endParaRPr/>
          </a:p>
        </p:txBody>
      </p:sp>
      <p:pic>
        <p:nvPicPr>
          <p:cNvPr id="163844" name="Picture 8" descr="RIMG1170.JPG"/>
          <p:cNvPicPr>
            <a:picLocks noChangeAspect="1"/>
          </p:cNvPicPr>
          <p:nvPr/>
        </p:nvPicPr>
        <p:blipFill>
          <a:blip r:embed="rId3"/>
          <a:srcRect/>
          <a:stretch>
            <a:fillRect/>
          </a:stretch>
        </p:blipFill>
        <p:spPr bwMode="auto">
          <a:xfrm>
            <a:off x="6180138" y="1700213"/>
            <a:ext cx="2513012" cy="3167062"/>
          </a:xfrm>
          <a:prstGeom prst="rect">
            <a:avLst/>
          </a:prstGeom>
          <a:noFill/>
          <a:ln w="9525">
            <a:noFill/>
            <a:miter lim="800000"/>
            <a:headEnd/>
            <a:tailEnd/>
          </a:ln>
        </p:spPr>
      </p:pic>
      <p:pic>
        <p:nvPicPr>
          <p:cNvPr id="163845" name="Picture 1"/>
          <p:cNvPicPr>
            <a:picLocks noChangeAspect="1"/>
          </p:cNvPicPr>
          <p:nvPr/>
        </p:nvPicPr>
        <p:blipFill>
          <a:blip r:embed="rId4"/>
          <a:srcRect/>
          <a:stretch>
            <a:fillRect/>
          </a:stretch>
        </p:blipFill>
        <p:spPr bwMode="auto">
          <a:xfrm>
            <a:off x="5707063" y="4981575"/>
            <a:ext cx="3436937" cy="8953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Title 1"/>
          <p:cNvSpPr>
            <a:spLocks noGrp="1"/>
          </p:cNvSpPr>
          <p:nvPr>
            <p:ph type="title"/>
          </p:nvPr>
        </p:nvSpPr>
        <p:spPr/>
        <p:txBody>
          <a:bodyPr/>
          <a:lstStyle/>
          <a:p>
            <a:r>
              <a:rPr smtClean="0">
                <a:cs typeface="Arial" charset="0"/>
              </a:rPr>
              <a:t>BlackDiamond</a:t>
            </a:r>
            <a:r>
              <a:rPr baseline="30000" smtClean="0">
                <a:cs typeface="Arial" charset="0"/>
              </a:rPr>
              <a:t>®</a:t>
            </a:r>
            <a:r>
              <a:rPr smtClean="0">
                <a:cs typeface="Arial" charset="0"/>
              </a:rPr>
              <a:t> X8 Modules</a:t>
            </a:r>
          </a:p>
        </p:txBody>
      </p:sp>
      <p:sp>
        <p:nvSpPr>
          <p:cNvPr id="19" name="Slide Number Placeholder 18"/>
          <p:cNvSpPr>
            <a:spLocks noGrp="1"/>
          </p:cNvSpPr>
          <p:nvPr>
            <p:ph type="sldNum" sz="quarter" idx="10"/>
          </p:nvPr>
        </p:nvSpPr>
        <p:spPr/>
        <p:txBody>
          <a:bodyPr/>
          <a:lstStyle/>
          <a:p>
            <a:pPr>
              <a:defRPr/>
            </a:pPr>
            <a:fld id="{C80DDE3B-231B-4654-8DD7-7FD024A57C9C}" type="slidenum">
              <a:rPr lang="en-US"/>
              <a:pPr>
                <a:defRPr/>
              </a:pPr>
              <a:t>51</a:t>
            </a:fld>
            <a:endParaRPr lang="en-US" dirty="0"/>
          </a:p>
        </p:txBody>
      </p:sp>
      <p:graphicFrame>
        <p:nvGraphicFramePr>
          <p:cNvPr id="15" name="Table 14"/>
          <p:cNvGraphicFramePr>
            <a:graphicFrameLocks noGrp="1"/>
          </p:cNvGraphicFramePr>
          <p:nvPr/>
        </p:nvGraphicFramePr>
        <p:xfrm>
          <a:off x="200025" y="744538"/>
          <a:ext cx="8743950" cy="5514975"/>
        </p:xfrm>
        <a:graphic>
          <a:graphicData uri="http://schemas.openxmlformats.org/drawingml/2006/table">
            <a:tbl>
              <a:tblPr firstRow="1" bandRow="1">
                <a:tableStyleId>{B301B821-A1FF-4177-AEE7-76D212191A09}</a:tableStyleId>
              </a:tblPr>
              <a:tblGrid>
                <a:gridCol w="3867288"/>
                <a:gridCol w="4877576"/>
              </a:tblGrid>
              <a:tr h="337050">
                <a:tc>
                  <a:txBody>
                    <a:bodyPr/>
                    <a:lstStyle/>
                    <a:p>
                      <a:r>
                        <a:rPr lang="ru-RU" b="0" dirty="0" smtClean="0"/>
                        <a:t>Модуль</a:t>
                      </a:r>
                      <a:endParaRPr lang="en-US" b="0" dirty="0"/>
                    </a:p>
                  </a:txBody>
                  <a:tcPr/>
                </a:tc>
                <a:tc>
                  <a:txBody>
                    <a:bodyPr/>
                    <a:lstStyle/>
                    <a:p>
                      <a:r>
                        <a:rPr lang="ru-RU" b="0" dirty="0" smtClean="0"/>
                        <a:t>Описание</a:t>
                      </a:r>
                      <a:endParaRPr lang="en-US" b="0" dirty="0"/>
                    </a:p>
                  </a:txBody>
                  <a:tcPr/>
                </a:tc>
              </a:tr>
              <a:tr h="727655">
                <a:tc>
                  <a:txBody>
                    <a:bodyPr/>
                    <a:lstStyle/>
                    <a:p>
                      <a:endParaRPr lang="en-US" dirty="0"/>
                    </a:p>
                  </a:txBody>
                  <a:tcPr/>
                </a:tc>
                <a:tc>
                  <a:txBody>
                    <a:bodyPr/>
                    <a:lstStyle/>
                    <a:p>
                      <a:r>
                        <a:rPr lang="en-US" dirty="0" smtClean="0"/>
                        <a:t>Management</a:t>
                      </a:r>
                      <a:r>
                        <a:rPr lang="en-US" baseline="0" dirty="0" smtClean="0"/>
                        <a:t> Module</a:t>
                      </a:r>
                      <a:endParaRPr lang="en-US" dirty="0"/>
                    </a:p>
                  </a:txBody>
                  <a:tcPr anchor="ctr"/>
                </a:tc>
              </a:tr>
              <a:tr h="727655">
                <a:tc>
                  <a:txBody>
                    <a:bodyPr/>
                    <a:lstStyle/>
                    <a:p>
                      <a:endParaRPr lang="en-US" dirty="0"/>
                    </a:p>
                  </a:txBody>
                  <a:tcPr/>
                </a:tc>
                <a:tc>
                  <a:txBody>
                    <a:bodyPr/>
                    <a:lstStyle/>
                    <a:p>
                      <a:r>
                        <a:rPr lang="en-US" dirty="0" smtClean="0"/>
                        <a:t>48-port 10 GbE SFP+ Module</a:t>
                      </a:r>
                      <a:endParaRPr lang="en-US" dirty="0"/>
                    </a:p>
                  </a:txBody>
                  <a:tcPr anchor="ctr"/>
                </a:tc>
              </a:tr>
              <a:tr h="727655">
                <a:tc>
                  <a:txBody>
                    <a:bodyPr/>
                    <a:lstStyle/>
                    <a:p>
                      <a:endParaRPr lang="en-US" dirty="0"/>
                    </a:p>
                  </a:txBody>
                  <a:tcPr/>
                </a:tc>
                <a:tc>
                  <a:txBody>
                    <a:bodyPr/>
                    <a:lstStyle/>
                    <a:p>
                      <a:r>
                        <a:rPr lang="en-US" dirty="0" smtClean="0"/>
                        <a:t>24-port 40 GbE QSFP+ Module</a:t>
                      </a:r>
                      <a:endParaRPr lang="en-US" dirty="0"/>
                    </a:p>
                  </a:txBody>
                  <a:tcPr anchor="ctr"/>
                </a:tc>
              </a:tr>
              <a:tr h="727655">
                <a:tc>
                  <a:txBody>
                    <a:bodyPr/>
                    <a:lstStyle/>
                    <a:p>
                      <a:endParaRPr lang="en-US" dirty="0"/>
                    </a:p>
                  </a:txBody>
                  <a:tcPr/>
                </a:tc>
                <a:tc>
                  <a:txBody>
                    <a:bodyPr/>
                    <a:lstStyle/>
                    <a:p>
                      <a:r>
                        <a:rPr lang="en-US" dirty="0" smtClean="0"/>
                        <a:t>12-port 40 GbE QSFP+ Module</a:t>
                      </a:r>
                      <a:endParaRPr lang="en-US" dirty="0"/>
                    </a:p>
                  </a:txBody>
                  <a:tcPr anchor="ctr"/>
                </a:tc>
              </a:tr>
              <a:tr h="405960">
                <a:tc>
                  <a:txBody>
                    <a:bodyPr/>
                    <a:lstStyle/>
                    <a:p>
                      <a:pPr marL="0" algn="l" defTabSz="914400" rtl="0" eaLnBrk="1" latinLnBrk="0" hangingPunct="1"/>
                      <a:r>
                        <a:rPr lang="en-US" sz="1800" kern="1200" dirty="0" smtClean="0">
                          <a:solidFill>
                            <a:schemeClr val="bg1"/>
                          </a:solidFill>
                        </a:rPr>
                        <a:t>Modules (Rear)</a:t>
                      </a:r>
                      <a:endParaRPr lang="en-US" sz="1800" b="1" kern="1200" dirty="0">
                        <a:solidFill>
                          <a:schemeClr val="bg1"/>
                        </a:solidFill>
                        <a:latin typeface="+mn-lt"/>
                        <a:ea typeface="+mn-ea"/>
                        <a:cs typeface="+mn-cs"/>
                      </a:endParaRPr>
                    </a:p>
                  </a:txBody>
                  <a:tcPr>
                    <a:solidFill>
                      <a:schemeClr val="accent1"/>
                    </a:solidFill>
                  </a:tcPr>
                </a:tc>
                <a:tc>
                  <a:txBody>
                    <a:bodyPr/>
                    <a:lstStyle/>
                    <a:p>
                      <a:pPr marL="0" algn="l" defTabSz="914400" rtl="0" eaLnBrk="1" latinLnBrk="0" hangingPunct="1"/>
                      <a:r>
                        <a:rPr lang="en-US" sz="1800" kern="1200" dirty="0" smtClean="0">
                          <a:solidFill>
                            <a:schemeClr val="bg1"/>
                          </a:solidFill>
                        </a:rPr>
                        <a:t>Description</a:t>
                      </a:r>
                      <a:endParaRPr lang="en-US" sz="1800" b="1" kern="1200" dirty="0">
                        <a:solidFill>
                          <a:schemeClr val="bg1"/>
                        </a:solidFill>
                        <a:latin typeface="+mn-lt"/>
                        <a:ea typeface="+mn-ea"/>
                        <a:cs typeface="+mn-cs"/>
                      </a:endParaRPr>
                    </a:p>
                  </a:txBody>
                  <a:tcPr anchor="ctr">
                    <a:solidFill>
                      <a:schemeClr val="accent1"/>
                    </a:solidFill>
                  </a:tcPr>
                </a:tc>
              </a:tr>
              <a:tr h="602787">
                <a:tc>
                  <a:txBody>
                    <a:bodyPr/>
                    <a:lstStyle/>
                    <a:p>
                      <a:endParaRPr lang="en-US" dirty="0"/>
                    </a:p>
                  </a:txBody>
                  <a:tcPr/>
                </a:tc>
                <a:tc>
                  <a:txBody>
                    <a:bodyPr/>
                    <a:lstStyle/>
                    <a:p>
                      <a:r>
                        <a:rPr lang="en-US" dirty="0" smtClean="0"/>
                        <a:t>1.28 </a:t>
                      </a:r>
                      <a:r>
                        <a:rPr lang="en-US" dirty="0" err="1" smtClean="0"/>
                        <a:t>Tbps</a:t>
                      </a:r>
                      <a:r>
                        <a:rPr lang="en-US" dirty="0" smtClean="0"/>
                        <a:t> Fabric Module</a:t>
                      </a:r>
                      <a:endParaRPr lang="en-US" dirty="0"/>
                    </a:p>
                  </a:txBody>
                  <a:tcPr anchor="ctr"/>
                </a:tc>
              </a:tr>
              <a:tr h="615089">
                <a:tc>
                  <a:txBody>
                    <a:bodyPr/>
                    <a:lstStyle/>
                    <a:p>
                      <a:endParaRPr lang="en-US" dirty="0"/>
                    </a:p>
                  </a:txBody>
                  <a:tcPr/>
                </a:tc>
                <a:tc>
                  <a:txBody>
                    <a:bodyPr/>
                    <a:lstStyle/>
                    <a:p>
                      <a:r>
                        <a:rPr lang="en-US" dirty="0" smtClean="0"/>
                        <a:t>640 Gbps Fabric</a:t>
                      </a:r>
                      <a:r>
                        <a:rPr lang="en-US" baseline="0" dirty="0" smtClean="0"/>
                        <a:t> </a:t>
                      </a:r>
                      <a:r>
                        <a:rPr lang="en-US" dirty="0" smtClean="0"/>
                        <a:t>M</a:t>
                      </a:r>
                      <a:r>
                        <a:rPr lang="en-US" baseline="0" dirty="0" smtClean="0"/>
                        <a:t>odule</a:t>
                      </a:r>
                      <a:endParaRPr lang="en-US" dirty="0"/>
                    </a:p>
                  </a:txBody>
                  <a:tcPr anchor="ctr"/>
                </a:tc>
              </a:tr>
              <a:tr h="615089">
                <a:tc>
                  <a:txBody>
                    <a:bodyPr/>
                    <a:lstStyle/>
                    <a:p>
                      <a:endParaRPr lang="en-US" dirty="0"/>
                    </a:p>
                  </a:txBody>
                  <a:tcPr/>
                </a:tc>
                <a:tc>
                  <a:txBody>
                    <a:bodyPr/>
                    <a:lstStyle/>
                    <a:p>
                      <a:r>
                        <a:rPr lang="en-US" dirty="0" smtClean="0"/>
                        <a:t>Fan Tray</a:t>
                      </a:r>
                      <a:endParaRPr lang="en-US" dirty="0"/>
                    </a:p>
                  </a:txBody>
                  <a:tcPr anchor="ctr"/>
                </a:tc>
              </a:tr>
            </a:tbl>
          </a:graphicData>
        </a:graphic>
      </p:graphicFrame>
      <p:pic>
        <p:nvPicPr>
          <p:cNvPr id="165922" name="Picture 19" descr="BDXA_40G24X_front.png"/>
          <p:cNvPicPr>
            <a:picLocks noChangeAspect="1"/>
          </p:cNvPicPr>
          <p:nvPr/>
        </p:nvPicPr>
        <p:blipFill>
          <a:blip r:embed="rId2"/>
          <a:srcRect/>
          <a:stretch>
            <a:fillRect/>
          </a:stretch>
        </p:blipFill>
        <p:spPr bwMode="auto">
          <a:xfrm>
            <a:off x="307975" y="2420938"/>
            <a:ext cx="3635375" cy="944562"/>
          </a:xfrm>
          <a:prstGeom prst="rect">
            <a:avLst/>
          </a:prstGeom>
          <a:noFill/>
          <a:ln w="9525">
            <a:noFill/>
            <a:miter lim="800000"/>
            <a:headEnd/>
            <a:tailEnd/>
          </a:ln>
        </p:spPr>
      </p:pic>
      <p:pic>
        <p:nvPicPr>
          <p:cNvPr id="21" name="Picture 20"/>
          <p:cNvPicPr>
            <a:picLocks noChangeAspect="1"/>
          </p:cNvPicPr>
          <p:nvPr/>
        </p:nvPicPr>
        <p:blipFill>
          <a:blip r:embed="rId3"/>
          <a:stretch>
            <a:fillRect/>
          </a:stretch>
        </p:blipFill>
        <p:spPr>
          <a:xfrm>
            <a:off x="703263" y="1966913"/>
            <a:ext cx="2825750" cy="422275"/>
          </a:xfrm>
          <a:prstGeom prst="rect">
            <a:avLst/>
          </a:prstGeom>
          <a:pattFill prst="diagBrick">
            <a:fgClr>
              <a:schemeClr val="accent1"/>
            </a:fgClr>
            <a:bgClr>
              <a:schemeClr val="accent1">
                <a:lumMod val="50000"/>
              </a:schemeClr>
            </a:bgClr>
          </a:pattFill>
          <a:ln w="9525">
            <a:solidFill>
              <a:schemeClr val="tx1">
                <a:lumMod val="75000"/>
                <a:lumOff val="25000"/>
              </a:schemeClr>
            </a:solidFill>
          </a:ln>
        </p:spPr>
      </p:pic>
      <p:pic>
        <p:nvPicPr>
          <p:cNvPr id="165924" name="Picture 21" descr="BlackDiamondX8_Mgmt_Module_front.png"/>
          <p:cNvPicPr>
            <a:picLocks noChangeAspect="1"/>
          </p:cNvPicPr>
          <p:nvPr/>
        </p:nvPicPr>
        <p:blipFill>
          <a:blip r:embed="rId4"/>
          <a:srcRect/>
          <a:stretch>
            <a:fillRect/>
          </a:stretch>
        </p:blipFill>
        <p:spPr bwMode="auto">
          <a:xfrm>
            <a:off x="1228725" y="1098550"/>
            <a:ext cx="1939925" cy="685800"/>
          </a:xfrm>
          <a:prstGeom prst="rect">
            <a:avLst/>
          </a:prstGeom>
          <a:noFill/>
          <a:ln w="9525">
            <a:noFill/>
            <a:miter lim="800000"/>
            <a:headEnd/>
            <a:tailEnd/>
          </a:ln>
        </p:spPr>
      </p:pic>
      <p:pic>
        <p:nvPicPr>
          <p:cNvPr id="165925" name="Picture 22" descr="BDXA_40G12X_front.png"/>
          <p:cNvPicPr>
            <a:picLocks noChangeAspect="1"/>
          </p:cNvPicPr>
          <p:nvPr/>
        </p:nvPicPr>
        <p:blipFill>
          <a:blip r:embed="rId5"/>
          <a:srcRect/>
          <a:stretch>
            <a:fillRect/>
          </a:stretch>
        </p:blipFill>
        <p:spPr bwMode="auto">
          <a:xfrm>
            <a:off x="304800" y="3076575"/>
            <a:ext cx="3648075" cy="947738"/>
          </a:xfrm>
          <a:prstGeom prst="rect">
            <a:avLst/>
          </a:prstGeom>
          <a:noFill/>
          <a:ln w="9525">
            <a:noFill/>
            <a:miter lim="800000"/>
            <a:headEnd/>
            <a:tailEnd/>
          </a:ln>
        </p:spPr>
      </p:pic>
      <p:pic>
        <p:nvPicPr>
          <p:cNvPr id="165926" name="Picture 23" descr="fabric_module_front_top.png"/>
          <p:cNvPicPr>
            <a:picLocks noChangeAspect="1"/>
          </p:cNvPicPr>
          <p:nvPr/>
        </p:nvPicPr>
        <p:blipFill>
          <a:blip r:embed="rId6"/>
          <a:srcRect/>
          <a:stretch>
            <a:fillRect/>
          </a:stretch>
        </p:blipFill>
        <p:spPr bwMode="auto">
          <a:xfrm>
            <a:off x="254000" y="4298950"/>
            <a:ext cx="3654425" cy="850900"/>
          </a:xfrm>
          <a:prstGeom prst="rect">
            <a:avLst/>
          </a:prstGeom>
          <a:noFill/>
          <a:ln w="9525">
            <a:noFill/>
            <a:miter lim="800000"/>
            <a:headEnd/>
            <a:tailEnd/>
          </a:ln>
        </p:spPr>
      </p:pic>
      <p:pic>
        <p:nvPicPr>
          <p:cNvPr id="165927" name="Picture 24" descr="BlackDiamondX8_FanModule_front.png"/>
          <p:cNvPicPr>
            <a:picLocks noChangeAspect="1"/>
          </p:cNvPicPr>
          <p:nvPr/>
        </p:nvPicPr>
        <p:blipFill>
          <a:blip r:embed="rId7"/>
          <a:srcRect l="4814" t="24025" r="2773" b="22997"/>
          <a:stretch>
            <a:fillRect/>
          </a:stretch>
        </p:blipFill>
        <p:spPr bwMode="auto">
          <a:xfrm>
            <a:off x="225425" y="5580063"/>
            <a:ext cx="3722688" cy="744537"/>
          </a:xfrm>
          <a:prstGeom prst="rect">
            <a:avLst/>
          </a:prstGeom>
          <a:noFill/>
          <a:ln w="9525">
            <a:noFill/>
            <a:miter lim="800000"/>
            <a:headEnd/>
            <a:tailEnd/>
          </a:ln>
        </p:spPr>
      </p:pic>
      <p:pic>
        <p:nvPicPr>
          <p:cNvPr id="165928" name="Picture 25" descr="fabric_module_front_top.png"/>
          <p:cNvPicPr>
            <a:picLocks noChangeAspect="1"/>
          </p:cNvPicPr>
          <p:nvPr/>
        </p:nvPicPr>
        <p:blipFill>
          <a:blip r:embed="rId6"/>
          <a:srcRect/>
          <a:stretch>
            <a:fillRect/>
          </a:stretch>
        </p:blipFill>
        <p:spPr bwMode="auto">
          <a:xfrm>
            <a:off x="254000" y="4899025"/>
            <a:ext cx="3654425" cy="8509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Title 2"/>
          <p:cNvSpPr>
            <a:spLocks noGrp="1"/>
          </p:cNvSpPr>
          <p:nvPr>
            <p:ph type="title"/>
          </p:nvPr>
        </p:nvSpPr>
        <p:spPr>
          <a:xfrm>
            <a:off x="179388" y="1447800"/>
            <a:ext cx="8820150" cy="1676400"/>
          </a:xfrm>
        </p:spPr>
        <p:txBody>
          <a:bodyPr/>
          <a:lstStyle/>
          <a:p>
            <a:r>
              <a:rPr lang="ru-RU" smtClean="0">
                <a:cs typeface="Arial" charset="0"/>
              </a:rPr>
              <a:t>Беспроводные решения</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7937" name="Picture 4" descr="iphone 41 Cricket to offer U.S.s first prepaid iPhones starting at $399 with a $55 unlimited data plan"/>
          <p:cNvPicPr>
            <a:picLocks noChangeAspect="1" noChangeArrowheads="1"/>
          </p:cNvPicPr>
          <p:nvPr/>
        </p:nvPicPr>
        <p:blipFill>
          <a:blip r:embed="rId3"/>
          <a:srcRect/>
          <a:stretch>
            <a:fillRect/>
          </a:stretch>
        </p:blipFill>
        <p:spPr bwMode="auto">
          <a:xfrm>
            <a:off x="-574675" y="-15875"/>
            <a:ext cx="4776788" cy="8734425"/>
          </a:xfrm>
          <a:prstGeom prst="rect">
            <a:avLst/>
          </a:prstGeom>
          <a:noFill/>
          <a:ln w="9525">
            <a:noFill/>
            <a:miter lim="800000"/>
            <a:headEnd/>
            <a:tailEnd/>
          </a:ln>
        </p:spPr>
      </p:pic>
      <p:pic>
        <p:nvPicPr>
          <p:cNvPr id="167938" name="Picture 4" descr="iphone 41 Cricket to offer U.S.s first prepaid iPhones starting at $399 with a $55 unlimited data plan"/>
          <p:cNvPicPr>
            <a:picLocks noChangeAspect="1" noChangeArrowheads="1"/>
          </p:cNvPicPr>
          <p:nvPr/>
        </p:nvPicPr>
        <p:blipFill>
          <a:blip r:embed="rId4"/>
          <a:srcRect/>
          <a:stretch>
            <a:fillRect/>
          </a:stretch>
        </p:blipFill>
        <p:spPr bwMode="auto">
          <a:xfrm>
            <a:off x="2849563" y="-15875"/>
            <a:ext cx="11496675" cy="8734425"/>
          </a:xfrm>
          <a:prstGeom prst="rect">
            <a:avLst/>
          </a:prstGeom>
          <a:noFill/>
          <a:ln w="9525">
            <a:noFill/>
            <a:miter lim="800000"/>
            <a:headEnd/>
            <a:tailEnd/>
          </a:ln>
        </p:spPr>
      </p:pic>
      <p:sp>
        <p:nvSpPr>
          <p:cNvPr id="167939" name="TextBox 5"/>
          <p:cNvSpPr txBox="1">
            <a:spLocks noChangeArrowheads="1"/>
          </p:cNvSpPr>
          <p:nvPr/>
        </p:nvSpPr>
        <p:spPr bwMode="auto">
          <a:xfrm>
            <a:off x="331788" y="1025525"/>
            <a:ext cx="4633912" cy="1879600"/>
          </a:xfrm>
          <a:prstGeom prst="rect">
            <a:avLst/>
          </a:prstGeom>
          <a:noFill/>
          <a:ln w="9525">
            <a:noFill/>
            <a:miter lim="800000"/>
            <a:headEnd/>
            <a:tailEnd/>
          </a:ln>
        </p:spPr>
        <p:txBody>
          <a:bodyPr/>
          <a:lstStyle/>
          <a:p>
            <a:pPr defTabSz="914400">
              <a:lnSpc>
                <a:spcPct val="85000"/>
              </a:lnSpc>
              <a:spcBef>
                <a:spcPts val="1200"/>
              </a:spcBef>
            </a:pPr>
            <a:r>
              <a:rPr lang="en-US" sz="13800">
                <a:solidFill>
                  <a:schemeClr val="bg1"/>
                </a:solidFill>
                <a:latin typeface="Arial (Body)"/>
              </a:rPr>
              <a:t>15B</a:t>
            </a:r>
            <a:r>
              <a:rPr lang="en-US" sz="6000">
                <a:solidFill>
                  <a:schemeClr val="bg1"/>
                </a:solidFill>
                <a:latin typeface="Arial (Body)"/>
              </a:rPr>
              <a:t> </a:t>
            </a:r>
          </a:p>
        </p:txBody>
      </p:sp>
      <p:sp>
        <p:nvSpPr>
          <p:cNvPr id="167940" name="TextBox 9"/>
          <p:cNvSpPr txBox="1">
            <a:spLocks noChangeArrowheads="1"/>
          </p:cNvSpPr>
          <p:nvPr/>
        </p:nvSpPr>
        <p:spPr bwMode="auto">
          <a:xfrm>
            <a:off x="798513" y="2762250"/>
            <a:ext cx="4633912" cy="571500"/>
          </a:xfrm>
          <a:prstGeom prst="rect">
            <a:avLst/>
          </a:prstGeom>
          <a:noFill/>
          <a:ln w="9525">
            <a:noFill/>
            <a:miter lim="800000"/>
            <a:headEnd/>
            <a:tailEnd/>
          </a:ln>
        </p:spPr>
        <p:txBody>
          <a:bodyPr/>
          <a:lstStyle/>
          <a:p>
            <a:pPr defTabSz="914400">
              <a:lnSpc>
                <a:spcPct val="85000"/>
              </a:lnSpc>
              <a:spcBef>
                <a:spcPts val="1200"/>
              </a:spcBef>
            </a:pPr>
            <a:r>
              <a:rPr lang="en-US" sz="2400">
                <a:solidFill>
                  <a:schemeClr val="bg1"/>
                </a:solidFill>
                <a:latin typeface="Arial (Body)"/>
              </a:rPr>
              <a:t>Devices In 2012</a:t>
            </a:r>
          </a:p>
        </p:txBody>
      </p:sp>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ru-RU" smtClean="0">
                <a:solidFill>
                  <a:schemeClr val="bg1"/>
                </a:solidFill>
                <a:cs typeface="Arial" charset="0"/>
              </a:rPr>
              <a:t>Стандарт </a:t>
            </a:r>
            <a:r>
              <a:rPr smtClean="0">
                <a:solidFill>
                  <a:schemeClr val="bg1"/>
                </a:solidFill>
                <a:cs typeface="Arial" charset="0"/>
              </a:rPr>
              <a:t>802.11n</a:t>
            </a:r>
          </a:p>
        </p:txBody>
      </p:sp>
      <p:sp>
        <p:nvSpPr>
          <p:cNvPr id="2" name="Rectangle 1"/>
          <p:cNvSpPr/>
          <p:nvPr/>
        </p:nvSpPr>
        <p:spPr>
          <a:xfrm>
            <a:off x="179388" y="1001713"/>
            <a:ext cx="8520112" cy="3849687"/>
          </a:xfrm>
          <a:prstGeom prst="rect">
            <a:avLst/>
          </a:prstGeom>
        </p:spPr>
        <p:txBody>
          <a:bodyPr>
            <a:spAutoFit/>
          </a:bodyPr>
          <a:lstStyle/>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Теоретически, </a:t>
            </a:r>
            <a:r>
              <a:rPr lang="ru-RU" sz="2200" dirty="0">
                <a:solidFill>
                  <a:schemeClr val="accent1">
                    <a:lumMod val="75000"/>
                  </a:schemeClr>
                </a:solidFill>
                <a:latin typeface="+mn-lt"/>
                <a:cs typeface="+mn-cs"/>
              </a:rPr>
              <a:t>максимальная скорость 600 Мбит/</a:t>
            </a:r>
            <a:r>
              <a:rPr lang="ru-RU" sz="2200" dirty="0">
                <a:solidFill>
                  <a:schemeClr val="accent1">
                    <a:lumMod val="75000"/>
                  </a:schemeClr>
                </a:solidFill>
                <a:latin typeface="+mn-lt"/>
                <a:cs typeface="+mn-cs"/>
              </a:rPr>
              <a:t>с</a:t>
            </a:r>
          </a:p>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Работают в диапазонах 2,4—2,5 или 5,0 ГГц</a:t>
            </a:r>
            <a:endParaRPr lang="en-US" sz="22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Оптимизированные </a:t>
            </a:r>
            <a:r>
              <a:rPr lang="ru-RU" sz="2200" dirty="0">
                <a:solidFill>
                  <a:schemeClr val="accent1">
                    <a:lumMod val="75000"/>
                  </a:schemeClr>
                </a:solidFill>
                <a:latin typeface="+mn-lt"/>
                <a:cs typeface="+mn-cs"/>
              </a:rPr>
              <a:t>механизмы модуляции: </a:t>
            </a:r>
            <a:r>
              <a:rPr lang="ru-RU" sz="2200" dirty="0">
                <a:solidFill>
                  <a:schemeClr val="accent1">
                    <a:lumMod val="75000"/>
                  </a:schemeClr>
                </a:solidFill>
                <a:latin typeface="+mn-lt"/>
                <a:cs typeface="+mn-cs"/>
              </a:rPr>
              <a:t>54Мбит-&gt;75Мбит</a:t>
            </a:r>
            <a:endParaRPr lang="en-US" sz="22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Каналы </a:t>
            </a:r>
            <a:r>
              <a:rPr lang="en-US" sz="2200" dirty="0">
                <a:solidFill>
                  <a:schemeClr val="accent1">
                    <a:lumMod val="75000"/>
                  </a:schemeClr>
                </a:solidFill>
                <a:latin typeface="+mn-lt"/>
                <a:cs typeface="+mn-cs"/>
              </a:rPr>
              <a:t>20 </a:t>
            </a:r>
            <a:r>
              <a:rPr lang="en-US" sz="2200" dirty="0">
                <a:solidFill>
                  <a:schemeClr val="accent1">
                    <a:lumMod val="75000"/>
                  </a:schemeClr>
                </a:solidFill>
                <a:latin typeface="+mn-lt"/>
                <a:cs typeface="+mn-cs"/>
              </a:rPr>
              <a:t>MHz </a:t>
            </a:r>
            <a:r>
              <a:rPr lang="ru-RU" sz="2200" dirty="0">
                <a:solidFill>
                  <a:schemeClr val="accent1">
                    <a:lumMod val="75000"/>
                  </a:schemeClr>
                </a:solidFill>
                <a:latin typeface="+mn-lt"/>
                <a:cs typeface="+mn-cs"/>
              </a:rPr>
              <a:t>или</a:t>
            </a:r>
            <a:r>
              <a:rPr lang="en-US" sz="2200" dirty="0">
                <a:solidFill>
                  <a:schemeClr val="accent1">
                    <a:lumMod val="75000"/>
                  </a:schemeClr>
                </a:solidFill>
                <a:latin typeface="+mn-lt"/>
                <a:cs typeface="+mn-cs"/>
              </a:rPr>
              <a:t> </a:t>
            </a:r>
            <a:r>
              <a:rPr lang="en-US" sz="2200" dirty="0">
                <a:solidFill>
                  <a:schemeClr val="accent1">
                    <a:lumMod val="75000"/>
                  </a:schemeClr>
                </a:solidFill>
                <a:latin typeface="+mn-lt"/>
                <a:cs typeface="+mn-cs"/>
              </a:rPr>
              <a:t>40Mhz </a:t>
            </a:r>
            <a:endParaRPr lang="ru-RU" sz="22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По </a:t>
            </a:r>
            <a:r>
              <a:rPr lang="ru-RU" sz="2200" dirty="0">
                <a:solidFill>
                  <a:schemeClr val="accent1">
                    <a:lumMod val="75000"/>
                  </a:schemeClr>
                </a:solidFill>
                <a:latin typeface="+mn-lt"/>
                <a:cs typeface="+mn-cs"/>
              </a:rPr>
              <a:t>одной антенне — до 150 Мбит/с</a:t>
            </a:r>
            <a:endParaRPr lang="en-US" sz="22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en-US" sz="2200" dirty="0">
                <a:solidFill>
                  <a:schemeClr val="accent1">
                    <a:lumMod val="75000"/>
                  </a:schemeClr>
                </a:solidFill>
                <a:latin typeface="+mn-lt"/>
                <a:cs typeface="+mn-cs"/>
              </a:rPr>
              <a:t>Multiple </a:t>
            </a:r>
            <a:r>
              <a:rPr lang="en-US" sz="2200" dirty="0">
                <a:solidFill>
                  <a:schemeClr val="accent1">
                    <a:lumMod val="75000"/>
                  </a:schemeClr>
                </a:solidFill>
                <a:latin typeface="+mn-lt"/>
                <a:cs typeface="+mn-cs"/>
              </a:rPr>
              <a:t>Input/Multiple Output </a:t>
            </a:r>
            <a:r>
              <a:rPr lang="en-US" sz="2200" dirty="0">
                <a:solidFill>
                  <a:schemeClr val="accent1">
                    <a:lumMod val="75000"/>
                  </a:schemeClr>
                </a:solidFill>
                <a:latin typeface="+mn-lt"/>
                <a:cs typeface="+mn-cs"/>
              </a:rPr>
              <a:t>System</a:t>
            </a:r>
          </a:p>
          <a:p>
            <a:pPr marL="342900" indent="-342900" fontAlgn="auto">
              <a:lnSpc>
                <a:spcPct val="130000"/>
              </a:lnSpc>
              <a:spcBef>
                <a:spcPts val="0"/>
              </a:spcBef>
              <a:spcAft>
                <a:spcPts val="0"/>
              </a:spcAft>
              <a:buFont typeface="Arial"/>
              <a:buChar char="•"/>
              <a:defRPr/>
            </a:pPr>
            <a:r>
              <a:rPr lang="ru-RU" sz="2200" dirty="0">
                <a:solidFill>
                  <a:schemeClr val="accent1">
                    <a:lumMod val="75000"/>
                  </a:schemeClr>
                </a:solidFill>
                <a:latin typeface="+mn-lt"/>
                <a:cs typeface="+mn-cs"/>
              </a:rPr>
              <a:t>Совместим с </a:t>
            </a:r>
            <a:r>
              <a:rPr lang="en-US" sz="2200" dirty="0">
                <a:solidFill>
                  <a:schemeClr val="accent1">
                    <a:lumMod val="75000"/>
                  </a:schemeClr>
                </a:solidFill>
                <a:latin typeface="+mn-lt"/>
                <a:cs typeface="+mn-cs"/>
              </a:rPr>
              <a:t>802.11a</a:t>
            </a:r>
            <a:r>
              <a:rPr lang="en-US" sz="2200" dirty="0">
                <a:solidFill>
                  <a:schemeClr val="accent1">
                    <a:lumMod val="75000"/>
                  </a:schemeClr>
                </a:solidFill>
                <a:latin typeface="+mn-lt"/>
                <a:cs typeface="+mn-cs"/>
              </a:rPr>
              <a:t>, 802.11g </a:t>
            </a:r>
            <a:r>
              <a:rPr lang="ru-RU" sz="2200" dirty="0">
                <a:solidFill>
                  <a:schemeClr val="accent1">
                    <a:lumMod val="75000"/>
                  </a:schemeClr>
                </a:solidFill>
                <a:latin typeface="+mn-lt"/>
                <a:cs typeface="+mn-cs"/>
              </a:rPr>
              <a:t>и</a:t>
            </a:r>
            <a:r>
              <a:rPr lang="en-US" sz="2200" dirty="0">
                <a:solidFill>
                  <a:schemeClr val="accent1">
                    <a:lumMod val="75000"/>
                  </a:schemeClr>
                </a:solidFill>
                <a:latin typeface="+mn-lt"/>
                <a:cs typeface="+mn-cs"/>
              </a:rPr>
              <a:t> 802.11b</a:t>
            </a:r>
            <a:endParaRPr lang="en-US" sz="2200" dirty="0">
              <a:solidFill>
                <a:schemeClr val="accent1">
                  <a:lumMod val="75000"/>
                </a:schemeClr>
              </a:solidFill>
              <a:latin typeface="+mn-lt"/>
              <a:cs typeface="+mn-cs"/>
            </a:endParaRPr>
          </a:p>
          <a:p>
            <a:pPr fontAlgn="auto">
              <a:spcBef>
                <a:spcPts val="0"/>
              </a:spcBef>
              <a:spcAft>
                <a:spcPts val="0"/>
              </a:spcAft>
              <a:defRPr/>
            </a:pPr>
            <a:endParaRPr lang="en-US" sz="2200" dirty="0">
              <a:solidFill>
                <a:schemeClr val="accent1">
                  <a:lumMod val="75000"/>
                </a:schemeClr>
              </a:solidFill>
              <a:latin typeface="+mn-lt"/>
              <a:cs typeface="+mn-cs"/>
            </a:endParaRPr>
          </a:p>
          <a:p>
            <a:pPr fontAlgn="auto">
              <a:spcBef>
                <a:spcPts val="0"/>
              </a:spcBef>
              <a:spcAft>
                <a:spcPts val="0"/>
              </a:spcAft>
              <a:defRPr/>
            </a:pPr>
            <a:endParaRPr lang="en-US" sz="2200" dirty="0">
              <a:solidFill>
                <a:schemeClr val="accent1">
                  <a:lumMod val="75000"/>
                </a:schemeClr>
              </a:solidFill>
              <a:latin typeface="+mn-lt"/>
              <a:cs typeface="+mn-cs"/>
            </a:endParaRPr>
          </a:p>
        </p:txBody>
      </p:sp>
      <p:pic>
        <p:nvPicPr>
          <p:cNvPr id="169987" name="Picture 11" descr="4 port 4511.JPG"/>
          <p:cNvPicPr>
            <a:picLocks noChangeAspect="1"/>
          </p:cNvPicPr>
          <p:nvPr/>
        </p:nvPicPr>
        <p:blipFill>
          <a:blip r:embed="rId2"/>
          <a:srcRect/>
          <a:stretch>
            <a:fillRect/>
          </a:stretch>
        </p:blipFill>
        <p:spPr bwMode="auto">
          <a:xfrm>
            <a:off x="7153275" y="3213100"/>
            <a:ext cx="1743075" cy="29448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33474"/>
                                        </p:tgtEl>
                                        <p:attrNameLst>
                                          <p:attrName>style.visibility</p:attrName>
                                        </p:attrNameLst>
                                      </p:cBhvr>
                                      <p:to>
                                        <p:strVal val="visible"/>
                                      </p:to>
                                    </p:set>
                                    <p:animEffect transition="in" filter="wipe(left)">
                                      <p:cBhvr>
                                        <p:cTn id="7"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9" name="Rectangle 3"/>
          <p:cNvSpPr>
            <a:spLocks noChangeArrowheads="1"/>
          </p:cNvSpPr>
          <p:nvPr/>
        </p:nvSpPr>
        <p:spPr bwMode="auto">
          <a:xfrm>
            <a:off x="354013" y="1778000"/>
            <a:ext cx="8774112" cy="4641850"/>
          </a:xfrm>
          <a:prstGeom prst="rect">
            <a:avLst/>
          </a:prstGeom>
          <a:solidFill>
            <a:schemeClr val="bg2">
              <a:alpha val="59999"/>
            </a:schemeClr>
          </a:solidFill>
          <a:ln w="9525">
            <a:noFill/>
            <a:miter lim="800000"/>
            <a:headEnd/>
            <a:tailEnd/>
          </a:ln>
        </p:spPr>
        <p:txBody>
          <a:bodyPr wrap="none" anchor="ctr"/>
          <a:lstStyle/>
          <a:p>
            <a:endParaRPr lang="ru-RU"/>
          </a:p>
        </p:txBody>
      </p:sp>
      <p:sp>
        <p:nvSpPr>
          <p:cNvPr id="8270" name="AutoShape 4"/>
          <p:cNvSpPr>
            <a:spLocks noChangeArrowheads="1"/>
          </p:cNvSpPr>
          <p:nvPr/>
        </p:nvSpPr>
        <p:spPr bwMode="auto">
          <a:xfrm rot="-5400000">
            <a:off x="-907256" y="3104357"/>
            <a:ext cx="4556125" cy="2033587"/>
          </a:xfrm>
          <a:custGeom>
            <a:avLst/>
            <a:gdLst>
              <a:gd name="T0" fmla="*/ 4165058 w 21600"/>
              <a:gd name="T1" fmla="*/ 1016794 h 21600"/>
              <a:gd name="T2" fmla="*/ 2278063 w 21600"/>
              <a:gd name="T3" fmla="*/ 2033587 h 21600"/>
              <a:gd name="T4" fmla="*/ 391067 w 21600"/>
              <a:gd name="T5" fmla="*/ 1016794 h 21600"/>
              <a:gd name="T6" fmla="*/ 2278063 w 21600"/>
              <a:gd name="T7" fmla="*/ 0 h 21600"/>
              <a:gd name="T8" fmla="*/ 0 60000 65536"/>
              <a:gd name="T9" fmla="*/ 0 60000 65536"/>
              <a:gd name="T10" fmla="*/ 0 60000 65536"/>
              <a:gd name="T11" fmla="*/ 0 60000 65536"/>
              <a:gd name="T12" fmla="*/ 3654 w 21600"/>
              <a:gd name="T13" fmla="*/ 3654 h 21600"/>
              <a:gd name="T14" fmla="*/ 17946 w 21600"/>
              <a:gd name="T15" fmla="*/ 17946 h 21600"/>
            </a:gdLst>
            <a:ahLst/>
            <a:cxnLst>
              <a:cxn ang="T8">
                <a:pos x="T0" y="T1"/>
              </a:cxn>
              <a:cxn ang="T9">
                <a:pos x="T2" y="T3"/>
              </a:cxn>
              <a:cxn ang="T10">
                <a:pos x="T4" y="T5"/>
              </a:cxn>
              <a:cxn ang="T11">
                <a:pos x="T6" y="T7"/>
              </a:cxn>
            </a:cxnLst>
            <a:rect l="T12" t="T13" r="T14" b="T15"/>
            <a:pathLst>
              <a:path w="21600" h="21600">
                <a:moveTo>
                  <a:pt x="0" y="0"/>
                </a:moveTo>
                <a:lnTo>
                  <a:pt x="3707" y="21600"/>
                </a:lnTo>
                <a:lnTo>
                  <a:pt x="17893" y="21600"/>
                </a:lnTo>
                <a:lnTo>
                  <a:pt x="21600" y="0"/>
                </a:lnTo>
                <a:close/>
              </a:path>
            </a:pathLst>
          </a:custGeom>
          <a:gradFill rotWithShape="1">
            <a:gsLst>
              <a:gs pos="0">
                <a:srgbClr val="A4A09A"/>
              </a:gs>
              <a:gs pos="100000">
                <a:srgbClr val="D8D2CA">
                  <a:alpha val="89998"/>
                </a:srgbClr>
              </a:gs>
            </a:gsLst>
            <a:lin ang="5400000" scaled="1"/>
          </a:gradFill>
          <a:ln w="9525">
            <a:noFill/>
            <a:round/>
            <a:headEnd/>
            <a:tailEnd/>
          </a:ln>
        </p:spPr>
        <p:txBody>
          <a:bodyPr wrap="none" anchor="ctr"/>
          <a:lstStyle/>
          <a:p>
            <a:endParaRPr lang="ru-RU"/>
          </a:p>
        </p:txBody>
      </p:sp>
      <p:sp>
        <p:nvSpPr>
          <p:cNvPr id="8271" name="AutoShape 5"/>
          <p:cNvSpPr>
            <a:spLocks noChangeArrowheads="1"/>
          </p:cNvSpPr>
          <p:nvPr/>
        </p:nvSpPr>
        <p:spPr bwMode="auto">
          <a:xfrm rot="5400000" flipH="1">
            <a:off x="5835650" y="3106738"/>
            <a:ext cx="4556125" cy="2028825"/>
          </a:xfrm>
          <a:custGeom>
            <a:avLst/>
            <a:gdLst>
              <a:gd name="T0" fmla="*/ 4168433 w 21600"/>
              <a:gd name="T1" fmla="*/ 1014412 h 21600"/>
              <a:gd name="T2" fmla="*/ 2278063 w 21600"/>
              <a:gd name="T3" fmla="*/ 2028825 h 21600"/>
              <a:gd name="T4" fmla="*/ 387692 w 21600"/>
              <a:gd name="T5" fmla="*/ 1014412 h 21600"/>
              <a:gd name="T6" fmla="*/ 2278063 w 21600"/>
              <a:gd name="T7" fmla="*/ 0 h 21600"/>
              <a:gd name="T8" fmla="*/ 0 60000 65536"/>
              <a:gd name="T9" fmla="*/ 0 60000 65536"/>
              <a:gd name="T10" fmla="*/ 0 60000 65536"/>
              <a:gd name="T11" fmla="*/ 0 60000 65536"/>
              <a:gd name="T12" fmla="*/ 3638 w 21600"/>
              <a:gd name="T13" fmla="*/ 3638 h 21600"/>
              <a:gd name="T14" fmla="*/ 17962 w 21600"/>
              <a:gd name="T15" fmla="*/ 17962 h 21600"/>
            </a:gdLst>
            <a:ahLst/>
            <a:cxnLst>
              <a:cxn ang="T8">
                <a:pos x="T0" y="T1"/>
              </a:cxn>
              <a:cxn ang="T9">
                <a:pos x="T2" y="T3"/>
              </a:cxn>
              <a:cxn ang="T10">
                <a:pos x="T4" y="T5"/>
              </a:cxn>
              <a:cxn ang="T11">
                <a:pos x="T6" y="T7"/>
              </a:cxn>
            </a:cxnLst>
            <a:rect l="T12" t="T13" r="T14" b="T15"/>
            <a:pathLst>
              <a:path w="21600" h="21600">
                <a:moveTo>
                  <a:pt x="0" y="0"/>
                </a:moveTo>
                <a:lnTo>
                  <a:pt x="3676" y="21600"/>
                </a:lnTo>
                <a:lnTo>
                  <a:pt x="17924" y="21600"/>
                </a:lnTo>
                <a:lnTo>
                  <a:pt x="21600" y="0"/>
                </a:lnTo>
                <a:close/>
              </a:path>
            </a:pathLst>
          </a:custGeom>
          <a:gradFill rotWithShape="1">
            <a:gsLst>
              <a:gs pos="0">
                <a:srgbClr val="A4A09A"/>
              </a:gs>
              <a:gs pos="100000">
                <a:srgbClr val="D8D2CA">
                  <a:alpha val="89998"/>
                </a:srgbClr>
              </a:gs>
            </a:gsLst>
            <a:lin ang="5400000" scaled="1"/>
          </a:gradFill>
          <a:ln w="9525">
            <a:noFill/>
            <a:round/>
            <a:headEnd/>
            <a:tailEnd/>
          </a:ln>
        </p:spPr>
        <p:txBody>
          <a:bodyPr rot="10800000" vert="eaVert" wrap="none" anchor="ctr"/>
          <a:lstStyle/>
          <a:p>
            <a:endParaRPr lang="ru-RU"/>
          </a:p>
        </p:txBody>
      </p:sp>
      <p:sp>
        <p:nvSpPr>
          <p:cNvPr id="8272" name="AutoShape 6"/>
          <p:cNvSpPr>
            <a:spLocks noChangeArrowheads="1"/>
          </p:cNvSpPr>
          <p:nvPr/>
        </p:nvSpPr>
        <p:spPr bwMode="auto">
          <a:xfrm rot="-5400000">
            <a:off x="3245644" y="1740694"/>
            <a:ext cx="3008312" cy="4768850"/>
          </a:xfrm>
          <a:custGeom>
            <a:avLst/>
            <a:gdLst>
              <a:gd name="T0" fmla="*/ 3008312 w 21600"/>
              <a:gd name="T1" fmla="*/ 2384425 h 21600"/>
              <a:gd name="T2" fmla="*/ 1504156 w 21600"/>
              <a:gd name="T3" fmla="*/ 4768850 h 21600"/>
              <a:gd name="T4" fmla="*/ 0 w 21600"/>
              <a:gd name="T5" fmla="*/ 2384425 h 21600"/>
              <a:gd name="T6" fmla="*/ 1504156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close/>
              </a:path>
            </a:pathLst>
          </a:custGeom>
          <a:solidFill>
            <a:srgbClr val="D8D2CA">
              <a:alpha val="79999"/>
            </a:srgbClr>
          </a:solidFill>
          <a:ln w="9525">
            <a:noFill/>
            <a:round/>
            <a:headEnd/>
            <a:tailEnd/>
          </a:ln>
        </p:spPr>
        <p:txBody>
          <a:bodyPr wrap="none" anchor="ctr"/>
          <a:lstStyle/>
          <a:p>
            <a:endParaRPr lang="ru-RU"/>
          </a:p>
        </p:txBody>
      </p:sp>
      <p:sp>
        <p:nvSpPr>
          <p:cNvPr id="8273" name="AutoShape 7"/>
          <p:cNvSpPr>
            <a:spLocks noChangeArrowheads="1"/>
          </p:cNvSpPr>
          <p:nvPr/>
        </p:nvSpPr>
        <p:spPr bwMode="auto">
          <a:xfrm>
            <a:off x="3151188" y="3449638"/>
            <a:ext cx="1520825" cy="2179637"/>
          </a:xfrm>
          <a:prstGeom prst="bevel">
            <a:avLst>
              <a:gd name="adj" fmla="val 4343"/>
            </a:avLst>
          </a:prstGeom>
          <a:solidFill>
            <a:schemeClr val="folHlink">
              <a:alpha val="20000"/>
            </a:schemeClr>
          </a:solidFill>
          <a:ln w="9525">
            <a:noFill/>
            <a:miter lim="800000"/>
            <a:headEnd/>
            <a:tailEnd/>
          </a:ln>
        </p:spPr>
        <p:txBody>
          <a:bodyPr wrap="none" anchor="ctr"/>
          <a:lstStyle/>
          <a:p>
            <a:pPr algn="ctr"/>
            <a:endParaRPr lang="ru-RU">
              <a:solidFill>
                <a:srgbClr val="D8D2CA"/>
              </a:solidFill>
            </a:endParaRPr>
          </a:p>
        </p:txBody>
      </p:sp>
      <p:sp>
        <p:nvSpPr>
          <p:cNvPr id="8274" name="AutoShape 8"/>
          <p:cNvSpPr>
            <a:spLocks noChangeArrowheads="1"/>
          </p:cNvSpPr>
          <p:nvPr/>
        </p:nvSpPr>
        <p:spPr bwMode="auto">
          <a:xfrm>
            <a:off x="5849938" y="3571875"/>
            <a:ext cx="793750" cy="995363"/>
          </a:xfrm>
          <a:prstGeom prst="bevel">
            <a:avLst>
              <a:gd name="adj" fmla="val 4343"/>
            </a:avLst>
          </a:prstGeom>
          <a:solidFill>
            <a:srgbClr val="455560">
              <a:alpha val="20000"/>
            </a:srgbClr>
          </a:solidFill>
          <a:ln w="9525">
            <a:noFill/>
            <a:miter lim="800000"/>
            <a:headEnd/>
            <a:tailEnd/>
          </a:ln>
        </p:spPr>
        <p:txBody>
          <a:bodyPr wrap="none" anchor="ctr"/>
          <a:lstStyle/>
          <a:p>
            <a:pPr algn="ctr"/>
            <a:endParaRPr lang="ru-RU">
              <a:solidFill>
                <a:srgbClr val="D8D2CA"/>
              </a:solidFill>
            </a:endParaRPr>
          </a:p>
        </p:txBody>
      </p:sp>
      <p:grpSp>
        <p:nvGrpSpPr>
          <p:cNvPr id="2" name="Group 9"/>
          <p:cNvGrpSpPr>
            <a:grpSpLocks/>
          </p:cNvGrpSpPr>
          <p:nvPr/>
        </p:nvGrpSpPr>
        <p:grpSpPr bwMode="auto">
          <a:xfrm>
            <a:off x="839788" y="3557588"/>
            <a:ext cx="1257300" cy="1816100"/>
            <a:chOff x="520" y="2128"/>
            <a:chExt cx="792" cy="1144"/>
          </a:xfrm>
        </p:grpSpPr>
        <p:sp>
          <p:nvSpPr>
            <p:cNvPr id="8307" name="AutoShape 10"/>
            <p:cNvSpPr>
              <a:spLocks noChangeArrowheads="1"/>
            </p:cNvSpPr>
            <p:nvPr/>
          </p:nvSpPr>
          <p:spPr bwMode="auto">
            <a:xfrm>
              <a:off x="520" y="2128"/>
              <a:ext cx="792" cy="1144"/>
            </a:xfrm>
            <a:prstGeom prst="roundRect">
              <a:avLst>
                <a:gd name="adj" fmla="val 16667"/>
              </a:avLst>
            </a:prstGeom>
            <a:solidFill>
              <a:schemeClr val="tx1">
                <a:alpha val="59999"/>
              </a:schemeClr>
            </a:solidFill>
            <a:ln w="9525">
              <a:noFill/>
              <a:round/>
              <a:headEnd/>
              <a:tailEnd/>
            </a:ln>
          </p:spPr>
          <p:txBody>
            <a:bodyPr wrap="none" anchor="ctr"/>
            <a:lstStyle/>
            <a:p>
              <a:endParaRPr lang="ru-RU"/>
            </a:p>
          </p:txBody>
        </p:sp>
        <p:sp>
          <p:nvSpPr>
            <p:cNvPr id="8308" name="Rectangle 11"/>
            <p:cNvSpPr>
              <a:spLocks noChangeArrowheads="1"/>
            </p:cNvSpPr>
            <p:nvPr/>
          </p:nvSpPr>
          <p:spPr bwMode="auto">
            <a:xfrm flipV="1">
              <a:off x="614" y="2911"/>
              <a:ext cx="593" cy="290"/>
            </a:xfrm>
            <a:prstGeom prst="rect">
              <a:avLst/>
            </a:prstGeom>
            <a:noFill/>
            <a:ln w="9525">
              <a:noFill/>
              <a:miter lim="800000"/>
              <a:headEnd/>
              <a:tailEnd/>
            </a:ln>
          </p:spPr>
          <p:txBody>
            <a:bodyPr rot="10800000" wrap="none" anchor="ctr"/>
            <a:lstStyle/>
            <a:p>
              <a:pPr algn="ctr"/>
              <a:r>
                <a:rPr lang="en-US" sz="1200">
                  <a:solidFill>
                    <a:schemeClr val="bg1"/>
                  </a:solidFill>
                </a:rPr>
                <a:t>Mobile</a:t>
              </a:r>
              <a:br>
                <a:rPr lang="en-US" sz="1200">
                  <a:solidFill>
                    <a:schemeClr val="bg1"/>
                  </a:solidFill>
                </a:rPr>
              </a:br>
              <a:r>
                <a:rPr lang="en-US" sz="1200">
                  <a:solidFill>
                    <a:schemeClr val="bg1"/>
                  </a:solidFill>
                </a:rPr>
                <a:t>Terminal</a:t>
              </a:r>
            </a:p>
          </p:txBody>
        </p:sp>
        <p:pic>
          <p:nvPicPr>
            <p:cNvPr id="8309" name="Picture 12" descr="access"/>
            <p:cNvPicPr>
              <a:picLocks noChangeAspect="1" noChangeArrowheads="1"/>
            </p:cNvPicPr>
            <p:nvPr/>
          </p:nvPicPr>
          <p:blipFill>
            <a:blip r:embed="rId3"/>
            <a:srcRect/>
            <a:stretch>
              <a:fillRect/>
            </a:stretch>
          </p:blipFill>
          <p:spPr bwMode="auto">
            <a:xfrm>
              <a:off x="545" y="2176"/>
              <a:ext cx="739" cy="718"/>
            </a:xfrm>
            <a:prstGeom prst="rect">
              <a:avLst/>
            </a:prstGeom>
            <a:noFill/>
            <a:ln w="9525">
              <a:noFill/>
              <a:miter lim="800000"/>
              <a:headEnd/>
              <a:tailEnd/>
            </a:ln>
          </p:spPr>
        </p:pic>
      </p:grpSp>
      <p:sp>
        <p:nvSpPr>
          <p:cNvPr id="8276" name="Rectangle 13"/>
          <p:cNvSpPr>
            <a:spLocks noChangeArrowheads="1"/>
          </p:cNvSpPr>
          <p:nvPr/>
        </p:nvSpPr>
        <p:spPr bwMode="auto">
          <a:xfrm>
            <a:off x="173038" y="107950"/>
            <a:ext cx="7783512" cy="728663"/>
          </a:xfrm>
          <a:prstGeom prst="rect">
            <a:avLst/>
          </a:prstGeom>
          <a:noFill/>
          <a:ln w="9525">
            <a:noFill/>
            <a:miter lim="800000"/>
            <a:headEnd/>
            <a:tailEnd/>
          </a:ln>
        </p:spPr>
        <p:txBody>
          <a:bodyPr lIns="0" tIns="0" rIns="0" bIns="0" anchor="ctr"/>
          <a:lstStyle/>
          <a:p>
            <a:r>
              <a:rPr lang="en-US" sz="2800" b="1">
                <a:solidFill>
                  <a:schemeClr val="bg1"/>
                </a:solidFill>
              </a:rPr>
              <a:t>MIMO Operation (Multiple Spatial Streams)</a:t>
            </a:r>
          </a:p>
        </p:txBody>
      </p:sp>
      <p:graphicFrame>
        <p:nvGraphicFramePr>
          <p:cNvPr id="332814" name="Object 74"/>
          <p:cNvGraphicFramePr>
            <a:graphicFrameLocks noChangeAspect="1"/>
          </p:cNvGraphicFramePr>
          <p:nvPr/>
        </p:nvGraphicFramePr>
        <p:xfrm>
          <a:off x="2000250" y="4119563"/>
          <a:ext cx="1803400" cy="569912"/>
        </p:xfrm>
        <a:graphic>
          <a:graphicData uri="http://schemas.openxmlformats.org/presentationml/2006/ole">
            <p:oleObj spid="_x0000_s8266" name="Visio" r:id="rId4" imgW="2987802" imgH="1048918" progId="">
              <p:embed/>
            </p:oleObj>
          </a:graphicData>
        </a:graphic>
      </p:graphicFrame>
      <p:sp>
        <p:nvSpPr>
          <p:cNvPr id="332823" name="Rectangle 23"/>
          <p:cNvSpPr>
            <a:spLocks noChangeArrowheads="1"/>
          </p:cNvSpPr>
          <p:nvPr/>
        </p:nvSpPr>
        <p:spPr bwMode="auto">
          <a:xfrm flipV="1">
            <a:off x="369888" y="1123950"/>
            <a:ext cx="8774112" cy="531813"/>
          </a:xfrm>
          <a:prstGeom prst="rect">
            <a:avLst/>
          </a:prstGeom>
          <a:solidFill>
            <a:schemeClr val="tx1">
              <a:alpha val="79999"/>
            </a:schemeClr>
          </a:solidFill>
          <a:ln w="9525">
            <a:noFill/>
            <a:miter lim="800000"/>
            <a:headEnd/>
            <a:tailEnd/>
          </a:ln>
        </p:spPr>
        <p:txBody>
          <a:bodyPr rot="10800000" wrap="none" lIns="182880" anchor="ctr"/>
          <a:lstStyle/>
          <a:p>
            <a:r>
              <a:rPr lang="en-US" sz="1600">
                <a:solidFill>
                  <a:schemeClr val="bg1"/>
                </a:solidFill>
              </a:rPr>
              <a:t>Multipath (No) Problem</a:t>
            </a:r>
          </a:p>
        </p:txBody>
      </p:sp>
      <p:grpSp>
        <p:nvGrpSpPr>
          <p:cNvPr id="3" name="Group 26"/>
          <p:cNvGrpSpPr>
            <a:grpSpLocks/>
          </p:cNvGrpSpPr>
          <p:nvPr/>
        </p:nvGrpSpPr>
        <p:grpSpPr bwMode="auto">
          <a:xfrm>
            <a:off x="5686425" y="2468563"/>
            <a:ext cx="1881188" cy="568325"/>
            <a:chOff x="4235" y="3423"/>
            <a:chExt cx="1185" cy="358"/>
          </a:xfrm>
        </p:grpSpPr>
        <p:sp>
          <p:nvSpPr>
            <p:cNvPr id="8305" name="Freeform 27"/>
            <p:cNvSpPr>
              <a:spLocks/>
            </p:cNvSpPr>
            <p:nvPr/>
          </p:nvSpPr>
          <p:spPr bwMode="auto">
            <a:xfrm>
              <a:off x="4323" y="3423"/>
              <a:ext cx="976" cy="358"/>
            </a:xfrm>
            <a:custGeom>
              <a:avLst/>
              <a:gdLst>
                <a:gd name="T0" fmla="*/ 0 w 976"/>
                <a:gd name="T1" fmla="*/ 204 h 358"/>
                <a:gd name="T2" fmla="*/ 88 w 976"/>
                <a:gd name="T3" fmla="*/ 52 h 358"/>
                <a:gd name="T4" fmla="*/ 208 w 976"/>
                <a:gd name="T5" fmla="*/ 52 h 358"/>
                <a:gd name="T6" fmla="*/ 296 w 976"/>
                <a:gd name="T7" fmla="*/ 44 h 358"/>
                <a:gd name="T8" fmla="*/ 368 w 976"/>
                <a:gd name="T9" fmla="*/ 36 h 358"/>
                <a:gd name="T10" fmla="*/ 464 w 976"/>
                <a:gd name="T11" fmla="*/ 156 h 358"/>
                <a:gd name="T12" fmla="*/ 512 w 976"/>
                <a:gd name="T13" fmla="*/ 228 h 358"/>
                <a:gd name="T14" fmla="*/ 592 w 976"/>
                <a:gd name="T15" fmla="*/ 300 h 358"/>
                <a:gd name="T16" fmla="*/ 664 w 976"/>
                <a:gd name="T17" fmla="*/ 340 h 358"/>
                <a:gd name="T18" fmla="*/ 712 w 976"/>
                <a:gd name="T19" fmla="*/ 356 h 358"/>
                <a:gd name="T20" fmla="*/ 816 w 976"/>
                <a:gd name="T21" fmla="*/ 348 h 358"/>
                <a:gd name="T22" fmla="*/ 824 w 976"/>
                <a:gd name="T23" fmla="*/ 324 h 358"/>
                <a:gd name="T24" fmla="*/ 856 w 976"/>
                <a:gd name="T25" fmla="*/ 276 h 358"/>
                <a:gd name="T26" fmla="*/ 976 w 976"/>
                <a:gd name="T27" fmla="*/ 188 h 3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76"/>
                <a:gd name="T43" fmla="*/ 0 h 358"/>
                <a:gd name="T44" fmla="*/ 976 w 976"/>
                <a:gd name="T45" fmla="*/ 358 h 3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76" h="358">
                  <a:moveTo>
                    <a:pt x="0" y="204"/>
                  </a:moveTo>
                  <a:cubicBezTo>
                    <a:pt x="15" y="129"/>
                    <a:pt x="24" y="95"/>
                    <a:pt x="88" y="52"/>
                  </a:cubicBezTo>
                  <a:cubicBezTo>
                    <a:pt x="122" y="0"/>
                    <a:pt x="165" y="23"/>
                    <a:pt x="208" y="52"/>
                  </a:cubicBezTo>
                  <a:cubicBezTo>
                    <a:pt x="237" y="49"/>
                    <a:pt x="267" y="50"/>
                    <a:pt x="296" y="44"/>
                  </a:cubicBezTo>
                  <a:cubicBezTo>
                    <a:pt x="378" y="26"/>
                    <a:pt x="235" y="14"/>
                    <a:pt x="368" y="36"/>
                  </a:cubicBezTo>
                  <a:cubicBezTo>
                    <a:pt x="404" y="72"/>
                    <a:pt x="423" y="128"/>
                    <a:pt x="464" y="156"/>
                  </a:cubicBezTo>
                  <a:cubicBezTo>
                    <a:pt x="474" y="187"/>
                    <a:pt x="499" y="199"/>
                    <a:pt x="512" y="228"/>
                  </a:cubicBezTo>
                  <a:cubicBezTo>
                    <a:pt x="540" y="291"/>
                    <a:pt x="514" y="284"/>
                    <a:pt x="592" y="300"/>
                  </a:cubicBezTo>
                  <a:cubicBezTo>
                    <a:pt x="614" y="315"/>
                    <a:pt x="640" y="329"/>
                    <a:pt x="664" y="340"/>
                  </a:cubicBezTo>
                  <a:cubicBezTo>
                    <a:pt x="679" y="347"/>
                    <a:pt x="712" y="356"/>
                    <a:pt x="712" y="356"/>
                  </a:cubicBezTo>
                  <a:cubicBezTo>
                    <a:pt x="747" y="353"/>
                    <a:pt x="783" y="358"/>
                    <a:pt x="816" y="348"/>
                  </a:cubicBezTo>
                  <a:cubicBezTo>
                    <a:pt x="824" y="346"/>
                    <a:pt x="820" y="331"/>
                    <a:pt x="824" y="324"/>
                  </a:cubicBezTo>
                  <a:cubicBezTo>
                    <a:pt x="833" y="307"/>
                    <a:pt x="845" y="292"/>
                    <a:pt x="856" y="276"/>
                  </a:cubicBezTo>
                  <a:cubicBezTo>
                    <a:pt x="878" y="243"/>
                    <a:pt x="976" y="231"/>
                    <a:pt x="976" y="188"/>
                  </a:cubicBezTo>
                </a:path>
              </a:pathLst>
            </a:custGeom>
            <a:noFill/>
            <a:ln w="19050">
              <a:solidFill>
                <a:srgbClr val="FF0000"/>
              </a:solidFill>
              <a:round/>
              <a:headEnd/>
              <a:tailEnd/>
            </a:ln>
          </p:spPr>
          <p:txBody>
            <a:bodyPr/>
            <a:lstStyle/>
            <a:p>
              <a:endParaRPr lang="ru-RU"/>
            </a:p>
          </p:txBody>
        </p:sp>
        <p:sp>
          <p:nvSpPr>
            <p:cNvPr id="8306" name="Line 28"/>
            <p:cNvSpPr>
              <a:spLocks noChangeShapeType="1"/>
            </p:cNvSpPr>
            <p:nvPr/>
          </p:nvSpPr>
          <p:spPr bwMode="auto">
            <a:xfrm flipV="1">
              <a:off x="4235" y="3587"/>
              <a:ext cx="1185" cy="25"/>
            </a:xfrm>
            <a:prstGeom prst="line">
              <a:avLst/>
            </a:prstGeom>
            <a:noFill/>
            <a:ln w="19050">
              <a:solidFill>
                <a:srgbClr val="FF0000"/>
              </a:solidFill>
              <a:round/>
              <a:headEnd/>
              <a:tailEnd/>
            </a:ln>
          </p:spPr>
          <p:txBody>
            <a:bodyPr/>
            <a:lstStyle/>
            <a:p>
              <a:endParaRPr lang="ru-RU"/>
            </a:p>
          </p:txBody>
        </p:sp>
      </p:grpSp>
      <p:grpSp>
        <p:nvGrpSpPr>
          <p:cNvPr id="4" name="Group 40"/>
          <p:cNvGrpSpPr>
            <a:grpSpLocks/>
          </p:cNvGrpSpPr>
          <p:nvPr/>
        </p:nvGrpSpPr>
        <p:grpSpPr bwMode="auto">
          <a:xfrm>
            <a:off x="7375525" y="2584450"/>
            <a:ext cx="1668463" cy="1652588"/>
            <a:chOff x="4553" y="1449"/>
            <a:chExt cx="1051" cy="1041"/>
          </a:xfrm>
        </p:grpSpPr>
        <p:sp>
          <p:nvSpPr>
            <p:cNvPr id="8302" name="AutoShape 41"/>
            <p:cNvSpPr>
              <a:spLocks noChangeArrowheads="1"/>
            </p:cNvSpPr>
            <p:nvPr/>
          </p:nvSpPr>
          <p:spPr bwMode="auto">
            <a:xfrm>
              <a:off x="4688" y="1449"/>
              <a:ext cx="792" cy="1039"/>
            </a:xfrm>
            <a:prstGeom prst="roundRect">
              <a:avLst>
                <a:gd name="adj" fmla="val 16667"/>
              </a:avLst>
            </a:prstGeom>
            <a:solidFill>
              <a:schemeClr val="tx1">
                <a:alpha val="59999"/>
              </a:schemeClr>
            </a:solidFill>
            <a:ln w="9525">
              <a:noFill/>
              <a:round/>
              <a:headEnd/>
              <a:tailEnd/>
            </a:ln>
          </p:spPr>
          <p:txBody>
            <a:bodyPr wrap="none" anchor="ctr"/>
            <a:lstStyle/>
            <a:p>
              <a:endParaRPr lang="ru-RU"/>
            </a:p>
          </p:txBody>
        </p:sp>
        <p:sp>
          <p:nvSpPr>
            <p:cNvPr id="8303" name="Rectangle 42"/>
            <p:cNvSpPr>
              <a:spLocks noChangeArrowheads="1"/>
            </p:cNvSpPr>
            <p:nvPr/>
          </p:nvSpPr>
          <p:spPr bwMode="auto">
            <a:xfrm flipV="1">
              <a:off x="4779" y="2196"/>
              <a:ext cx="593" cy="294"/>
            </a:xfrm>
            <a:prstGeom prst="rect">
              <a:avLst/>
            </a:prstGeom>
            <a:noFill/>
            <a:ln w="9525">
              <a:noFill/>
              <a:miter lim="800000"/>
              <a:headEnd/>
              <a:tailEnd/>
            </a:ln>
          </p:spPr>
          <p:txBody>
            <a:bodyPr rot="10800000" wrap="none" anchor="ctr"/>
            <a:lstStyle/>
            <a:p>
              <a:pPr algn="ctr"/>
              <a:r>
                <a:rPr lang="en-US" sz="1200">
                  <a:solidFill>
                    <a:schemeClr val="bg1"/>
                  </a:solidFill>
                </a:rPr>
                <a:t>Access Point</a:t>
              </a:r>
            </a:p>
          </p:txBody>
        </p:sp>
        <p:pic>
          <p:nvPicPr>
            <p:cNvPr id="8304" name="Picture 43" descr="ap7131-ant"/>
            <p:cNvPicPr>
              <a:picLocks noChangeAspect="1" noChangeArrowheads="1"/>
            </p:cNvPicPr>
            <p:nvPr/>
          </p:nvPicPr>
          <p:blipFill>
            <a:blip r:embed="rId5"/>
            <a:srcRect/>
            <a:stretch>
              <a:fillRect/>
            </a:stretch>
          </p:blipFill>
          <p:spPr bwMode="auto">
            <a:xfrm>
              <a:off x="4553" y="1518"/>
              <a:ext cx="1051" cy="729"/>
            </a:xfrm>
            <a:prstGeom prst="rect">
              <a:avLst/>
            </a:prstGeom>
            <a:noFill/>
            <a:ln w="9525">
              <a:noFill/>
              <a:miter lim="800000"/>
              <a:headEnd/>
              <a:tailEnd/>
            </a:ln>
          </p:spPr>
        </p:pic>
      </p:grpSp>
      <p:graphicFrame>
        <p:nvGraphicFramePr>
          <p:cNvPr id="332844" name="Object 75"/>
          <p:cNvGraphicFramePr>
            <a:graphicFrameLocks noChangeAspect="1"/>
          </p:cNvGraphicFramePr>
          <p:nvPr/>
        </p:nvGraphicFramePr>
        <p:xfrm>
          <a:off x="1998663" y="3275013"/>
          <a:ext cx="1803400" cy="569912"/>
        </p:xfrm>
        <a:graphic>
          <a:graphicData uri="http://schemas.openxmlformats.org/presentationml/2006/ole">
            <p:oleObj spid="_x0000_s8267" name="Visio" r:id="rId6" imgW="2948330" imgH="932078" progId="">
              <p:embed/>
            </p:oleObj>
          </a:graphicData>
        </a:graphic>
      </p:graphicFrame>
      <p:graphicFrame>
        <p:nvGraphicFramePr>
          <p:cNvPr id="332845" name="Object 76"/>
          <p:cNvGraphicFramePr>
            <a:graphicFrameLocks noChangeAspect="1"/>
          </p:cNvGraphicFramePr>
          <p:nvPr/>
        </p:nvGraphicFramePr>
        <p:xfrm>
          <a:off x="1998663" y="5086350"/>
          <a:ext cx="1803400" cy="569913"/>
        </p:xfrm>
        <a:graphic>
          <a:graphicData uri="http://schemas.openxmlformats.org/presentationml/2006/ole">
            <p:oleObj spid="_x0000_s8268" name="Visio" r:id="rId7" imgW="2987802" imgH="1048918" progId="">
              <p:embed/>
            </p:oleObj>
          </a:graphicData>
        </a:graphic>
      </p:graphicFrame>
      <p:grpSp>
        <p:nvGrpSpPr>
          <p:cNvPr id="5" name="Group 52"/>
          <p:cNvGrpSpPr>
            <a:grpSpLocks/>
          </p:cNvGrpSpPr>
          <p:nvPr/>
        </p:nvGrpSpPr>
        <p:grpSpPr bwMode="auto">
          <a:xfrm>
            <a:off x="5838825" y="3257550"/>
            <a:ext cx="1574800" cy="657225"/>
            <a:chOff x="3678" y="2052"/>
            <a:chExt cx="992" cy="414"/>
          </a:xfrm>
        </p:grpSpPr>
        <p:sp>
          <p:nvSpPr>
            <p:cNvPr id="8300" name="Line 47"/>
            <p:cNvSpPr>
              <a:spLocks noChangeShapeType="1"/>
            </p:cNvSpPr>
            <p:nvPr/>
          </p:nvSpPr>
          <p:spPr bwMode="auto">
            <a:xfrm>
              <a:off x="3678" y="2233"/>
              <a:ext cx="992" cy="0"/>
            </a:xfrm>
            <a:prstGeom prst="line">
              <a:avLst/>
            </a:prstGeom>
            <a:noFill/>
            <a:ln w="28575">
              <a:solidFill>
                <a:srgbClr val="FF6600"/>
              </a:solidFill>
              <a:round/>
              <a:headEnd/>
              <a:tailEnd/>
            </a:ln>
          </p:spPr>
          <p:txBody>
            <a:bodyPr/>
            <a:lstStyle/>
            <a:p>
              <a:endParaRPr lang="ru-RU"/>
            </a:p>
          </p:txBody>
        </p:sp>
        <p:sp>
          <p:nvSpPr>
            <p:cNvPr id="8301" name="Freeform 49"/>
            <p:cNvSpPr>
              <a:spLocks/>
            </p:cNvSpPr>
            <p:nvPr/>
          </p:nvSpPr>
          <p:spPr bwMode="auto">
            <a:xfrm>
              <a:off x="3690" y="2052"/>
              <a:ext cx="948" cy="414"/>
            </a:xfrm>
            <a:custGeom>
              <a:avLst/>
              <a:gdLst>
                <a:gd name="T0" fmla="*/ 0 w 948"/>
                <a:gd name="T1" fmla="*/ 186 h 414"/>
                <a:gd name="T2" fmla="*/ 84 w 948"/>
                <a:gd name="T3" fmla="*/ 330 h 414"/>
                <a:gd name="T4" fmla="*/ 102 w 948"/>
                <a:gd name="T5" fmla="*/ 336 h 414"/>
                <a:gd name="T6" fmla="*/ 198 w 948"/>
                <a:gd name="T7" fmla="*/ 366 h 414"/>
                <a:gd name="T8" fmla="*/ 216 w 948"/>
                <a:gd name="T9" fmla="*/ 378 h 414"/>
                <a:gd name="T10" fmla="*/ 228 w 948"/>
                <a:gd name="T11" fmla="*/ 414 h 414"/>
                <a:gd name="T12" fmla="*/ 282 w 948"/>
                <a:gd name="T13" fmla="*/ 372 h 414"/>
                <a:gd name="T14" fmla="*/ 294 w 948"/>
                <a:gd name="T15" fmla="*/ 354 h 414"/>
                <a:gd name="T16" fmla="*/ 312 w 948"/>
                <a:gd name="T17" fmla="*/ 348 h 414"/>
                <a:gd name="T18" fmla="*/ 336 w 948"/>
                <a:gd name="T19" fmla="*/ 294 h 414"/>
                <a:gd name="T20" fmla="*/ 336 w 948"/>
                <a:gd name="T21" fmla="*/ 186 h 414"/>
                <a:gd name="T22" fmla="*/ 372 w 948"/>
                <a:gd name="T23" fmla="*/ 162 h 414"/>
                <a:gd name="T24" fmla="*/ 426 w 948"/>
                <a:gd name="T25" fmla="*/ 102 h 414"/>
                <a:gd name="T26" fmla="*/ 474 w 948"/>
                <a:gd name="T27" fmla="*/ 60 h 414"/>
                <a:gd name="T28" fmla="*/ 492 w 948"/>
                <a:gd name="T29" fmla="*/ 48 h 414"/>
                <a:gd name="T30" fmla="*/ 558 w 948"/>
                <a:gd name="T31" fmla="*/ 0 h 414"/>
                <a:gd name="T32" fmla="*/ 762 w 948"/>
                <a:gd name="T33" fmla="*/ 42 h 414"/>
                <a:gd name="T34" fmla="*/ 768 w 948"/>
                <a:gd name="T35" fmla="*/ 60 h 414"/>
                <a:gd name="T36" fmla="*/ 762 w 948"/>
                <a:gd name="T37" fmla="*/ 78 h 414"/>
                <a:gd name="T38" fmla="*/ 816 w 948"/>
                <a:gd name="T39" fmla="*/ 102 h 414"/>
                <a:gd name="T40" fmla="*/ 906 w 948"/>
                <a:gd name="T41" fmla="*/ 144 h 414"/>
                <a:gd name="T42" fmla="*/ 948 w 948"/>
                <a:gd name="T43" fmla="*/ 174 h 4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48"/>
                <a:gd name="T67" fmla="*/ 0 h 414"/>
                <a:gd name="T68" fmla="*/ 948 w 948"/>
                <a:gd name="T69" fmla="*/ 414 h 41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48" h="414">
                  <a:moveTo>
                    <a:pt x="0" y="186"/>
                  </a:moveTo>
                  <a:cubicBezTo>
                    <a:pt x="31" y="233"/>
                    <a:pt x="53" y="283"/>
                    <a:pt x="84" y="330"/>
                  </a:cubicBezTo>
                  <a:cubicBezTo>
                    <a:pt x="88" y="335"/>
                    <a:pt x="96" y="333"/>
                    <a:pt x="102" y="336"/>
                  </a:cubicBezTo>
                  <a:cubicBezTo>
                    <a:pt x="132" y="351"/>
                    <a:pt x="165" y="358"/>
                    <a:pt x="198" y="366"/>
                  </a:cubicBezTo>
                  <a:cubicBezTo>
                    <a:pt x="204" y="370"/>
                    <a:pt x="212" y="372"/>
                    <a:pt x="216" y="378"/>
                  </a:cubicBezTo>
                  <a:cubicBezTo>
                    <a:pt x="223" y="389"/>
                    <a:pt x="228" y="414"/>
                    <a:pt x="228" y="414"/>
                  </a:cubicBezTo>
                  <a:cubicBezTo>
                    <a:pt x="247" y="401"/>
                    <a:pt x="263" y="385"/>
                    <a:pt x="282" y="372"/>
                  </a:cubicBezTo>
                  <a:cubicBezTo>
                    <a:pt x="286" y="366"/>
                    <a:pt x="288" y="359"/>
                    <a:pt x="294" y="354"/>
                  </a:cubicBezTo>
                  <a:cubicBezTo>
                    <a:pt x="299" y="350"/>
                    <a:pt x="308" y="353"/>
                    <a:pt x="312" y="348"/>
                  </a:cubicBezTo>
                  <a:cubicBezTo>
                    <a:pt x="323" y="332"/>
                    <a:pt x="325" y="310"/>
                    <a:pt x="336" y="294"/>
                  </a:cubicBezTo>
                  <a:cubicBezTo>
                    <a:pt x="335" y="282"/>
                    <a:pt x="323" y="207"/>
                    <a:pt x="336" y="186"/>
                  </a:cubicBezTo>
                  <a:cubicBezTo>
                    <a:pt x="344" y="174"/>
                    <a:pt x="372" y="162"/>
                    <a:pt x="372" y="162"/>
                  </a:cubicBezTo>
                  <a:cubicBezTo>
                    <a:pt x="380" y="138"/>
                    <a:pt x="405" y="116"/>
                    <a:pt x="426" y="102"/>
                  </a:cubicBezTo>
                  <a:cubicBezTo>
                    <a:pt x="446" y="72"/>
                    <a:pt x="432" y="88"/>
                    <a:pt x="474" y="60"/>
                  </a:cubicBezTo>
                  <a:cubicBezTo>
                    <a:pt x="480" y="56"/>
                    <a:pt x="492" y="48"/>
                    <a:pt x="492" y="48"/>
                  </a:cubicBezTo>
                  <a:cubicBezTo>
                    <a:pt x="509" y="23"/>
                    <a:pt x="530" y="9"/>
                    <a:pt x="558" y="0"/>
                  </a:cubicBezTo>
                  <a:cubicBezTo>
                    <a:pt x="640" y="9"/>
                    <a:pt x="690" y="18"/>
                    <a:pt x="762" y="42"/>
                  </a:cubicBezTo>
                  <a:cubicBezTo>
                    <a:pt x="764" y="48"/>
                    <a:pt x="768" y="54"/>
                    <a:pt x="768" y="60"/>
                  </a:cubicBezTo>
                  <a:cubicBezTo>
                    <a:pt x="768" y="66"/>
                    <a:pt x="760" y="72"/>
                    <a:pt x="762" y="78"/>
                  </a:cubicBezTo>
                  <a:cubicBezTo>
                    <a:pt x="766" y="89"/>
                    <a:pt x="815" y="102"/>
                    <a:pt x="816" y="102"/>
                  </a:cubicBezTo>
                  <a:cubicBezTo>
                    <a:pt x="847" y="112"/>
                    <a:pt x="877" y="129"/>
                    <a:pt x="906" y="144"/>
                  </a:cubicBezTo>
                  <a:cubicBezTo>
                    <a:pt x="920" y="151"/>
                    <a:pt x="933" y="174"/>
                    <a:pt x="948" y="174"/>
                  </a:cubicBezTo>
                </a:path>
              </a:pathLst>
            </a:custGeom>
            <a:noFill/>
            <a:ln w="25400">
              <a:solidFill>
                <a:srgbClr val="FF6600"/>
              </a:solidFill>
              <a:round/>
              <a:headEnd/>
              <a:tailEnd/>
            </a:ln>
          </p:spPr>
          <p:txBody>
            <a:bodyPr/>
            <a:lstStyle/>
            <a:p>
              <a:endParaRPr lang="ru-RU"/>
            </a:p>
          </p:txBody>
        </p:sp>
      </p:grpSp>
      <p:grpSp>
        <p:nvGrpSpPr>
          <p:cNvPr id="6" name="Group 53"/>
          <p:cNvGrpSpPr>
            <a:grpSpLocks/>
          </p:cNvGrpSpPr>
          <p:nvPr/>
        </p:nvGrpSpPr>
        <p:grpSpPr bwMode="auto">
          <a:xfrm>
            <a:off x="5876925" y="3981450"/>
            <a:ext cx="1536700" cy="485775"/>
            <a:chOff x="3702" y="2508"/>
            <a:chExt cx="968" cy="306"/>
          </a:xfrm>
        </p:grpSpPr>
        <p:sp>
          <p:nvSpPr>
            <p:cNvPr id="8298" name="Line 50"/>
            <p:cNvSpPr>
              <a:spLocks noChangeShapeType="1"/>
            </p:cNvSpPr>
            <p:nvPr/>
          </p:nvSpPr>
          <p:spPr bwMode="auto">
            <a:xfrm>
              <a:off x="3703" y="2668"/>
              <a:ext cx="967" cy="0"/>
            </a:xfrm>
            <a:prstGeom prst="line">
              <a:avLst/>
            </a:prstGeom>
            <a:noFill/>
            <a:ln w="25400">
              <a:solidFill>
                <a:srgbClr val="800000"/>
              </a:solidFill>
              <a:round/>
              <a:headEnd/>
              <a:tailEnd/>
            </a:ln>
          </p:spPr>
          <p:txBody>
            <a:bodyPr/>
            <a:lstStyle/>
            <a:p>
              <a:endParaRPr lang="ru-RU"/>
            </a:p>
          </p:txBody>
        </p:sp>
        <p:sp>
          <p:nvSpPr>
            <p:cNvPr id="8299" name="Freeform 51"/>
            <p:cNvSpPr>
              <a:spLocks/>
            </p:cNvSpPr>
            <p:nvPr/>
          </p:nvSpPr>
          <p:spPr bwMode="auto">
            <a:xfrm>
              <a:off x="3702" y="2508"/>
              <a:ext cx="931" cy="306"/>
            </a:xfrm>
            <a:custGeom>
              <a:avLst/>
              <a:gdLst>
                <a:gd name="T0" fmla="*/ 0 w 931"/>
                <a:gd name="T1" fmla="*/ 156 h 306"/>
                <a:gd name="T2" fmla="*/ 36 w 931"/>
                <a:gd name="T3" fmla="*/ 66 h 306"/>
                <a:gd name="T4" fmla="*/ 126 w 931"/>
                <a:gd name="T5" fmla="*/ 30 h 306"/>
                <a:gd name="T6" fmla="*/ 186 w 931"/>
                <a:gd name="T7" fmla="*/ 12 h 306"/>
                <a:gd name="T8" fmla="*/ 222 w 931"/>
                <a:gd name="T9" fmla="*/ 0 h 306"/>
                <a:gd name="T10" fmla="*/ 342 w 931"/>
                <a:gd name="T11" fmla="*/ 6 h 306"/>
                <a:gd name="T12" fmla="*/ 402 w 931"/>
                <a:gd name="T13" fmla="*/ 72 h 306"/>
                <a:gd name="T14" fmla="*/ 432 w 931"/>
                <a:gd name="T15" fmla="*/ 108 h 306"/>
                <a:gd name="T16" fmla="*/ 450 w 931"/>
                <a:gd name="T17" fmla="*/ 162 h 306"/>
                <a:gd name="T18" fmla="*/ 510 w 931"/>
                <a:gd name="T19" fmla="*/ 228 h 306"/>
                <a:gd name="T20" fmla="*/ 636 w 931"/>
                <a:gd name="T21" fmla="*/ 306 h 306"/>
                <a:gd name="T22" fmla="*/ 840 w 931"/>
                <a:gd name="T23" fmla="*/ 276 h 306"/>
                <a:gd name="T24" fmla="*/ 894 w 931"/>
                <a:gd name="T25" fmla="*/ 240 h 306"/>
                <a:gd name="T26" fmla="*/ 918 w 931"/>
                <a:gd name="T27" fmla="*/ 174 h 3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31"/>
                <a:gd name="T43" fmla="*/ 0 h 306"/>
                <a:gd name="T44" fmla="*/ 931 w 931"/>
                <a:gd name="T45" fmla="*/ 306 h 3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31" h="306">
                  <a:moveTo>
                    <a:pt x="0" y="156"/>
                  </a:moveTo>
                  <a:cubicBezTo>
                    <a:pt x="6" y="138"/>
                    <a:pt x="15" y="79"/>
                    <a:pt x="36" y="66"/>
                  </a:cubicBezTo>
                  <a:cubicBezTo>
                    <a:pt x="47" y="59"/>
                    <a:pt x="116" y="33"/>
                    <a:pt x="126" y="30"/>
                  </a:cubicBezTo>
                  <a:cubicBezTo>
                    <a:pt x="146" y="23"/>
                    <a:pt x="166" y="18"/>
                    <a:pt x="186" y="12"/>
                  </a:cubicBezTo>
                  <a:cubicBezTo>
                    <a:pt x="198" y="8"/>
                    <a:pt x="222" y="0"/>
                    <a:pt x="222" y="0"/>
                  </a:cubicBezTo>
                  <a:cubicBezTo>
                    <a:pt x="262" y="2"/>
                    <a:pt x="302" y="1"/>
                    <a:pt x="342" y="6"/>
                  </a:cubicBezTo>
                  <a:cubicBezTo>
                    <a:pt x="369" y="10"/>
                    <a:pt x="380" y="58"/>
                    <a:pt x="402" y="72"/>
                  </a:cubicBezTo>
                  <a:cubicBezTo>
                    <a:pt x="411" y="85"/>
                    <a:pt x="424" y="94"/>
                    <a:pt x="432" y="108"/>
                  </a:cubicBezTo>
                  <a:cubicBezTo>
                    <a:pt x="441" y="125"/>
                    <a:pt x="439" y="146"/>
                    <a:pt x="450" y="162"/>
                  </a:cubicBezTo>
                  <a:cubicBezTo>
                    <a:pt x="470" y="192"/>
                    <a:pt x="480" y="208"/>
                    <a:pt x="510" y="228"/>
                  </a:cubicBezTo>
                  <a:cubicBezTo>
                    <a:pt x="537" y="269"/>
                    <a:pt x="589" y="294"/>
                    <a:pt x="636" y="306"/>
                  </a:cubicBezTo>
                  <a:cubicBezTo>
                    <a:pt x="711" y="302"/>
                    <a:pt x="770" y="299"/>
                    <a:pt x="840" y="276"/>
                  </a:cubicBezTo>
                  <a:cubicBezTo>
                    <a:pt x="862" y="269"/>
                    <a:pt x="871" y="248"/>
                    <a:pt x="894" y="240"/>
                  </a:cubicBezTo>
                  <a:cubicBezTo>
                    <a:pt x="903" y="214"/>
                    <a:pt x="931" y="200"/>
                    <a:pt x="918" y="174"/>
                  </a:cubicBezTo>
                </a:path>
              </a:pathLst>
            </a:custGeom>
            <a:noFill/>
            <a:ln w="25400">
              <a:solidFill>
                <a:srgbClr val="800000"/>
              </a:solidFill>
              <a:round/>
              <a:headEnd/>
              <a:tailEnd/>
            </a:ln>
          </p:spPr>
          <p:txBody>
            <a:bodyPr/>
            <a:lstStyle/>
            <a:p>
              <a:endParaRPr lang="ru-RU"/>
            </a:p>
          </p:txBody>
        </p:sp>
      </p:grpSp>
      <p:sp>
        <p:nvSpPr>
          <p:cNvPr id="332854" name="Line 54"/>
          <p:cNvSpPr>
            <a:spLocks noChangeShapeType="1"/>
          </p:cNvSpPr>
          <p:nvPr/>
        </p:nvSpPr>
        <p:spPr bwMode="auto">
          <a:xfrm>
            <a:off x="3073400" y="5118100"/>
            <a:ext cx="1276350" cy="827088"/>
          </a:xfrm>
          <a:prstGeom prst="line">
            <a:avLst/>
          </a:prstGeom>
          <a:noFill/>
          <a:ln w="19050" cap="rnd">
            <a:solidFill>
              <a:schemeClr val="bg1"/>
            </a:solidFill>
            <a:prstDash val="sysDot"/>
            <a:round/>
            <a:headEnd/>
            <a:tailEnd type="triangle" w="med" len="med"/>
          </a:ln>
        </p:spPr>
        <p:txBody>
          <a:bodyPr/>
          <a:lstStyle/>
          <a:p>
            <a:endParaRPr lang="ru-RU"/>
          </a:p>
        </p:txBody>
      </p:sp>
      <p:sp>
        <p:nvSpPr>
          <p:cNvPr id="332855" name="Line 55"/>
          <p:cNvSpPr>
            <a:spLocks noChangeShapeType="1"/>
          </p:cNvSpPr>
          <p:nvPr/>
        </p:nvSpPr>
        <p:spPr bwMode="auto">
          <a:xfrm flipV="1">
            <a:off x="4725988" y="4043363"/>
            <a:ext cx="2151062" cy="1878012"/>
          </a:xfrm>
          <a:prstGeom prst="line">
            <a:avLst/>
          </a:prstGeom>
          <a:noFill/>
          <a:ln w="19050" cap="rnd">
            <a:solidFill>
              <a:schemeClr val="bg1"/>
            </a:solidFill>
            <a:prstDash val="sysDot"/>
            <a:round/>
            <a:headEnd/>
            <a:tailEnd type="triangle" w="med" len="med"/>
          </a:ln>
        </p:spPr>
        <p:txBody>
          <a:bodyPr/>
          <a:lstStyle/>
          <a:p>
            <a:endParaRPr lang="ru-RU"/>
          </a:p>
        </p:txBody>
      </p:sp>
      <p:sp>
        <p:nvSpPr>
          <p:cNvPr id="332856" name="Line 56"/>
          <p:cNvSpPr>
            <a:spLocks noChangeShapeType="1"/>
          </p:cNvSpPr>
          <p:nvPr/>
        </p:nvSpPr>
        <p:spPr bwMode="auto">
          <a:xfrm flipV="1">
            <a:off x="3151188" y="3505200"/>
            <a:ext cx="3455987" cy="768350"/>
          </a:xfrm>
          <a:prstGeom prst="line">
            <a:avLst/>
          </a:prstGeom>
          <a:noFill/>
          <a:ln w="19050" cap="rnd">
            <a:solidFill>
              <a:schemeClr val="bg1"/>
            </a:solidFill>
            <a:prstDash val="sysDot"/>
            <a:round/>
            <a:headEnd/>
            <a:tailEnd type="triangle" w="med" len="med"/>
          </a:ln>
        </p:spPr>
        <p:txBody>
          <a:bodyPr/>
          <a:lstStyle/>
          <a:p>
            <a:endParaRPr lang="ru-RU"/>
          </a:p>
        </p:txBody>
      </p:sp>
      <p:sp>
        <p:nvSpPr>
          <p:cNvPr id="332857" name="Line 57"/>
          <p:cNvSpPr>
            <a:spLocks noChangeShapeType="1"/>
          </p:cNvSpPr>
          <p:nvPr/>
        </p:nvSpPr>
        <p:spPr bwMode="auto">
          <a:xfrm flipV="1">
            <a:off x="3535363" y="2365375"/>
            <a:ext cx="2740025" cy="1409700"/>
          </a:xfrm>
          <a:prstGeom prst="line">
            <a:avLst/>
          </a:prstGeom>
          <a:noFill/>
          <a:ln w="19050" cap="rnd">
            <a:solidFill>
              <a:schemeClr val="bg1"/>
            </a:solidFill>
            <a:prstDash val="sysDot"/>
            <a:round/>
            <a:headEnd/>
            <a:tailEnd type="triangle" w="med" len="med"/>
          </a:ln>
        </p:spPr>
        <p:txBody>
          <a:bodyPr/>
          <a:lstStyle/>
          <a:p>
            <a:endParaRPr lang="ru-RU"/>
          </a:p>
        </p:txBody>
      </p:sp>
      <p:sp>
        <p:nvSpPr>
          <p:cNvPr id="332858" name="Line 58"/>
          <p:cNvSpPr>
            <a:spLocks noChangeShapeType="1"/>
          </p:cNvSpPr>
          <p:nvPr/>
        </p:nvSpPr>
        <p:spPr bwMode="auto">
          <a:xfrm>
            <a:off x="6570663" y="2335213"/>
            <a:ext cx="382587" cy="249237"/>
          </a:xfrm>
          <a:prstGeom prst="line">
            <a:avLst/>
          </a:prstGeom>
          <a:noFill/>
          <a:ln w="19050" cap="rnd">
            <a:solidFill>
              <a:schemeClr val="bg1"/>
            </a:solidFill>
            <a:prstDash val="sysDot"/>
            <a:round/>
            <a:headEnd/>
            <a:tailEnd type="triangle" w="med" len="med"/>
          </a:ln>
        </p:spPr>
        <p:txBody>
          <a:bodyPr/>
          <a:lstStyle/>
          <a:p>
            <a:endParaRPr lang="ru-RU"/>
          </a:p>
        </p:txBody>
      </p:sp>
      <p:sp>
        <p:nvSpPr>
          <p:cNvPr id="332859" name="AutoShape 59"/>
          <p:cNvSpPr>
            <a:spLocks/>
          </p:cNvSpPr>
          <p:nvPr/>
        </p:nvSpPr>
        <p:spPr bwMode="auto">
          <a:xfrm>
            <a:off x="3765550" y="3544888"/>
            <a:ext cx="114300" cy="844550"/>
          </a:xfrm>
          <a:prstGeom prst="rightBrace">
            <a:avLst>
              <a:gd name="adj1" fmla="val 61574"/>
              <a:gd name="adj2" fmla="val 50000"/>
            </a:avLst>
          </a:prstGeom>
          <a:noFill/>
          <a:ln w="25400">
            <a:solidFill>
              <a:schemeClr val="accent1"/>
            </a:solidFill>
            <a:round/>
            <a:headEnd/>
            <a:tailEnd/>
          </a:ln>
        </p:spPr>
        <p:txBody>
          <a:bodyPr wrap="none" anchor="ctr"/>
          <a:lstStyle/>
          <a:p>
            <a:endParaRPr lang="ru-RU"/>
          </a:p>
        </p:txBody>
      </p:sp>
      <p:sp>
        <p:nvSpPr>
          <p:cNvPr id="332860" name="AutoShape 60"/>
          <p:cNvSpPr>
            <a:spLocks/>
          </p:cNvSpPr>
          <p:nvPr/>
        </p:nvSpPr>
        <p:spPr bwMode="auto">
          <a:xfrm>
            <a:off x="3765550" y="4465638"/>
            <a:ext cx="114300" cy="844550"/>
          </a:xfrm>
          <a:prstGeom prst="rightBrace">
            <a:avLst>
              <a:gd name="adj1" fmla="val 61574"/>
              <a:gd name="adj2" fmla="val 50000"/>
            </a:avLst>
          </a:prstGeom>
          <a:noFill/>
          <a:ln w="25400">
            <a:solidFill>
              <a:schemeClr val="accent1"/>
            </a:solidFill>
            <a:round/>
            <a:headEnd/>
            <a:tailEnd/>
          </a:ln>
        </p:spPr>
        <p:txBody>
          <a:bodyPr wrap="none" anchor="ctr"/>
          <a:lstStyle/>
          <a:p>
            <a:endParaRPr lang="ru-RU"/>
          </a:p>
        </p:txBody>
      </p:sp>
      <p:sp>
        <p:nvSpPr>
          <p:cNvPr id="332861" name="Text Box 61"/>
          <p:cNvSpPr txBox="1">
            <a:spLocks noChangeArrowheads="1"/>
          </p:cNvSpPr>
          <p:nvPr/>
        </p:nvSpPr>
        <p:spPr bwMode="auto">
          <a:xfrm>
            <a:off x="3611563" y="3813175"/>
            <a:ext cx="806450" cy="304800"/>
          </a:xfrm>
          <a:prstGeom prst="rect">
            <a:avLst/>
          </a:prstGeom>
          <a:noFill/>
          <a:ln w="9525">
            <a:noFill/>
            <a:miter lim="800000"/>
            <a:headEnd/>
            <a:tailEnd/>
          </a:ln>
        </p:spPr>
        <p:txBody>
          <a:bodyPr>
            <a:spAutoFit/>
          </a:bodyPr>
          <a:lstStyle/>
          <a:p>
            <a:pPr>
              <a:spcBef>
                <a:spcPct val="50000"/>
              </a:spcBef>
            </a:pPr>
            <a:r>
              <a:rPr lang="en-US" sz="1400"/>
              <a:t>SPACE</a:t>
            </a:r>
          </a:p>
        </p:txBody>
      </p:sp>
      <p:sp>
        <p:nvSpPr>
          <p:cNvPr id="332862" name="Text Box 62"/>
          <p:cNvSpPr txBox="1">
            <a:spLocks noChangeArrowheads="1"/>
          </p:cNvSpPr>
          <p:nvPr/>
        </p:nvSpPr>
        <p:spPr bwMode="auto">
          <a:xfrm>
            <a:off x="3611563" y="4735513"/>
            <a:ext cx="806450" cy="304800"/>
          </a:xfrm>
          <a:prstGeom prst="rect">
            <a:avLst/>
          </a:prstGeom>
          <a:noFill/>
          <a:ln w="9525">
            <a:noFill/>
            <a:miter lim="800000"/>
            <a:headEnd/>
            <a:tailEnd/>
          </a:ln>
        </p:spPr>
        <p:txBody>
          <a:bodyPr>
            <a:spAutoFit/>
          </a:bodyPr>
          <a:lstStyle/>
          <a:p>
            <a:pPr>
              <a:spcBef>
                <a:spcPct val="50000"/>
              </a:spcBef>
            </a:pPr>
            <a:r>
              <a:rPr lang="en-US" sz="1400"/>
              <a:t>SPACE</a:t>
            </a:r>
          </a:p>
        </p:txBody>
      </p:sp>
      <p:grpSp>
        <p:nvGrpSpPr>
          <p:cNvPr id="7" name="Group 65"/>
          <p:cNvGrpSpPr>
            <a:grpSpLocks/>
          </p:cNvGrpSpPr>
          <p:nvPr/>
        </p:nvGrpSpPr>
        <p:grpSpPr bwMode="auto">
          <a:xfrm>
            <a:off x="3919538" y="4043363"/>
            <a:ext cx="1843087" cy="576262"/>
            <a:chOff x="2493" y="2547"/>
            <a:chExt cx="1161" cy="363"/>
          </a:xfrm>
        </p:grpSpPr>
        <p:sp>
          <p:nvSpPr>
            <p:cNvPr id="8296" name="AutoShape 63"/>
            <p:cNvSpPr>
              <a:spLocks noChangeArrowheads="1"/>
            </p:cNvSpPr>
            <p:nvPr/>
          </p:nvSpPr>
          <p:spPr bwMode="auto">
            <a:xfrm>
              <a:off x="2493" y="2571"/>
              <a:ext cx="1161" cy="339"/>
            </a:xfrm>
            <a:prstGeom prst="roundRect">
              <a:avLst>
                <a:gd name="adj" fmla="val 16667"/>
              </a:avLst>
            </a:prstGeom>
            <a:solidFill>
              <a:schemeClr val="accent1"/>
            </a:solidFill>
            <a:ln w="9525">
              <a:solidFill>
                <a:schemeClr val="tx1"/>
              </a:solidFill>
              <a:round/>
              <a:headEnd/>
              <a:tailEnd/>
            </a:ln>
          </p:spPr>
          <p:txBody>
            <a:bodyPr wrap="none" anchor="ctr"/>
            <a:lstStyle/>
            <a:p>
              <a:endParaRPr lang="ru-RU"/>
            </a:p>
          </p:txBody>
        </p:sp>
        <p:sp>
          <p:nvSpPr>
            <p:cNvPr id="8297" name="Text Box 64"/>
            <p:cNvSpPr txBox="1">
              <a:spLocks noChangeArrowheads="1"/>
            </p:cNvSpPr>
            <p:nvPr/>
          </p:nvSpPr>
          <p:spPr bwMode="auto">
            <a:xfrm>
              <a:off x="2517" y="2547"/>
              <a:ext cx="1113" cy="346"/>
            </a:xfrm>
            <a:prstGeom prst="rect">
              <a:avLst/>
            </a:prstGeom>
            <a:noFill/>
            <a:ln w="9525">
              <a:noFill/>
              <a:miter lim="800000"/>
              <a:headEnd/>
              <a:tailEnd/>
            </a:ln>
          </p:spPr>
          <p:txBody>
            <a:bodyPr>
              <a:spAutoFit/>
            </a:bodyPr>
            <a:lstStyle/>
            <a:p>
              <a:pPr algn="ctr">
                <a:spcBef>
                  <a:spcPct val="50000"/>
                </a:spcBef>
              </a:pPr>
              <a:r>
                <a:rPr lang="en-US" sz="1200">
                  <a:solidFill>
                    <a:schemeClr val="bg1"/>
                  </a:solidFill>
                </a:rPr>
                <a:t>Spatial</a:t>
              </a:r>
            </a:p>
            <a:p>
              <a:pPr algn="ctr">
                <a:spcBef>
                  <a:spcPct val="50000"/>
                </a:spcBef>
              </a:pPr>
              <a:r>
                <a:rPr lang="en-US" sz="1200">
                  <a:solidFill>
                    <a:schemeClr val="bg1"/>
                  </a:solidFill>
                </a:rPr>
                <a:t>Multiplexing</a:t>
              </a:r>
            </a:p>
          </p:txBody>
        </p:sp>
      </p:grpSp>
      <p:sp>
        <p:nvSpPr>
          <p:cNvPr id="332866" name="Line 66"/>
          <p:cNvSpPr>
            <a:spLocks noChangeShapeType="1"/>
          </p:cNvSpPr>
          <p:nvPr/>
        </p:nvSpPr>
        <p:spPr bwMode="auto">
          <a:xfrm>
            <a:off x="385763" y="4235450"/>
            <a:ext cx="460375" cy="0"/>
          </a:xfrm>
          <a:prstGeom prst="line">
            <a:avLst/>
          </a:prstGeom>
          <a:noFill/>
          <a:ln w="9525">
            <a:solidFill>
              <a:schemeClr val="tx1"/>
            </a:solidFill>
            <a:round/>
            <a:headEnd/>
            <a:tailEnd type="triangle" w="med" len="med"/>
          </a:ln>
        </p:spPr>
        <p:txBody>
          <a:bodyPr/>
          <a:lstStyle/>
          <a:p>
            <a:endParaRPr lang="ru-RU"/>
          </a:p>
        </p:txBody>
      </p:sp>
      <p:sp>
        <p:nvSpPr>
          <p:cNvPr id="332867" name="Line 67"/>
          <p:cNvSpPr>
            <a:spLocks noChangeShapeType="1"/>
          </p:cNvSpPr>
          <p:nvPr/>
        </p:nvSpPr>
        <p:spPr bwMode="auto">
          <a:xfrm>
            <a:off x="385763" y="4695825"/>
            <a:ext cx="460375" cy="0"/>
          </a:xfrm>
          <a:prstGeom prst="line">
            <a:avLst/>
          </a:prstGeom>
          <a:noFill/>
          <a:ln w="9525">
            <a:solidFill>
              <a:schemeClr val="tx1"/>
            </a:solidFill>
            <a:round/>
            <a:headEnd/>
            <a:tailEnd type="triangle" w="med" len="med"/>
          </a:ln>
        </p:spPr>
        <p:txBody>
          <a:bodyPr/>
          <a:lstStyle/>
          <a:p>
            <a:endParaRPr lang="ru-RU"/>
          </a:p>
        </p:txBody>
      </p:sp>
      <p:sp>
        <p:nvSpPr>
          <p:cNvPr id="332868" name="Text Box 68"/>
          <p:cNvSpPr txBox="1">
            <a:spLocks noChangeArrowheads="1"/>
          </p:cNvSpPr>
          <p:nvPr/>
        </p:nvSpPr>
        <p:spPr bwMode="auto">
          <a:xfrm>
            <a:off x="347663" y="4695825"/>
            <a:ext cx="538162" cy="274638"/>
          </a:xfrm>
          <a:prstGeom prst="rect">
            <a:avLst/>
          </a:prstGeom>
          <a:noFill/>
          <a:ln w="9525">
            <a:noFill/>
            <a:miter lim="800000"/>
            <a:headEnd/>
            <a:tailEnd/>
          </a:ln>
        </p:spPr>
        <p:txBody>
          <a:bodyPr>
            <a:spAutoFit/>
          </a:bodyPr>
          <a:lstStyle/>
          <a:p>
            <a:pPr>
              <a:spcBef>
                <a:spcPct val="50000"/>
              </a:spcBef>
            </a:pPr>
            <a:r>
              <a:rPr lang="en-US" sz="1200"/>
              <a:t>Data</a:t>
            </a:r>
          </a:p>
        </p:txBody>
      </p:sp>
      <p:sp>
        <p:nvSpPr>
          <p:cNvPr id="332869" name="Text Box 69"/>
          <p:cNvSpPr txBox="1">
            <a:spLocks noChangeArrowheads="1"/>
          </p:cNvSpPr>
          <p:nvPr/>
        </p:nvSpPr>
        <p:spPr bwMode="auto">
          <a:xfrm>
            <a:off x="117475" y="3967163"/>
            <a:ext cx="768350" cy="274637"/>
          </a:xfrm>
          <a:prstGeom prst="rect">
            <a:avLst/>
          </a:prstGeom>
          <a:noFill/>
          <a:ln w="9525">
            <a:noFill/>
            <a:miter lim="800000"/>
            <a:headEnd/>
            <a:tailEnd/>
          </a:ln>
        </p:spPr>
        <p:txBody>
          <a:bodyPr>
            <a:spAutoFit/>
          </a:bodyPr>
          <a:lstStyle/>
          <a:p>
            <a:pPr>
              <a:spcBef>
                <a:spcPct val="50000"/>
              </a:spcBef>
            </a:pPr>
            <a:r>
              <a:rPr lang="en-US" sz="1200"/>
              <a:t>Voice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2823"/>
                                        </p:tgtEl>
                                        <p:attrNameLst>
                                          <p:attrName>style.visibility</p:attrName>
                                        </p:attrNameLst>
                                      </p:cBhvr>
                                      <p:to>
                                        <p:strVal val="visible"/>
                                      </p:to>
                                    </p:set>
                                    <p:animEffect transition="in" filter="wipe(left)">
                                      <p:cBhvr>
                                        <p:cTn id="7" dur="500"/>
                                        <p:tgtEl>
                                          <p:spTgt spid="3328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328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86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28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286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328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28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2845"/>
                                        </p:tgtEl>
                                        <p:attrNameLst>
                                          <p:attrName>style.visibility</p:attrName>
                                        </p:attrNameLst>
                                      </p:cBhvr>
                                      <p:to>
                                        <p:strVal val="visible"/>
                                      </p:to>
                                    </p:se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32857"/>
                                        </p:tgtEl>
                                        <p:attrNameLst>
                                          <p:attrName>style.visibility</p:attrName>
                                        </p:attrNameLst>
                                      </p:cBhvr>
                                      <p:to>
                                        <p:strVal val="visible"/>
                                      </p:to>
                                    </p:set>
                                    <p:animEffect transition="in" filter="wipe(down)">
                                      <p:cBhvr>
                                        <p:cTn id="36" dur="500"/>
                                        <p:tgtEl>
                                          <p:spTgt spid="332857"/>
                                        </p:tgtEl>
                                      </p:cBhvr>
                                    </p:animEffect>
                                  </p:childTnLst>
                                </p:cTn>
                              </p:par>
                            </p:childTnLst>
                          </p:cTn>
                        </p:par>
                        <p:par>
                          <p:cTn id="37" fill="hold" nodeType="afterGroup">
                            <p:stCondLst>
                              <p:cond delay="500"/>
                            </p:stCondLst>
                            <p:childTnLst>
                              <p:par>
                                <p:cTn id="38" presetID="1" presetClass="exit" presetSubtype="0" fill="hold" grpId="1" nodeType="afterEffect">
                                  <p:stCondLst>
                                    <p:cond delay="0"/>
                                  </p:stCondLst>
                                  <p:childTnLst>
                                    <p:set>
                                      <p:cBhvr>
                                        <p:cTn id="39" dur="1" fill="hold">
                                          <p:stCondLst>
                                            <p:cond delay="0"/>
                                          </p:stCondLst>
                                        </p:cTn>
                                        <p:tgtEl>
                                          <p:spTgt spid="332857"/>
                                        </p:tgtEl>
                                        <p:attrNameLst>
                                          <p:attrName>style.visibility</p:attrName>
                                        </p:attrNameLst>
                                      </p:cBhvr>
                                      <p:to>
                                        <p:strVal val="hidden"/>
                                      </p:to>
                                    </p:set>
                                  </p:childTnLst>
                                </p:cTn>
                              </p:par>
                              <p:par>
                                <p:cTn id="40" presetID="22" presetClass="entr" presetSubtype="1" fill="hold" grpId="0" nodeType="withEffect">
                                  <p:stCondLst>
                                    <p:cond delay="0"/>
                                  </p:stCondLst>
                                  <p:childTnLst>
                                    <p:set>
                                      <p:cBhvr>
                                        <p:cTn id="41" dur="1" fill="hold">
                                          <p:stCondLst>
                                            <p:cond delay="0"/>
                                          </p:stCondLst>
                                        </p:cTn>
                                        <p:tgtEl>
                                          <p:spTgt spid="332858"/>
                                        </p:tgtEl>
                                        <p:attrNameLst>
                                          <p:attrName>style.visibility</p:attrName>
                                        </p:attrNameLst>
                                      </p:cBhvr>
                                      <p:to>
                                        <p:strVal val="visible"/>
                                      </p:to>
                                    </p:set>
                                    <p:animEffect transition="in" filter="wipe(up)">
                                      <p:cBhvr>
                                        <p:cTn id="42" dur="500"/>
                                        <p:tgtEl>
                                          <p:spTgt spid="332858"/>
                                        </p:tgtEl>
                                      </p:cBhvr>
                                    </p:animEffect>
                                  </p:childTnLst>
                                </p:cTn>
                              </p:par>
                              <p:par>
                                <p:cTn id="43" presetID="1" presetClass="exit" presetSubtype="0" fill="hold" grpId="1" nodeType="withEffect">
                                  <p:stCondLst>
                                    <p:cond delay="0"/>
                                  </p:stCondLst>
                                  <p:childTnLst>
                                    <p:set>
                                      <p:cBhvr>
                                        <p:cTn id="44" dur="1" fill="hold">
                                          <p:stCondLst>
                                            <p:cond delay="0"/>
                                          </p:stCondLst>
                                        </p:cTn>
                                        <p:tgtEl>
                                          <p:spTgt spid="332858"/>
                                        </p:tgtEl>
                                        <p:attrNameLst>
                                          <p:attrName>style.visibility</p:attrName>
                                        </p:attrNameLst>
                                      </p:cBhvr>
                                      <p:to>
                                        <p:strVal val="hidden"/>
                                      </p:to>
                                    </p:set>
                                  </p:childTnLst>
                                </p:cTn>
                              </p:par>
                              <p:par>
                                <p:cTn id="45" presetID="22" presetClass="entr" presetSubtype="4" fill="hold" grpId="0" nodeType="withEffect">
                                  <p:stCondLst>
                                    <p:cond delay="0"/>
                                  </p:stCondLst>
                                  <p:childTnLst>
                                    <p:set>
                                      <p:cBhvr>
                                        <p:cTn id="46" dur="1" fill="hold">
                                          <p:stCondLst>
                                            <p:cond delay="0"/>
                                          </p:stCondLst>
                                        </p:cTn>
                                        <p:tgtEl>
                                          <p:spTgt spid="332856"/>
                                        </p:tgtEl>
                                        <p:attrNameLst>
                                          <p:attrName>style.visibility</p:attrName>
                                        </p:attrNameLst>
                                      </p:cBhvr>
                                      <p:to>
                                        <p:strVal val="visible"/>
                                      </p:to>
                                    </p:set>
                                    <p:animEffect transition="in" filter="wipe(down)">
                                      <p:cBhvr>
                                        <p:cTn id="47" dur="500"/>
                                        <p:tgtEl>
                                          <p:spTgt spid="332856"/>
                                        </p:tgtEl>
                                      </p:cBhvr>
                                    </p:animEffect>
                                  </p:childTnLst>
                                </p:cTn>
                              </p:par>
                            </p:childTnLst>
                          </p:cTn>
                        </p:par>
                        <p:par>
                          <p:cTn id="48" fill="hold" nodeType="afterGroup">
                            <p:stCondLst>
                              <p:cond delay="1000"/>
                            </p:stCondLst>
                            <p:childTnLst>
                              <p:par>
                                <p:cTn id="49" presetID="1" presetClass="exit" presetSubtype="0" fill="hold" grpId="1" nodeType="afterEffect">
                                  <p:stCondLst>
                                    <p:cond delay="0"/>
                                  </p:stCondLst>
                                  <p:childTnLst>
                                    <p:set>
                                      <p:cBhvr>
                                        <p:cTn id="50" dur="1" fill="hold">
                                          <p:stCondLst>
                                            <p:cond delay="0"/>
                                          </p:stCondLst>
                                        </p:cTn>
                                        <p:tgtEl>
                                          <p:spTgt spid="332856"/>
                                        </p:tgtEl>
                                        <p:attrNameLst>
                                          <p:attrName>style.visibility</p:attrName>
                                        </p:attrNameLst>
                                      </p:cBhvr>
                                      <p:to>
                                        <p:strVal val="hidden"/>
                                      </p:to>
                                    </p:set>
                                  </p:childTnLst>
                                </p:cTn>
                              </p:par>
                              <p:par>
                                <p:cTn id="51" presetID="22" presetClass="entr" presetSubtype="1" fill="hold" grpId="0" nodeType="withEffect">
                                  <p:stCondLst>
                                    <p:cond delay="0"/>
                                  </p:stCondLst>
                                  <p:childTnLst>
                                    <p:set>
                                      <p:cBhvr>
                                        <p:cTn id="52" dur="1" fill="hold">
                                          <p:stCondLst>
                                            <p:cond delay="0"/>
                                          </p:stCondLst>
                                        </p:cTn>
                                        <p:tgtEl>
                                          <p:spTgt spid="332854"/>
                                        </p:tgtEl>
                                        <p:attrNameLst>
                                          <p:attrName>style.visibility</p:attrName>
                                        </p:attrNameLst>
                                      </p:cBhvr>
                                      <p:to>
                                        <p:strVal val="visible"/>
                                      </p:to>
                                    </p:set>
                                    <p:animEffect transition="in" filter="wipe(up)">
                                      <p:cBhvr>
                                        <p:cTn id="53" dur="500"/>
                                        <p:tgtEl>
                                          <p:spTgt spid="332854"/>
                                        </p:tgtEl>
                                      </p:cBhvr>
                                    </p:animEffect>
                                  </p:childTnLst>
                                </p:cTn>
                              </p:par>
                            </p:childTnLst>
                          </p:cTn>
                        </p:par>
                        <p:par>
                          <p:cTn id="54" fill="hold" nodeType="afterGroup">
                            <p:stCondLst>
                              <p:cond delay="1500"/>
                            </p:stCondLst>
                            <p:childTnLst>
                              <p:par>
                                <p:cTn id="55" presetID="1" presetClass="exit" presetSubtype="0" fill="hold" grpId="1" nodeType="afterEffect">
                                  <p:stCondLst>
                                    <p:cond delay="0"/>
                                  </p:stCondLst>
                                  <p:childTnLst>
                                    <p:set>
                                      <p:cBhvr>
                                        <p:cTn id="56" dur="1" fill="hold">
                                          <p:stCondLst>
                                            <p:cond delay="0"/>
                                          </p:stCondLst>
                                        </p:cTn>
                                        <p:tgtEl>
                                          <p:spTgt spid="332854"/>
                                        </p:tgtEl>
                                        <p:attrNameLst>
                                          <p:attrName>style.visibility</p:attrName>
                                        </p:attrNameLst>
                                      </p:cBhvr>
                                      <p:to>
                                        <p:strVal val="hidden"/>
                                      </p:to>
                                    </p:set>
                                  </p:childTnLst>
                                </p:cTn>
                              </p:par>
                              <p:par>
                                <p:cTn id="57" presetID="22" presetClass="entr" presetSubtype="4" fill="hold" grpId="0" nodeType="withEffect">
                                  <p:stCondLst>
                                    <p:cond delay="0"/>
                                  </p:stCondLst>
                                  <p:childTnLst>
                                    <p:set>
                                      <p:cBhvr>
                                        <p:cTn id="58" dur="1" fill="hold">
                                          <p:stCondLst>
                                            <p:cond delay="0"/>
                                          </p:stCondLst>
                                        </p:cTn>
                                        <p:tgtEl>
                                          <p:spTgt spid="332855"/>
                                        </p:tgtEl>
                                        <p:attrNameLst>
                                          <p:attrName>style.visibility</p:attrName>
                                        </p:attrNameLst>
                                      </p:cBhvr>
                                      <p:to>
                                        <p:strVal val="visible"/>
                                      </p:to>
                                    </p:set>
                                    <p:animEffect transition="in" filter="wipe(down)">
                                      <p:cBhvr>
                                        <p:cTn id="59" dur="500"/>
                                        <p:tgtEl>
                                          <p:spTgt spid="332855"/>
                                        </p:tgtEl>
                                      </p:cBhvr>
                                    </p:animEffect>
                                  </p:childTnLst>
                                </p:cTn>
                              </p:par>
                            </p:childTnLst>
                          </p:cTn>
                        </p:par>
                        <p:par>
                          <p:cTn id="60" fill="hold" nodeType="afterGroup">
                            <p:stCondLst>
                              <p:cond delay="2000"/>
                            </p:stCondLst>
                            <p:childTnLst>
                              <p:par>
                                <p:cTn id="61" presetID="1" presetClass="exit" presetSubtype="0" fill="hold" grpId="1" nodeType="afterEffect">
                                  <p:stCondLst>
                                    <p:cond delay="0"/>
                                  </p:stCondLst>
                                  <p:childTnLst>
                                    <p:set>
                                      <p:cBhvr>
                                        <p:cTn id="62" dur="1" fill="hold">
                                          <p:stCondLst>
                                            <p:cond delay="0"/>
                                          </p:stCondLst>
                                        </p:cTn>
                                        <p:tgtEl>
                                          <p:spTgt spid="332855"/>
                                        </p:tgtEl>
                                        <p:attrNameLst>
                                          <p:attrName>style.visibility</p:attrName>
                                        </p:attrNameLst>
                                      </p:cBhvr>
                                      <p:to>
                                        <p:strVal val="hidden"/>
                                      </p:to>
                                    </p:set>
                                  </p:childTnLst>
                                </p:cTn>
                              </p:par>
                            </p:childTnLst>
                          </p:cTn>
                        </p:par>
                        <p:par>
                          <p:cTn id="63" fill="hold" nodeType="afterGroup">
                            <p:stCondLst>
                              <p:cond delay="2000"/>
                            </p:stCondLst>
                            <p:childTnLst>
                              <p:par>
                                <p:cTn id="64" presetID="1" presetClass="entr" presetSubtype="0" fill="hold" nodeType="afterEffect">
                                  <p:stCondLst>
                                    <p:cond delay="0"/>
                                  </p:stCondLst>
                                  <p:childTnLst>
                                    <p:set>
                                      <p:cBhvr>
                                        <p:cTn id="65" dur="1" fill="hold">
                                          <p:stCondLst>
                                            <p:cond delay="0"/>
                                          </p:stCondLst>
                                        </p:cTn>
                                        <p:tgtEl>
                                          <p:spTgt spid="3"/>
                                        </p:tgtEl>
                                        <p:attrNameLst>
                                          <p:attrName>style.visibility</p:attrName>
                                        </p:attrNameLst>
                                      </p:cBhvr>
                                      <p:to>
                                        <p:strVal val="visible"/>
                                      </p:to>
                                    </p:set>
                                  </p:childTnLst>
                                </p:cTn>
                              </p:par>
                            </p:childTnLst>
                          </p:cTn>
                        </p:par>
                        <p:par>
                          <p:cTn id="66" fill="hold" nodeType="afterGroup">
                            <p:stCondLst>
                              <p:cond delay="2000"/>
                            </p:stCondLst>
                            <p:childTnLst>
                              <p:par>
                                <p:cTn id="67" presetID="1" presetClass="entr" presetSubtype="0"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childTnLst>
                                </p:cTn>
                              </p:par>
                            </p:childTnLst>
                          </p:cTn>
                        </p:par>
                        <p:par>
                          <p:cTn id="69" fill="hold" nodeType="afterGroup">
                            <p:stCondLst>
                              <p:cond delay="2000"/>
                            </p:stCondLst>
                            <p:childTnLst>
                              <p:par>
                                <p:cTn id="70" presetID="1" presetClass="entr" presetSubtype="0"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32859"/>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332860"/>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332862"/>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332861"/>
                                        </p:tgtEl>
                                        <p:attrNameLst>
                                          <p:attrName>style.visibility</p:attrName>
                                        </p:attrNameLst>
                                      </p:cBhvr>
                                      <p:to>
                                        <p:strVal val="visible"/>
                                      </p:to>
                                    </p:set>
                                  </p:childTnLst>
                                </p:cTn>
                              </p:par>
                            </p:childTnLst>
                          </p:cTn>
                        </p:par>
                      </p:childTnLst>
                    </p:cTn>
                  </p:par>
                  <p:par>
                    <p:cTn id="82" fill="hold" nodeType="clickPar">
                      <p:stCondLst>
                        <p:cond delay="indefinite"/>
                      </p:stCondLst>
                      <p:childTnLst>
                        <p:par>
                          <p:cTn id="83" fill="hold" nodeType="withGroup">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332861"/>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332862"/>
                                        </p:tgtEl>
                                        <p:attrNameLst>
                                          <p:attrName>style.visibility</p:attrName>
                                        </p:attrNameLst>
                                      </p:cBhvr>
                                      <p:to>
                                        <p:strVal val="hidden"/>
                                      </p:to>
                                    </p:set>
                                  </p:childTnLst>
                                </p:cTn>
                              </p:par>
                              <p:par>
                                <p:cTn id="88" presetID="20" presetClass="entr" presetSubtype="0" fill="hold" nodeType="with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wedge">
                                      <p:cBhvr>
                                        <p:cTn id="9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23" grpId="0" animBg="1"/>
      <p:bldP spid="332854" grpId="0" animBg="1"/>
      <p:bldP spid="332854" grpId="1" animBg="1"/>
      <p:bldP spid="332855" grpId="0" animBg="1"/>
      <p:bldP spid="332855" grpId="1" animBg="1"/>
      <p:bldP spid="332856" grpId="0" animBg="1"/>
      <p:bldP spid="332856" grpId="1" animBg="1"/>
      <p:bldP spid="332857" grpId="0" animBg="1"/>
      <p:bldP spid="332857" grpId="1" animBg="1"/>
      <p:bldP spid="332858" grpId="0" animBg="1"/>
      <p:bldP spid="332858" grpId="1" animBg="1"/>
      <p:bldP spid="332859" grpId="0" animBg="1"/>
      <p:bldP spid="332860" grpId="0" animBg="1"/>
      <p:bldP spid="332861" grpId="0"/>
      <p:bldP spid="332861" grpId="1"/>
      <p:bldP spid="332862" grpId="0"/>
      <p:bldP spid="332862" grpId="1"/>
      <p:bldP spid="332866" grpId="0" animBg="1"/>
      <p:bldP spid="332867" grpId="0" animBg="1"/>
      <p:bldP spid="332868" grpId="0"/>
      <p:bldP spid="33286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ru-RU" smtClean="0">
                <a:solidFill>
                  <a:schemeClr val="bg1"/>
                </a:solidFill>
                <a:cs typeface="Arial" charset="0"/>
              </a:rPr>
              <a:t>Стандарт </a:t>
            </a:r>
            <a:r>
              <a:rPr smtClean="0">
                <a:solidFill>
                  <a:schemeClr val="bg1"/>
                </a:solidFill>
                <a:cs typeface="Arial" charset="0"/>
              </a:rPr>
              <a:t>802.11ac</a:t>
            </a:r>
            <a:r>
              <a:rPr lang="ru-RU" smtClean="0">
                <a:solidFill>
                  <a:schemeClr val="bg1"/>
                </a:solidFill>
                <a:cs typeface="Arial" charset="0"/>
              </a:rPr>
              <a:t>. Скоро!</a:t>
            </a:r>
            <a:endParaRPr smtClean="0">
              <a:solidFill>
                <a:schemeClr val="bg1"/>
              </a:solidFill>
              <a:cs typeface="Arial" charset="0"/>
            </a:endParaRPr>
          </a:p>
        </p:txBody>
      </p:sp>
      <p:sp>
        <p:nvSpPr>
          <p:cNvPr id="2" name="Rectangle 1"/>
          <p:cNvSpPr/>
          <p:nvPr/>
        </p:nvSpPr>
        <p:spPr>
          <a:xfrm>
            <a:off x="323850" y="765175"/>
            <a:ext cx="8496300" cy="4875213"/>
          </a:xfrm>
          <a:prstGeom prst="rect">
            <a:avLst/>
          </a:prstGeom>
        </p:spPr>
        <p:txBody>
          <a:bodyPr>
            <a:spAutoFit/>
          </a:bodyPr>
          <a:lstStyle/>
          <a:p>
            <a:pPr marL="342900" indent="-342900" fontAlgn="auto">
              <a:lnSpc>
                <a:spcPct val="130000"/>
              </a:lnSpc>
              <a:spcBef>
                <a:spcPts val="0"/>
              </a:spcBef>
              <a:spcAft>
                <a:spcPts val="0"/>
              </a:spcAft>
              <a:buFont typeface="Arial"/>
              <a:buChar char="•"/>
              <a:defRPr/>
            </a:pPr>
            <a:endParaRPr lang="ru-RU" sz="24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400" dirty="0">
                <a:solidFill>
                  <a:schemeClr val="accent1">
                    <a:lumMod val="75000"/>
                  </a:schemeClr>
                </a:solidFill>
                <a:latin typeface="+mn-lt"/>
                <a:cs typeface="+mn-cs"/>
              </a:rPr>
              <a:t>Каналы шириной 80Mhz и 160Mhz</a:t>
            </a:r>
          </a:p>
          <a:p>
            <a:pPr lvl="1" fontAlgn="auto">
              <a:lnSpc>
                <a:spcPct val="130000"/>
              </a:lnSpc>
              <a:spcBef>
                <a:spcPts val="0"/>
              </a:spcBef>
              <a:spcAft>
                <a:spcPts val="0"/>
              </a:spcAft>
              <a:defRPr/>
            </a:pPr>
            <a:r>
              <a:rPr lang="en-US" sz="2400" dirty="0">
                <a:solidFill>
                  <a:schemeClr val="accent1">
                    <a:lumMod val="75000"/>
                  </a:schemeClr>
                </a:solidFill>
                <a:latin typeface="+mn-lt"/>
                <a:cs typeface="+mn-cs"/>
              </a:rPr>
              <a:t>- </a:t>
            </a:r>
            <a:r>
              <a:rPr lang="ru-RU" sz="2400" dirty="0">
                <a:solidFill>
                  <a:schemeClr val="accent1">
                    <a:lumMod val="75000"/>
                  </a:schemeClr>
                </a:solidFill>
                <a:latin typeface="+mn-lt"/>
                <a:cs typeface="+mn-cs"/>
              </a:rPr>
              <a:t>Скорость в 4 раза больше, чем у 802</a:t>
            </a:r>
            <a:r>
              <a:rPr lang="en-US" sz="2400" dirty="0">
                <a:solidFill>
                  <a:schemeClr val="accent1">
                    <a:lumMod val="75000"/>
                  </a:schemeClr>
                </a:solidFill>
                <a:latin typeface="+mn-lt"/>
                <a:cs typeface="+mn-cs"/>
              </a:rPr>
              <a:t>.11n</a:t>
            </a:r>
            <a:endParaRPr lang="ru-RU" sz="24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400" dirty="0">
                <a:solidFill>
                  <a:schemeClr val="accent1">
                    <a:lumMod val="75000"/>
                  </a:schemeClr>
                </a:solidFill>
                <a:latin typeface="+mn-lt"/>
                <a:cs typeface="+mn-cs"/>
              </a:rPr>
              <a:t>Максимальное число </a:t>
            </a:r>
            <a:r>
              <a:rPr lang="ru-RU" sz="2400" dirty="0" err="1">
                <a:solidFill>
                  <a:schemeClr val="accent1">
                    <a:lumMod val="75000"/>
                  </a:schemeClr>
                </a:solidFill>
                <a:latin typeface="+mn-lt"/>
                <a:cs typeface="+mn-cs"/>
              </a:rPr>
              <a:t>Spatial</a:t>
            </a:r>
            <a:r>
              <a:rPr lang="ru-RU" sz="2400" dirty="0">
                <a:solidFill>
                  <a:schemeClr val="accent1">
                    <a:lumMod val="75000"/>
                  </a:schemeClr>
                </a:solidFill>
                <a:latin typeface="+mn-lt"/>
                <a:cs typeface="+mn-cs"/>
              </a:rPr>
              <a:t> </a:t>
            </a:r>
            <a:r>
              <a:rPr lang="ru-RU" sz="2400" dirty="0" err="1">
                <a:solidFill>
                  <a:schemeClr val="accent1">
                    <a:lumMod val="75000"/>
                  </a:schemeClr>
                </a:solidFill>
                <a:latin typeface="+mn-lt"/>
                <a:cs typeface="+mn-cs"/>
              </a:rPr>
              <a:t>Streams</a:t>
            </a:r>
            <a:r>
              <a:rPr lang="ru-RU" sz="2400" dirty="0">
                <a:solidFill>
                  <a:schemeClr val="accent1">
                    <a:lumMod val="75000"/>
                  </a:schemeClr>
                </a:solidFill>
                <a:latin typeface="+mn-lt"/>
                <a:cs typeface="+mn-cs"/>
              </a:rPr>
              <a:t> </a:t>
            </a:r>
            <a:r>
              <a:rPr lang="en-US" sz="2400" dirty="0">
                <a:solidFill>
                  <a:schemeClr val="accent1">
                    <a:lumMod val="75000"/>
                  </a:schemeClr>
                </a:solidFill>
                <a:latin typeface="+mn-lt"/>
                <a:cs typeface="+mn-cs"/>
              </a:rPr>
              <a:t> - </a:t>
            </a:r>
            <a:r>
              <a:rPr lang="ru-RU" sz="2400" dirty="0">
                <a:solidFill>
                  <a:schemeClr val="accent1">
                    <a:lumMod val="75000"/>
                  </a:schemeClr>
                </a:solidFill>
                <a:latin typeface="+mn-lt"/>
                <a:cs typeface="+mn-cs"/>
              </a:rPr>
              <a:t>8</a:t>
            </a:r>
            <a:endParaRPr lang="en-US" sz="2400" dirty="0">
              <a:solidFill>
                <a:schemeClr val="accent1">
                  <a:lumMod val="75000"/>
                </a:schemeClr>
              </a:solidFill>
              <a:latin typeface="+mn-lt"/>
              <a:cs typeface="+mn-cs"/>
            </a:endParaRPr>
          </a:p>
          <a:p>
            <a:pPr marL="0" lvl="1" fontAlgn="auto">
              <a:lnSpc>
                <a:spcPct val="130000"/>
              </a:lnSpc>
              <a:spcBef>
                <a:spcPts val="0"/>
              </a:spcBef>
              <a:spcAft>
                <a:spcPts val="0"/>
              </a:spcAft>
              <a:defRPr/>
            </a:pPr>
            <a:r>
              <a:rPr lang="en-US" sz="2400" dirty="0">
                <a:solidFill>
                  <a:schemeClr val="accent1">
                    <a:lumMod val="75000"/>
                  </a:schemeClr>
                </a:solidFill>
                <a:latin typeface="+mn-lt"/>
                <a:cs typeface="+mn-cs"/>
              </a:rPr>
              <a:t>	- </a:t>
            </a:r>
            <a:r>
              <a:rPr lang="ru-RU" sz="2400" dirty="0">
                <a:solidFill>
                  <a:schemeClr val="accent1">
                    <a:lumMod val="75000"/>
                  </a:schemeClr>
                </a:solidFill>
                <a:latin typeface="+mn-lt"/>
                <a:cs typeface="+mn-cs"/>
              </a:rPr>
              <a:t>Скорость </a:t>
            </a:r>
            <a:r>
              <a:rPr lang="ru-RU" sz="2400" dirty="0">
                <a:solidFill>
                  <a:schemeClr val="accent1">
                    <a:lumMod val="75000"/>
                  </a:schemeClr>
                </a:solidFill>
                <a:latin typeface="+mn-lt"/>
                <a:cs typeface="+mn-cs"/>
              </a:rPr>
              <a:t>еще в </a:t>
            </a:r>
            <a:r>
              <a:rPr lang="en-US" sz="2400" dirty="0">
                <a:solidFill>
                  <a:schemeClr val="accent1">
                    <a:lumMod val="75000"/>
                  </a:schemeClr>
                </a:solidFill>
                <a:latin typeface="+mn-lt"/>
                <a:cs typeface="+mn-cs"/>
              </a:rPr>
              <a:t>2</a:t>
            </a:r>
            <a:r>
              <a:rPr lang="ru-RU" sz="2400" dirty="0">
                <a:solidFill>
                  <a:schemeClr val="accent1">
                    <a:lumMod val="75000"/>
                  </a:schemeClr>
                </a:solidFill>
                <a:latin typeface="+mn-lt"/>
                <a:cs typeface="+mn-cs"/>
              </a:rPr>
              <a:t> </a:t>
            </a:r>
            <a:r>
              <a:rPr lang="ru-RU" sz="2400" dirty="0">
                <a:solidFill>
                  <a:schemeClr val="accent1">
                    <a:lumMod val="75000"/>
                  </a:schemeClr>
                </a:solidFill>
                <a:latin typeface="+mn-lt"/>
                <a:cs typeface="+mn-cs"/>
              </a:rPr>
              <a:t>раза больше, чем у 802</a:t>
            </a:r>
            <a:r>
              <a:rPr lang="en-US" sz="2400" dirty="0">
                <a:solidFill>
                  <a:schemeClr val="accent1">
                    <a:lumMod val="75000"/>
                  </a:schemeClr>
                </a:solidFill>
                <a:latin typeface="+mn-lt"/>
                <a:cs typeface="+mn-cs"/>
              </a:rPr>
              <a:t>.11n</a:t>
            </a:r>
            <a:endParaRPr lang="ru-RU" sz="2400" dirty="0">
              <a:solidFill>
                <a:schemeClr val="accent1">
                  <a:lumMod val="75000"/>
                </a:schemeClr>
              </a:solidFill>
              <a:latin typeface="+mn-lt"/>
              <a:cs typeface="+mn-cs"/>
            </a:endParaRPr>
          </a:p>
          <a:p>
            <a:pPr marL="342900" indent="-342900" fontAlgn="auto">
              <a:lnSpc>
                <a:spcPct val="130000"/>
              </a:lnSpc>
              <a:spcBef>
                <a:spcPts val="0"/>
              </a:spcBef>
              <a:spcAft>
                <a:spcPts val="0"/>
              </a:spcAft>
              <a:buFont typeface="Arial"/>
              <a:buChar char="•"/>
              <a:defRPr/>
            </a:pPr>
            <a:r>
              <a:rPr lang="ru-RU" sz="2400" dirty="0">
                <a:solidFill>
                  <a:schemeClr val="accent1">
                    <a:lumMod val="75000"/>
                  </a:schemeClr>
                </a:solidFill>
                <a:latin typeface="+mn-lt"/>
                <a:cs typeface="+mn-cs"/>
              </a:rPr>
              <a:t>Теоретически, максимальная скорость </a:t>
            </a:r>
            <a:r>
              <a:rPr lang="ru-RU" sz="2400" b="1" dirty="0">
                <a:solidFill>
                  <a:srgbClr val="FF0000"/>
                </a:solidFill>
                <a:latin typeface="+mn-lt"/>
                <a:cs typeface="+mn-cs"/>
              </a:rPr>
              <a:t>5 Гбит/</a:t>
            </a:r>
            <a:r>
              <a:rPr lang="ru-RU" sz="2400" b="1" dirty="0">
                <a:solidFill>
                  <a:srgbClr val="FF0000"/>
                </a:solidFill>
                <a:latin typeface="+mn-lt"/>
                <a:cs typeface="+mn-cs"/>
              </a:rPr>
              <a:t>с</a:t>
            </a:r>
          </a:p>
          <a:p>
            <a:pPr marL="342900" indent="-342900" fontAlgn="auto">
              <a:lnSpc>
                <a:spcPct val="130000"/>
              </a:lnSpc>
              <a:spcBef>
                <a:spcPts val="0"/>
              </a:spcBef>
              <a:spcAft>
                <a:spcPts val="0"/>
              </a:spcAft>
              <a:buFont typeface="Arial"/>
              <a:buChar char="•"/>
              <a:defRPr/>
            </a:pPr>
            <a:r>
              <a:rPr lang="en-US" sz="2400" b="1" dirty="0">
                <a:solidFill>
                  <a:srgbClr val="FF0000"/>
                </a:solidFill>
                <a:latin typeface="+mn-lt"/>
                <a:cs typeface="+mn-cs"/>
              </a:rPr>
              <a:t>MU-MIMO </a:t>
            </a:r>
            <a:r>
              <a:rPr lang="en-US" sz="2400" dirty="0">
                <a:solidFill>
                  <a:schemeClr val="accent1">
                    <a:lumMod val="75000"/>
                  </a:schemeClr>
                </a:solidFill>
                <a:latin typeface="+mn-lt"/>
                <a:cs typeface="+mn-cs"/>
              </a:rPr>
              <a:t>(Multi-User MIMO</a:t>
            </a:r>
            <a:r>
              <a:rPr lang="en-US" sz="2400" dirty="0">
                <a:solidFill>
                  <a:schemeClr val="accent1">
                    <a:lumMod val="75000"/>
                  </a:schemeClr>
                </a:solidFill>
                <a:latin typeface="+mn-lt"/>
                <a:cs typeface="+mn-cs"/>
              </a:rPr>
              <a:t>)</a:t>
            </a:r>
          </a:p>
          <a:p>
            <a:pPr marL="342900" indent="-342900" fontAlgn="auto">
              <a:lnSpc>
                <a:spcPct val="130000"/>
              </a:lnSpc>
              <a:spcBef>
                <a:spcPts val="0"/>
              </a:spcBef>
              <a:spcAft>
                <a:spcPts val="0"/>
              </a:spcAft>
              <a:buFont typeface="Arial"/>
              <a:buChar char="•"/>
              <a:defRPr/>
            </a:pPr>
            <a:r>
              <a:rPr lang="en-US" sz="2400" dirty="0" err="1">
                <a:solidFill>
                  <a:schemeClr val="accent1">
                    <a:lumMod val="75000"/>
                  </a:schemeClr>
                </a:solidFill>
                <a:latin typeface="+mn-lt"/>
                <a:cs typeface="+mn-cs"/>
              </a:rPr>
              <a:t>Beamforming</a:t>
            </a:r>
            <a:r>
              <a:rPr lang="en-US" sz="2400" dirty="0">
                <a:solidFill>
                  <a:schemeClr val="accent1">
                    <a:lumMod val="75000"/>
                  </a:schemeClr>
                </a:solidFill>
                <a:latin typeface="+mn-lt"/>
                <a:cs typeface="+mn-cs"/>
              </a:rPr>
              <a:t> -  </a:t>
            </a:r>
            <a:r>
              <a:rPr lang="ru-RU" sz="2400" dirty="0">
                <a:solidFill>
                  <a:schemeClr val="accent1">
                    <a:lumMod val="75000"/>
                  </a:schemeClr>
                </a:solidFill>
                <a:latin typeface="+mn-lt"/>
                <a:cs typeface="+mn-cs"/>
              </a:rPr>
              <a:t>динамическое изменение диаграммы направленности антенн</a:t>
            </a:r>
          </a:p>
          <a:p>
            <a:pPr fontAlgn="auto">
              <a:spcBef>
                <a:spcPts val="0"/>
              </a:spcBef>
              <a:spcAft>
                <a:spcPts val="0"/>
              </a:spcAft>
              <a:defRPr/>
            </a:pPr>
            <a:endParaRPr lang="en-US" sz="2400" dirty="0">
              <a:solidFill>
                <a:schemeClr val="accent1">
                  <a:lumMod val="75000"/>
                </a:schemeClr>
              </a:solidFill>
              <a:latin typeface="+mn-lt"/>
              <a:cs typeface="+mn-cs"/>
            </a:endParaRPr>
          </a:p>
        </p:txBody>
      </p:sp>
      <p:pic>
        <p:nvPicPr>
          <p:cNvPr id="173059" name="Picture 2"/>
          <p:cNvPicPr>
            <a:picLocks noChangeAspect="1"/>
          </p:cNvPicPr>
          <p:nvPr/>
        </p:nvPicPr>
        <p:blipFill>
          <a:blip r:embed="rId2"/>
          <a:srcRect/>
          <a:stretch>
            <a:fillRect/>
          </a:stretch>
        </p:blipFill>
        <p:spPr bwMode="auto">
          <a:xfrm>
            <a:off x="5508625" y="4581525"/>
            <a:ext cx="2138363" cy="194627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33474"/>
                                        </p:tgtEl>
                                        <p:attrNameLst>
                                          <p:attrName>style.visibility</p:attrName>
                                        </p:attrNameLst>
                                      </p:cBhvr>
                                      <p:to>
                                        <p:strVal val="visible"/>
                                      </p:to>
                                    </p:set>
                                    <p:animEffect transition="in" filter="wipe(left)">
                                      <p:cBhvr>
                                        <p:cTn id="7"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gradFill>
            <a:gsLst>
              <a:gs pos="0">
                <a:schemeClr val="bg1">
                  <a:lumMod val="50000"/>
                </a:schemeClr>
              </a:gs>
              <a:gs pos="100000">
                <a:schemeClr val="bg1"/>
              </a:gs>
            </a:gsLst>
            <a:lin ang="5400000" scaled="0"/>
          </a:gra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lide Number Placeholder 2"/>
          <p:cNvSpPr>
            <a:spLocks noGrp="1"/>
          </p:cNvSpPr>
          <p:nvPr>
            <p:ph type="sldNum" sz="quarter" idx="10"/>
          </p:nvPr>
        </p:nvSpPr>
        <p:spPr/>
        <p:txBody>
          <a:bodyPr rtlCol="0"/>
          <a:lstStyle/>
          <a:p>
            <a:pPr fontAlgn="auto">
              <a:spcBef>
                <a:spcPts val="0"/>
              </a:spcBef>
              <a:spcAft>
                <a:spcPts val="0"/>
              </a:spcAft>
              <a:defRPr/>
            </a:pPr>
            <a:fld id="{D5EEA8C5-549E-4097-88E9-DE7CCE503828}" type="slidenum">
              <a:rPr lang="en-US">
                <a:latin typeface="+mj-lt"/>
                <a:cs typeface="+mn-cs"/>
              </a:rPr>
              <a:pPr fontAlgn="auto">
                <a:spcBef>
                  <a:spcPts val="0"/>
                </a:spcBef>
                <a:spcAft>
                  <a:spcPts val="0"/>
                </a:spcAft>
                <a:defRPr/>
              </a:pPr>
              <a:t>57</a:t>
            </a:fld>
            <a:endParaRPr lang="en-US" dirty="0">
              <a:latin typeface="+mj-lt"/>
              <a:cs typeface="+mn-cs"/>
            </a:endParaRPr>
          </a:p>
        </p:txBody>
      </p:sp>
      <p:pic>
        <p:nvPicPr>
          <p:cNvPr id="174083" name="Picture 2" descr="http://www.examiner.com/images/blog/wysiwyg/image/crowd-silhouette.jpg"/>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06375" y="1966913"/>
            <a:ext cx="9963150" cy="4891087"/>
          </a:xfrm>
          <a:prstGeom prst="rect">
            <a:avLst/>
          </a:prstGeom>
          <a:noFill/>
          <a:ln w="9525">
            <a:noFill/>
            <a:miter lim="800000"/>
            <a:headEnd/>
            <a:tailEnd/>
          </a:ln>
        </p:spPr>
      </p:pic>
      <p:sp>
        <p:nvSpPr>
          <p:cNvPr id="174084" name="TextBox 5"/>
          <p:cNvSpPr txBox="1">
            <a:spLocks noChangeArrowheads="1"/>
          </p:cNvSpPr>
          <p:nvPr/>
        </p:nvSpPr>
        <p:spPr bwMode="auto">
          <a:xfrm>
            <a:off x="819150" y="962025"/>
            <a:ext cx="4635500" cy="4367213"/>
          </a:xfrm>
          <a:prstGeom prst="rect">
            <a:avLst/>
          </a:prstGeom>
          <a:noFill/>
          <a:ln w="9525">
            <a:noFill/>
            <a:miter lim="800000"/>
            <a:headEnd/>
            <a:tailEnd/>
          </a:ln>
        </p:spPr>
        <p:txBody>
          <a:bodyPr/>
          <a:lstStyle/>
          <a:p>
            <a:pPr defTabSz="914400">
              <a:lnSpc>
                <a:spcPct val="85000"/>
              </a:lnSpc>
              <a:spcBef>
                <a:spcPts val="1200"/>
              </a:spcBef>
            </a:pPr>
            <a:r>
              <a:rPr lang="en-US" sz="13800">
                <a:solidFill>
                  <a:schemeClr val="bg1"/>
                </a:solidFill>
                <a:latin typeface="Arial (Body)"/>
              </a:rPr>
              <a:t>81%</a:t>
            </a:r>
          </a:p>
          <a:p>
            <a:pPr defTabSz="914400">
              <a:lnSpc>
                <a:spcPct val="85000"/>
              </a:lnSpc>
              <a:spcBef>
                <a:spcPts val="1200"/>
              </a:spcBef>
            </a:pPr>
            <a:r>
              <a:rPr lang="en-US" sz="2400">
                <a:solidFill>
                  <a:schemeClr val="bg1"/>
                </a:solidFill>
                <a:latin typeface="Arial (Body)"/>
              </a:rPr>
              <a:t>Use Personal Devices</a:t>
            </a:r>
          </a:p>
          <a:p>
            <a:pPr defTabSz="914400">
              <a:lnSpc>
                <a:spcPct val="85000"/>
              </a:lnSpc>
              <a:spcBef>
                <a:spcPts val="1200"/>
              </a:spcBef>
            </a:pPr>
            <a:r>
              <a:rPr lang="en-US" sz="2400">
                <a:solidFill>
                  <a:schemeClr val="bg1"/>
                </a:solidFill>
                <a:latin typeface="Arial (Body)"/>
              </a:rPr>
              <a:t>For Work</a:t>
            </a:r>
          </a:p>
        </p:txBody>
      </p:sp>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itle 4"/>
          <p:cNvSpPr>
            <a:spLocks noGrp="1"/>
          </p:cNvSpPr>
          <p:nvPr>
            <p:ph type="title"/>
          </p:nvPr>
        </p:nvSpPr>
        <p:spPr/>
        <p:txBody>
          <a:bodyPr/>
          <a:lstStyle/>
          <a:p>
            <a:r>
              <a:rPr lang="ru-RU" smtClean="0">
                <a:cs typeface="Arial" charset="0"/>
              </a:rPr>
              <a:t>Мобильность увеличивает продуктивность</a:t>
            </a:r>
            <a:endParaRPr smtClean="0">
              <a:cs typeface="Arial" charset="0"/>
            </a:endParaRPr>
          </a:p>
        </p:txBody>
      </p:sp>
      <p:sp>
        <p:nvSpPr>
          <p:cNvPr id="23" name="Slide Number Placeholder 2"/>
          <p:cNvSpPr>
            <a:spLocks noGrp="1"/>
          </p:cNvSpPr>
          <p:nvPr>
            <p:ph type="sldNum" sz="quarter" idx="10"/>
          </p:nvPr>
        </p:nvSpPr>
        <p:spPr/>
        <p:txBody>
          <a:bodyPr rtlCol="0"/>
          <a:lstStyle/>
          <a:p>
            <a:pPr algn="r" fontAlgn="auto">
              <a:spcBef>
                <a:spcPts val="0"/>
              </a:spcBef>
              <a:spcAft>
                <a:spcPts val="0"/>
              </a:spcAft>
              <a:defRPr/>
            </a:pPr>
            <a:r>
              <a:rPr lang="en-US" sz="900" dirty="0">
                <a:solidFill>
                  <a:schemeClr val="bg1"/>
                </a:solidFill>
                <a:latin typeface="+mj-lt"/>
                <a:cs typeface="+mn-cs"/>
              </a:rPr>
              <a:t>Page </a:t>
            </a:r>
            <a:fld id="{2BE29197-3A3A-40F8-A749-B1D34F51464E}" type="slidenum">
              <a:rPr lang="en-US" sz="900">
                <a:solidFill>
                  <a:schemeClr val="bg1"/>
                </a:solidFill>
                <a:latin typeface="+mj-lt"/>
                <a:cs typeface="+mn-cs"/>
              </a:rPr>
              <a:pPr algn="r" fontAlgn="auto">
                <a:spcBef>
                  <a:spcPts val="0"/>
                </a:spcBef>
                <a:spcAft>
                  <a:spcPts val="0"/>
                </a:spcAft>
                <a:defRPr/>
              </a:pPr>
              <a:t>58</a:t>
            </a:fld>
            <a:endParaRPr lang="en-US" sz="900" dirty="0">
              <a:solidFill>
                <a:schemeClr val="bg1"/>
              </a:solidFill>
              <a:latin typeface="+mj-lt"/>
              <a:cs typeface="+mn-cs"/>
            </a:endParaRPr>
          </a:p>
        </p:txBody>
      </p:sp>
      <p:sp>
        <p:nvSpPr>
          <p:cNvPr id="17" name="Rectangle 16"/>
          <p:cNvSpPr>
            <a:spLocks noChangeArrowheads="1"/>
          </p:cNvSpPr>
          <p:nvPr/>
        </p:nvSpPr>
        <p:spPr bwMode="auto">
          <a:xfrm>
            <a:off x="685801" y="10287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1"/>
                </a:solidFill>
                <a:effectLst>
                  <a:outerShdw blurRad="50800" dist="38100" dir="2700000" algn="tl" rotWithShape="0">
                    <a:srgbClr val="000000">
                      <a:alpha val="43000"/>
                    </a:srgbClr>
                  </a:outerShdw>
                </a:effectLst>
                <a:latin typeface="Arial Black"/>
                <a:cs typeface="Arial Black"/>
              </a:rPr>
              <a:t>91%</a:t>
            </a:r>
            <a:endParaRPr lang="en-GB" sz="6500" dirty="0">
              <a:ln>
                <a:solidFill>
                  <a:schemeClr val="bg1"/>
                </a:solidFill>
              </a:ln>
              <a:solidFill>
                <a:schemeClr val="accent1"/>
              </a:solidFill>
              <a:effectLst>
                <a:outerShdw blurRad="50800" dist="38100" dir="2700000" algn="tl" rotWithShape="0">
                  <a:srgbClr val="000000">
                    <a:alpha val="43000"/>
                  </a:srgbClr>
                </a:outerShdw>
              </a:effectLst>
              <a:latin typeface="Arial Black"/>
              <a:cs typeface="Arial Black"/>
            </a:endParaRPr>
          </a:p>
        </p:txBody>
      </p:sp>
      <p:sp>
        <p:nvSpPr>
          <p:cNvPr id="18" name="TextBox 17"/>
          <p:cNvSpPr txBox="1"/>
          <p:nvPr/>
        </p:nvSpPr>
        <p:spPr>
          <a:xfrm>
            <a:off x="2946400" y="1282700"/>
            <a:ext cx="5067300" cy="482600"/>
          </a:xfrm>
          <a:prstGeom prst="rect">
            <a:avLst/>
          </a:prstGeom>
        </p:spPr>
        <p:txBody>
          <a:bodyPr/>
          <a:lstStyle/>
          <a:p>
            <a:pPr indent="-228600" defTabSz="914400" fontAlgn="auto">
              <a:lnSpc>
                <a:spcPct val="85000"/>
              </a:lnSpc>
              <a:spcBef>
                <a:spcPts val="1200"/>
              </a:spcBef>
              <a:spcAft>
                <a:spcPts val="0"/>
              </a:spcAft>
              <a:defRPr/>
            </a:pPr>
            <a:r>
              <a:rPr lang="ru-RU" sz="2000" dirty="0">
                <a:solidFill>
                  <a:schemeClr val="accent6"/>
                </a:solidFill>
                <a:latin typeface="+mn-lt"/>
                <a:cs typeface="Arial"/>
              </a:rPr>
              <a:t>«мобильных» </a:t>
            </a:r>
            <a:r>
              <a:rPr lang="ru-RU" sz="2000" dirty="0">
                <a:solidFill>
                  <a:schemeClr val="accent6"/>
                </a:solidFill>
                <a:latin typeface="+mn-lt"/>
                <a:cs typeface="Arial"/>
              </a:rPr>
              <a:t>сотрудников проверяют свою почту на мобильном устройстве каждые 12 минут</a:t>
            </a:r>
            <a:endParaRPr lang="en-US" sz="2000" dirty="0">
              <a:solidFill>
                <a:schemeClr val="accent6"/>
              </a:solidFill>
              <a:latin typeface="+mn-lt"/>
              <a:cs typeface="Arial"/>
            </a:endParaRPr>
          </a:p>
        </p:txBody>
      </p:sp>
      <p:sp>
        <p:nvSpPr>
          <p:cNvPr id="19" name="Rectangle 18"/>
          <p:cNvSpPr>
            <a:spLocks noChangeArrowheads="1"/>
          </p:cNvSpPr>
          <p:nvPr/>
        </p:nvSpPr>
        <p:spPr bwMode="auto">
          <a:xfrm>
            <a:off x="685801" y="23241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4"/>
                </a:solidFill>
                <a:effectLst>
                  <a:outerShdw blurRad="50800" dist="38100" dir="2700000" algn="tl" rotWithShape="0">
                    <a:srgbClr val="000000">
                      <a:alpha val="43000"/>
                    </a:srgbClr>
                  </a:outerShdw>
                </a:effectLst>
                <a:latin typeface="Arial Black"/>
                <a:cs typeface="Arial Black"/>
              </a:rPr>
              <a:t>35%</a:t>
            </a:r>
            <a:endParaRPr lang="en-GB" sz="6500" dirty="0">
              <a:ln>
                <a:solidFill>
                  <a:schemeClr val="bg1"/>
                </a:solidFill>
              </a:ln>
              <a:solidFill>
                <a:schemeClr val="accent4"/>
              </a:solidFill>
              <a:effectLst>
                <a:outerShdw blurRad="50800" dist="38100" dir="2700000" algn="tl" rotWithShape="0">
                  <a:srgbClr val="000000">
                    <a:alpha val="43000"/>
                  </a:srgbClr>
                </a:outerShdw>
              </a:effectLst>
              <a:latin typeface="Arial Black"/>
              <a:cs typeface="Arial Black"/>
            </a:endParaRPr>
          </a:p>
        </p:txBody>
      </p:sp>
      <p:sp>
        <p:nvSpPr>
          <p:cNvPr id="20" name="TextBox 19"/>
          <p:cNvSpPr txBox="1"/>
          <p:nvPr/>
        </p:nvSpPr>
        <p:spPr>
          <a:xfrm>
            <a:off x="2946400" y="2578100"/>
            <a:ext cx="5867400" cy="482600"/>
          </a:xfrm>
          <a:prstGeom prst="rect">
            <a:avLst/>
          </a:prstGeom>
        </p:spPr>
        <p:txBody>
          <a:bodyPr/>
          <a:lstStyle/>
          <a:p>
            <a:pPr indent="-228600" defTabSz="914400" fontAlgn="auto">
              <a:lnSpc>
                <a:spcPct val="85000"/>
              </a:lnSpc>
              <a:spcBef>
                <a:spcPts val="1200"/>
              </a:spcBef>
              <a:spcAft>
                <a:spcPts val="0"/>
              </a:spcAft>
              <a:defRPr/>
            </a:pPr>
            <a:r>
              <a:rPr lang="ru-RU" sz="2000" dirty="0">
                <a:solidFill>
                  <a:schemeClr val="accent6"/>
                </a:solidFill>
                <a:latin typeface="+mn-lt"/>
                <a:cs typeface="Arial"/>
              </a:rPr>
              <a:t>«мобильных» </a:t>
            </a:r>
            <a:r>
              <a:rPr lang="ru-RU" sz="2000" dirty="0">
                <a:solidFill>
                  <a:schemeClr val="accent6"/>
                </a:solidFill>
                <a:latin typeface="+mn-lt"/>
                <a:cs typeface="Arial"/>
              </a:rPr>
              <a:t> сотрудников </a:t>
            </a:r>
            <a:r>
              <a:rPr lang="ru-RU" sz="2000" dirty="0">
                <a:solidFill>
                  <a:schemeClr val="accent6"/>
                </a:solidFill>
                <a:latin typeface="+mn-lt"/>
                <a:cs typeface="Arial"/>
              </a:rPr>
              <a:t>п</a:t>
            </a:r>
            <a:r>
              <a:rPr lang="ru-RU" sz="2000" dirty="0">
                <a:solidFill>
                  <a:schemeClr val="accent6"/>
                </a:solidFill>
                <a:latin typeface="+mn-lt"/>
                <a:cs typeface="Arial"/>
              </a:rPr>
              <a:t>роверяют почту на своих устройствах утром, перед тем, как одеться или позавтракать</a:t>
            </a:r>
            <a:endParaRPr lang="en-US" sz="2000" dirty="0">
              <a:solidFill>
                <a:schemeClr val="accent6"/>
              </a:solidFill>
              <a:latin typeface="+mn-lt"/>
              <a:cs typeface="Arial"/>
            </a:endParaRPr>
          </a:p>
        </p:txBody>
      </p:sp>
      <p:sp>
        <p:nvSpPr>
          <p:cNvPr id="21" name="Rectangle 20"/>
          <p:cNvSpPr>
            <a:spLocks noChangeArrowheads="1"/>
          </p:cNvSpPr>
          <p:nvPr/>
        </p:nvSpPr>
        <p:spPr bwMode="auto">
          <a:xfrm>
            <a:off x="685801" y="36195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2"/>
                </a:solidFill>
                <a:effectLst>
                  <a:outerShdw blurRad="50800" dist="38100" dir="2700000" algn="tl" rotWithShape="0">
                    <a:srgbClr val="000000">
                      <a:alpha val="43000"/>
                    </a:srgbClr>
                  </a:outerShdw>
                </a:effectLst>
                <a:latin typeface="Arial Black"/>
                <a:cs typeface="Arial Black"/>
              </a:rPr>
              <a:t>61%</a:t>
            </a:r>
            <a:endParaRPr lang="en-GB" sz="6500" dirty="0">
              <a:ln>
                <a:solidFill>
                  <a:schemeClr val="bg1"/>
                </a:solidFill>
              </a:ln>
              <a:solidFill>
                <a:schemeClr val="accent2"/>
              </a:solidFill>
              <a:effectLst>
                <a:outerShdw blurRad="50800" dist="38100" dir="2700000" algn="tl" rotWithShape="0">
                  <a:srgbClr val="000000">
                    <a:alpha val="43000"/>
                  </a:srgbClr>
                </a:outerShdw>
              </a:effectLst>
              <a:latin typeface="Arial Black"/>
              <a:cs typeface="Arial Black"/>
            </a:endParaRPr>
          </a:p>
        </p:txBody>
      </p:sp>
      <p:sp>
        <p:nvSpPr>
          <p:cNvPr id="22" name="TextBox 21"/>
          <p:cNvSpPr txBox="1"/>
          <p:nvPr/>
        </p:nvSpPr>
        <p:spPr>
          <a:xfrm>
            <a:off x="2946400" y="3873500"/>
            <a:ext cx="5842000" cy="482600"/>
          </a:xfrm>
          <a:prstGeom prst="rect">
            <a:avLst/>
          </a:prstGeom>
        </p:spPr>
        <p:txBody>
          <a:bodyPr/>
          <a:lstStyle/>
          <a:p>
            <a:pPr indent="-228600" defTabSz="914400" fontAlgn="auto">
              <a:lnSpc>
                <a:spcPct val="85000"/>
              </a:lnSpc>
              <a:spcBef>
                <a:spcPts val="1200"/>
              </a:spcBef>
              <a:spcAft>
                <a:spcPts val="0"/>
              </a:spcAft>
              <a:defRPr/>
            </a:pPr>
            <a:r>
              <a:rPr lang="ru-RU" sz="2000" dirty="0">
                <a:solidFill>
                  <a:schemeClr val="accent6"/>
                </a:solidFill>
                <a:latin typeface="+mn-lt"/>
                <a:cs typeface="Arial"/>
              </a:rPr>
              <a:t>«мобильных» сотрудников спят неподалеку от своих смартфонов</a:t>
            </a:r>
            <a:r>
              <a:rPr lang="en-US" sz="2000" dirty="0">
                <a:solidFill>
                  <a:schemeClr val="accent6"/>
                </a:solidFill>
                <a:latin typeface="+mn-lt"/>
                <a:cs typeface="Arial"/>
              </a:rPr>
              <a:t>, 43% </a:t>
            </a:r>
            <a:r>
              <a:rPr lang="ru-RU" sz="2000" dirty="0">
                <a:solidFill>
                  <a:schemeClr val="accent6"/>
                </a:solidFill>
                <a:latin typeface="+mn-lt"/>
                <a:cs typeface="Arial"/>
              </a:rPr>
              <a:t>на расстоянии вытянутой руки</a:t>
            </a:r>
            <a:endParaRPr lang="en-US" sz="2000" dirty="0">
              <a:solidFill>
                <a:schemeClr val="accent6"/>
              </a:solidFill>
              <a:latin typeface="+mn-lt"/>
              <a:cs typeface="Arial"/>
            </a:endParaRPr>
          </a:p>
        </p:txBody>
      </p:sp>
      <p:sp>
        <p:nvSpPr>
          <p:cNvPr id="24" name="Rectangle 23"/>
          <p:cNvSpPr>
            <a:spLocks noChangeArrowheads="1"/>
          </p:cNvSpPr>
          <p:nvPr/>
        </p:nvSpPr>
        <p:spPr bwMode="auto">
          <a:xfrm>
            <a:off x="685801" y="49149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3"/>
                </a:solidFill>
                <a:effectLst>
                  <a:outerShdw blurRad="50800" dist="38100" dir="2700000" algn="tl" rotWithShape="0">
                    <a:srgbClr val="000000">
                      <a:alpha val="43000"/>
                    </a:srgbClr>
                  </a:outerShdw>
                </a:effectLst>
                <a:latin typeface="Arial Black"/>
                <a:cs typeface="Arial Black"/>
              </a:rPr>
              <a:t>1</a:t>
            </a:r>
            <a:r>
              <a:rPr lang="en-GB" sz="6500" b="1" dirty="0">
                <a:ln>
                  <a:solidFill>
                    <a:schemeClr val="bg1"/>
                  </a:solidFill>
                </a:ln>
                <a:solidFill>
                  <a:schemeClr val="accent3"/>
                </a:solidFill>
                <a:effectLst>
                  <a:outerShdw blurRad="50800" dist="38100" dir="2700000" algn="tl" rotWithShape="0">
                    <a:srgbClr val="000000">
                      <a:alpha val="43000"/>
                    </a:srgbClr>
                  </a:outerShdw>
                </a:effectLst>
                <a:latin typeface="Arial Black"/>
                <a:cs typeface="Arial Black"/>
              </a:rPr>
              <a:t>8%</a:t>
            </a:r>
            <a:endParaRPr lang="en-GB" sz="6500" dirty="0">
              <a:ln>
                <a:solidFill>
                  <a:schemeClr val="bg1"/>
                </a:solidFill>
              </a:ln>
              <a:solidFill>
                <a:schemeClr val="accent3"/>
              </a:solidFill>
              <a:effectLst>
                <a:outerShdw blurRad="50800" dist="38100" dir="2700000" algn="tl" rotWithShape="0">
                  <a:srgbClr val="000000">
                    <a:alpha val="43000"/>
                  </a:srgbClr>
                </a:outerShdw>
              </a:effectLst>
              <a:latin typeface="Arial Black"/>
              <a:cs typeface="Arial Black"/>
            </a:endParaRPr>
          </a:p>
        </p:txBody>
      </p:sp>
      <p:sp>
        <p:nvSpPr>
          <p:cNvPr id="25" name="TextBox 24"/>
          <p:cNvSpPr txBox="1"/>
          <p:nvPr/>
        </p:nvSpPr>
        <p:spPr>
          <a:xfrm>
            <a:off x="2946400" y="5168900"/>
            <a:ext cx="5448300" cy="482600"/>
          </a:xfrm>
          <a:prstGeom prst="rect">
            <a:avLst/>
          </a:prstGeom>
        </p:spPr>
        <p:txBody>
          <a:bodyPr/>
          <a:lstStyle/>
          <a:p>
            <a:pPr indent="-228600" defTabSz="914400" fontAlgn="auto">
              <a:lnSpc>
                <a:spcPct val="85000"/>
              </a:lnSpc>
              <a:spcBef>
                <a:spcPts val="1200"/>
              </a:spcBef>
              <a:spcAft>
                <a:spcPts val="0"/>
              </a:spcAft>
              <a:defRPr/>
            </a:pPr>
            <a:r>
              <a:rPr lang="ru-RU" sz="2000" dirty="0">
                <a:solidFill>
                  <a:schemeClr val="accent6"/>
                </a:solidFill>
                <a:latin typeface="+mn-lt"/>
                <a:cs typeface="Arial"/>
              </a:rPr>
              <a:t>«мобильных» сотрудников </a:t>
            </a:r>
            <a:r>
              <a:rPr lang="ru-RU" sz="2000" dirty="0">
                <a:solidFill>
                  <a:schemeClr val="accent6"/>
                </a:solidFill>
                <a:latin typeface="+mn-lt"/>
                <a:cs typeface="Arial"/>
              </a:rPr>
              <a:t>проверяют почту среди ночи</a:t>
            </a:r>
            <a:endParaRPr lang="en-US" sz="2000" dirty="0">
              <a:solidFill>
                <a:schemeClr val="accent6"/>
              </a:solidFill>
              <a:latin typeface="+mn-lt"/>
              <a:cs typeface="Aria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3000"/>
                            </p:stCondLst>
                            <p:childTnLst>
                              <p:par>
                                <p:cTn id="35" presetID="53"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P spid="2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itle 4"/>
          <p:cNvSpPr>
            <a:spLocks noGrp="1"/>
          </p:cNvSpPr>
          <p:nvPr>
            <p:ph type="title"/>
          </p:nvPr>
        </p:nvSpPr>
        <p:spPr/>
        <p:txBody>
          <a:bodyPr/>
          <a:lstStyle/>
          <a:p>
            <a:r>
              <a:rPr lang="ru-RU" smtClean="0">
                <a:cs typeface="Arial" charset="0"/>
              </a:rPr>
              <a:t>Проблемы </a:t>
            </a:r>
            <a:r>
              <a:rPr smtClean="0">
                <a:cs typeface="Arial" charset="0"/>
              </a:rPr>
              <a:t>IT</a:t>
            </a:r>
          </a:p>
        </p:txBody>
      </p:sp>
      <p:sp>
        <p:nvSpPr>
          <p:cNvPr id="23" name="Slide Number Placeholder 2"/>
          <p:cNvSpPr>
            <a:spLocks noGrp="1"/>
          </p:cNvSpPr>
          <p:nvPr>
            <p:ph type="sldNum" sz="quarter" idx="10"/>
          </p:nvPr>
        </p:nvSpPr>
        <p:spPr/>
        <p:txBody>
          <a:bodyPr rtlCol="0"/>
          <a:lstStyle/>
          <a:p>
            <a:pPr algn="r" fontAlgn="auto">
              <a:spcBef>
                <a:spcPts val="0"/>
              </a:spcBef>
              <a:spcAft>
                <a:spcPts val="0"/>
              </a:spcAft>
              <a:defRPr/>
            </a:pPr>
            <a:r>
              <a:rPr lang="en-US" sz="900" dirty="0">
                <a:solidFill>
                  <a:schemeClr val="bg1"/>
                </a:solidFill>
                <a:latin typeface="+mj-lt"/>
                <a:cs typeface="+mn-cs"/>
              </a:rPr>
              <a:t>Page </a:t>
            </a:r>
            <a:fld id="{343A1151-828E-45B1-AA8F-4FD7FB6679C8}" type="slidenum">
              <a:rPr lang="en-US" sz="900">
                <a:solidFill>
                  <a:schemeClr val="bg1"/>
                </a:solidFill>
                <a:latin typeface="+mj-lt"/>
                <a:cs typeface="+mn-cs"/>
              </a:rPr>
              <a:pPr algn="r" fontAlgn="auto">
                <a:spcBef>
                  <a:spcPts val="0"/>
                </a:spcBef>
                <a:spcAft>
                  <a:spcPts val="0"/>
                </a:spcAft>
                <a:defRPr/>
              </a:pPr>
              <a:t>59</a:t>
            </a:fld>
            <a:endParaRPr lang="en-US" sz="900" dirty="0">
              <a:solidFill>
                <a:schemeClr val="bg1"/>
              </a:solidFill>
              <a:latin typeface="+mj-lt"/>
              <a:cs typeface="+mn-cs"/>
            </a:endParaRPr>
          </a:p>
        </p:txBody>
      </p:sp>
      <p:sp>
        <p:nvSpPr>
          <p:cNvPr id="17" name="Rectangle 16"/>
          <p:cNvSpPr>
            <a:spLocks noChangeArrowheads="1"/>
          </p:cNvSpPr>
          <p:nvPr/>
        </p:nvSpPr>
        <p:spPr bwMode="auto">
          <a:xfrm>
            <a:off x="685801" y="10287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1"/>
                </a:solidFill>
                <a:effectLst>
                  <a:outerShdw blurRad="50800" dist="38100" dir="2700000" algn="tl" rotWithShape="0">
                    <a:srgbClr val="000000">
                      <a:alpha val="43000"/>
                    </a:srgbClr>
                  </a:outerShdw>
                </a:effectLst>
                <a:latin typeface="Arial Black"/>
                <a:cs typeface="Arial Black"/>
              </a:rPr>
              <a:t>46%</a:t>
            </a:r>
            <a:endParaRPr lang="en-GB" sz="6500" dirty="0">
              <a:ln>
                <a:solidFill>
                  <a:schemeClr val="bg1"/>
                </a:solidFill>
              </a:ln>
              <a:solidFill>
                <a:schemeClr val="accent1"/>
              </a:solidFill>
              <a:effectLst>
                <a:outerShdw blurRad="50800" dist="38100" dir="2700000" algn="tl" rotWithShape="0">
                  <a:srgbClr val="000000">
                    <a:alpha val="43000"/>
                  </a:srgbClr>
                </a:outerShdw>
              </a:effectLst>
              <a:latin typeface="Arial Black"/>
              <a:cs typeface="Arial Black"/>
            </a:endParaRPr>
          </a:p>
        </p:txBody>
      </p:sp>
      <p:sp>
        <p:nvSpPr>
          <p:cNvPr id="18" name="TextBox 17"/>
          <p:cNvSpPr txBox="1"/>
          <p:nvPr/>
        </p:nvSpPr>
        <p:spPr>
          <a:xfrm>
            <a:off x="2946400" y="1282700"/>
            <a:ext cx="5067300" cy="482600"/>
          </a:xfrm>
          <a:prstGeom prst="rect">
            <a:avLst/>
          </a:prstGeom>
        </p:spPr>
        <p:txBody>
          <a:bodyPr/>
          <a:lstStyle/>
          <a:p>
            <a:pPr marL="228600" indent="-228600" defTabSz="914400" fontAlgn="auto">
              <a:lnSpc>
                <a:spcPct val="85000"/>
              </a:lnSpc>
              <a:spcBef>
                <a:spcPts val="1200"/>
              </a:spcBef>
              <a:spcAft>
                <a:spcPts val="0"/>
              </a:spcAft>
              <a:defRPr/>
            </a:pPr>
            <a:r>
              <a:rPr lang="en-US" sz="2000" dirty="0">
                <a:solidFill>
                  <a:schemeClr val="accent6"/>
                </a:solidFill>
                <a:latin typeface="+mn-lt"/>
                <a:cs typeface="Arial"/>
              </a:rPr>
              <a:t>…</a:t>
            </a:r>
            <a:r>
              <a:rPr lang="ru-RU" sz="2000" dirty="0">
                <a:solidFill>
                  <a:schemeClr val="accent6"/>
                </a:solidFill>
                <a:latin typeface="+mn-lt"/>
                <a:cs typeface="Arial"/>
              </a:rPr>
              <a:t>людей, которые используют свои устройства для работы, позволяют другим пользоваться ими</a:t>
            </a:r>
            <a:endParaRPr lang="en-US" sz="2000" dirty="0">
              <a:solidFill>
                <a:schemeClr val="accent6"/>
              </a:solidFill>
              <a:latin typeface="+mn-lt"/>
              <a:cs typeface="Arial"/>
            </a:endParaRPr>
          </a:p>
        </p:txBody>
      </p:sp>
      <p:sp>
        <p:nvSpPr>
          <p:cNvPr id="19" name="Rectangle 18"/>
          <p:cNvSpPr>
            <a:spLocks noChangeArrowheads="1"/>
          </p:cNvSpPr>
          <p:nvPr/>
        </p:nvSpPr>
        <p:spPr bwMode="auto">
          <a:xfrm>
            <a:off x="685801" y="23241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4"/>
                </a:solidFill>
                <a:effectLst>
                  <a:outerShdw blurRad="50800" dist="38100" dir="2700000" algn="tl" rotWithShape="0">
                    <a:srgbClr val="000000">
                      <a:alpha val="43000"/>
                    </a:srgbClr>
                  </a:outerShdw>
                </a:effectLst>
                <a:latin typeface="Arial Black"/>
                <a:cs typeface="Arial Black"/>
              </a:rPr>
              <a:t>31%</a:t>
            </a:r>
            <a:endParaRPr lang="en-GB" sz="6500" dirty="0">
              <a:ln>
                <a:solidFill>
                  <a:schemeClr val="bg1"/>
                </a:solidFill>
              </a:ln>
              <a:solidFill>
                <a:schemeClr val="accent4"/>
              </a:solidFill>
              <a:effectLst>
                <a:outerShdw blurRad="50800" dist="38100" dir="2700000" algn="tl" rotWithShape="0">
                  <a:srgbClr val="000000">
                    <a:alpha val="43000"/>
                  </a:srgbClr>
                </a:outerShdw>
              </a:effectLst>
              <a:latin typeface="Arial Black"/>
              <a:cs typeface="Arial Black"/>
            </a:endParaRPr>
          </a:p>
        </p:txBody>
      </p:sp>
      <p:sp>
        <p:nvSpPr>
          <p:cNvPr id="20" name="TextBox 19"/>
          <p:cNvSpPr txBox="1"/>
          <p:nvPr/>
        </p:nvSpPr>
        <p:spPr>
          <a:xfrm>
            <a:off x="2946400" y="2578100"/>
            <a:ext cx="5537200" cy="482600"/>
          </a:xfrm>
          <a:prstGeom prst="rect">
            <a:avLst/>
          </a:prstGeom>
        </p:spPr>
        <p:txBody>
          <a:bodyPr/>
          <a:lstStyle/>
          <a:p>
            <a:pPr marL="228600" indent="-228600" defTabSz="914400" fontAlgn="auto">
              <a:lnSpc>
                <a:spcPct val="85000"/>
              </a:lnSpc>
              <a:spcBef>
                <a:spcPts val="1200"/>
              </a:spcBef>
              <a:spcAft>
                <a:spcPts val="0"/>
              </a:spcAft>
              <a:defRPr/>
            </a:pPr>
            <a:r>
              <a:rPr lang="en-US" sz="2000" dirty="0">
                <a:solidFill>
                  <a:schemeClr val="accent6"/>
                </a:solidFill>
                <a:latin typeface="+mn-lt"/>
                <a:cs typeface="Arial"/>
              </a:rPr>
              <a:t>…</a:t>
            </a:r>
            <a:r>
              <a:rPr lang="ru-RU" sz="2000" dirty="0">
                <a:solidFill>
                  <a:schemeClr val="accent6"/>
                </a:solidFill>
                <a:latin typeface="+mn-lt"/>
                <a:cs typeface="Arial"/>
              </a:rPr>
              <a:t>людей, которые </a:t>
            </a:r>
            <a:r>
              <a:rPr lang="ru-RU" sz="2000" dirty="0">
                <a:solidFill>
                  <a:schemeClr val="accent6"/>
                </a:solidFill>
                <a:latin typeface="+mn-lt"/>
                <a:cs typeface="Arial"/>
              </a:rPr>
              <a:t>и</a:t>
            </a:r>
            <a:r>
              <a:rPr lang="ru-RU" sz="2000" dirty="0">
                <a:solidFill>
                  <a:schemeClr val="accent6"/>
                </a:solidFill>
                <a:latin typeface="+mn-lt"/>
                <a:cs typeface="Arial"/>
              </a:rPr>
              <a:t>спользуют ноутбук для работы, подключаются как к корпоративной сети, так и к «публичному </a:t>
            </a:r>
            <a:r>
              <a:rPr lang="en-US" sz="2000" dirty="0">
                <a:solidFill>
                  <a:schemeClr val="accent6"/>
                </a:solidFill>
                <a:latin typeface="+mn-lt"/>
                <a:cs typeface="Arial"/>
              </a:rPr>
              <a:t>Wi-Fi</a:t>
            </a:r>
          </a:p>
        </p:txBody>
      </p:sp>
      <p:sp>
        <p:nvSpPr>
          <p:cNvPr id="21" name="Rectangle 20"/>
          <p:cNvSpPr>
            <a:spLocks noChangeArrowheads="1"/>
          </p:cNvSpPr>
          <p:nvPr/>
        </p:nvSpPr>
        <p:spPr bwMode="auto">
          <a:xfrm>
            <a:off x="685801" y="36195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2"/>
                </a:solidFill>
                <a:effectLst>
                  <a:outerShdw blurRad="50800" dist="38100" dir="2700000" algn="tl" rotWithShape="0">
                    <a:srgbClr val="000000">
                      <a:alpha val="43000"/>
                    </a:srgbClr>
                  </a:outerShdw>
                </a:effectLst>
                <a:latin typeface="Arial Black"/>
                <a:cs typeface="Arial Black"/>
              </a:rPr>
              <a:t>33%</a:t>
            </a:r>
            <a:endParaRPr lang="en-GB" sz="6500" dirty="0">
              <a:ln>
                <a:solidFill>
                  <a:schemeClr val="bg1"/>
                </a:solidFill>
              </a:ln>
              <a:solidFill>
                <a:schemeClr val="accent2"/>
              </a:solidFill>
              <a:effectLst>
                <a:outerShdw blurRad="50800" dist="38100" dir="2700000" algn="tl" rotWithShape="0">
                  <a:srgbClr val="000000">
                    <a:alpha val="43000"/>
                  </a:srgbClr>
                </a:outerShdw>
              </a:effectLst>
              <a:latin typeface="Arial Black"/>
              <a:cs typeface="Arial Black"/>
            </a:endParaRPr>
          </a:p>
        </p:txBody>
      </p:sp>
      <p:sp>
        <p:nvSpPr>
          <p:cNvPr id="22" name="TextBox 21"/>
          <p:cNvSpPr txBox="1"/>
          <p:nvPr/>
        </p:nvSpPr>
        <p:spPr>
          <a:xfrm>
            <a:off x="2946400" y="3873500"/>
            <a:ext cx="5842000" cy="482600"/>
          </a:xfrm>
          <a:prstGeom prst="rect">
            <a:avLst/>
          </a:prstGeom>
        </p:spPr>
        <p:txBody>
          <a:bodyPr/>
          <a:lstStyle/>
          <a:p>
            <a:pPr marL="228600" indent="-228600" defTabSz="914400" fontAlgn="auto">
              <a:lnSpc>
                <a:spcPct val="85000"/>
              </a:lnSpc>
              <a:spcBef>
                <a:spcPts val="1200"/>
              </a:spcBef>
              <a:spcAft>
                <a:spcPts val="0"/>
              </a:spcAft>
              <a:defRPr/>
            </a:pPr>
            <a:r>
              <a:rPr lang="en-US" sz="2000" dirty="0">
                <a:solidFill>
                  <a:schemeClr val="accent6"/>
                </a:solidFill>
                <a:latin typeface="+mn-lt"/>
                <a:cs typeface="Arial"/>
              </a:rPr>
              <a:t>…</a:t>
            </a:r>
            <a:r>
              <a:rPr lang="ru-RU" sz="2000" dirty="0">
                <a:solidFill>
                  <a:schemeClr val="accent6"/>
                </a:solidFill>
                <a:latin typeface="+mn-lt"/>
                <a:cs typeface="Arial"/>
              </a:rPr>
              <a:t>людей, которые используют свои устройства для </a:t>
            </a:r>
            <a:r>
              <a:rPr lang="ru-RU" sz="2000" dirty="0">
                <a:solidFill>
                  <a:schemeClr val="accent6"/>
                </a:solidFill>
                <a:latin typeface="+mn-lt"/>
                <a:cs typeface="Arial"/>
              </a:rPr>
              <a:t>работы, признают,, что их рабочие данные и файлы не шифруются</a:t>
            </a:r>
            <a:endParaRPr lang="en-US" sz="2000" dirty="0">
              <a:solidFill>
                <a:schemeClr val="accent6"/>
              </a:solidFill>
              <a:latin typeface="+mn-lt"/>
              <a:cs typeface="Arial"/>
            </a:endParaRPr>
          </a:p>
        </p:txBody>
      </p:sp>
      <p:sp>
        <p:nvSpPr>
          <p:cNvPr id="24" name="Rectangle 23"/>
          <p:cNvSpPr>
            <a:spLocks noChangeArrowheads="1"/>
          </p:cNvSpPr>
          <p:nvPr/>
        </p:nvSpPr>
        <p:spPr bwMode="auto">
          <a:xfrm>
            <a:off x="685801" y="4914901"/>
            <a:ext cx="2255134" cy="1092607"/>
          </a:xfrm>
          <a:prstGeom prst="rect">
            <a:avLst/>
          </a:prstGeom>
          <a:noFill/>
          <a:ln>
            <a:noFill/>
          </a:ln>
          <a:effectLst/>
          <a:extLst>
            <a:ext uri="{909E8E84-426E-40dd-AFC4-6F175D3DCCD1}"/>
            <a:ext uri="{91240B29-F687-4f45-9708-019B960494DF}"/>
            <a:ext uri="{AF507438-7753-43e0-B8FC-AC1667EBCBE1}"/>
          </a:extLst>
        </p:spPr>
        <p:txBody>
          <a:bodyPr lIns="0" rIns="0" anchor="ctr">
            <a:spAutoFit/>
          </a:bodyPr>
          <a:lstStyle/>
          <a:p>
            <a:pPr marL="115887" fontAlgn="auto">
              <a:spcAft>
                <a:spcPts val="0"/>
              </a:spcAft>
              <a:defRPr/>
            </a:pPr>
            <a:r>
              <a:rPr lang="en-GB" sz="6500" b="1" dirty="0">
                <a:ln>
                  <a:solidFill>
                    <a:schemeClr val="bg1"/>
                  </a:solidFill>
                </a:ln>
                <a:solidFill>
                  <a:schemeClr val="accent3"/>
                </a:solidFill>
                <a:effectLst>
                  <a:outerShdw blurRad="50800" dist="38100" dir="2700000" algn="tl" rotWithShape="0">
                    <a:srgbClr val="000000">
                      <a:alpha val="43000"/>
                    </a:srgbClr>
                  </a:outerShdw>
                </a:effectLst>
                <a:latin typeface="Arial Black"/>
                <a:cs typeface="Arial Black"/>
              </a:rPr>
              <a:t>12%</a:t>
            </a:r>
            <a:endParaRPr lang="en-GB" sz="6500" dirty="0">
              <a:ln>
                <a:solidFill>
                  <a:schemeClr val="bg1"/>
                </a:solidFill>
              </a:ln>
              <a:solidFill>
                <a:schemeClr val="accent3"/>
              </a:solidFill>
              <a:effectLst>
                <a:outerShdw blurRad="50800" dist="38100" dir="2700000" algn="tl" rotWithShape="0">
                  <a:srgbClr val="000000">
                    <a:alpha val="43000"/>
                  </a:srgbClr>
                </a:outerShdw>
              </a:effectLst>
              <a:latin typeface="Arial Black"/>
              <a:cs typeface="Arial Black"/>
            </a:endParaRPr>
          </a:p>
        </p:txBody>
      </p:sp>
      <p:sp>
        <p:nvSpPr>
          <p:cNvPr id="25" name="TextBox 24"/>
          <p:cNvSpPr txBox="1"/>
          <p:nvPr/>
        </p:nvSpPr>
        <p:spPr>
          <a:xfrm>
            <a:off x="2946400" y="5168900"/>
            <a:ext cx="5448300" cy="482600"/>
          </a:xfrm>
          <a:prstGeom prst="rect">
            <a:avLst/>
          </a:prstGeom>
        </p:spPr>
        <p:txBody>
          <a:bodyPr/>
          <a:lstStyle/>
          <a:p>
            <a:pPr marL="228600" indent="-228600" defTabSz="914400" fontAlgn="auto">
              <a:lnSpc>
                <a:spcPct val="85000"/>
              </a:lnSpc>
              <a:spcBef>
                <a:spcPts val="1200"/>
              </a:spcBef>
              <a:spcAft>
                <a:spcPts val="0"/>
              </a:spcAft>
              <a:defRPr/>
            </a:pPr>
            <a:r>
              <a:rPr lang="en-US" sz="2000" dirty="0">
                <a:solidFill>
                  <a:schemeClr val="accent6"/>
                </a:solidFill>
                <a:latin typeface="+mn-lt"/>
                <a:cs typeface="Arial"/>
              </a:rPr>
              <a:t>… IT </a:t>
            </a:r>
            <a:r>
              <a:rPr lang="ru-RU" sz="2000" dirty="0">
                <a:solidFill>
                  <a:schemeClr val="accent6"/>
                </a:solidFill>
                <a:latin typeface="+mn-lt"/>
                <a:cs typeface="Arial"/>
              </a:rPr>
              <a:t>администраторов говорят, что на пользователя приходится четыре или более устройства</a:t>
            </a:r>
            <a:endParaRPr lang="en-US" sz="2000" dirty="0">
              <a:solidFill>
                <a:schemeClr val="accent6"/>
              </a:solidFill>
              <a:latin typeface="+mn-lt"/>
              <a:cs typeface="Aria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000"/>
                            </p:stCondLst>
                            <p:childTnLst>
                              <p:par>
                                <p:cTn id="25" presetID="53"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3000"/>
                            </p:stCondLst>
                            <p:childTnLst>
                              <p:par>
                                <p:cTn id="35" presetID="53"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2"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2"/>
          <p:cNvSpPr>
            <a:spLocks noGrp="1"/>
          </p:cNvSpPr>
          <p:nvPr>
            <p:ph type="title"/>
          </p:nvPr>
        </p:nvSpPr>
        <p:spPr>
          <a:xfrm>
            <a:off x="179388" y="1447800"/>
            <a:ext cx="8820150" cy="1676400"/>
          </a:xfrm>
        </p:spPr>
        <p:txBody>
          <a:bodyPr/>
          <a:lstStyle/>
          <a:p>
            <a:r>
              <a:rPr lang="ru-RU" smtClean="0">
                <a:cs typeface="Arial" charset="0"/>
              </a:rPr>
              <a:t>Kоммутаторы Summit X430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Title 1"/>
          <p:cNvSpPr>
            <a:spLocks noGrp="1"/>
          </p:cNvSpPr>
          <p:nvPr>
            <p:ph type="title"/>
          </p:nvPr>
        </p:nvSpPr>
        <p:spPr/>
        <p:txBody>
          <a:bodyPr/>
          <a:lstStyle/>
          <a:p>
            <a:r>
              <a:rPr smtClean="0">
                <a:cs typeface="Arial" charset="0"/>
              </a:rPr>
              <a:t>Summit WM3000 Controllers</a:t>
            </a:r>
          </a:p>
        </p:txBody>
      </p:sp>
      <p:sp>
        <p:nvSpPr>
          <p:cNvPr id="3" name="Slide Number Placeholder 2"/>
          <p:cNvSpPr>
            <a:spLocks noGrp="1"/>
          </p:cNvSpPr>
          <p:nvPr>
            <p:ph type="sldNum" sz="quarter" idx="12"/>
          </p:nvPr>
        </p:nvSpPr>
        <p:spPr>
          <a:xfrm>
            <a:off x="8551863" y="6518275"/>
            <a:ext cx="365125" cy="365125"/>
          </a:xfrm>
        </p:spPr>
        <p:txBody>
          <a:bodyPr/>
          <a:lstStyle/>
          <a:p>
            <a:pPr>
              <a:defRPr/>
            </a:pPr>
            <a:fld id="{4609D5A8-2581-4216-918F-F58EE583F24E}" type="slidenum">
              <a:rPr lang="en-US">
                <a:solidFill>
                  <a:schemeClr val="accent1"/>
                </a:solidFill>
                <a:latin typeface="+mj-lt"/>
              </a:rPr>
              <a:pPr>
                <a:defRPr/>
              </a:pPr>
              <a:t>60</a:t>
            </a:fld>
            <a:endParaRPr lang="en-US" dirty="0">
              <a:solidFill>
                <a:schemeClr val="accent1"/>
              </a:solidFill>
              <a:latin typeface="+mj-lt"/>
            </a:endParaRPr>
          </a:p>
        </p:txBody>
      </p:sp>
      <p:pic>
        <p:nvPicPr>
          <p:cNvPr id="179203" name="Picture 12" descr="SummitWM_3700 Front.png"/>
          <p:cNvPicPr>
            <a:picLocks noChangeAspect="1"/>
          </p:cNvPicPr>
          <p:nvPr/>
        </p:nvPicPr>
        <p:blipFill>
          <a:blip r:embed="rId3"/>
          <a:srcRect/>
          <a:stretch>
            <a:fillRect/>
          </a:stretch>
        </p:blipFill>
        <p:spPr bwMode="auto">
          <a:xfrm>
            <a:off x="7064375" y="835025"/>
            <a:ext cx="1627188" cy="334963"/>
          </a:xfrm>
          <a:prstGeom prst="rect">
            <a:avLst/>
          </a:prstGeom>
          <a:noFill/>
          <a:ln w="9525">
            <a:noFill/>
            <a:miter lim="800000"/>
            <a:headEnd/>
            <a:tailEnd/>
          </a:ln>
        </p:spPr>
      </p:pic>
      <p:pic>
        <p:nvPicPr>
          <p:cNvPr id="179204" name="Picture 11" descr="SummitWM_3600 Front.png"/>
          <p:cNvPicPr>
            <a:picLocks noChangeAspect="1"/>
          </p:cNvPicPr>
          <p:nvPr/>
        </p:nvPicPr>
        <p:blipFill>
          <a:blip r:embed="rId4"/>
          <a:srcRect/>
          <a:stretch>
            <a:fillRect/>
          </a:stretch>
        </p:blipFill>
        <p:spPr bwMode="auto">
          <a:xfrm>
            <a:off x="4895850" y="865188"/>
            <a:ext cx="1624013" cy="331787"/>
          </a:xfrm>
          <a:prstGeom prst="rect">
            <a:avLst/>
          </a:prstGeom>
          <a:noFill/>
          <a:ln w="9525">
            <a:noFill/>
            <a:miter lim="800000"/>
            <a:headEnd/>
            <a:tailEnd/>
          </a:ln>
        </p:spPr>
      </p:pic>
      <p:graphicFrame>
        <p:nvGraphicFramePr>
          <p:cNvPr id="18" name="Group 655"/>
          <p:cNvGraphicFramePr>
            <a:graphicFrameLocks noGrp="1"/>
          </p:cNvGraphicFramePr>
          <p:nvPr/>
        </p:nvGraphicFramePr>
        <p:xfrm>
          <a:off x="239713" y="1404938"/>
          <a:ext cx="8636000" cy="4906962"/>
        </p:xfrm>
        <a:graphic>
          <a:graphicData uri="http://schemas.openxmlformats.org/drawingml/2006/table">
            <a:tbl>
              <a:tblPr/>
              <a:tblGrid>
                <a:gridCol w="2857000"/>
                <a:gridCol w="1694688"/>
                <a:gridCol w="1914144"/>
                <a:gridCol w="2170175"/>
              </a:tblGrid>
              <a:tr h="28846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mj-lt"/>
                      </a:endParaRPr>
                    </a:p>
                  </a:txBody>
                  <a:tcP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a:gsLst>
                        <a:gs pos="0">
                          <a:schemeClr val="accent1"/>
                        </a:gs>
                        <a:gs pos="50000">
                          <a:schemeClr val="accent1">
                            <a:lumMod val="75000"/>
                          </a:schemeClr>
                        </a:gs>
                      </a:gsLst>
                      <a:lin ang="540000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effectLst>
                            <a:outerShdw blurRad="38100" dist="38100" dir="2700000" algn="tl">
                              <a:srgbClr val="000000">
                                <a:alpha val="43137"/>
                              </a:srgbClr>
                            </a:outerShdw>
                          </a:effectLst>
                          <a:latin typeface="+mj-lt"/>
                          <a:ea typeface="+mn-ea"/>
                          <a:cs typeface="+mn-cs"/>
                        </a:rPr>
                        <a:t>WM3400</a:t>
                      </a:r>
                      <a:endParaRPr lang="en-US" sz="1400" b="1" kern="1200" dirty="0">
                        <a:solidFill>
                          <a:schemeClr val="bg1"/>
                        </a:solidFill>
                        <a:effectLst>
                          <a:outerShdw blurRad="38100" dist="38100" dir="2700000" algn="tl">
                            <a:srgbClr val="000000">
                              <a:alpha val="43137"/>
                            </a:srgbClr>
                          </a:outerShdw>
                        </a:effectLst>
                        <a:latin typeface="+mj-lt"/>
                        <a:ea typeface="+mn-ea"/>
                        <a:cs typeface="+mn-cs"/>
                      </a:endParaRPr>
                    </a:p>
                  </a:txBody>
                  <a:tcP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a:gsLst>
                        <a:gs pos="0">
                          <a:schemeClr val="accent1"/>
                        </a:gs>
                        <a:gs pos="50000">
                          <a:schemeClr val="accent1">
                            <a:lumMod val="75000"/>
                          </a:schemeClr>
                        </a:gs>
                      </a:gsLst>
                      <a:lin ang="540000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effectLst>
                            <a:outerShdw blurRad="38100" dist="38100" dir="2700000" algn="tl">
                              <a:srgbClr val="000000">
                                <a:alpha val="43137"/>
                              </a:srgbClr>
                            </a:outerShdw>
                          </a:effectLst>
                          <a:latin typeface="+mj-lt"/>
                          <a:ea typeface="+mn-ea"/>
                          <a:cs typeface="+mn-cs"/>
                        </a:rPr>
                        <a:t>WM3600</a:t>
                      </a:r>
                      <a:endParaRPr lang="en-US" sz="1400" b="1" kern="1200" dirty="0">
                        <a:solidFill>
                          <a:schemeClr val="bg1"/>
                        </a:solidFill>
                        <a:effectLst>
                          <a:outerShdw blurRad="38100" dist="38100" dir="2700000" algn="tl">
                            <a:srgbClr val="000000">
                              <a:alpha val="43137"/>
                            </a:srgbClr>
                          </a:outerShdw>
                        </a:effectLst>
                        <a:latin typeface="+mj-lt"/>
                        <a:ea typeface="+mn-ea"/>
                        <a:cs typeface="+mn-cs"/>
                      </a:endParaRPr>
                    </a:p>
                  </a:txBody>
                  <a:tcP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a:gsLst>
                        <a:gs pos="0">
                          <a:schemeClr val="accent1"/>
                        </a:gs>
                        <a:gs pos="50000">
                          <a:schemeClr val="accent1">
                            <a:lumMod val="75000"/>
                          </a:schemeClr>
                        </a:gs>
                      </a:gsLst>
                      <a:lin ang="540000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effectLst>
                            <a:outerShdw blurRad="38100" dist="38100" dir="2700000" algn="tl">
                              <a:srgbClr val="000000">
                                <a:alpha val="43137"/>
                              </a:srgbClr>
                            </a:outerShdw>
                          </a:effectLst>
                          <a:latin typeface="+mj-lt"/>
                          <a:ea typeface="+mn-ea"/>
                          <a:cs typeface="+mn-cs"/>
                        </a:rPr>
                        <a:t>WM3700</a:t>
                      </a:r>
                    </a:p>
                  </a:txBody>
                  <a:tcP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a:gsLst>
                        <a:gs pos="0">
                          <a:schemeClr val="accent1"/>
                        </a:gs>
                        <a:gs pos="50000">
                          <a:schemeClr val="accent1">
                            <a:lumMod val="75000"/>
                          </a:schemeClr>
                        </a:gs>
                      </a:gsLst>
                      <a:lin ang="5400000" scaled="0"/>
                    </a:gra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APs Supported (per Controller)</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mn-lt"/>
                        </a:rPr>
                        <a:t>3</a:t>
                      </a:r>
                      <a:r>
                        <a:rPr kumimoji="0" lang="en-US" sz="1200" b="0" i="0" u="none" strike="noStrike" cap="none" normalizeH="0" baseline="0" dirty="0" smtClean="0">
                          <a:ln>
                            <a:noFill/>
                          </a:ln>
                          <a:solidFill>
                            <a:schemeClr val="tx1"/>
                          </a:solidFill>
                          <a:effectLst/>
                          <a:latin typeface="+mn-lt"/>
                        </a:rPr>
                        <a:t>6 </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smtClean="0">
                          <a:ln>
                            <a:noFill/>
                          </a:ln>
                          <a:solidFill>
                            <a:schemeClr val="tx1"/>
                          </a:solidFill>
                          <a:effectLst/>
                          <a:latin typeface="+mn-lt"/>
                        </a:rPr>
                        <a:t>256</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1024</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Controllers Supported (per Cluster)</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312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APs Supported (per Cluster)</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72</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kern="1200" cap="none" normalizeH="0" baseline="0" dirty="0" smtClean="0">
                          <a:ln>
                            <a:noFill/>
                          </a:ln>
                          <a:solidFill>
                            <a:schemeClr val="tx1"/>
                          </a:solidFill>
                          <a:effectLst/>
                          <a:latin typeface="+mn-lt"/>
                          <a:ea typeface="+mn-ea"/>
                          <a:cs typeface="+mn-cs"/>
                        </a:rPr>
                        <a:t>512</a:t>
                      </a:r>
                      <a:endParaRPr kumimoji="0" lang="en-US" sz="1200" b="0" i="0" u="none" strike="noStrike" cap="none" normalizeH="0" baseline="0" dirty="0" smtClean="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2048</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Total Users (per Cluster)</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200</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1600</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96,000</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LAN Ports</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5 GE, </a:t>
                      </a:r>
                      <a:r>
                        <a:rPr kumimoji="0" lang="en-US" sz="1200" b="0" i="0" u="none" strike="noStrike" cap="none" normalizeH="0" baseline="0" dirty="0" err="1" smtClean="0">
                          <a:ln>
                            <a:noFill/>
                          </a:ln>
                          <a:solidFill>
                            <a:schemeClr val="tx1"/>
                          </a:solidFill>
                          <a:effectLst/>
                          <a:latin typeface="+mn-lt"/>
                        </a:rPr>
                        <a:t>PoE</a:t>
                      </a:r>
                      <a:r>
                        <a:rPr kumimoji="0" lang="en-US" sz="1200" b="0" i="0" u="none" strike="noStrike" cap="none" normalizeH="0" baseline="0" dirty="0" smtClean="0">
                          <a:ln>
                            <a:noFill/>
                          </a:ln>
                          <a:solidFill>
                            <a:schemeClr val="tx1"/>
                          </a:solidFill>
                          <a:effectLst/>
                          <a:latin typeface="+mn-lt"/>
                        </a:rPr>
                        <a:t>+</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8 GE, </a:t>
                      </a:r>
                      <a:r>
                        <a:rPr kumimoji="0" lang="en-US" sz="1200" b="0" i="0" u="none" strike="noStrike" cap="none" normalizeH="0" baseline="0" dirty="0" err="1" smtClean="0">
                          <a:ln>
                            <a:noFill/>
                          </a:ln>
                          <a:solidFill>
                            <a:schemeClr val="tx1"/>
                          </a:solidFill>
                          <a:effectLst/>
                          <a:latin typeface="+mn-lt"/>
                        </a:rPr>
                        <a:t>PoE</a:t>
                      </a:r>
                      <a:r>
                        <a:rPr kumimoji="0" lang="en-US" sz="1200" b="0" i="0" u="none" strike="noStrike" cap="none" normalizeH="0" baseline="0" dirty="0" smtClean="0">
                          <a:ln>
                            <a:noFill/>
                          </a:ln>
                          <a:solidFill>
                            <a:schemeClr val="tx1"/>
                          </a:solidFill>
                          <a:effectLst/>
                          <a:latin typeface="+mn-lt"/>
                        </a:rPr>
                        <a:t>+</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4 GE</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WAN Port</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GE</a:t>
                      </a: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GE</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No</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Additional Interfaces</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USB 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 RJ-45 Serial 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 </a:t>
                      </a:r>
                      <a:r>
                        <a:rPr kumimoji="0" lang="en-US" sz="1200" b="0" i="0" u="none" strike="noStrike" cap="none" normalizeH="0" baseline="0" dirty="0" err="1" smtClean="0">
                          <a:ln>
                            <a:noFill/>
                          </a:ln>
                          <a:solidFill>
                            <a:schemeClr val="tx1"/>
                          </a:solidFill>
                          <a:effectLst/>
                          <a:latin typeface="+mn-lt"/>
                        </a:rPr>
                        <a:t>PCIe</a:t>
                      </a:r>
                      <a:r>
                        <a:rPr kumimoji="0" lang="en-US" sz="1200" b="0" i="0" u="none" strike="noStrike" cap="none" normalizeH="0" baseline="0" dirty="0" smtClean="0">
                          <a:ln>
                            <a:noFill/>
                          </a:ln>
                          <a:solidFill>
                            <a:schemeClr val="tx1"/>
                          </a:solidFill>
                          <a:effectLst/>
                          <a:latin typeface="+mn-lt"/>
                        </a:rPr>
                        <a:t> Slot</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algn="ctr"/>
                      <a:r>
                        <a:rPr lang="en-US" sz="1200" kern="1200" baseline="0" dirty="0" smtClean="0">
                          <a:solidFill>
                            <a:schemeClr val="tx1"/>
                          </a:solidFill>
                          <a:latin typeface="+mn-lt"/>
                          <a:ea typeface="+mn-ea"/>
                          <a:cs typeface="+mn-cs"/>
                        </a:rPr>
                        <a:t>1 USB Port</a:t>
                      </a:r>
                    </a:p>
                    <a:p>
                      <a:pPr algn="ctr"/>
                      <a:r>
                        <a:rPr lang="en-US" sz="1200" kern="1200" baseline="0" dirty="0" smtClean="0">
                          <a:solidFill>
                            <a:schemeClr val="tx1"/>
                          </a:solidFill>
                          <a:latin typeface="+mn-lt"/>
                          <a:ea typeface="+mn-ea"/>
                          <a:cs typeface="+mn-cs"/>
                        </a:rPr>
                        <a:t>1 FE Management Port</a:t>
                      </a:r>
                    </a:p>
                    <a:p>
                      <a:pPr algn="ctr"/>
                      <a:r>
                        <a:rPr lang="en-US" sz="1200" kern="1200" baseline="0" dirty="0" smtClean="0">
                          <a:solidFill>
                            <a:schemeClr val="tx1"/>
                          </a:solidFill>
                          <a:latin typeface="+mn-lt"/>
                          <a:ea typeface="+mn-ea"/>
                          <a:cs typeface="+mn-cs"/>
                        </a:rPr>
                        <a:t>1 </a:t>
                      </a:r>
                      <a:r>
                        <a:rPr lang="en-US" sz="1200" kern="1200" baseline="0" dirty="0" err="1" smtClean="0">
                          <a:solidFill>
                            <a:schemeClr val="tx1"/>
                          </a:solidFill>
                          <a:latin typeface="+mn-lt"/>
                          <a:ea typeface="+mn-ea"/>
                          <a:cs typeface="+mn-cs"/>
                        </a:rPr>
                        <a:t>PCIe</a:t>
                      </a:r>
                      <a:r>
                        <a:rPr lang="en-US" sz="1200" kern="1200" baseline="0" dirty="0" smtClean="0">
                          <a:solidFill>
                            <a:schemeClr val="tx1"/>
                          </a:solidFill>
                          <a:latin typeface="+mn-lt"/>
                          <a:ea typeface="+mn-ea"/>
                          <a:cs typeface="+mn-cs"/>
                        </a:rPr>
                        <a:t> Slot </a:t>
                      </a:r>
                    </a:p>
                    <a:p>
                      <a:pPr algn="ctr"/>
                      <a:r>
                        <a:rPr lang="en-US" sz="1200" kern="1200" baseline="0" dirty="0" smtClean="0">
                          <a:solidFill>
                            <a:schemeClr val="tx1"/>
                          </a:solidFill>
                          <a:latin typeface="+mn-lt"/>
                          <a:ea typeface="+mn-ea"/>
                          <a:cs typeface="+mn-cs"/>
                        </a:rPr>
                        <a:t>1 PCI-X Slot</a:t>
                      </a:r>
                    </a:p>
                    <a:p>
                      <a:pPr algn="ctr"/>
                      <a:r>
                        <a:rPr lang="en-US" sz="1200" kern="1200" baseline="0" dirty="0" smtClean="0">
                          <a:solidFill>
                            <a:schemeClr val="tx1"/>
                          </a:solidFill>
                          <a:latin typeface="+mn-lt"/>
                          <a:ea typeface="+mn-ea"/>
                          <a:cs typeface="+mn-cs"/>
                        </a:rPr>
                        <a:t>1 RJ-45 Serial Port</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FE Management 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CF Slot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 USB Ports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1 RJ-45 Serial Port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Maximum AP Licenses</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6 (integrated)</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64 (add-on)</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256 (add-on)</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accent1"/>
                          </a:solidFill>
                          <a:effectLst/>
                          <a:latin typeface="+mn-lt"/>
                        </a:rPr>
                        <a:t>Advanced Security License Option</a:t>
                      </a:r>
                      <a:endParaRPr kumimoji="0" lang="en-US" sz="1200" b="0" i="0" u="none" strike="noStrike" cap="none" normalizeH="0" baseline="0" dirty="0">
                        <a:ln>
                          <a:noFill/>
                        </a:ln>
                        <a:solidFill>
                          <a:schemeClr val="accent1"/>
                        </a:solidFill>
                        <a:effectLst/>
                        <a:latin typeface="+mn-lt"/>
                      </a:endParaRPr>
                    </a:p>
                  </a:txBody>
                  <a:tcPr horzOverflow="overflow">
                    <a:lnL>
                      <a:noFill/>
                    </a:lnL>
                    <a:lnR w="9525" cap="flat" cmpd="sng" algn="ctr">
                      <a:solidFill>
                        <a:schemeClr val="accent1"/>
                      </a:solidFill>
                      <a:prstDash val="sysDot"/>
                      <a:round/>
                      <a:headEnd type="none" w="med" len="med"/>
                      <a:tailEnd type="none" w="med" len="med"/>
                    </a:lnR>
                    <a:lnT>
                      <a:noFill/>
                    </a:lnT>
                    <a:lnB w="9525" cap="flat" cmpd="sng" algn="ctr">
                      <a:no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Yes</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w="9525" cap="flat" cmpd="sng" algn="ctr">
                      <a:no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Yes</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w="9525" cap="flat" cmpd="sng" algn="ctr">
                      <a:no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Yes</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w="9525" cap="flat" cmpd="sng" algn="ctr">
                      <a:noFill/>
                      <a:prstDash val="solid"/>
                      <a:round/>
                      <a:headEnd type="none" w="med" len="med"/>
                      <a:tailEnd type="none" w="med" len="med"/>
                    </a:lnB>
                    <a:lnTlToBr>
                      <a:noFill/>
                    </a:lnTlToBr>
                    <a:lnBlToTr>
                      <a:noFill/>
                    </a:lnBlToTr>
                    <a:solidFill>
                      <a:srgbClr val="EAEAEA"/>
                    </a:solidFill>
                  </a:tcPr>
                </a:tc>
              </a:tr>
              <a:tr h="307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kern="1200" cap="none" normalizeH="0" baseline="0" dirty="0" smtClean="0">
                          <a:ln>
                            <a:noFill/>
                          </a:ln>
                          <a:solidFill>
                            <a:schemeClr val="accent1"/>
                          </a:solidFill>
                          <a:effectLst/>
                          <a:latin typeface="+mn-lt"/>
                          <a:ea typeface="+mn-ea"/>
                          <a:cs typeface="+mn-cs"/>
                        </a:rPr>
                        <a:t>3G License* Option</a:t>
                      </a:r>
                      <a:endParaRPr kumimoji="0" lang="en-US" sz="1200" b="1" i="0" u="none" strike="noStrike" kern="1200" cap="none" normalizeH="0" baseline="0" dirty="0">
                        <a:ln>
                          <a:noFill/>
                        </a:ln>
                        <a:solidFill>
                          <a:schemeClr val="accent1"/>
                        </a:solidFill>
                        <a:effectLst/>
                        <a:latin typeface="+mn-lt"/>
                        <a:ea typeface="+mn-ea"/>
                        <a:cs typeface="+mn-cs"/>
                      </a:endParaRPr>
                    </a:p>
                  </a:txBody>
                  <a:tcPr anchor="ctr" horzOverflow="overflow">
                    <a:lnL>
                      <a:noFill/>
                    </a:lnL>
                    <a:lnR w="9525" cap="flat" cmpd="sng" algn="ctr">
                      <a:solidFill>
                        <a:schemeClr val="accent1"/>
                      </a:solid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Yes</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Yes</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mn-lt"/>
                        </a:rPr>
                        <a:t>No</a:t>
                      </a:r>
                      <a:endParaRPr kumimoji="0" lang="en-US" sz="1200" b="0" i="0" u="none" strike="noStrike" cap="none" normalizeH="0" baseline="0" dirty="0">
                        <a:ln>
                          <a:noFill/>
                        </a:ln>
                        <a:solidFill>
                          <a:schemeClr val="tx1"/>
                        </a:solidFill>
                        <a:effectLst/>
                        <a:latin typeface="+mn-lt"/>
                      </a:endParaRPr>
                    </a:p>
                  </a:txBody>
                  <a:tcP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a:noFill/>
                    </a:lnTlToBr>
                    <a:lnBlToTr>
                      <a:noFill/>
                    </a:lnBlToTr>
                    <a:solidFill>
                      <a:schemeClr val="bg1"/>
                    </a:solidFill>
                  </a:tcPr>
                </a:tc>
              </a:tr>
              <a:tr h="519173">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chemeClr val="accent6"/>
                          </a:solidFill>
                          <a:effectLst/>
                          <a:latin typeface="+mn-lt"/>
                        </a:rPr>
                        <a:t>*3G License enables 3G as a backup or primary WAN service. Requires 3G card in PCI slot and associated 3G service.</a:t>
                      </a:r>
                      <a:endParaRPr kumimoji="0" lang="en-US" sz="1200" b="0" i="0" u="none" strike="noStrike" cap="none" normalizeH="0" baseline="0" dirty="0">
                        <a:ln>
                          <a:noFill/>
                        </a:ln>
                        <a:solidFill>
                          <a:schemeClr val="accent6"/>
                        </a:solidFill>
                        <a:effectLst/>
                        <a:latin typeface="+mn-lt"/>
                      </a:endParaRPr>
                    </a:p>
                  </a:txBody>
                  <a:tcP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accent6"/>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accent6"/>
                        </a:solidFill>
                        <a:effectLst/>
                        <a:latin typeface="Arial" pitchFamily="34" charset="0"/>
                      </a:endParaRP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bl>
          </a:graphicData>
        </a:graphic>
      </p:graphicFrame>
      <p:pic>
        <p:nvPicPr>
          <p:cNvPr id="179260" name="Picture 2"/>
          <p:cNvPicPr>
            <a:picLocks noChangeAspect="1" noChangeArrowheads="1"/>
          </p:cNvPicPr>
          <p:nvPr/>
        </p:nvPicPr>
        <p:blipFill>
          <a:blip r:embed="rId5"/>
          <a:srcRect/>
          <a:stretch>
            <a:fillRect/>
          </a:stretch>
        </p:blipFill>
        <p:spPr bwMode="auto">
          <a:xfrm>
            <a:off x="3351213" y="876300"/>
            <a:ext cx="1104900" cy="33337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itle 1"/>
          <p:cNvSpPr>
            <a:spLocks noGrp="1"/>
          </p:cNvSpPr>
          <p:nvPr>
            <p:ph type="title"/>
          </p:nvPr>
        </p:nvSpPr>
        <p:spPr>
          <a:xfrm>
            <a:off x="68263" y="63500"/>
            <a:ext cx="8694737" cy="622300"/>
          </a:xfrm>
        </p:spPr>
        <p:txBody>
          <a:bodyPr/>
          <a:lstStyle/>
          <a:p>
            <a:r>
              <a:rPr sz="2800" smtClean="0">
                <a:cs typeface="Arial" charset="0"/>
              </a:rPr>
              <a:t>Altitude</a:t>
            </a:r>
            <a:r>
              <a:rPr sz="2800" baseline="30000" smtClean="0">
                <a:cs typeface="Arial" charset="0"/>
              </a:rPr>
              <a:t>TM</a:t>
            </a:r>
            <a:r>
              <a:rPr sz="2800" smtClean="0">
                <a:cs typeface="Arial" charset="0"/>
              </a:rPr>
              <a:t> Thin Indoor Access Points</a:t>
            </a:r>
          </a:p>
        </p:txBody>
      </p:sp>
      <p:graphicFrame>
        <p:nvGraphicFramePr>
          <p:cNvPr id="11" name="Group 655"/>
          <p:cNvGraphicFramePr>
            <a:graphicFrameLocks noGrp="1"/>
          </p:cNvGraphicFramePr>
          <p:nvPr/>
        </p:nvGraphicFramePr>
        <p:xfrm>
          <a:off x="228600" y="1584325"/>
          <a:ext cx="8450263" cy="4664075"/>
        </p:xfrm>
        <a:graphic>
          <a:graphicData uri="http://schemas.openxmlformats.org/drawingml/2006/table">
            <a:tbl>
              <a:tblPr/>
              <a:tblGrid>
                <a:gridCol w="1597025"/>
                <a:gridCol w="1052513"/>
                <a:gridCol w="1050925"/>
                <a:gridCol w="1050925"/>
                <a:gridCol w="122237"/>
                <a:gridCol w="1092200"/>
                <a:gridCol w="122238"/>
                <a:gridCol w="1154112"/>
                <a:gridCol w="1208088"/>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4021</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4022</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4611</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4621</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4610</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4620</a:t>
                      </a:r>
                    </a:p>
                  </a:txBody>
                  <a:tcPr marL="91450" marR="91450" marT="45704" marB="45704"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Thin/Adaptive*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Thin</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Environment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Light Density Indoor</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Indoor; central campus; medium density</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Type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 or External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 or External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5937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Mounting</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  Above Ceiling, Behind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  Above Ceiling, Behind Wall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Radios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ea typeface="ＭＳ Ｐゴシック" charset="0"/>
                          <a:cs typeface="ＭＳ Ｐゴシック" charset="0"/>
                        </a:rPr>
                        <a:t>802.11a/b/g/n, Single Radio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ea typeface="ＭＳ Ｐゴシック" charset="0"/>
                          <a:cs typeface="ＭＳ Ｐゴシック" charset="0"/>
                        </a:rPr>
                        <a:t>802.11a/b/g/n, Dual-Radio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Single Radio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Dual-Radio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RF Bands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8">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Dual Band (2.4GHz/5GHz), Band Unlocked</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Transmit/Receive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2x2 MIMO, 2 spatial streams</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grid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2x3 MIMO, 2 spatial streams</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LAN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8">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Port, 802.3af PoE</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WAN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8">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 WAN Port</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PSU Option</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 External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762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Options</a:t>
                      </a:r>
                    </a:p>
                  </a:txBody>
                  <a:tcPr marL="91450" marR="91450" marT="45704" marB="45704"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 Antennas available for the External model.</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 Antennas</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 Antennas</a:t>
                      </a:r>
                    </a:p>
                  </a:txBody>
                  <a:tcPr marL="91450" marR="91450" marT="45704" marB="45704"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bl>
          </a:graphicData>
        </a:graphic>
      </p:graphicFrame>
      <p:pic>
        <p:nvPicPr>
          <p:cNvPr id="181323" name="Picture 11" descr="4610_New_Top_Left_sm.png"/>
          <p:cNvPicPr>
            <a:picLocks noChangeAspect="1"/>
          </p:cNvPicPr>
          <p:nvPr/>
        </p:nvPicPr>
        <p:blipFill>
          <a:blip r:embed="rId3">
            <a:lum bright="-14000"/>
          </a:blip>
          <a:srcRect/>
          <a:stretch>
            <a:fillRect/>
          </a:stretch>
        </p:blipFill>
        <p:spPr bwMode="auto">
          <a:xfrm rot="2183056">
            <a:off x="4171950" y="781050"/>
            <a:ext cx="501650" cy="555625"/>
          </a:xfrm>
          <a:prstGeom prst="rect">
            <a:avLst/>
          </a:prstGeom>
          <a:noFill/>
          <a:ln w="9525">
            <a:noFill/>
            <a:miter lim="800000"/>
            <a:headEnd/>
            <a:tailEnd/>
          </a:ln>
        </p:spPr>
      </p:pic>
      <p:pic>
        <p:nvPicPr>
          <p:cNvPr id="181324" name="Picture 12" descr="4620_Black_Top_Left_sm.png"/>
          <p:cNvPicPr>
            <a:picLocks noChangeAspect="1"/>
          </p:cNvPicPr>
          <p:nvPr/>
        </p:nvPicPr>
        <p:blipFill>
          <a:blip r:embed="rId4"/>
          <a:srcRect/>
          <a:stretch>
            <a:fillRect/>
          </a:stretch>
        </p:blipFill>
        <p:spPr bwMode="auto">
          <a:xfrm>
            <a:off x="5099050" y="833438"/>
            <a:ext cx="785813" cy="501650"/>
          </a:xfrm>
          <a:prstGeom prst="rect">
            <a:avLst/>
          </a:prstGeom>
          <a:noFill/>
          <a:ln w="9525">
            <a:noFill/>
            <a:miter lim="800000"/>
            <a:headEnd/>
            <a:tailEnd/>
          </a:ln>
        </p:spPr>
      </p:pic>
      <p:pic>
        <p:nvPicPr>
          <p:cNvPr id="181325" name="Picture 15" descr="4620_Black_Top_Left_sm.png"/>
          <p:cNvPicPr>
            <a:picLocks noChangeAspect="1"/>
          </p:cNvPicPr>
          <p:nvPr/>
        </p:nvPicPr>
        <p:blipFill>
          <a:blip r:embed="rId4"/>
          <a:srcRect/>
          <a:stretch>
            <a:fillRect/>
          </a:stretch>
        </p:blipFill>
        <p:spPr bwMode="auto">
          <a:xfrm>
            <a:off x="7613650" y="833438"/>
            <a:ext cx="785813" cy="501650"/>
          </a:xfrm>
          <a:prstGeom prst="rect">
            <a:avLst/>
          </a:prstGeom>
          <a:noFill/>
          <a:ln w="9525">
            <a:noFill/>
            <a:miter lim="800000"/>
            <a:headEnd/>
            <a:tailEnd/>
          </a:ln>
        </p:spPr>
      </p:pic>
      <p:pic>
        <p:nvPicPr>
          <p:cNvPr id="181326" name="Picture 16" descr="4610_New_Top_Left_sm.png"/>
          <p:cNvPicPr>
            <a:picLocks noChangeAspect="1"/>
          </p:cNvPicPr>
          <p:nvPr/>
        </p:nvPicPr>
        <p:blipFill>
          <a:blip r:embed="rId3">
            <a:lum bright="-14000"/>
          </a:blip>
          <a:srcRect/>
          <a:stretch>
            <a:fillRect/>
          </a:stretch>
        </p:blipFill>
        <p:spPr bwMode="auto">
          <a:xfrm rot="2183056">
            <a:off x="6561138" y="793750"/>
            <a:ext cx="503237" cy="555625"/>
          </a:xfrm>
          <a:prstGeom prst="rect">
            <a:avLst/>
          </a:prstGeom>
          <a:noFill/>
          <a:ln w="9525">
            <a:noFill/>
            <a:miter lim="800000"/>
            <a:headEnd/>
            <a:tailEnd/>
          </a:ln>
        </p:spPr>
      </p:pic>
      <p:pic>
        <p:nvPicPr>
          <p:cNvPr id="9" name="Picture 8"/>
          <p:cNvPicPr>
            <a:picLocks noChangeAspect="1"/>
          </p:cNvPicPr>
          <p:nvPr/>
        </p:nvPicPr>
        <p:blipFill rotWithShape="1">
          <a:blip r:embed="rId5" cstate="email">
            <a:extLst>
              <a:ext uri="{28A0092B-C50C-407E-A947-70E740481C1C}"/>
            </a:extLst>
          </a:blip>
          <a:srcRect/>
          <a:stretch/>
        </p:blipFill>
        <p:spPr>
          <a:xfrm>
            <a:off x="1922463" y="729949"/>
            <a:ext cx="785447" cy="731520"/>
          </a:xfrm>
          <a:prstGeom prst="rect">
            <a:avLst/>
          </a:prstGeom>
          <a:effectLst>
            <a:reflection blurRad="6350" stA="27000" endPos="35000" dir="5400000" sy="-100000" algn="bl" rotWithShape="0"/>
          </a:effectLst>
        </p:spPr>
      </p:pic>
      <p:pic>
        <p:nvPicPr>
          <p:cNvPr id="12" name="Picture 2"/>
          <p:cNvPicPr>
            <a:picLocks noChangeAspect="1" noChangeArrowheads="1"/>
          </p:cNvPicPr>
          <p:nvPr/>
        </p:nvPicPr>
        <p:blipFill>
          <a:blip r:embed="rId6" cstate="print">
            <a:extLst>
              <a:ext uri="{28A0092B-C50C-407E-A947-70E740481C1C}"/>
            </a:extLst>
          </a:blip>
          <a:srcRect/>
          <a:stretch>
            <a:fillRect/>
          </a:stretch>
        </p:blipFill>
        <p:spPr bwMode="auto">
          <a:xfrm>
            <a:off x="3128725" y="917802"/>
            <a:ext cx="439842" cy="543667"/>
          </a:xfrm>
          <a:prstGeom prst="rect">
            <a:avLst/>
          </a:prstGeom>
          <a:noFill/>
          <a:ln>
            <a:noFill/>
          </a:ln>
          <a:effectLst>
            <a:outerShdw dist="35921" dir="2700000" algn="ctr" rotWithShape="0">
              <a:schemeClr val="bg2"/>
            </a:outerShdw>
            <a:reflection blurRad="6350" stA="52000" endA="300" endPos="35000" dir="5400000" sy="-100000" algn="bl" rotWithShape="0"/>
          </a:effectLst>
          <a:extLst>
            <a:ext uri="{909E8E84-426E-40dd-AFC4-6F175D3DCCD1}"/>
            <a:ext uri="{91240B29-F687-4f45-9708-019B960494DF}"/>
          </a:extLst>
        </p:spPr>
      </p:pic>
      <p:grpSp>
        <p:nvGrpSpPr>
          <p:cNvPr id="181329" name="Group 13"/>
          <p:cNvGrpSpPr>
            <a:grpSpLocks/>
          </p:cNvGrpSpPr>
          <p:nvPr/>
        </p:nvGrpSpPr>
        <p:grpSpPr bwMode="auto">
          <a:xfrm>
            <a:off x="2935288" y="787400"/>
            <a:ext cx="457200" cy="366713"/>
            <a:chOff x="4372565" y="4779599"/>
            <a:chExt cx="457200" cy="365760"/>
          </a:xfrm>
        </p:grpSpPr>
        <p:sp>
          <p:nvSpPr>
            <p:cNvPr id="15" name="Explosion 2 14"/>
            <p:cNvSpPr>
              <a:spLocks noChangeArrowheads="1"/>
            </p:cNvSpPr>
            <p:nvPr/>
          </p:nvSpPr>
          <p:spPr bwMode="auto">
            <a:xfrm>
              <a:off x="4372565" y="4779599"/>
              <a:ext cx="457200" cy="365760"/>
            </a:xfrm>
            <a:prstGeom prst="irregularSeal2">
              <a:avLst/>
            </a:prstGeom>
            <a:solidFill>
              <a:srgbClr val="C00000"/>
            </a:solidFill>
            <a:ln>
              <a:noFill/>
            </a:ln>
            <a:effectLst>
              <a:outerShdw blurRad="40000" dist="20000" dir="5400000" rotWithShape="0">
                <a:srgbClr val="000000">
                  <a:alpha val="37999"/>
                </a:srgbClr>
              </a:outerShdw>
            </a:effectLst>
            <a:extLst>
              <a:ext uri="{91240B29-F687-4f45-9708-019B960494DF}"/>
            </a:extLst>
          </p:spPr>
          <p:txBody>
            <a:bodyPr anchor="ctr"/>
            <a:lstStyle/>
            <a:p>
              <a:pPr algn="ctr" fontAlgn="auto">
                <a:spcBef>
                  <a:spcPts val="0"/>
                </a:spcBef>
                <a:spcAft>
                  <a:spcPts val="0"/>
                </a:spcAft>
                <a:defRPr/>
              </a:pPr>
              <a:endParaRPr lang="en-US" dirty="0">
                <a:solidFill>
                  <a:schemeClr val="dk1"/>
                </a:solidFill>
                <a:latin typeface="+mn-lt"/>
                <a:cs typeface="+mn-cs"/>
              </a:endParaRPr>
            </a:p>
          </p:txBody>
        </p:sp>
        <p:sp>
          <p:nvSpPr>
            <p:cNvPr id="16" name="TextBox 15"/>
            <p:cNvSpPr txBox="1"/>
            <p:nvPr/>
          </p:nvSpPr>
          <p:spPr>
            <a:xfrm rot="20215722">
              <a:off x="4386852" y="4901519"/>
              <a:ext cx="417513" cy="174171"/>
            </a:xfrm>
            <a:prstGeom prst="rect">
              <a:avLst/>
            </a:prstGeom>
          </p:spPr>
          <p:txBody>
            <a:bodyPr>
              <a:normAutofit fontScale="70000" lnSpcReduction="20000"/>
            </a:bodyPr>
            <a:lstStyle/>
            <a:p>
              <a:pPr algn="ctr" fontAlgn="auto">
                <a:lnSpc>
                  <a:spcPct val="85000"/>
                </a:lnSpc>
                <a:spcBef>
                  <a:spcPts val="1200"/>
                </a:spcBef>
                <a:spcAft>
                  <a:spcPts val="0"/>
                </a:spcAft>
                <a:defRPr/>
              </a:pPr>
              <a:r>
                <a:rPr lang="en-US" sz="1100" b="1" dirty="0">
                  <a:solidFill>
                    <a:schemeClr val="bg1"/>
                  </a:solidFill>
                  <a:latin typeface="Arial Narrow" pitchFamily="34" charset="0"/>
                  <a:cs typeface="Arial" pitchFamily="34" charset="0"/>
                </a:rPr>
                <a:t>NEW</a:t>
              </a:r>
            </a:p>
          </p:txBody>
        </p:sp>
      </p:grpSp>
      <p:sp>
        <p:nvSpPr>
          <p:cNvPr id="181330" name="Slide Number Placeholder 3"/>
          <p:cNvSpPr>
            <a:spLocks noGrp="1"/>
          </p:cNvSpPr>
          <p:nvPr>
            <p:ph type="sldNum" sz="quarter" idx="12"/>
          </p:nvPr>
        </p:nvSpPr>
        <p:spPr bwMode="auto">
          <a:xfrm>
            <a:off x="131763" y="6480175"/>
            <a:ext cx="536575" cy="365125"/>
          </a:xfrm>
          <a:noFill/>
          <a:ln>
            <a:miter lim="800000"/>
            <a:headEnd/>
            <a:tailEnd/>
          </a:ln>
        </p:spPr>
        <p:txBody>
          <a:bodyPr/>
          <a:lstStyle/>
          <a:p>
            <a:pPr fontAlgn="base">
              <a:spcBef>
                <a:spcPct val="0"/>
              </a:spcBef>
              <a:spcAft>
                <a:spcPct val="0"/>
              </a:spcAft>
            </a:pPr>
            <a:fld id="{79F6136B-D2DB-4413-853A-EAF3A834FAE5}" type="slidenum">
              <a:rPr lang="en-US">
                <a:solidFill>
                  <a:schemeClr val="accent1"/>
                </a:solidFill>
                <a:latin typeface="Arial" charset="0"/>
                <a:ea typeface="MS PGothic" pitchFamily="34" charset="-128"/>
                <a:cs typeface="Arial" charset="0"/>
              </a:rPr>
              <a:pPr fontAlgn="base">
                <a:spcBef>
                  <a:spcPct val="0"/>
                </a:spcBef>
                <a:spcAft>
                  <a:spcPct val="0"/>
                </a:spcAft>
              </a:pPr>
              <a:t>61</a:t>
            </a:fld>
            <a:endParaRPr lang="en-US">
              <a:solidFill>
                <a:schemeClr val="accent1"/>
              </a:solidFill>
              <a:latin typeface="Arial" charset="0"/>
              <a:ea typeface="MS PGothic" pitchFamily="34" charset="-128"/>
              <a:cs typeface="Arial" charset="0"/>
            </a:endParaRPr>
          </a:p>
        </p:txBody>
      </p:sp>
    </p:spTree>
  </p:cSld>
  <p:clrMapOvr>
    <a:masterClrMapping/>
  </p:clrMapOvr>
  <p:transition spd="slow">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655"/>
          <p:cNvGraphicFramePr>
            <a:graphicFrameLocks noGrp="1"/>
          </p:cNvGraphicFramePr>
          <p:nvPr/>
        </p:nvGraphicFramePr>
        <p:xfrm>
          <a:off x="152400" y="1355725"/>
          <a:ext cx="8682038" cy="5426075"/>
        </p:xfrm>
        <a:graphic>
          <a:graphicData uri="http://schemas.openxmlformats.org/drawingml/2006/table">
            <a:tbl>
              <a:tblPr/>
              <a:tblGrid>
                <a:gridCol w="1371600"/>
                <a:gridCol w="1160463"/>
                <a:gridCol w="1296987"/>
                <a:gridCol w="1296988"/>
                <a:gridCol w="1296987"/>
                <a:gridCol w="1054100"/>
                <a:gridCol w="1204913"/>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4511</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4521</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4522</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4532</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4710</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4750</a:t>
                      </a:r>
                    </a:p>
                  </a:txBody>
                  <a:tcPr marL="91443" marR="91443" marT="45723" marB="45723"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Thin/Adaptive*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r>
              <a:tr h="762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Environment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Indoor; school campuses, dormitories, apartment</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Indoor; light density campus or survivable remote branch</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Indoor; central campus or survivable remote branch with 3G backhaul mesh services</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Type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 or External</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Internal</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Optional Façade or paddles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762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Mounting</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Wallplate, ceiling, wall, above-ceiling, behind wall </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ceiling, wall, above-ceiling</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ceiling, wall, above-ceiling </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Ceiling, Wall,  Above Ceiling, Behind Wall</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Radios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Single-Radio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Dual-Radio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Tri-Radio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RF Bands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6">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Dual Band (2.4GHz/5GHz), Band Unlocked</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Transmit/Receive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2x2 MIMO; 2 spatial streams</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2x3 MIMO; 2 spatial streams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3x3 MIMO, 2 spatial streams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762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LAN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chemeClr val="tx1"/>
                          </a:solidFill>
                          <a:effectLst/>
                          <a:latin typeface="Arial" charset="0"/>
                          <a:ea typeface="ＭＳ Ｐゴシック" charset="0"/>
                          <a:cs typeface="ＭＳ Ｐゴシック" charset="0"/>
                        </a:rPr>
                        <a:t>1 FE Lan/PoE Port</a:t>
                      </a: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chemeClr val="tx1"/>
                          </a:solidFill>
                          <a:effectLst/>
                          <a:latin typeface="Arial" charset="0"/>
                          <a:ea typeface="ＭＳ Ｐゴシック" charset="0"/>
                          <a:cs typeface="ＭＳ Ｐゴシック" charset="0"/>
                        </a:rPr>
                        <a:t>1 FE Keystone Port</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PoE Port</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PoE Port</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PoE Port</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Port, 802.3at on GE1</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WAN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Port</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PCI Card Slot</a:t>
                      </a: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PSU Option</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Options</a:t>
                      </a:r>
                    </a:p>
                  </a:txBody>
                  <a:tcPr marL="91443" marR="91443" marT="45723" marB="45723"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Yes, External antenna version</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 Antennas w/optional Façade</a:t>
                      </a:r>
                    </a:p>
                  </a:txBody>
                  <a:tcPr marL="91443" marR="91443" marT="45723" marB="45723"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bl>
          </a:graphicData>
        </a:graphic>
      </p:graphicFrame>
      <p:pic>
        <p:nvPicPr>
          <p:cNvPr id="183382" name="Picture 2"/>
          <p:cNvPicPr>
            <a:picLocks noChangeArrowheads="1"/>
          </p:cNvPicPr>
          <p:nvPr/>
        </p:nvPicPr>
        <p:blipFill>
          <a:blip r:embed="rId3">
            <a:clrChange>
              <a:clrFrom>
                <a:srgbClr val="FFFFFF"/>
              </a:clrFrom>
              <a:clrTo>
                <a:srgbClr val="FFFFFF">
                  <a:alpha val="0"/>
                </a:srgbClr>
              </a:clrTo>
            </a:clrChange>
          </a:blip>
          <a:srcRect/>
          <a:stretch>
            <a:fillRect/>
          </a:stretch>
        </p:blipFill>
        <p:spPr bwMode="auto">
          <a:xfrm>
            <a:off x="6800850" y="684213"/>
            <a:ext cx="590550" cy="623887"/>
          </a:xfrm>
          <a:prstGeom prst="rect">
            <a:avLst/>
          </a:prstGeom>
          <a:noFill/>
          <a:ln w="9525">
            <a:noFill/>
            <a:miter lim="800000"/>
            <a:headEnd/>
            <a:tailEnd/>
          </a:ln>
        </p:spPr>
      </p:pic>
      <p:pic>
        <p:nvPicPr>
          <p:cNvPr id="183383"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7772400" y="725488"/>
            <a:ext cx="836613" cy="536575"/>
          </a:xfrm>
          <a:prstGeom prst="rect">
            <a:avLst/>
          </a:prstGeom>
          <a:noFill/>
          <a:ln w="9525">
            <a:noFill/>
            <a:miter lim="800000"/>
            <a:headEnd/>
            <a:tailEnd/>
          </a:ln>
        </p:spPr>
      </p:pic>
      <p:grpSp>
        <p:nvGrpSpPr>
          <p:cNvPr id="183384" name="Group 2"/>
          <p:cNvGrpSpPr>
            <a:grpSpLocks/>
          </p:cNvGrpSpPr>
          <p:nvPr/>
        </p:nvGrpSpPr>
        <p:grpSpPr bwMode="auto">
          <a:xfrm>
            <a:off x="1973263" y="936625"/>
            <a:ext cx="566737" cy="358775"/>
            <a:chOff x="3126449" y="1220494"/>
            <a:chExt cx="566338" cy="360000"/>
          </a:xfrm>
        </p:grpSpPr>
        <p:pic>
          <p:nvPicPr>
            <p:cNvPr id="183392" name="Picture 13" descr="4 port 4511.JPG"/>
            <p:cNvPicPr>
              <a:picLocks noChangeAspect="1"/>
            </p:cNvPicPr>
            <p:nvPr/>
          </p:nvPicPr>
          <p:blipFill>
            <a:blip r:embed="rId5"/>
            <a:srcRect/>
            <a:stretch>
              <a:fillRect/>
            </a:stretch>
          </p:blipFill>
          <p:spPr bwMode="auto">
            <a:xfrm>
              <a:off x="3479767" y="1220494"/>
              <a:ext cx="213020" cy="360000"/>
            </a:xfrm>
            <a:prstGeom prst="rect">
              <a:avLst/>
            </a:prstGeom>
            <a:noFill/>
            <a:ln w="9525">
              <a:noFill/>
              <a:miter lim="800000"/>
              <a:headEnd/>
              <a:tailEnd/>
            </a:ln>
          </p:spPr>
        </p:pic>
        <p:pic>
          <p:nvPicPr>
            <p:cNvPr id="183393" name="Picture 17" descr="no port 4511.JPG"/>
            <p:cNvPicPr>
              <a:picLocks noChangeAspect="1"/>
            </p:cNvPicPr>
            <p:nvPr/>
          </p:nvPicPr>
          <p:blipFill>
            <a:blip r:embed="rId6"/>
            <a:srcRect/>
            <a:stretch>
              <a:fillRect/>
            </a:stretch>
          </p:blipFill>
          <p:spPr bwMode="auto">
            <a:xfrm>
              <a:off x="3126449" y="1220494"/>
              <a:ext cx="215430" cy="360000"/>
            </a:xfrm>
            <a:prstGeom prst="rect">
              <a:avLst/>
            </a:prstGeom>
            <a:noFill/>
            <a:ln w="9525">
              <a:noFill/>
              <a:miter lim="800000"/>
              <a:headEnd/>
              <a:tailEnd/>
            </a:ln>
          </p:spPr>
        </p:pic>
      </p:grpSp>
      <p:pic>
        <p:nvPicPr>
          <p:cNvPr id="183385" name="Picture 9" descr="Altitude4521picture.jpeg"/>
          <p:cNvPicPr>
            <a:picLocks noChangeAspect="1"/>
          </p:cNvPicPr>
          <p:nvPr/>
        </p:nvPicPr>
        <p:blipFill>
          <a:blip r:embed="rId7"/>
          <a:srcRect/>
          <a:stretch>
            <a:fillRect/>
          </a:stretch>
        </p:blipFill>
        <p:spPr bwMode="auto">
          <a:xfrm>
            <a:off x="2971800" y="741363"/>
            <a:ext cx="541338" cy="630237"/>
          </a:xfrm>
          <a:prstGeom prst="rect">
            <a:avLst/>
          </a:prstGeom>
          <a:noFill/>
          <a:ln w="9525">
            <a:noFill/>
            <a:miter lim="800000"/>
            <a:headEnd/>
            <a:tailEnd/>
          </a:ln>
        </p:spPr>
      </p:pic>
      <p:pic>
        <p:nvPicPr>
          <p:cNvPr id="12" name="Picture 2" descr="http://assets.extremenetworks.com/sites/default/files/null/Altitude_4532%20-%20Front%20Right.png"/>
          <p:cNvPicPr>
            <a:picLocks noChangeAspect="1" noChangeArrowheads="1"/>
          </p:cNvPicPr>
          <p:nvPr/>
        </p:nvPicPr>
        <p:blipFill>
          <a:blip r:embed="rId8"/>
          <a:srcRect/>
          <a:stretch>
            <a:fillRect/>
          </a:stretch>
        </p:blipFill>
        <p:spPr bwMode="auto">
          <a:xfrm>
            <a:off x="5576888" y="685800"/>
            <a:ext cx="595312" cy="639763"/>
          </a:xfrm>
          <a:prstGeom prst="rect">
            <a:avLst/>
          </a:prstGeom>
          <a:noFill/>
          <a:ln>
            <a:noFill/>
          </a:ln>
          <a:effectLst>
            <a:outerShdw blurRad="50800" dist="38100" dir="5400000" algn="t" rotWithShape="0">
              <a:srgbClr val="000000">
                <a:alpha val="39998"/>
              </a:srgbClr>
            </a:outerShdw>
          </a:effectLst>
          <a:extLst>
            <a:ext uri="{909E8E84-426E-40dd-AFC4-6F175D3DCCD1}"/>
            <a:ext uri="{91240B29-F687-4f45-9708-019B960494DF}"/>
          </a:extLst>
        </p:spPr>
      </p:pic>
      <p:pic>
        <p:nvPicPr>
          <p:cNvPr id="183387" name="Picture 2"/>
          <p:cNvPicPr>
            <a:picLocks noChangeAspect="1" noChangeArrowheads="1"/>
          </p:cNvPicPr>
          <p:nvPr/>
        </p:nvPicPr>
        <p:blipFill>
          <a:blip r:embed="rId9"/>
          <a:srcRect/>
          <a:stretch>
            <a:fillRect/>
          </a:stretch>
        </p:blipFill>
        <p:spPr bwMode="auto">
          <a:xfrm>
            <a:off x="4360863" y="739775"/>
            <a:ext cx="439737" cy="542925"/>
          </a:xfrm>
          <a:prstGeom prst="rect">
            <a:avLst/>
          </a:prstGeom>
          <a:noFill/>
          <a:ln w="9525">
            <a:noFill/>
            <a:miter lim="800000"/>
            <a:headEnd/>
            <a:tailEnd/>
          </a:ln>
        </p:spPr>
      </p:pic>
      <p:grpSp>
        <p:nvGrpSpPr>
          <p:cNvPr id="183388" name="Group 13"/>
          <p:cNvGrpSpPr>
            <a:grpSpLocks/>
          </p:cNvGrpSpPr>
          <p:nvPr/>
        </p:nvGrpSpPr>
        <p:grpSpPr bwMode="auto">
          <a:xfrm>
            <a:off x="4167188" y="609600"/>
            <a:ext cx="457200" cy="365125"/>
            <a:chOff x="4372565" y="4779599"/>
            <a:chExt cx="457200" cy="365760"/>
          </a:xfrm>
        </p:grpSpPr>
        <p:sp>
          <p:nvSpPr>
            <p:cNvPr id="15" name="Explosion 2 14"/>
            <p:cNvSpPr>
              <a:spLocks noChangeArrowheads="1"/>
            </p:cNvSpPr>
            <p:nvPr/>
          </p:nvSpPr>
          <p:spPr bwMode="auto">
            <a:xfrm>
              <a:off x="4372565" y="4779599"/>
              <a:ext cx="457200" cy="365760"/>
            </a:xfrm>
            <a:prstGeom prst="irregularSeal2">
              <a:avLst/>
            </a:prstGeom>
            <a:solidFill>
              <a:srgbClr val="C00000"/>
            </a:solidFill>
            <a:ln>
              <a:noFill/>
            </a:ln>
            <a:effectLst>
              <a:outerShdw blurRad="40000" dist="20000" dir="5400000" rotWithShape="0">
                <a:srgbClr val="000000">
                  <a:alpha val="37999"/>
                </a:srgbClr>
              </a:outerShdw>
            </a:effectLst>
            <a:extLst>
              <a:ext uri="{91240B29-F687-4f45-9708-019B960494DF}"/>
            </a:extLst>
          </p:spPr>
          <p:txBody>
            <a:bodyPr anchor="ctr"/>
            <a:lstStyle/>
            <a:p>
              <a:pPr algn="ctr" fontAlgn="auto">
                <a:spcBef>
                  <a:spcPts val="0"/>
                </a:spcBef>
                <a:spcAft>
                  <a:spcPts val="0"/>
                </a:spcAft>
                <a:defRPr/>
              </a:pPr>
              <a:endParaRPr lang="en-US" dirty="0">
                <a:solidFill>
                  <a:schemeClr val="dk1"/>
                </a:solidFill>
                <a:latin typeface="+mn-lt"/>
                <a:cs typeface="+mn-cs"/>
              </a:endParaRPr>
            </a:p>
          </p:txBody>
        </p:sp>
        <p:sp>
          <p:nvSpPr>
            <p:cNvPr id="16" name="TextBox 15"/>
            <p:cNvSpPr txBox="1"/>
            <p:nvPr/>
          </p:nvSpPr>
          <p:spPr>
            <a:xfrm rot="20215722">
              <a:off x="4386852" y="4902050"/>
              <a:ext cx="417513" cy="173338"/>
            </a:xfrm>
            <a:prstGeom prst="rect">
              <a:avLst/>
            </a:prstGeom>
          </p:spPr>
          <p:txBody>
            <a:bodyPr>
              <a:normAutofit fontScale="70000" lnSpcReduction="20000"/>
            </a:bodyPr>
            <a:lstStyle/>
            <a:p>
              <a:pPr algn="ctr" fontAlgn="auto">
                <a:lnSpc>
                  <a:spcPct val="85000"/>
                </a:lnSpc>
                <a:spcBef>
                  <a:spcPts val="1200"/>
                </a:spcBef>
                <a:spcAft>
                  <a:spcPts val="0"/>
                </a:spcAft>
                <a:defRPr/>
              </a:pPr>
              <a:r>
                <a:rPr lang="en-US" sz="1100" b="1" dirty="0">
                  <a:solidFill>
                    <a:schemeClr val="bg1"/>
                  </a:solidFill>
                  <a:latin typeface="Arial Narrow" pitchFamily="34" charset="0"/>
                  <a:cs typeface="Arial" pitchFamily="34" charset="0"/>
                </a:rPr>
                <a:t>NEW</a:t>
              </a:r>
            </a:p>
          </p:txBody>
        </p:sp>
      </p:grpSp>
      <p:sp>
        <p:nvSpPr>
          <p:cNvPr id="183389" name="Title 1"/>
          <p:cNvSpPr>
            <a:spLocks noGrp="1"/>
          </p:cNvSpPr>
          <p:nvPr>
            <p:ph type="title"/>
          </p:nvPr>
        </p:nvSpPr>
        <p:spPr>
          <a:xfrm>
            <a:off x="68263" y="63500"/>
            <a:ext cx="8694737" cy="622300"/>
          </a:xfrm>
        </p:spPr>
        <p:txBody>
          <a:bodyPr/>
          <a:lstStyle/>
          <a:p>
            <a:r>
              <a:rPr sz="2800" smtClean="0">
                <a:cs typeface="Arial" charset="0"/>
              </a:rPr>
              <a:t>Altitude</a:t>
            </a:r>
            <a:r>
              <a:rPr sz="2800" baseline="30000" smtClean="0">
                <a:cs typeface="Arial" charset="0"/>
              </a:rPr>
              <a:t>TM</a:t>
            </a:r>
            <a:r>
              <a:rPr sz="2800" smtClean="0">
                <a:cs typeface="Arial" charset="0"/>
              </a:rPr>
              <a:t> Adaptive Indoor Access Points</a:t>
            </a:r>
          </a:p>
        </p:txBody>
      </p:sp>
    </p:spTree>
  </p:cSld>
  <p:clrMapOvr>
    <a:masterClrMapping/>
  </p:clrMapOvr>
  <p:transition spd="slow">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oup 655"/>
          <p:cNvGraphicFramePr>
            <a:graphicFrameLocks noGrp="1"/>
          </p:cNvGraphicFramePr>
          <p:nvPr/>
        </p:nvGraphicFramePr>
        <p:xfrm>
          <a:off x="228600" y="1355725"/>
          <a:ext cx="5181600" cy="3810000"/>
        </p:xfrm>
        <a:graphic>
          <a:graphicData uri="http://schemas.openxmlformats.org/drawingml/2006/table">
            <a:tbl>
              <a:tblPr/>
              <a:tblGrid>
                <a:gridCol w="1947863"/>
                <a:gridCol w="1628775"/>
                <a:gridCol w="1604962"/>
              </a:tblGrid>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8" marB="45728"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4762</a:t>
                      </a:r>
                    </a:p>
                  </a:txBody>
                  <a:tcPr marL="91443" marR="91443" marT="45728" marB="45728"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rgbClr val="FFFFFF"/>
                          </a:solidFill>
                          <a:effectLst>
                            <a:outerShdw blurRad="38100" dist="38100" dir="2700000" algn="tl">
                              <a:srgbClr val="000000"/>
                            </a:outerShdw>
                          </a:effectLst>
                          <a:latin typeface="Arial" charset="0"/>
                          <a:ea typeface="ＭＳ Ｐゴシック" charset="0"/>
                          <a:cs typeface="ＭＳ Ｐゴシック" charset="0"/>
                        </a:rPr>
                        <a:t>4763</a:t>
                      </a:r>
                    </a:p>
                  </a:txBody>
                  <a:tcPr marL="91443" marR="91443" marT="45728" marB="45728" anchor="ctr" horzOverflow="overflow">
                    <a:lnL>
                      <a:noFill/>
                    </a:lnL>
                    <a:lnR>
                      <a:noFill/>
                    </a:lnR>
                    <a:lnT>
                      <a:noFill/>
                    </a:lnT>
                    <a:lnB w="9525" cap="flat" cmpd="sng" algn="ctr">
                      <a:solidFill>
                        <a:schemeClr val="bg1"/>
                      </a:solidFill>
                      <a:prstDash val="solid"/>
                      <a:round/>
                      <a:headEnd type="none" w="med" len="med"/>
                      <a:tailEnd type="none" w="med" len="med"/>
                    </a:lnB>
                    <a:lnTlToBr>
                      <a:noFill/>
                    </a:lnTlToBr>
                    <a:lnBlToTr>
                      <a:noFill/>
                    </a:lnBlToTr>
                    <a:gradFill rotWithShape="1">
                      <a:gsLst>
                        <a:gs pos="0">
                          <a:srgbClr val="584A83"/>
                        </a:gs>
                        <a:gs pos="50000">
                          <a:srgbClr val="423762"/>
                        </a:gs>
                        <a:gs pos="100000">
                          <a:srgbClr val="423762"/>
                        </a:gs>
                      </a:gsLst>
                      <a:lin ang="5400000"/>
                    </a:gra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Thin/Adaptive*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Adaptive</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w="9525" cap="flat" cmpd="sng" algn="ctr">
                      <a:solidFill>
                        <a:schemeClr val="bg1"/>
                      </a:solidFill>
                      <a:prstDash val="solid"/>
                      <a:round/>
                      <a:headEnd type="none" w="med" len="med"/>
                      <a:tailEnd type="none" w="med" len="med"/>
                    </a:lnT>
                    <a:lnB>
                      <a:noFill/>
                    </a:lnB>
                    <a:lnTlToBr>
                      <a:noFill/>
                    </a:lnTlToBr>
                    <a:lnBlToTr>
                      <a:noFill/>
                    </a:lnBlToTr>
                    <a:solidFill>
                      <a:schemeClr val="bg1"/>
                    </a:solidFill>
                  </a:tcPr>
                </a:tc>
                <a:tc hMerge="1">
                  <a:txBody>
                    <a:bodyPr/>
                    <a:lstStyle/>
                    <a:p>
                      <a:endParaRPr lang="en-US"/>
                    </a:p>
                  </a:txBody>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Environment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a:ln>
                            <a:noFill/>
                          </a:ln>
                          <a:solidFill>
                            <a:schemeClr val="tx1"/>
                          </a:solidFill>
                          <a:effectLst/>
                          <a:latin typeface="Arial" charset="0"/>
                          <a:ea typeface="ＭＳ Ｐゴシック" charset="0"/>
                          <a:cs typeface="ＭＳ Ｐゴシック" charset="0"/>
                        </a:rPr>
                        <a:t>Outdoor Mesh Deployments</a:t>
                      </a:r>
                      <a:endParaRPr kumimoji="0" lang="en-US" sz="11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Type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273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Mounting</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Wall or Pole</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427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Radios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Dual-Radio</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802.11a/b/g/n, Tri-Radio</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RF Bands</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Dual Band (2.4GHz/5GHz), Band Unlocked</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307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Transmit/Receive</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3x3 MIMO, 2 spatial streams</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LAN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1 GE Port, 802.3at on GE1</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WAN Port</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 WAN Port</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PCI Card Slot</a:t>
                      </a: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r h="258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PSU Option</a:t>
                      </a:r>
                      <a:endParaRPr kumimoji="0" lang="en-US" sz="1100" b="0" i="0" u="none" strike="noStrike" cap="none" normalizeH="0" baseline="0">
                        <a:ln>
                          <a:noFill/>
                        </a:ln>
                        <a:solidFill>
                          <a:schemeClr val="accent1"/>
                        </a:solidFill>
                        <a:effectLst/>
                        <a:latin typeface="Arial" charset="0"/>
                        <a:ea typeface="ＭＳ Ｐゴシック" charset="0"/>
                        <a:cs typeface="ＭＳ Ｐゴシック" charset="0"/>
                      </a:endParaRP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No</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chemeClr val="bg1"/>
                    </a:solidFill>
                  </a:tcPr>
                </a:tc>
                <a:tc hMerge="1">
                  <a:txBody>
                    <a:bodyPr/>
                    <a:lstStyle/>
                    <a:p>
                      <a:endParaRPr lang="en-US"/>
                    </a:p>
                  </a:txBody>
                  <a:tcPr/>
                </a:tc>
              </a:tr>
              <a:tr h="2730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accent1"/>
                          </a:solidFill>
                          <a:effectLst/>
                          <a:latin typeface="Arial" charset="0"/>
                          <a:ea typeface="ＭＳ Ｐゴシック" charset="0"/>
                          <a:cs typeface="ＭＳ Ｐゴシック" charset="0"/>
                        </a:rPr>
                        <a:t>Antenna Options</a:t>
                      </a:r>
                    </a:p>
                  </a:txBody>
                  <a:tcPr marL="91443" marR="91443" marT="45728" marB="45728" anchor="ctr" horzOverflow="overflow">
                    <a:lnL>
                      <a:noFill/>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charset="0"/>
                          <a:ea typeface="ＭＳ Ｐゴシック" charset="0"/>
                          <a:cs typeface="ＭＳ Ｐゴシック" charset="0"/>
                        </a:rPr>
                        <a:t>External Antennas</a:t>
                      </a:r>
                    </a:p>
                  </a:txBody>
                  <a:tcPr marL="91443" marR="91443" marT="45728" marB="45728" anchor="ctr" horzOverflow="overflow">
                    <a:lnL w="9525" cap="flat" cmpd="sng" algn="ctr">
                      <a:solidFill>
                        <a:schemeClr val="accent1"/>
                      </a:solidFill>
                      <a:prstDash val="sysDot"/>
                      <a:round/>
                      <a:headEnd type="none" w="med" len="med"/>
                      <a:tailEnd type="none" w="med" len="med"/>
                    </a:lnL>
                    <a:lnR w="9525" cap="flat" cmpd="sng" algn="ctr">
                      <a:solidFill>
                        <a:schemeClr val="accent1"/>
                      </a:solidFill>
                      <a:prstDash val="sysDot"/>
                      <a:round/>
                      <a:headEnd type="none" w="med" len="med"/>
                      <a:tailEnd type="none" w="med" len="med"/>
                    </a:lnR>
                    <a:lnT>
                      <a:noFill/>
                    </a:lnT>
                    <a:lnB>
                      <a:noFill/>
                    </a:lnB>
                    <a:lnTlToBr>
                      <a:noFill/>
                    </a:lnTlToBr>
                    <a:lnBlToTr>
                      <a:noFill/>
                    </a:lnBlToTr>
                    <a:solidFill>
                      <a:srgbClr val="EAEAEA"/>
                    </a:solidFill>
                  </a:tcPr>
                </a:tc>
                <a:tc hMerge="1">
                  <a:txBody>
                    <a:bodyPr/>
                    <a:lstStyle/>
                    <a:p>
                      <a:endParaRPr lang="en-US"/>
                    </a:p>
                  </a:txBody>
                  <a:tcPr/>
                </a:tc>
              </a:tr>
            </a:tbl>
          </a:graphicData>
        </a:graphic>
      </p:graphicFrame>
      <p:pic>
        <p:nvPicPr>
          <p:cNvPr id="185378" name="Picture 16" descr="Altitude 4762/476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667000" y="838200"/>
            <a:ext cx="615950" cy="457200"/>
          </a:xfrm>
          <a:prstGeom prst="rect">
            <a:avLst/>
          </a:prstGeom>
          <a:noFill/>
          <a:ln w="9525">
            <a:noFill/>
            <a:miter lim="800000"/>
            <a:headEnd/>
            <a:tailEnd/>
          </a:ln>
        </p:spPr>
      </p:pic>
      <p:pic>
        <p:nvPicPr>
          <p:cNvPr id="185379" name="Picture 17" descr="Altitude 4762/476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343400" y="838200"/>
            <a:ext cx="615950" cy="457200"/>
          </a:xfrm>
          <a:prstGeom prst="rect">
            <a:avLst/>
          </a:prstGeom>
          <a:noFill/>
          <a:ln w="9525">
            <a:noFill/>
            <a:miter lim="800000"/>
            <a:headEnd/>
            <a:tailEnd/>
          </a:ln>
        </p:spPr>
      </p:pic>
      <p:grpSp>
        <p:nvGrpSpPr>
          <p:cNvPr id="185380" name="Group 7"/>
          <p:cNvGrpSpPr>
            <a:grpSpLocks/>
          </p:cNvGrpSpPr>
          <p:nvPr/>
        </p:nvGrpSpPr>
        <p:grpSpPr bwMode="auto">
          <a:xfrm>
            <a:off x="2514600" y="762000"/>
            <a:ext cx="457200" cy="365125"/>
            <a:chOff x="5791200" y="685800"/>
            <a:chExt cx="457200" cy="365125"/>
          </a:xfrm>
        </p:grpSpPr>
        <p:sp>
          <p:nvSpPr>
            <p:cNvPr id="9" name="Explosion 2 8"/>
            <p:cNvSpPr>
              <a:spLocks noChangeArrowheads="1"/>
            </p:cNvSpPr>
            <p:nvPr/>
          </p:nvSpPr>
          <p:spPr bwMode="auto">
            <a:xfrm>
              <a:off x="5791200" y="685800"/>
              <a:ext cx="457200" cy="365125"/>
            </a:xfrm>
            <a:prstGeom prst="irregularSeal2">
              <a:avLst/>
            </a:prstGeom>
            <a:solidFill>
              <a:srgbClr val="C00000"/>
            </a:solidFill>
            <a:ln>
              <a:noFill/>
            </a:ln>
            <a:effectLst>
              <a:outerShdw blurRad="40000" dist="20000" dir="5400000" rotWithShape="0">
                <a:srgbClr val="000000">
                  <a:alpha val="37999"/>
                </a:srgbClr>
              </a:outerShdw>
            </a:effectLst>
            <a:extLst>
              <a:ext uri="{91240B29-F687-4f45-9708-019B960494DF}"/>
            </a:extLst>
          </p:spPr>
          <p:txBody>
            <a:bodyPr anchor="ctr"/>
            <a:lstStyle/>
            <a:p>
              <a:pPr algn="ctr" fontAlgn="auto">
                <a:spcBef>
                  <a:spcPts val="0"/>
                </a:spcBef>
                <a:spcAft>
                  <a:spcPts val="0"/>
                </a:spcAft>
                <a:defRPr/>
              </a:pPr>
              <a:endParaRPr lang="en-US" dirty="0">
                <a:solidFill>
                  <a:schemeClr val="dk1"/>
                </a:solidFill>
                <a:latin typeface="+mn-lt"/>
                <a:cs typeface="+mn-cs"/>
              </a:endParaRPr>
            </a:p>
          </p:txBody>
        </p:sp>
        <p:sp>
          <p:nvSpPr>
            <p:cNvPr id="10" name="TextBox 9"/>
            <p:cNvSpPr txBox="1"/>
            <p:nvPr/>
          </p:nvSpPr>
          <p:spPr bwMode="auto">
            <a:xfrm rot="20215722">
              <a:off x="5805488" y="808038"/>
              <a:ext cx="417512" cy="173037"/>
            </a:xfrm>
            <a:prstGeom prst="rect">
              <a:avLst/>
            </a:prstGeom>
          </p:spPr>
          <p:txBody>
            <a:bodyPr>
              <a:normAutofit fontScale="70000" lnSpcReduction="20000"/>
            </a:bodyPr>
            <a:lstStyle/>
            <a:p>
              <a:pPr algn="ctr" fontAlgn="auto">
                <a:lnSpc>
                  <a:spcPct val="85000"/>
                </a:lnSpc>
                <a:spcBef>
                  <a:spcPts val="1200"/>
                </a:spcBef>
                <a:spcAft>
                  <a:spcPts val="0"/>
                </a:spcAft>
                <a:defRPr/>
              </a:pPr>
              <a:r>
                <a:rPr lang="en-US" sz="1100" b="1" dirty="0">
                  <a:solidFill>
                    <a:schemeClr val="bg1"/>
                  </a:solidFill>
                  <a:latin typeface="Arial Narrow" pitchFamily="34" charset="0"/>
                  <a:cs typeface="Arial" pitchFamily="34" charset="0"/>
                </a:rPr>
                <a:t>NEW</a:t>
              </a:r>
            </a:p>
          </p:txBody>
        </p:sp>
      </p:grpSp>
      <p:grpSp>
        <p:nvGrpSpPr>
          <p:cNvPr id="185381" name="Group 11"/>
          <p:cNvGrpSpPr>
            <a:grpSpLocks/>
          </p:cNvGrpSpPr>
          <p:nvPr/>
        </p:nvGrpSpPr>
        <p:grpSpPr bwMode="auto">
          <a:xfrm>
            <a:off x="4191000" y="777875"/>
            <a:ext cx="457200" cy="365125"/>
            <a:chOff x="5791200" y="685800"/>
            <a:chExt cx="457200" cy="365125"/>
          </a:xfrm>
        </p:grpSpPr>
        <p:sp>
          <p:nvSpPr>
            <p:cNvPr id="13" name="Explosion 2 12"/>
            <p:cNvSpPr>
              <a:spLocks noChangeArrowheads="1"/>
            </p:cNvSpPr>
            <p:nvPr/>
          </p:nvSpPr>
          <p:spPr bwMode="auto">
            <a:xfrm>
              <a:off x="5791200" y="685800"/>
              <a:ext cx="457200" cy="365125"/>
            </a:xfrm>
            <a:prstGeom prst="irregularSeal2">
              <a:avLst/>
            </a:prstGeom>
            <a:solidFill>
              <a:srgbClr val="C00000"/>
            </a:solidFill>
            <a:ln>
              <a:noFill/>
            </a:ln>
            <a:effectLst>
              <a:outerShdw blurRad="40000" dist="20000" dir="5400000" rotWithShape="0">
                <a:srgbClr val="000000">
                  <a:alpha val="37999"/>
                </a:srgbClr>
              </a:outerShdw>
            </a:effectLst>
            <a:extLst>
              <a:ext uri="{91240B29-F687-4f45-9708-019B960494DF}"/>
            </a:extLst>
          </p:spPr>
          <p:txBody>
            <a:bodyPr anchor="ctr"/>
            <a:lstStyle/>
            <a:p>
              <a:pPr algn="ctr" fontAlgn="auto">
                <a:spcBef>
                  <a:spcPts val="0"/>
                </a:spcBef>
                <a:spcAft>
                  <a:spcPts val="0"/>
                </a:spcAft>
                <a:defRPr/>
              </a:pPr>
              <a:endParaRPr lang="en-US" dirty="0">
                <a:solidFill>
                  <a:schemeClr val="dk1"/>
                </a:solidFill>
                <a:latin typeface="+mn-lt"/>
                <a:cs typeface="+mn-cs"/>
              </a:endParaRPr>
            </a:p>
          </p:txBody>
        </p:sp>
        <p:sp>
          <p:nvSpPr>
            <p:cNvPr id="14" name="TextBox 13"/>
            <p:cNvSpPr txBox="1"/>
            <p:nvPr/>
          </p:nvSpPr>
          <p:spPr bwMode="auto">
            <a:xfrm rot="20215722">
              <a:off x="5805488" y="808038"/>
              <a:ext cx="417512" cy="173037"/>
            </a:xfrm>
            <a:prstGeom prst="rect">
              <a:avLst/>
            </a:prstGeom>
          </p:spPr>
          <p:txBody>
            <a:bodyPr>
              <a:normAutofit fontScale="70000" lnSpcReduction="20000"/>
            </a:bodyPr>
            <a:lstStyle/>
            <a:p>
              <a:pPr algn="ctr" fontAlgn="auto">
                <a:lnSpc>
                  <a:spcPct val="85000"/>
                </a:lnSpc>
                <a:spcBef>
                  <a:spcPts val="1200"/>
                </a:spcBef>
                <a:spcAft>
                  <a:spcPts val="0"/>
                </a:spcAft>
                <a:defRPr/>
              </a:pPr>
              <a:r>
                <a:rPr lang="en-US" sz="1100" b="1" dirty="0">
                  <a:solidFill>
                    <a:schemeClr val="bg1"/>
                  </a:solidFill>
                  <a:latin typeface="Arial Narrow" pitchFamily="34" charset="0"/>
                  <a:cs typeface="Arial" pitchFamily="34" charset="0"/>
                </a:rPr>
                <a:t>NEW</a:t>
              </a:r>
            </a:p>
          </p:txBody>
        </p:sp>
      </p:grpSp>
      <p:sp>
        <p:nvSpPr>
          <p:cNvPr id="185382" name="Title 1"/>
          <p:cNvSpPr>
            <a:spLocks noGrp="1"/>
          </p:cNvSpPr>
          <p:nvPr>
            <p:ph type="title"/>
          </p:nvPr>
        </p:nvSpPr>
        <p:spPr>
          <a:xfrm>
            <a:off x="68263" y="63500"/>
            <a:ext cx="8694737" cy="622300"/>
          </a:xfrm>
        </p:spPr>
        <p:txBody>
          <a:bodyPr/>
          <a:lstStyle/>
          <a:p>
            <a:r>
              <a:rPr sz="2800" smtClean="0">
                <a:cs typeface="Arial" charset="0"/>
              </a:rPr>
              <a:t>Altitude</a:t>
            </a:r>
            <a:r>
              <a:rPr sz="2800" baseline="30000" smtClean="0">
                <a:cs typeface="Arial" charset="0"/>
              </a:rPr>
              <a:t>TM</a:t>
            </a:r>
            <a:r>
              <a:rPr sz="2800" smtClean="0">
                <a:cs typeface="Arial" charset="0"/>
              </a:rPr>
              <a:t> Adaptive Outdoor Access Points</a:t>
            </a:r>
          </a:p>
        </p:txBody>
      </p:sp>
    </p:spTree>
  </p:cSld>
  <p:clrMapOvr>
    <a:masterClrMapping/>
  </p:clrMapOvr>
  <p:transition spd="slow">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le 4"/>
          <p:cNvSpPr>
            <a:spLocks noGrp="1"/>
          </p:cNvSpPr>
          <p:nvPr>
            <p:ph type="title"/>
          </p:nvPr>
        </p:nvSpPr>
        <p:spPr/>
        <p:txBody>
          <a:bodyPr/>
          <a:lstStyle/>
          <a:p>
            <a:r>
              <a:rPr lang="ru-RU" smtClean="0">
                <a:cs typeface="Arial" charset="0"/>
              </a:rPr>
              <a:t>Точки доступа </a:t>
            </a:r>
            <a:r>
              <a:rPr smtClean="0">
                <a:cs typeface="Arial" charset="0"/>
              </a:rPr>
              <a:t>AP 4511</a:t>
            </a:r>
          </a:p>
        </p:txBody>
      </p:sp>
      <p:sp>
        <p:nvSpPr>
          <p:cNvPr id="6" name="Text Placeholder 5"/>
          <p:cNvSpPr>
            <a:spLocks noGrp="1"/>
          </p:cNvSpPr>
          <p:nvPr>
            <p:ph type="body" sz="quarter" idx="4294967295"/>
          </p:nvPr>
        </p:nvSpPr>
        <p:spPr>
          <a:xfrm>
            <a:off x="225425" y="1133475"/>
            <a:ext cx="4341813" cy="5751513"/>
          </a:xfrm>
        </p:spPr>
        <p:txBody>
          <a:bodyPr rtlCol="0">
            <a:noAutofit/>
          </a:bodyPr>
          <a:lstStyle/>
          <a:p>
            <a:pPr fontAlgn="auto">
              <a:spcAft>
                <a:spcPts val="0"/>
              </a:spcAft>
              <a:buFont typeface="Arial" pitchFamily="34" charset="0"/>
              <a:buNone/>
              <a:defRPr/>
            </a:pPr>
            <a:r>
              <a:rPr lang="ru-RU" dirty="0" smtClean="0"/>
              <a:t>Точка доступа </a:t>
            </a:r>
            <a:r>
              <a:rPr lang="en-US" dirty="0" smtClean="0"/>
              <a:t>Altitude</a:t>
            </a:r>
            <a:r>
              <a:rPr lang="en-US" baseline="30000" dirty="0" smtClean="0"/>
              <a:t>™</a:t>
            </a:r>
            <a:r>
              <a:rPr lang="en-US" dirty="0" smtClean="0"/>
              <a:t> 4511</a:t>
            </a:r>
          </a:p>
          <a:p>
            <a:pPr lvl="1" fontAlgn="auto">
              <a:spcAft>
                <a:spcPts val="0"/>
              </a:spcAft>
              <a:defRPr/>
            </a:pPr>
            <a:r>
              <a:rPr lang="en-US" spc="-20" dirty="0" smtClean="0">
                <a:solidFill>
                  <a:schemeClr val="accent6"/>
                </a:solidFill>
              </a:rPr>
              <a:t>Snap-on </a:t>
            </a:r>
            <a:r>
              <a:rPr lang="ru-RU" spc="-20" dirty="0" smtClean="0">
                <a:solidFill>
                  <a:schemeClr val="accent6"/>
                </a:solidFill>
              </a:rPr>
              <a:t>установка</a:t>
            </a:r>
            <a:r>
              <a:rPr lang="en-US" spc="-20" dirty="0" smtClean="0">
                <a:solidFill>
                  <a:schemeClr val="accent6"/>
                </a:solidFill>
              </a:rPr>
              <a:t>: </a:t>
            </a:r>
            <a:r>
              <a:rPr lang="ru-RU" spc="-20" dirty="0" smtClean="0">
                <a:solidFill>
                  <a:schemeClr val="accent6"/>
                </a:solidFill>
              </a:rPr>
              <a:t>занимает за 1-2 минуты</a:t>
            </a:r>
            <a:endParaRPr lang="en-US" spc="-20" dirty="0" smtClean="0">
              <a:solidFill>
                <a:schemeClr val="accent6"/>
              </a:solidFill>
            </a:endParaRPr>
          </a:p>
          <a:p>
            <a:pPr lvl="1" fontAlgn="auto">
              <a:spcAft>
                <a:spcPts val="0"/>
              </a:spcAft>
              <a:defRPr/>
            </a:pPr>
            <a:r>
              <a:rPr lang="ru-RU" spc="-20" dirty="0" smtClean="0">
                <a:solidFill>
                  <a:schemeClr val="accent6"/>
                </a:solidFill>
              </a:rPr>
              <a:t>Очень компактная </a:t>
            </a:r>
            <a:r>
              <a:rPr lang="en-US" spc="-20" dirty="0" smtClean="0">
                <a:solidFill>
                  <a:schemeClr val="accent6"/>
                </a:solidFill>
              </a:rPr>
              <a:t>( ̴ </a:t>
            </a:r>
            <a:r>
              <a:rPr lang="ru-RU" spc="-20" dirty="0" smtClean="0">
                <a:solidFill>
                  <a:schemeClr val="accent6"/>
                </a:solidFill>
              </a:rPr>
              <a:t> как </a:t>
            </a:r>
            <a:r>
              <a:rPr lang="en-US" spc="-20" dirty="0" smtClean="0">
                <a:solidFill>
                  <a:schemeClr val="accent6"/>
                </a:solidFill>
              </a:rPr>
              <a:t>iPhone)</a:t>
            </a:r>
          </a:p>
          <a:p>
            <a:pPr lvl="1" fontAlgn="auto">
              <a:spcAft>
                <a:spcPts val="0"/>
              </a:spcAft>
              <a:defRPr/>
            </a:pPr>
            <a:r>
              <a:rPr lang="ru-RU" spc="-20" dirty="0" smtClean="0">
                <a:solidFill>
                  <a:schemeClr val="accent6"/>
                </a:solidFill>
              </a:rPr>
              <a:t>Мощная</a:t>
            </a:r>
            <a:r>
              <a:rPr lang="en-US" spc="-20" dirty="0" smtClean="0">
                <a:solidFill>
                  <a:schemeClr val="accent6"/>
                </a:solidFill>
              </a:rPr>
              <a:t> –  26 dBm</a:t>
            </a:r>
          </a:p>
          <a:p>
            <a:pPr lvl="1" fontAlgn="auto">
              <a:spcAft>
                <a:spcPts val="0"/>
              </a:spcAft>
              <a:defRPr/>
            </a:pPr>
            <a:r>
              <a:rPr lang="ru-RU" spc="-20" dirty="0" smtClean="0">
                <a:solidFill>
                  <a:schemeClr val="accent6"/>
                </a:solidFill>
              </a:rPr>
              <a:t>Опционально </a:t>
            </a:r>
            <a:r>
              <a:rPr lang="en-US" spc="-20" dirty="0" smtClean="0">
                <a:solidFill>
                  <a:schemeClr val="accent6"/>
                </a:solidFill>
              </a:rPr>
              <a:t>1, 3 </a:t>
            </a:r>
            <a:r>
              <a:rPr lang="ru-RU" spc="-20" dirty="0" smtClean="0">
                <a:solidFill>
                  <a:schemeClr val="accent6"/>
                </a:solidFill>
              </a:rPr>
              <a:t>или</a:t>
            </a:r>
            <a:r>
              <a:rPr lang="en-US" spc="-20" dirty="0" smtClean="0">
                <a:solidFill>
                  <a:schemeClr val="accent6"/>
                </a:solidFill>
              </a:rPr>
              <a:t> 4 Fast Ethernet </a:t>
            </a:r>
            <a:r>
              <a:rPr lang="ru-RU" spc="-20" dirty="0" smtClean="0">
                <a:solidFill>
                  <a:schemeClr val="accent6"/>
                </a:solidFill>
              </a:rPr>
              <a:t>порта</a:t>
            </a:r>
            <a:endParaRPr lang="en-US" spc="-20" dirty="0" smtClean="0">
              <a:solidFill>
                <a:schemeClr val="accent6"/>
              </a:solidFill>
            </a:endParaRPr>
          </a:p>
          <a:p>
            <a:pPr fontAlgn="auto">
              <a:spcAft>
                <a:spcPts val="0"/>
              </a:spcAft>
              <a:buFont typeface="Arial" pitchFamily="34" charset="0"/>
              <a:buNone/>
              <a:defRPr/>
            </a:pPr>
            <a:r>
              <a:rPr lang="ru-RU" dirty="0" smtClean="0"/>
              <a:t>Разработана для </a:t>
            </a:r>
            <a:endParaRPr lang="en-US" dirty="0" smtClean="0"/>
          </a:p>
          <a:p>
            <a:pPr lvl="1" fontAlgn="auto">
              <a:spcAft>
                <a:spcPts val="0"/>
              </a:spcAft>
              <a:defRPr/>
            </a:pPr>
            <a:r>
              <a:rPr lang="ru-RU" dirty="0" smtClean="0">
                <a:solidFill>
                  <a:schemeClr val="accent6"/>
                </a:solidFill>
              </a:rPr>
              <a:t>Школ и общежитий </a:t>
            </a:r>
            <a:endParaRPr lang="en-US" dirty="0" smtClean="0">
              <a:solidFill>
                <a:schemeClr val="accent6"/>
              </a:solidFill>
            </a:endParaRPr>
          </a:p>
          <a:p>
            <a:pPr lvl="1" fontAlgn="auto">
              <a:spcAft>
                <a:spcPts val="0"/>
              </a:spcAft>
              <a:defRPr/>
            </a:pPr>
            <a:r>
              <a:rPr lang="ru-RU" dirty="0" smtClean="0">
                <a:solidFill>
                  <a:schemeClr val="accent6"/>
                </a:solidFill>
              </a:rPr>
              <a:t>Госпиталей: 1 точка на 10 палат</a:t>
            </a:r>
            <a:endParaRPr lang="en-US" dirty="0" smtClean="0">
              <a:solidFill>
                <a:schemeClr val="accent6"/>
              </a:solidFill>
            </a:endParaRPr>
          </a:p>
          <a:p>
            <a:pPr lvl="1" fontAlgn="auto">
              <a:spcAft>
                <a:spcPts val="0"/>
              </a:spcAft>
              <a:defRPr/>
            </a:pPr>
            <a:r>
              <a:rPr lang="ru-RU" dirty="0" smtClean="0">
                <a:solidFill>
                  <a:schemeClr val="accent6"/>
                </a:solidFill>
              </a:rPr>
              <a:t>Отели</a:t>
            </a:r>
            <a:endParaRPr lang="en-US" dirty="0" smtClean="0">
              <a:solidFill>
                <a:schemeClr val="accent6"/>
              </a:solidFill>
            </a:endParaRPr>
          </a:p>
          <a:p>
            <a:pPr lvl="1" fontAlgn="auto">
              <a:spcAft>
                <a:spcPts val="0"/>
              </a:spcAft>
              <a:defRPr/>
            </a:pPr>
            <a:r>
              <a:rPr lang="ru-RU" dirty="0" smtClean="0">
                <a:solidFill>
                  <a:schemeClr val="accent6"/>
                </a:solidFill>
              </a:rPr>
              <a:t>Государственные предприятия</a:t>
            </a:r>
            <a:endParaRPr lang="en-US" sz="2000" dirty="0">
              <a:solidFill>
                <a:schemeClr val="accent6"/>
              </a:solidFill>
            </a:endParaRPr>
          </a:p>
        </p:txBody>
      </p:sp>
      <p:sp>
        <p:nvSpPr>
          <p:cNvPr id="4" name="Slide Number Placeholder 3"/>
          <p:cNvSpPr>
            <a:spLocks noGrp="1"/>
          </p:cNvSpPr>
          <p:nvPr>
            <p:ph type="sldNum" sz="quarter" idx="12"/>
          </p:nvPr>
        </p:nvSpPr>
        <p:spPr/>
        <p:txBody>
          <a:bodyPr/>
          <a:lstStyle/>
          <a:p>
            <a:pPr>
              <a:defRPr/>
            </a:pPr>
            <a:fld id="{D288DCB7-AC50-46AF-8B2D-6029AEE2AFFE}" type="slidenum">
              <a:rPr lang="en-US">
                <a:solidFill>
                  <a:schemeClr val="accent1"/>
                </a:solidFill>
                <a:latin typeface="+mj-lt"/>
              </a:rPr>
              <a:pPr>
                <a:defRPr/>
              </a:pPr>
              <a:t>64</a:t>
            </a:fld>
            <a:endParaRPr lang="en-US" dirty="0">
              <a:solidFill>
                <a:schemeClr val="accent1"/>
              </a:solidFill>
              <a:latin typeface="+mj-lt"/>
            </a:endParaRPr>
          </a:p>
        </p:txBody>
      </p:sp>
      <p:pic>
        <p:nvPicPr>
          <p:cNvPr id="187396" name="Picture 6" descr="4 port 4511.JPG"/>
          <p:cNvPicPr>
            <a:picLocks noChangeAspect="1"/>
          </p:cNvPicPr>
          <p:nvPr/>
        </p:nvPicPr>
        <p:blipFill>
          <a:blip r:embed="rId2"/>
          <a:srcRect/>
          <a:stretch>
            <a:fillRect/>
          </a:stretch>
        </p:blipFill>
        <p:spPr bwMode="auto">
          <a:xfrm>
            <a:off x="6899275" y="2827338"/>
            <a:ext cx="1743075" cy="2946400"/>
          </a:xfrm>
          <a:prstGeom prst="rect">
            <a:avLst/>
          </a:prstGeom>
          <a:noFill/>
          <a:ln w="9525">
            <a:noFill/>
            <a:miter lim="800000"/>
            <a:headEnd/>
            <a:tailEnd/>
          </a:ln>
        </p:spPr>
      </p:pic>
      <p:pic>
        <p:nvPicPr>
          <p:cNvPr id="187397" name="Picture 7" descr="no port 4511.JPG"/>
          <p:cNvPicPr>
            <a:picLocks noChangeAspect="1"/>
          </p:cNvPicPr>
          <p:nvPr/>
        </p:nvPicPr>
        <p:blipFill>
          <a:blip r:embed="rId3"/>
          <a:srcRect/>
          <a:stretch>
            <a:fillRect/>
          </a:stretch>
        </p:blipFill>
        <p:spPr bwMode="auto">
          <a:xfrm>
            <a:off x="4929188" y="1447800"/>
            <a:ext cx="1835150" cy="30654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le 5"/>
          <p:cNvSpPr>
            <a:spLocks noGrp="1"/>
          </p:cNvSpPr>
          <p:nvPr>
            <p:ph type="title" idx="4294967295"/>
          </p:nvPr>
        </p:nvSpPr>
        <p:spPr>
          <a:xfrm>
            <a:off x="152400" y="-76200"/>
            <a:ext cx="7924800" cy="1143000"/>
          </a:xfrm>
        </p:spPr>
        <p:txBody>
          <a:bodyPr/>
          <a:lstStyle/>
          <a:p>
            <a:r>
              <a:rPr lang="ru-RU" smtClean="0">
                <a:cs typeface="Arial" charset="0"/>
              </a:rPr>
              <a:t>Внешние точки доступа </a:t>
            </a:r>
            <a:r>
              <a:rPr smtClean="0">
                <a:cs typeface="Arial" charset="0"/>
              </a:rPr>
              <a:t>AP 4762/4763</a:t>
            </a:r>
          </a:p>
        </p:txBody>
      </p:sp>
      <p:sp>
        <p:nvSpPr>
          <p:cNvPr id="188418" name="Slide Number Placeholder 2"/>
          <p:cNvSpPr txBox="1">
            <a:spLocks noGrp="1"/>
          </p:cNvSpPr>
          <p:nvPr/>
        </p:nvSpPr>
        <p:spPr bwMode="auto">
          <a:xfrm>
            <a:off x="6726238" y="6307138"/>
            <a:ext cx="2133600" cy="304800"/>
          </a:xfrm>
          <a:prstGeom prst="rect">
            <a:avLst/>
          </a:prstGeom>
          <a:noFill/>
          <a:ln w="9525">
            <a:noFill/>
            <a:miter lim="800000"/>
            <a:headEnd/>
            <a:tailEnd/>
          </a:ln>
        </p:spPr>
        <p:txBody>
          <a:bodyPr lIns="0" tIns="0" rIns="0" bIns="0" anchor="b"/>
          <a:lstStyle/>
          <a:p>
            <a:pPr algn="r"/>
            <a:endParaRPr lang="en-US" altLang="zh-CN" sz="1000" b="1">
              <a:solidFill>
                <a:srgbClr val="4D4D4D"/>
              </a:solidFill>
              <a:ea typeface="MS PGothic" pitchFamily="34" charset="-128"/>
            </a:endParaRPr>
          </a:p>
        </p:txBody>
      </p:sp>
      <p:sp>
        <p:nvSpPr>
          <p:cNvPr id="188419" name="TextBox 7"/>
          <p:cNvSpPr txBox="1">
            <a:spLocks noChangeArrowheads="1"/>
          </p:cNvSpPr>
          <p:nvPr/>
        </p:nvSpPr>
        <p:spPr bwMode="auto">
          <a:xfrm>
            <a:off x="-36513" y="1219200"/>
            <a:ext cx="6456363" cy="2586038"/>
          </a:xfrm>
          <a:prstGeom prst="rect">
            <a:avLst/>
          </a:prstGeom>
          <a:noFill/>
          <a:ln w="9525">
            <a:noFill/>
            <a:miter lim="800000"/>
            <a:headEnd/>
            <a:tailEnd/>
          </a:ln>
        </p:spPr>
        <p:txBody>
          <a:bodyPr>
            <a:spAutoFit/>
          </a:bodyPr>
          <a:lstStyle/>
          <a:p>
            <a:pPr lvl="3" indent="-285750">
              <a:buClr>
                <a:srgbClr val="2F8AD3"/>
              </a:buClr>
              <a:buFont typeface="Arial" charset="0"/>
              <a:buChar char="−"/>
            </a:pPr>
            <a:r>
              <a:rPr lang="en-US">
                <a:solidFill>
                  <a:srgbClr val="080100"/>
                </a:solidFill>
                <a:ea typeface="MS PGothic" pitchFamily="34" charset="-128"/>
              </a:rPr>
              <a:t>3x3:2 MIMO Dual Stream</a:t>
            </a:r>
          </a:p>
          <a:p>
            <a:pPr lvl="3" indent="-285750">
              <a:buClr>
                <a:srgbClr val="2F8AD3"/>
              </a:buClr>
              <a:buFont typeface="Arial" charset="0"/>
              <a:buChar char="−"/>
            </a:pPr>
            <a:r>
              <a:rPr lang="en-US">
                <a:solidFill>
                  <a:srgbClr val="080100"/>
                </a:solidFill>
                <a:ea typeface="MS PGothic" pitchFamily="34" charset="-128"/>
              </a:rPr>
              <a:t> NEMA 4X / IP 67 Enclosure</a:t>
            </a:r>
          </a:p>
          <a:p>
            <a:pPr lvl="3" indent="-285750">
              <a:buClr>
                <a:srgbClr val="2F8AD3"/>
              </a:buClr>
              <a:buFont typeface="Arial" charset="0"/>
              <a:buChar char="−"/>
            </a:pPr>
            <a:r>
              <a:rPr lang="en-US">
                <a:solidFill>
                  <a:srgbClr val="080100"/>
                </a:solidFill>
                <a:ea typeface="MS PGothic" pitchFamily="34" charset="-128"/>
              </a:rPr>
              <a:t>  -40 to +70c </a:t>
            </a:r>
          </a:p>
          <a:p>
            <a:pPr lvl="3" indent="-285750">
              <a:buClr>
                <a:srgbClr val="2F8AD3"/>
              </a:buClr>
              <a:buFont typeface="Arial" charset="0"/>
              <a:buChar char="−"/>
            </a:pPr>
            <a:r>
              <a:rPr lang="en-US">
                <a:solidFill>
                  <a:srgbClr val="080100"/>
                </a:solidFill>
                <a:ea typeface="MS PGothic" pitchFamily="34" charset="-128"/>
              </a:rPr>
              <a:t> POE powered via IP66 outdoor rated injector 802.3AT</a:t>
            </a:r>
          </a:p>
          <a:p>
            <a:pPr lvl="3" indent="-285750">
              <a:buClr>
                <a:srgbClr val="2F8AD3"/>
              </a:buClr>
              <a:buFont typeface="Arial" charset="0"/>
              <a:buChar char="−"/>
            </a:pPr>
            <a:r>
              <a:rPr lang="en-US">
                <a:solidFill>
                  <a:srgbClr val="080100"/>
                </a:solidFill>
                <a:ea typeface="MS PGothic" pitchFamily="34" charset="-128"/>
              </a:rPr>
              <a:t> 2 Gig Ethernet ports (weatherized)</a:t>
            </a:r>
          </a:p>
          <a:p>
            <a:pPr lvl="3" indent="-285750">
              <a:buClr>
                <a:srgbClr val="2F8AD3"/>
              </a:buClr>
              <a:buFont typeface="Arial" charset="0"/>
              <a:buChar char="−"/>
            </a:pPr>
            <a:r>
              <a:rPr lang="en-US">
                <a:solidFill>
                  <a:srgbClr val="080100"/>
                </a:solidFill>
                <a:ea typeface="MS PGothic" pitchFamily="34" charset="-128"/>
              </a:rPr>
              <a:t> Console Port (weatherized)</a:t>
            </a:r>
          </a:p>
          <a:p>
            <a:pPr lvl="3" indent="-285750">
              <a:buClr>
                <a:srgbClr val="2F8AD3"/>
              </a:buClr>
              <a:buFont typeface="Arial" charset="0"/>
              <a:buChar char="−"/>
            </a:pPr>
            <a:r>
              <a:rPr lang="en-US">
                <a:solidFill>
                  <a:srgbClr val="080100"/>
                </a:solidFill>
                <a:ea typeface="MS PGothic" pitchFamily="34" charset="-128"/>
              </a:rPr>
              <a:t> N type Antenna Connectors</a:t>
            </a:r>
          </a:p>
          <a:p>
            <a:pPr lvl="3" indent="-285750">
              <a:buClr>
                <a:srgbClr val="2F8AD3"/>
              </a:buClr>
              <a:buFont typeface="Arial" charset="0"/>
              <a:buChar char="−"/>
            </a:pPr>
            <a:r>
              <a:rPr lang="en-US">
                <a:solidFill>
                  <a:srgbClr val="080100"/>
                </a:solidFill>
                <a:ea typeface="MS PGothic" pitchFamily="34" charset="-128"/>
              </a:rPr>
              <a:t> LED exposure to lid</a:t>
            </a:r>
          </a:p>
        </p:txBody>
      </p:sp>
      <p:sp>
        <p:nvSpPr>
          <p:cNvPr id="188420" name="Rectangle 8"/>
          <p:cNvSpPr>
            <a:spLocks noChangeArrowheads="1"/>
          </p:cNvSpPr>
          <p:nvPr/>
        </p:nvSpPr>
        <p:spPr bwMode="auto">
          <a:xfrm>
            <a:off x="0" y="485775"/>
            <a:ext cx="9144000" cy="0"/>
          </a:xfrm>
          <a:prstGeom prst="rect">
            <a:avLst/>
          </a:prstGeom>
          <a:noFill/>
          <a:ln w="9525">
            <a:noFill/>
            <a:miter lim="800000"/>
            <a:headEnd/>
            <a:tailEnd/>
          </a:ln>
        </p:spPr>
        <p:txBody>
          <a:bodyPr wrap="none" anchor="ctr">
            <a:spAutoFit/>
          </a:bodyPr>
          <a:lstStyle/>
          <a:p>
            <a:endParaRPr lang="ru-RU"/>
          </a:p>
        </p:txBody>
      </p:sp>
      <p:pic>
        <p:nvPicPr>
          <p:cNvPr id="188421" name="Picture 9" descr="MWAN_AP_7161_front-w-antennas_0411.png"/>
          <p:cNvPicPr>
            <a:picLocks noChangeAspect="1"/>
          </p:cNvPicPr>
          <p:nvPr/>
        </p:nvPicPr>
        <p:blipFill>
          <a:blip r:embed="rId2"/>
          <a:srcRect/>
          <a:stretch>
            <a:fillRect/>
          </a:stretch>
        </p:blipFill>
        <p:spPr bwMode="auto">
          <a:xfrm>
            <a:off x="6019800" y="1246188"/>
            <a:ext cx="3113088" cy="5178425"/>
          </a:xfrm>
          <a:prstGeom prst="rect">
            <a:avLst/>
          </a:prstGeom>
          <a:noFill/>
          <a:ln w="9525">
            <a:noFill/>
            <a:miter lim="800000"/>
            <a:headEnd/>
            <a:tailEnd/>
          </a:ln>
        </p:spPr>
      </p:pic>
      <p:pic>
        <p:nvPicPr>
          <p:cNvPr id="188422" name="Picture 10" descr="WNS_MWAN_AP_7161-radio-side-1.png"/>
          <p:cNvPicPr>
            <a:picLocks noChangeAspect="1"/>
          </p:cNvPicPr>
          <p:nvPr/>
        </p:nvPicPr>
        <p:blipFill>
          <a:blip r:embed="rId3"/>
          <a:srcRect/>
          <a:stretch>
            <a:fillRect/>
          </a:stretch>
        </p:blipFill>
        <p:spPr bwMode="auto">
          <a:xfrm>
            <a:off x="377825" y="4508500"/>
            <a:ext cx="5348288" cy="1671638"/>
          </a:xfrm>
          <a:prstGeom prst="rect">
            <a:avLst/>
          </a:prstGeom>
          <a:noFill/>
          <a:ln w="9525">
            <a:noFill/>
            <a:miter lim="800000"/>
            <a:headEnd/>
            <a:tailEnd/>
          </a:ln>
        </p:spPr>
      </p:pic>
      <p:sp>
        <p:nvSpPr>
          <p:cNvPr id="2" name="Oval 1"/>
          <p:cNvSpPr/>
          <p:nvPr/>
        </p:nvSpPr>
        <p:spPr>
          <a:xfrm>
            <a:off x="8534400" y="4465638"/>
            <a:ext cx="182563" cy="182562"/>
          </a:xfrm>
          <a:prstGeom prst="ellipse">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ransition spd="slow">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2"/>
          <p:cNvSpPr>
            <a:spLocks noGrp="1" noChangeArrowheads="1"/>
          </p:cNvSpPr>
          <p:nvPr>
            <p:ph type="title"/>
          </p:nvPr>
        </p:nvSpPr>
        <p:spPr>
          <a:xfrm>
            <a:off x="152400" y="228600"/>
            <a:ext cx="7089775" cy="495300"/>
          </a:xfrm>
        </p:spPr>
        <p:txBody>
          <a:bodyPr/>
          <a:lstStyle/>
          <a:p>
            <a:r>
              <a:rPr lang="ru-RU" smtClean="0">
                <a:cs typeface="Arial" charset="0"/>
              </a:rPr>
              <a:t>Точки доступа </a:t>
            </a:r>
            <a:r>
              <a:rPr smtClean="0">
                <a:cs typeface="Arial" charset="0"/>
              </a:rPr>
              <a:t>AP 45</a:t>
            </a:r>
            <a:r>
              <a:rPr lang="ru-RU" smtClean="0">
                <a:cs typeface="Arial" charset="0"/>
              </a:rPr>
              <a:t>22</a:t>
            </a:r>
            <a:endParaRPr smtClean="0">
              <a:cs typeface="Arial" charset="0"/>
            </a:endParaRPr>
          </a:p>
        </p:txBody>
      </p:sp>
      <p:pic>
        <p:nvPicPr>
          <p:cNvPr id="9" name="Picture 3"/>
          <p:cNvPicPr>
            <a:picLocks noChangeAspect="1" noChangeArrowheads="1"/>
          </p:cNvPicPr>
          <p:nvPr/>
        </p:nvPicPr>
        <p:blipFill>
          <a:blip r:embed="rId3">
            <a:extLst>
              <a:ext uri="{28A0092B-C50C-407E-A947-70E740481C1C}"/>
            </a:extLst>
          </a:blip>
          <a:srcRect/>
          <a:stretch>
            <a:fillRect/>
          </a:stretch>
        </p:blipFill>
        <p:spPr bwMode="auto">
          <a:xfrm>
            <a:off x="7008523" y="1840311"/>
            <a:ext cx="1862249" cy="1920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 uri="{91240B29-F687-4f45-9708-019B960494DF}"/>
          </a:extLst>
        </p:spPr>
      </p:pic>
      <p:pic>
        <p:nvPicPr>
          <p:cNvPr id="10" name="Picture 4"/>
          <p:cNvPicPr>
            <a:picLocks noChangeAspect="1" noChangeArrowheads="1"/>
          </p:cNvPicPr>
          <p:nvPr/>
        </p:nvPicPr>
        <p:blipFill>
          <a:blip r:embed="rId4">
            <a:extLst>
              <a:ext uri="{28A0092B-C50C-407E-A947-70E740481C1C}"/>
            </a:extLst>
          </a:blip>
          <a:srcRect/>
          <a:stretch>
            <a:fillRect/>
          </a:stretch>
        </p:blipFill>
        <p:spPr bwMode="auto">
          <a:xfrm>
            <a:off x="7074557" y="4119718"/>
            <a:ext cx="1730180" cy="1920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 uri="{91240B29-F687-4f45-9708-019B960494DF}"/>
          </a:extLst>
        </p:spPr>
      </p:pic>
      <p:sp>
        <p:nvSpPr>
          <p:cNvPr id="189444" name="Content Placeholder 4"/>
          <p:cNvSpPr txBox="1">
            <a:spLocks/>
          </p:cNvSpPr>
          <p:nvPr/>
        </p:nvSpPr>
        <p:spPr bwMode="auto">
          <a:xfrm>
            <a:off x="122238" y="936625"/>
            <a:ext cx="6967537" cy="4941888"/>
          </a:xfrm>
          <a:prstGeom prst="rect">
            <a:avLst/>
          </a:prstGeom>
          <a:noFill/>
          <a:ln w="9525">
            <a:noFill/>
            <a:miter lim="800000"/>
            <a:headEnd/>
            <a:tailEnd/>
          </a:ln>
        </p:spPr>
        <p:txBody>
          <a:bodyPr/>
          <a:lstStyle/>
          <a:p>
            <a:pPr marL="228600" indent="-228600">
              <a:lnSpc>
                <a:spcPct val="85000"/>
              </a:lnSpc>
              <a:spcBef>
                <a:spcPts val="1200"/>
              </a:spcBef>
              <a:buFont typeface="Arial" charset="0"/>
              <a:buChar char="•"/>
            </a:pPr>
            <a:r>
              <a:rPr lang="en-US" sz="2400">
                <a:solidFill>
                  <a:srgbClr val="584A83"/>
                </a:solidFill>
                <a:ea typeface="MS PGothic" pitchFamily="34" charset="-128"/>
              </a:rPr>
              <a:t>Standalone and Adaptive Access Point</a:t>
            </a:r>
          </a:p>
          <a:p>
            <a:pPr marL="228600" indent="-228600">
              <a:lnSpc>
                <a:spcPct val="85000"/>
              </a:lnSpc>
              <a:spcBef>
                <a:spcPts val="1200"/>
              </a:spcBef>
              <a:buFont typeface="Arial" charset="0"/>
              <a:buChar char="•"/>
            </a:pPr>
            <a:r>
              <a:rPr lang="en-US" sz="2400">
                <a:solidFill>
                  <a:srgbClr val="584A83"/>
                </a:solidFill>
                <a:ea typeface="MS PGothic" pitchFamily="34" charset="-128"/>
              </a:rPr>
              <a:t>Available in two models</a:t>
            </a:r>
          </a:p>
          <a:p>
            <a:pPr marL="406400" lvl="1" indent="-177800">
              <a:lnSpc>
                <a:spcPct val="85000"/>
              </a:lnSpc>
              <a:spcBef>
                <a:spcPts val="1200"/>
              </a:spcBef>
              <a:buFont typeface="Arial" charset="0"/>
              <a:buChar char="•"/>
            </a:pPr>
            <a:r>
              <a:rPr lang="en-US" sz="2400">
                <a:solidFill>
                  <a:srgbClr val="3F3F3F"/>
                </a:solidFill>
                <a:ea typeface="MS PGothic" pitchFamily="34" charset="-128"/>
              </a:rPr>
              <a:t>Internal antenna model</a:t>
            </a:r>
          </a:p>
          <a:p>
            <a:pPr marL="406400" lvl="1" indent="-177800">
              <a:lnSpc>
                <a:spcPct val="85000"/>
              </a:lnSpc>
              <a:spcBef>
                <a:spcPts val="1200"/>
              </a:spcBef>
              <a:buFont typeface="Arial" charset="0"/>
              <a:buChar char="•"/>
            </a:pPr>
            <a:r>
              <a:rPr lang="en-US" sz="2400">
                <a:solidFill>
                  <a:srgbClr val="3F3F3F"/>
                </a:solidFill>
                <a:ea typeface="MS PGothic" pitchFamily="34" charset="-128"/>
              </a:rPr>
              <a:t>External antenna plenum rated model</a:t>
            </a:r>
          </a:p>
          <a:p>
            <a:pPr marL="228600" indent="-228600">
              <a:lnSpc>
                <a:spcPct val="85000"/>
              </a:lnSpc>
              <a:spcBef>
                <a:spcPts val="1200"/>
              </a:spcBef>
              <a:buFont typeface="Arial" charset="0"/>
              <a:buChar char="•"/>
            </a:pPr>
            <a:r>
              <a:rPr lang="en-US" sz="2400">
                <a:solidFill>
                  <a:srgbClr val="584A83"/>
                </a:solidFill>
                <a:ea typeface="MS PGothic" pitchFamily="34" charset="-128"/>
              </a:rPr>
              <a:t>Dual radio with 2x2:2 MIMO</a:t>
            </a:r>
          </a:p>
          <a:p>
            <a:pPr marL="228600" indent="-228600">
              <a:lnSpc>
                <a:spcPct val="85000"/>
              </a:lnSpc>
              <a:spcBef>
                <a:spcPts val="1200"/>
              </a:spcBef>
              <a:buFont typeface="Arial" charset="0"/>
              <a:buChar char="•"/>
            </a:pPr>
            <a:r>
              <a:rPr lang="en-US" sz="2400">
                <a:solidFill>
                  <a:srgbClr val="584A83"/>
                </a:solidFill>
                <a:ea typeface="MS PGothic" pitchFamily="34" charset="-128"/>
              </a:rPr>
              <a:t>Supports high client capacity </a:t>
            </a:r>
          </a:p>
          <a:p>
            <a:pPr marL="228600" indent="-228600">
              <a:lnSpc>
                <a:spcPct val="85000"/>
              </a:lnSpc>
              <a:spcBef>
                <a:spcPts val="1200"/>
              </a:spcBef>
              <a:buFont typeface="Arial" charset="0"/>
              <a:buChar char="•"/>
            </a:pPr>
            <a:r>
              <a:rPr lang="en-US" sz="2400">
                <a:solidFill>
                  <a:srgbClr val="584A83"/>
                </a:solidFill>
                <a:ea typeface="MS PGothic" pitchFamily="34" charset="-128"/>
              </a:rPr>
              <a:t>Offers simultaneous data access and WIPS</a:t>
            </a:r>
          </a:p>
          <a:p>
            <a:pPr marL="228600" indent="-228600">
              <a:lnSpc>
                <a:spcPct val="85000"/>
              </a:lnSpc>
              <a:spcBef>
                <a:spcPts val="1200"/>
              </a:spcBef>
              <a:buFont typeface="Arial" charset="0"/>
              <a:buChar char="•"/>
            </a:pPr>
            <a:r>
              <a:rPr lang="en-US" sz="2400">
                <a:solidFill>
                  <a:srgbClr val="584A83"/>
                </a:solidFill>
                <a:ea typeface="MS PGothic" pitchFamily="34" charset="-128"/>
              </a:rPr>
              <a:t>Deployable without a controller</a:t>
            </a:r>
          </a:p>
          <a:p>
            <a:pPr marL="228600" indent="-228600">
              <a:lnSpc>
                <a:spcPct val="85000"/>
              </a:lnSpc>
              <a:spcBef>
                <a:spcPts val="1200"/>
              </a:spcBef>
              <a:buFont typeface="Arial" charset="0"/>
              <a:buChar char="•"/>
            </a:pPr>
            <a:r>
              <a:rPr lang="en-US" sz="2400">
                <a:solidFill>
                  <a:srgbClr val="584A83"/>
                </a:solidFill>
                <a:ea typeface="MS PGothic" pitchFamily="34" charset="-128"/>
              </a:rPr>
              <a:t>Manages group of up to 24 APs as Virtual Controller, and up to 64 APs as RF Domain Manager</a:t>
            </a:r>
          </a:p>
          <a:p>
            <a:pPr marL="228600" indent="-228600">
              <a:lnSpc>
                <a:spcPct val="85000"/>
              </a:lnSpc>
              <a:spcBef>
                <a:spcPts val="1200"/>
              </a:spcBef>
              <a:buFont typeface="Arial" charset="0"/>
              <a:buChar char="•"/>
            </a:pPr>
            <a:r>
              <a:rPr lang="en-US" sz="2400">
                <a:solidFill>
                  <a:srgbClr val="584A83"/>
                </a:solidFill>
                <a:ea typeface="MS PGothic" pitchFamily="34" charset="-128"/>
              </a:rPr>
              <a:t>Provides continuous access to services during network failure</a:t>
            </a:r>
          </a:p>
        </p:txBody>
      </p:sp>
    </p:spTree>
  </p:cSld>
  <p:clrMapOvr>
    <a:masterClrMapping/>
  </p:clrMapOvr>
  <p:transition spd="slow">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2"/>
          <p:cNvSpPr>
            <a:spLocks noGrp="1" noChangeArrowheads="1"/>
          </p:cNvSpPr>
          <p:nvPr>
            <p:ph type="title"/>
          </p:nvPr>
        </p:nvSpPr>
        <p:spPr>
          <a:xfrm>
            <a:off x="152400" y="228600"/>
            <a:ext cx="7089775" cy="495300"/>
          </a:xfrm>
        </p:spPr>
        <p:txBody>
          <a:bodyPr/>
          <a:lstStyle/>
          <a:p>
            <a:r>
              <a:rPr lang="ru-RU" smtClean="0">
                <a:cs typeface="Arial" charset="0"/>
              </a:rPr>
              <a:t>Точки доступа </a:t>
            </a:r>
            <a:r>
              <a:rPr smtClean="0">
                <a:cs typeface="Arial" charset="0"/>
              </a:rPr>
              <a:t>AP 4</a:t>
            </a:r>
            <a:r>
              <a:rPr lang="ru-RU" smtClean="0">
                <a:cs typeface="Arial" charset="0"/>
              </a:rPr>
              <a:t>022</a:t>
            </a:r>
            <a:endParaRPr smtClean="0">
              <a:cs typeface="Arial" charset="0"/>
            </a:endParaRPr>
          </a:p>
        </p:txBody>
      </p:sp>
      <p:sp>
        <p:nvSpPr>
          <p:cNvPr id="191490" name="Content Placeholder 4"/>
          <p:cNvSpPr>
            <a:spLocks noGrp="1"/>
          </p:cNvSpPr>
          <p:nvPr>
            <p:ph sz="quarter" idx="4294967295"/>
          </p:nvPr>
        </p:nvSpPr>
        <p:spPr>
          <a:xfrm>
            <a:off x="160338" y="857250"/>
            <a:ext cx="5649912" cy="4437063"/>
          </a:xfrm>
        </p:spPr>
        <p:txBody>
          <a:bodyPr anchor="ctr"/>
          <a:lstStyle/>
          <a:p>
            <a:r>
              <a:rPr lang="en-US" sz="2400" smtClean="0">
                <a:cs typeface="Arial" charset="0"/>
              </a:rPr>
              <a:t>Controller dependent Access Point</a:t>
            </a:r>
          </a:p>
          <a:p>
            <a:r>
              <a:rPr lang="en-US" sz="2400" smtClean="0">
                <a:cs typeface="Arial" charset="0"/>
              </a:rPr>
              <a:t>Available in two models</a:t>
            </a:r>
          </a:p>
          <a:p>
            <a:pPr lvl="1"/>
            <a:r>
              <a:rPr lang="en-US" sz="2400" smtClean="0">
                <a:ea typeface="MS PGothic" pitchFamily="34" charset="-128"/>
                <a:cs typeface="Arial" charset="0"/>
              </a:rPr>
              <a:t>Internal antenna model</a:t>
            </a:r>
          </a:p>
          <a:p>
            <a:pPr lvl="1"/>
            <a:r>
              <a:rPr lang="en-US" sz="2400" smtClean="0">
                <a:ea typeface="MS PGothic" pitchFamily="34" charset="-128"/>
                <a:cs typeface="Arial" charset="0"/>
              </a:rPr>
              <a:t>External antenna plenum rated model</a:t>
            </a:r>
          </a:p>
          <a:p>
            <a:r>
              <a:rPr lang="en-US" sz="2400" smtClean="0">
                <a:cs typeface="Arial" charset="0"/>
              </a:rPr>
              <a:t>Dual radio with 2x2:2 MIMO</a:t>
            </a:r>
          </a:p>
          <a:p>
            <a:r>
              <a:rPr lang="en-US" sz="2400" smtClean="0">
                <a:cs typeface="Arial" charset="0"/>
              </a:rPr>
              <a:t>Supports high client capacity </a:t>
            </a:r>
          </a:p>
          <a:p>
            <a:r>
              <a:rPr lang="en-US" sz="2400" smtClean="0">
                <a:cs typeface="Arial" charset="0"/>
              </a:rPr>
              <a:t>Offers simultaneous data access and WIPS</a:t>
            </a:r>
          </a:p>
        </p:txBody>
      </p:sp>
      <p:pic>
        <p:nvPicPr>
          <p:cNvPr id="8" name="Picture 3"/>
          <p:cNvPicPr>
            <a:picLocks noChangeAspect="1" noChangeArrowheads="1"/>
          </p:cNvPicPr>
          <p:nvPr/>
        </p:nvPicPr>
        <p:blipFill>
          <a:blip r:embed="rId3">
            <a:extLst>
              <a:ext uri="{28A0092B-C50C-407E-A947-70E740481C1C}"/>
            </a:extLst>
          </a:blip>
          <a:srcRect/>
          <a:stretch>
            <a:fillRect/>
          </a:stretch>
        </p:blipFill>
        <p:spPr bwMode="auto">
          <a:xfrm>
            <a:off x="7008523" y="1840311"/>
            <a:ext cx="1862249" cy="1920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 uri="{91240B29-F687-4f45-9708-019B960494DF}"/>
          </a:extLst>
        </p:spPr>
      </p:pic>
      <p:pic>
        <p:nvPicPr>
          <p:cNvPr id="12" name="Picture 4"/>
          <p:cNvPicPr>
            <a:picLocks noChangeAspect="1" noChangeArrowheads="1"/>
          </p:cNvPicPr>
          <p:nvPr/>
        </p:nvPicPr>
        <p:blipFill>
          <a:blip r:embed="rId4">
            <a:extLst>
              <a:ext uri="{28A0092B-C50C-407E-A947-70E740481C1C}"/>
            </a:extLst>
          </a:blip>
          <a:srcRect/>
          <a:stretch>
            <a:fillRect/>
          </a:stretch>
        </p:blipFill>
        <p:spPr bwMode="auto">
          <a:xfrm>
            <a:off x="7074557" y="4119718"/>
            <a:ext cx="1730180" cy="1920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ext uri="{91240B29-F687-4f45-9708-019B960494DF}"/>
          </a:extLst>
        </p:spPr>
      </p:pic>
    </p:spTree>
  </p:cSld>
  <p:clrMapOvr>
    <a:masterClrMapping/>
  </p:clrMapOvr>
  <p:transition spd="slow">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entagon 34"/>
          <p:cNvSpPr/>
          <p:nvPr/>
        </p:nvSpPr>
        <p:spPr>
          <a:xfrm>
            <a:off x="5486400" y="5676900"/>
            <a:ext cx="2387600" cy="571500"/>
          </a:xfrm>
          <a:prstGeom prst="homePlate">
            <a:avLst/>
          </a:prstGeom>
          <a:gradFill>
            <a:gsLst>
              <a:gs pos="49000">
                <a:schemeClr val="accent1"/>
              </a:gs>
              <a:gs pos="100000">
                <a:schemeClr val="accent1">
                  <a:lumMod val="75000"/>
                </a:schemeClr>
              </a:gs>
            </a:gsLst>
            <a:lin ang="0" scaled="0"/>
          </a:gradFill>
          <a:ln w="2222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600" dirty="0">
                <a:solidFill>
                  <a:prstClr val="white"/>
                </a:solidFill>
                <a:effectLst>
                  <a:outerShdw blurRad="50800" dist="38100" dir="2700000" algn="tl" rotWithShape="0">
                    <a:prstClr val="black">
                      <a:alpha val="20000"/>
                    </a:prstClr>
                  </a:outerShdw>
                </a:effectLst>
              </a:rPr>
              <a:t>До</a:t>
            </a:r>
            <a:r>
              <a:rPr lang="en-US" sz="1600" dirty="0">
                <a:solidFill>
                  <a:prstClr val="white"/>
                </a:solidFill>
                <a:effectLst>
                  <a:outerShdw blurRad="50800" dist="38100" dir="2700000" algn="tl" rotWithShape="0">
                    <a:prstClr val="black">
                      <a:alpha val="20000"/>
                    </a:prstClr>
                  </a:outerShdw>
                </a:effectLst>
              </a:rPr>
              <a:t> 24 </a:t>
            </a:r>
            <a:r>
              <a:rPr lang="ru-RU" sz="1600" dirty="0">
                <a:solidFill>
                  <a:prstClr val="white"/>
                </a:solidFill>
                <a:effectLst>
                  <a:outerShdw blurRad="50800" dist="38100" dir="2700000" algn="tl" rotWithShape="0">
                    <a:prstClr val="black">
                      <a:alpha val="20000"/>
                    </a:prstClr>
                  </a:outerShdw>
                </a:effectLst>
              </a:rPr>
              <a:t>точек </a:t>
            </a:r>
            <a:r>
              <a:rPr lang="en-US" sz="1600" dirty="0">
                <a:solidFill>
                  <a:prstClr val="white"/>
                </a:solidFill>
                <a:effectLst>
                  <a:outerShdw blurRad="50800" dist="38100" dir="2700000" algn="tl" rotWithShape="0">
                    <a:prstClr val="black">
                      <a:alpha val="20000"/>
                    </a:prstClr>
                  </a:outerShdw>
                </a:effectLst>
              </a:rPr>
              <a:t>4511</a:t>
            </a:r>
          </a:p>
        </p:txBody>
      </p:sp>
      <p:sp>
        <p:nvSpPr>
          <p:cNvPr id="193538" name="Title 3"/>
          <p:cNvSpPr>
            <a:spLocks noGrp="1"/>
          </p:cNvSpPr>
          <p:nvPr>
            <p:ph type="title"/>
          </p:nvPr>
        </p:nvSpPr>
        <p:spPr/>
        <p:txBody>
          <a:bodyPr/>
          <a:lstStyle/>
          <a:p>
            <a:r>
              <a:rPr lang="ru-RU" smtClean="0">
                <a:cs typeface="Arial" charset="0"/>
              </a:rPr>
              <a:t>Доступ </a:t>
            </a:r>
            <a:r>
              <a:rPr smtClean="0">
                <a:cs typeface="Arial" charset="0"/>
              </a:rPr>
              <a:t>WiFi – </a:t>
            </a:r>
            <a:r>
              <a:rPr lang="ru-RU" smtClean="0">
                <a:cs typeface="Arial" charset="0"/>
              </a:rPr>
              <a:t>Небольшая Сеть</a:t>
            </a:r>
            <a:endParaRPr smtClean="0">
              <a:cs typeface="Arial" charset="0"/>
            </a:endParaRPr>
          </a:p>
        </p:txBody>
      </p:sp>
      <p:sp>
        <p:nvSpPr>
          <p:cNvPr id="193539" name="Text Placeholder 4"/>
          <p:cNvSpPr>
            <a:spLocks noGrp="1"/>
          </p:cNvSpPr>
          <p:nvPr>
            <p:ph type="body" sz="quarter" idx="11"/>
          </p:nvPr>
        </p:nvSpPr>
        <p:spPr>
          <a:xfrm>
            <a:off x="225425" y="749300"/>
            <a:ext cx="4341813" cy="5751513"/>
          </a:xfrm>
        </p:spPr>
        <p:txBody>
          <a:bodyPr/>
          <a:lstStyle/>
          <a:p>
            <a:pPr>
              <a:buFont typeface="Arial" charset="0"/>
              <a:buNone/>
            </a:pPr>
            <a:r>
              <a:rPr lang="en-US" b="1" smtClean="0">
                <a:cs typeface="Arial" charset="0"/>
              </a:rPr>
              <a:t>Extreme Networks Solution</a:t>
            </a:r>
          </a:p>
          <a:p>
            <a:pPr lvl="1"/>
            <a:r>
              <a:rPr lang="ru-RU" sz="1600" smtClean="0">
                <a:cs typeface="Arial" charset="0"/>
              </a:rPr>
              <a:t>Быстрое развертывание</a:t>
            </a:r>
            <a:endParaRPr lang="en-US" sz="1600" smtClean="0">
              <a:cs typeface="Arial" charset="0"/>
            </a:endParaRPr>
          </a:p>
          <a:p>
            <a:pPr lvl="1"/>
            <a:r>
              <a:rPr lang="ru-RU" sz="1600" smtClean="0">
                <a:cs typeface="Arial" charset="0"/>
              </a:rPr>
              <a:t>Встроенный </a:t>
            </a:r>
            <a:r>
              <a:rPr lang="en-US" sz="1600" smtClean="0">
                <a:cs typeface="Arial" charset="0"/>
              </a:rPr>
              <a:t>RF </a:t>
            </a:r>
            <a:r>
              <a:rPr lang="ru-RU" sz="1600" smtClean="0">
                <a:cs typeface="Arial" charset="0"/>
              </a:rPr>
              <a:t>контроллер</a:t>
            </a:r>
            <a:endParaRPr lang="en-US" sz="1600" smtClean="0">
              <a:cs typeface="Arial" charset="0"/>
            </a:endParaRPr>
          </a:p>
          <a:p>
            <a:pPr lvl="1"/>
            <a:r>
              <a:rPr lang="ru-RU" sz="1600" smtClean="0">
                <a:cs typeface="Arial" charset="0"/>
              </a:rPr>
              <a:t>Конвергентный доступ</a:t>
            </a:r>
          </a:p>
          <a:p>
            <a:pPr lvl="1"/>
            <a:r>
              <a:rPr lang="ru-RU" sz="1600" smtClean="0">
                <a:cs typeface="Arial" charset="0"/>
              </a:rPr>
              <a:t>Не требуется внешний контроллер</a:t>
            </a:r>
          </a:p>
          <a:p>
            <a:pPr lvl="2"/>
            <a:r>
              <a:rPr lang="ru-RU" sz="1400" smtClean="0">
                <a:cs typeface="Arial" charset="0"/>
              </a:rPr>
              <a:t>В сумме до 25 точек 4511 с единым управлением с одной из них</a:t>
            </a:r>
            <a:endParaRPr lang="en-US" sz="1400" smtClean="0">
              <a:cs typeface="Arial" charset="0"/>
            </a:endParaRPr>
          </a:p>
        </p:txBody>
      </p:sp>
      <p:grpSp>
        <p:nvGrpSpPr>
          <p:cNvPr id="193540" name="Group 14"/>
          <p:cNvGrpSpPr>
            <a:grpSpLocks/>
          </p:cNvGrpSpPr>
          <p:nvPr/>
        </p:nvGrpSpPr>
        <p:grpSpPr bwMode="auto">
          <a:xfrm>
            <a:off x="6965950" y="744538"/>
            <a:ext cx="1204913" cy="725487"/>
            <a:chOff x="225425" y="1987915"/>
            <a:chExt cx="1204790" cy="724999"/>
          </a:xfrm>
        </p:grpSpPr>
        <p:grpSp>
          <p:nvGrpSpPr>
            <p:cNvPr id="193571" name="Group 68"/>
            <p:cNvGrpSpPr>
              <a:grpSpLocks/>
            </p:cNvGrpSpPr>
            <p:nvPr/>
          </p:nvGrpSpPr>
          <p:grpSpPr bwMode="auto">
            <a:xfrm>
              <a:off x="225425" y="1987915"/>
              <a:ext cx="1204790" cy="724999"/>
              <a:chOff x="225425" y="1987915"/>
              <a:chExt cx="1204790" cy="724999"/>
            </a:xfrm>
          </p:grpSpPr>
          <p:sp>
            <p:nvSpPr>
              <p:cNvPr id="18" name="Rounded Rectangle 17"/>
              <p:cNvSpPr/>
              <p:nvPr/>
            </p:nvSpPr>
            <p:spPr>
              <a:xfrm>
                <a:off x="225425" y="1987915"/>
                <a:ext cx="1204790" cy="724999"/>
              </a:xfrm>
              <a:prstGeom prst="roundRect">
                <a:avLst>
                  <a:gd name="adj" fmla="val 6400"/>
                </a:avLst>
              </a:prstGeom>
              <a:gradFill>
                <a:gsLst>
                  <a:gs pos="0">
                    <a:schemeClr val="accent1"/>
                  </a:gs>
                  <a:gs pos="100000">
                    <a:schemeClr val="accent1">
                      <a:lumMod val="75000"/>
                    </a:schemeClr>
                  </a:gs>
                </a:gsLst>
                <a:lin ang="5400000" scaled="0"/>
              </a:gradFill>
              <a:ln w="254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193574" name="Picture 7"/>
              <p:cNvPicPr>
                <a:picLocks noChangeArrowheads="1"/>
              </p:cNvPicPr>
              <p:nvPr/>
            </p:nvPicPr>
            <p:blipFill>
              <a:blip r:embed="rId3">
                <a:lum bright="48000"/>
                <a:grayscl/>
              </a:blip>
              <a:srcRect/>
              <a:stretch>
                <a:fillRect/>
              </a:stretch>
            </p:blipFill>
            <p:spPr bwMode="auto">
              <a:xfrm>
                <a:off x="304800" y="2104293"/>
                <a:ext cx="1001713" cy="517525"/>
              </a:xfrm>
              <a:prstGeom prst="rect">
                <a:avLst/>
              </a:prstGeom>
              <a:noFill/>
              <a:ln w="9525">
                <a:noFill/>
                <a:miter lim="800000"/>
                <a:headEnd/>
                <a:tailEnd/>
              </a:ln>
            </p:spPr>
          </p:pic>
        </p:grpSp>
        <p:sp>
          <p:nvSpPr>
            <p:cNvPr id="193572" name="TextBox 16"/>
            <p:cNvSpPr txBox="1">
              <a:spLocks noChangeArrowheads="1"/>
            </p:cNvSpPr>
            <p:nvPr/>
          </p:nvSpPr>
          <p:spPr bwMode="auto">
            <a:xfrm>
              <a:off x="375136" y="2193189"/>
              <a:ext cx="840295" cy="307777"/>
            </a:xfrm>
            <a:prstGeom prst="rect">
              <a:avLst/>
            </a:prstGeom>
            <a:noFill/>
            <a:ln w="9525">
              <a:noFill/>
              <a:miter lim="800000"/>
              <a:headEnd/>
              <a:tailEnd/>
            </a:ln>
          </p:spPr>
          <p:txBody>
            <a:bodyPr wrap="none">
              <a:spAutoFit/>
            </a:bodyPr>
            <a:lstStyle/>
            <a:p>
              <a:r>
                <a:rPr lang="en-US" sz="1400" b="1">
                  <a:solidFill>
                    <a:srgbClr val="000000"/>
                  </a:solidFill>
                </a:rPr>
                <a:t>Internet</a:t>
              </a:r>
            </a:p>
          </p:txBody>
        </p:sp>
      </p:grpSp>
      <p:grpSp>
        <p:nvGrpSpPr>
          <p:cNvPr id="193541" name="Group 24"/>
          <p:cNvGrpSpPr>
            <a:grpSpLocks/>
          </p:cNvGrpSpPr>
          <p:nvPr/>
        </p:nvGrpSpPr>
        <p:grpSpPr bwMode="auto">
          <a:xfrm>
            <a:off x="6311900" y="1112838"/>
            <a:ext cx="901700" cy="901700"/>
            <a:chOff x="7070872" y="1112520"/>
            <a:chExt cx="902677" cy="902677"/>
          </a:xfrm>
        </p:grpSpPr>
        <p:sp>
          <p:nvSpPr>
            <p:cNvPr id="21" name="Oval 20"/>
            <p:cNvSpPr/>
            <p:nvPr/>
          </p:nvSpPr>
          <p:spPr>
            <a:xfrm>
              <a:off x="7070872" y="1112520"/>
              <a:ext cx="902677" cy="902677"/>
            </a:xfrm>
            <a:prstGeom prst="ellipse">
              <a:avLst/>
            </a:prstGeom>
            <a:gradFill>
              <a:gsLst>
                <a:gs pos="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nvGrpSpPr>
            <p:cNvPr id="193568" name="Group 23"/>
            <p:cNvGrpSpPr>
              <a:grpSpLocks/>
            </p:cNvGrpSpPr>
            <p:nvPr/>
          </p:nvGrpSpPr>
          <p:grpSpPr bwMode="auto">
            <a:xfrm>
              <a:off x="7179284" y="1182970"/>
              <a:ext cx="679994" cy="793141"/>
              <a:chOff x="7179284" y="1182970"/>
              <a:chExt cx="679994" cy="793141"/>
            </a:xfrm>
          </p:grpSpPr>
          <p:pic>
            <p:nvPicPr>
              <p:cNvPr id="193569" name="Picture 21" descr="Picture2.png"/>
              <p:cNvPicPr>
                <a:picLocks noChangeAspect="1"/>
              </p:cNvPicPr>
              <p:nvPr/>
            </p:nvPicPr>
            <p:blipFill>
              <a:blip r:embed="rId4"/>
              <a:srcRect/>
              <a:stretch>
                <a:fillRect/>
              </a:stretch>
            </p:blipFill>
            <p:spPr bwMode="auto">
              <a:xfrm>
                <a:off x="7340623" y="1182970"/>
                <a:ext cx="342877" cy="592516"/>
              </a:xfrm>
              <a:prstGeom prst="rect">
                <a:avLst/>
              </a:prstGeom>
              <a:noFill/>
              <a:ln w="9525">
                <a:noFill/>
                <a:miter lim="800000"/>
                <a:headEnd/>
                <a:tailEnd/>
              </a:ln>
            </p:spPr>
          </p:pic>
          <p:sp>
            <p:nvSpPr>
              <p:cNvPr id="193570" name="TextBox 22"/>
              <p:cNvSpPr txBox="1">
                <a:spLocks noChangeArrowheads="1"/>
              </p:cNvSpPr>
              <p:nvPr/>
            </p:nvSpPr>
            <p:spPr bwMode="auto">
              <a:xfrm>
                <a:off x="7179284" y="1699112"/>
                <a:ext cx="679994" cy="276999"/>
              </a:xfrm>
              <a:prstGeom prst="rect">
                <a:avLst/>
              </a:prstGeom>
              <a:noFill/>
              <a:ln w="9525">
                <a:noFill/>
                <a:miter lim="800000"/>
                <a:headEnd/>
                <a:tailEnd/>
              </a:ln>
            </p:spPr>
            <p:txBody>
              <a:bodyPr wrap="none">
                <a:spAutoFit/>
              </a:bodyPr>
              <a:lstStyle/>
              <a:p>
                <a:r>
                  <a:rPr lang="en-US" sz="1200" b="1">
                    <a:solidFill>
                      <a:srgbClr val="000000"/>
                    </a:solidFill>
                  </a:rPr>
                  <a:t>Router</a:t>
                </a:r>
              </a:p>
            </p:txBody>
          </p:sp>
        </p:grpSp>
      </p:grpSp>
      <p:grpSp>
        <p:nvGrpSpPr>
          <p:cNvPr id="193542" name="Group 31"/>
          <p:cNvGrpSpPr>
            <a:grpSpLocks/>
          </p:cNvGrpSpPr>
          <p:nvPr/>
        </p:nvGrpSpPr>
        <p:grpSpPr bwMode="auto">
          <a:xfrm>
            <a:off x="7920038" y="5422900"/>
            <a:ext cx="1038225" cy="1038225"/>
            <a:chOff x="4567238" y="5422900"/>
            <a:chExt cx="1038225" cy="1038225"/>
          </a:xfrm>
        </p:grpSpPr>
        <p:sp>
          <p:nvSpPr>
            <p:cNvPr id="33" name="Oval 32"/>
            <p:cNvSpPr/>
            <p:nvPr/>
          </p:nvSpPr>
          <p:spPr>
            <a:xfrm>
              <a:off x="4567238"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34" name="Picture 33" descr="no port 4511.JPG"/>
            <p:cNvPicPr>
              <a:picLocks noChangeAspect="1"/>
            </p:cNvPicPr>
            <p:nvPr/>
          </p:nvPicPr>
          <p:blipFill>
            <a:blip r:embed="rId5">
              <a:clrChange>
                <a:clrFrom>
                  <a:srgbClr val="FFFFFD"/>
                </a:clrFrom>
                <a:clrTo>
                  <a:srgbClr val="FFFFFD">
                    <a:alpha val="0"/>
                  </a:srgbClr>
                </a:clrTo>
              </a:clrChange>
            </a:blip>
            <a:stretch>
              <a:fillRect/>
            </a:stretch>
          </p:blipFill>
          <p:spPr>
            <a:xfrm>
              <a:off x="4905375" y="5638800"/>
              <a:ext cx="361950" cy="606425"/>
            </a:xfrm>
            <a:prstGeom prst="rect">
              <a:avLst/>
            </a:prstGeom>
            <a:noFill/>
            <a:ln w="9525">
              <a:noFill/>
              <a:miter lim="800000"/>
              <a:headEnd/>
              <a:tailEnd/>
            </a:ln>
            <a:effectLst>
              <a:outerShdw blurRad="50800" dist="38100" dir="2700000" algn="tl" rotWithShape="0">
                <a:prstClr val="black">
                  <a:alpha val="20000"/>
                </a:prstClr>
              </a:outerShdw>
            </a:effectLst>
          </p:spPr>
        </p:pic>
      </p:grpSp>
      <p:cxnSp>
        <p:nvCxnSpPr>
          <p:cNvPr id="37" name="Straight Connector 36"/>
          <p:cNvCxnSpPr>
            <a:stCxn id="21" idx="4"/>
            <a:endCxn id="0" idx="0"/>
          </p:cNvCxnSpPr>
          <p:nvPr/>
        </p:nvCxnSpPr>
        <p:spPr>
          <a:xfrm>
            <a:off x="6762750" y="2014538"/>
            <a:ext cx="0" cy="160972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0" idx="3"/>
          </p:cNvCxnSpPr>
          <p:nvPr/>
        </p:nvCxnSpPr>
        <p:spPr>
          <a:xfrm>
            <a:off x="6515100" y="2760663"/>
            <a:ext cx="242888" cy="317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0" idx="0"/>
            <a:endCxn id="0" idx="2"/>
          </p:cNvCxnSpPr>
          <p:nvPr/>
        </p:nvCxnSpPr>
        <p:spPr>
          <a:xfrm rot="5400000" flipH="1" flipV="1">
            <a:off x="5748337" y="4408488"/>
            <a:ext cx="352425" cy="1676400"/>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0" idx="2"/>
            <a:endCxn id="0" idx="0"/>
          </p:cNvCxnSpPr>
          <p:nvPr/>
        </p:nvCxnSpPr>
        <p:spPr>
          <a:xfrm rot="16200000" flipH="1">
            <a:off x="7424737" y="4408488"/>
            <a:ext cx="352425" cy="1676400"/>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grpSp>
        <p:nvGrpSpPr>
          <p:cNvPr id="193547" name="Group 26"/>
          <p:cNvGrpSpPr>
            <a:grpSpLocks/>
          </p:cNvGrpSpPr>
          <p:nvPr/>
        </p:nvGrpSpPr>
        <p:grpSpPr bwMode="auto">
          <a:xfrm>
            <a:off x="4567238" y="3624263"/>
            <a:ext cx="4391025" cy="1446212"/>
            <a:chOff x="4567238" y="2654300"/>
            <a:chExt cx="4391025" cy="1446213"/>
          </a:xfrm>
        </p:grpSpPr>
        <p:sp>
          <p:nvSpPr>
            <p:cNvPr id="6" name="Rectangle 5"/>
            <p:cNvSpPr/>
            <p:nvPr/>
          </p:nvSpPr>
          <p:spPr>
            <a:xfrm>
              <a:off x="4567238" y="2654300"/>
              <a:ext cx="4391025" cy="1446213"/>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algn="ctr" fontAlgn="auto">
                <a:lnSpc>
                  <a:spcPct val="85000"/>
                </a:lnSpc>
                <a:spcBef>
                  <a:spcPts val="1200"/>
                </a:spcBef>
                <a:spcAft>
                  <a:spcPts val="0"/>
                </a:spcAft>
                <a:buClr>
                  <a:srgbClr val="584A83"/>
                </a:buClr>
                <a:tabLst>
                  <a:tab pos="1657350" algn="l"/>
                </a:tabLst>
                <a:defRPr/>
              </a:pPr>
              <a:r>
                <a:rPr lang="en-US" sz="1400" b="1" dirty="0">
                  <a:solidFill>
                    <a:srgbClr val="2C2542"/>
                  </a:solidFill>
                </a:rPr>
                <a:t>Extreme Networks </a:t>
              </a:r>
              <a:r>
                <a:rPr lang="en-US" sz="1400" b="1" dirty="0" err="1">
                  <a:solidFill>
                    <a:srgbClr val="2C2542"/>
                  </a:solidFill>
                </a:rPr>
                <a:t>PoE</a:t>
              </a:r>
              <a:r>
                <a:rPr lang="en-US" sz="1400" b="1" dirty="0">
                  <a:solidFill>
                    <a:srgbClr val="2C2542"/>
                  </a:solidFill>
                </a:rPr>
                <a:t> </a:t>
              </a:r>
              <a:r>
                <a:rPr lang="ru-RU" sz="1400" b="1" dirty="0">
                  <a:solidFill>
                    <a:srgbClr val="2C2542"/>
                  </a:solidFill>
                </a:rPr>
                <a:t>Коммутатор</a:t>
              </a:r>
              <a:r>
                <a:rPr lang="en-US" sz="1400" b="1" dirty="0">
                  <a:solidFill>
                    <a:srgbClr val="2C2542"/>
                  </a:solidFill>
                </a:rPr>
                <a:t/>
              </a:r>
              <a:br>
                <a:rPr lang="en-US" sz="1400" b="1" dirty="0">
                  <a:solidFill>
                    <a:srgbClr val="2C2542"/>
                  </a:solidFill>
                </a:rPr>
              </a:br>
              <a:r>
                <a:rPr lang="en-US" sz="1100" dirty="0">
                  <a:solidFill>
                    <a:srgbClr val="3F3F3F"/>
                  </a:solidFill>
                </a:rPr>
                <a:t>Summit</a:t>
              </a:r>
              <a:r>
                <a:rPr lang="en-US" sz="1100" baseline="30000" dirty="0">
                  <a:solidFill>
                    <a:srgbClr val="3F3F3F"/>
                  </a:solidFill>
                </a:rPr>
                <a:t>®</a:t>
              </a:r>
              <a:r>
                <a:rPr lang="en-US" sz="1100" dirty="0">
                  <a:solidFill>
                    <a:srgbClr val="3F3F3F"/>
                  </a:solidFill>
                </a:rPr>
                <a:t> X440/X460</a:t>
              </a:r>
              <a:endParaRPr lang="en-US" sz="1400" dirty="0">
                <a:solidFill>
                  <a:srgbClr val="3F3F3F"/>
                </a:solidFill>
              </a:endParaRPr>
            </a:p>
          </p:txBody>
        </p:sp>
        <p:pic>
          <p:nvPicPr>
            <p:cNvPr id="7" name="Picture 2"/>
            <p:cNvPicPr>
              <a:picLocks noChangeAspect="1" noChangeArrowheads="1"/>
            </p:cNvPicPr>
            <p:nvPr/>
          </p:nvPicPr>
          <p:blipFill>
            <a:blip r:embed="rId6">
              <a:clrChange>
                <a:clrFrom>
                  <a:srgbClr val="FFFFFD"/>
                </a:clrFrom>
                <a:clrTo>
                  <a:srgbClr val="FFFFFD">
                    <a:alpha val="0"/>
                  </a:srgbClr>
                </a:clrTo>
              </a:clrChange>
            </a:blip>
            <a:srcRect/>
            <a:stretch>
              <a:fillRect/>
            </a:stretch>
          </p:blipFill>
          <p:spPr bwMode="auto">
            <a:xfrm>
              <a:off x="5291138" y="3297237"/>
              <a:ext cx="2943225" cy="654050"/>
            </a:xfrm>
            <a:prstGeom prst="rect">
              <a:avLst/>
            </a:prstGeom>
            <a:noFill/>
            <a:ln w="9525">
              <a:noFill/>
              <a:miter lim="800000"/>
              <a:headEnd/>
              <a:tailEnd/>
            </a:ln>
            <a:effectLst>
              <a:outerShdw blurRad="50800" dist="38100" dir="2700000" algn="tl" rotWithShape="0">
                <a:prstClr val="black">
                  <a:alpha val="20000"/>
                </a:prstClr>
              </a:outerShdw>
            </a:effectLst>
          </p:spPr>
        </p:pic>
      </p:grpSp>
      <p:grpSp>
        <p:nvGrpSpPr>
          <p:cNvPr id="193548" name="Group 25"/>
          <p:cNvGrpSpPr>
            <a:grpSpLocks/>
          </p:cNvGrpSpPr>
          <p:nvPr/>
        </p:nvGrpSpPr>
        <p:grpSpPr bwMode="auto">
          <a:xfrm>
            <a:off x="4567238" y="2100263"/>
            <a:ext cx="1947862" cy="1320800"/>
            <a:chOff x="4567238" y="1244600"/>
            <a:chExt cx="1715188" cy="1320800"/>
          </a:xfrm>
        </p:grpSpPr>
        <p:sp>
          <p:nvSpPr>
            <p:cNvPr id="9" name="Rectangle 8"/>
            <p:cNvSpPr/>
            <p:nvPr/>
          </p:nvSpPr>
          <p:spPr>
            <a:xfrm>
              <a:off x="4567238" y="1244600"/>
              <a:ext cx="1715188" cy="13208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r>
                <a:rPr lang="en-US" sz="1400" b="1" dirty="0">
                  <a:solidFill>
                    <a:srgbClr val="2C2542"/>
                  </a:solidFill>
                </a:rPr>
                <a:t>Altitude</a:t>
              </a:r>
              <a:r>
                <a:rPr lang="en-US" sz="1400" b="1" baseline="30000" dirty="0">
                  <a:solidFill>
                    <a:srgbClr val="2C2542"/>
                  </a:solidFill>
                </a:rPr>
                <a:t>™ </a:t>
              </a:r>
              <a:r>
                <a:rPr lang="en-US" sz="1400" b="1" dirty="0">
                  <a:solidFill>
                    <a:srgbClr val="2C2542"/>
                  </a:solidFill>
                </a:rPr>
                <a:t>4511 </a:t>
              </a:r>
              <a:br>
                <a:rPr lang="en-US" sz="1400" b="1" dirty="0">
                  <a:solidFill>
                    <a:srgbClr val="2C2542"/>
                  </a:solidFill>
                </a:rPr>
              </a:br>
              <a:r>
                <a:rPr lang="ru-RU" sz="1400" b="1" dirty="0">
                  <a:solidFill>
                    <a:srgbClr val="2C2542"/>
                  </a:solidFill>
                </a:rPr>
                <a:t>Точка-контроллер</a:t>
              </a:r>
              <a:r>
                <a:rPr lang="en-US" sz="1400" dirty="0">
                  <a:solidFill>
                    <a:srgbClr val="2C2542"/>
                  </a:solidFill>
                </a:rPr>
                <a:t/>
              </a:r>
              <a:br>
                <a:rPr lang="en-US" sz="1400" dirty="0">
                  <a:solidFill>
                    <a:srgbClr val="2C2542"/>
                  </a:solidFill>
                </a:rPr>
              </a:br>
              <a:r>
                <a:rPr lang="ru-RU" sz="1400" dirty="0">
                  <a:solidFill>
                    <a:srgbClr val="2C2542"/>
                  </a:solidFill>
                </a:rPr>
                <a:t>Управление </a:t>
              </a:r>
              <a:r>
                <a:rPr lang="en-US" sz="1100" dirty="0">
                  <a:solidFill>
                    <a:srgbClr val="3F3F3F"/>
                  </a:solidFill>
                </a:rPr>
                <a:t>24 </a:t>
              </a:r>
              <a:r>
                <a:rPr lang="ru-RU" sz="1100" dirty="0">
                  <a:solidFill>
                    <a:srgbClr val="3F3F3F"/>
                  </a:solidFill>
                </a:rPr>
                <a:t>х </a:t>
              </a:r>
              <a:r>
                <a:rPr lang="en-US" sz="1100" dirty="0">
                  <a:solidFill>
                    <a:srgbClr val="3F3F3F"/>
                  </a:solidFill>
                </a:rPr>
                <a:t>4511</a:t>
              </a:r>
            </a:p>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10" name="Picture 9" descr="no port 4511.JPG"/>
            <p:cNvPicPr>
              <a:picLocks noChangeAspect="1"/>
            </p:cNvPicPr>
            <p:nvPr/>
          </p:nvPicPr>
          <p:blipFill>
            <a:blip r:embed="rId5">
              <a:clrChange>
                <a:clrFrom>
                  <a:srgbClr val="FFFFFD"/>
                </a:clrFrom>
                <a:clrTo>
                  <a:srgbClr val="FFFFFD">
                    <a:alpha val="0"/>
                  </a:srgbClr>
                </a:clrTo>
              </a:clrChange>
            </a:blip>
            <a:stretch>
              <a:fillRect/>
            </a:stretch>
          </p:blipFill>
          <p:spPr>
            <a:xfrm>
              <a:off x="5201872" y="1897062"/>
              <a:ext cx="362048" cy="604838"/>
            </a:xfrm>
            <a:prstGeom prst="rect">
              <a:avLst/>
            </a:prstGeom>
            <a:noFill/>
            <a:ln w="9525">
              <a:noFill/>
              <a:miter lim="800000"/>
              <a:headEnd/>
              <a:tailEnd/>
            </a:ln>
            <a:effectLst>
              <a:outerShdw blurRad="50800" dist="38100" dir="2700000" algn="tl" rotWithShape="0">
                <a:prstClr val="black">
                  <a:alpha val="20000"/>
                </a:prstClr>
              </a:outerShdw>
            </a:effectLst>
          </p:spPr>
        </p:pic>
      </p:grpSp>
      <p:grpSp>
        <p:nvGrpSpPr>
          <p:cNvPr id="193549" name="Group 30"/>
          <p:cNvGrpSpPr>
            <a:grpSpLocks/>
          </p:cNvGrpSpPr>
          <p:nvPr/>
        </p:nvGrpSpPr>
        <p:grpSpPr bwMode="auto">
          <a:xfrm>
            <a:off x="4567238" y="5422900"/>
            <a:ext cx="1038225" cy="1038225"/>
            <a:chOff x="4567238" y="5422900"/>
            <a:chExt cx="1038225" cy="1038225"/>
          </a:xfrm>
        </p:grpSpPr>
        <p:sp>
          <p:nvSpPr>
            <p:cNvPr id="28" name="Oval 27"/>
            <p:cNvSpPr/>
            <p:nvPr/>
          </p:nvSpPr>
          <p:spPr>
            <a:xfrm>
              <a:off x="4567238"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30" name="Picture 29" descr="no port 4511.JPG"/>
            <p:cNvPicPr>
              <a:picLocks noChangeAspect="1"/>
            </p:cNvPicPr>
            <p:nvPr/>
          </p:nvPicPr>
          <p:blipFill>
            <a:blip r:embed="rId5">
              <a:clrChange>
                <a:clrFrom>
                  <a:srgbClr val="FFFFFD"/>
                </a:clrFrom>
                <a:clrTo>
                  <a:srgbClr val="FFFFFD">
                    <a:alpha val="0"/>
                  </a:srgbClr>
                </a:clrTo>
              </a:clrChange>
            </a:blip>
            <a:stretch>
              <a:fillRect/>
            </a:stretch>
          </p:blipFill>
          <p:spPr>
            <a:xfrm>
              <a:off x="4905375" y="5638800"/>
              <a:ext cx="361950" cy="606425"/>
            </a:xfrm>
            <a:prstGeom prst="rect">
              <a:avLst/>
            </a:prstGeom>
            <a:noFill/>
            <a:ln w="9525">
              <a:noFill/>
              <a:miter lim="800000"/>
              <a:headEnd/>
              <a:tailEnd/>
            </a:ln>
            <a:effectLst>
              <a:outerShdw blurRad="50800" dist="38100" dir="2700000" algn="tl" rotWithShape="0">
                <a:prstClr val="black">
                  <a:alpha val="20000"/>
                </a:prstClr>
              </a:outerShdw>
            </a:effectLst>
          </p:spPr>
        </p:pic>
      </p:grpSp>
      <p:sp>
        <p:nvSpPr>
          <p:cNvPr id="36" name="Slide Number Placeholder 35"/>
          <p:cNvSpPr>
            <a:spLocks noGrp="1"/>
          </p:cNvSpPr>
          <p:nvPr>
            <p:ph type="sldNum" sz="quarter" idx="12"/>
          </p:nvPr>
        </p:nvSpPr>
        <p:spPr/>
        <p:txBody>
          <a:bodyPr/>
          <a:lstStyle/>
          <a:p>
            <a:pPr>
              <a:defRPr/>
            </a:pPr>
            <a:fld id="{E83C72B8-20D3-4CA9-B62A-1DAEB03F240A}" type="slidenum">
              <a:rPr lang="en-US">
                <a:latin typeface="+mj-lt"/>
              </a:rPr>
              <a:pPr>
                <a:defRPr/>
              </a:pPr>
              <a:t>68</a:t>
            </a:fld>
            <a:endParaRPr lang="en-US" dirty="0">
              <a:latin typeface="+mj-lt"/>
            </a:endParaRPr>
          </a:p>
        </p:txBody>
      </p:sp>
    </p:spTree>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Title 3"/>
          <p:cNvSpPr>
            <a:spLocks noGrp="1"/>
          </p:cNvSpPr>
          <p:nvPr>
            <p:ph type="title"/>
          </p:nvPr>
        </p:nvSpPr>
        <p:spPr/>
        <p:txBody>
          <a:bodyPr/>
          <a:lstStyle/>
          <a:p>
            <a:r>
              <a:rPr lang="ru-RU" smtClean="0">
                <a:cs typeface="Arial" charset="0"/>
              </a:rPr>
              <a:t>Доступ </a:t>
            </a:r>
            <a:r>
              <a:rPr smtClean="0">
                <a:cs typeface="Arial" charset="0"/>
              </a:rPr>
              <a:t>WiFi –</a:t>
            </a:r>
            <a:r>
              <a:rPr lang="ru-RU" smtClean="0">
                <a:cs typeface="Arial" charset="0"/>
              </a:rPr>
              <a:t> Сеть среднего размера</a:t>
            </a:r>
            <a:endParaRPr smtClean="0">
              <a:cs typeface="Arial" charset="0"/>
            </a:endParaRPr>
          </a:p>
        </p:txBody>
      </p:sp>
      <p:sp>
        <p:nvSpPr>
          <p:cNvPr id="195586" name="Text Placeholder 4"/>
          <p:cNvSpPr>
            <a:spLocks noGrp="1"/>
          </p:cNvSpPr>
          <p:nvPr>
            <p:ph type="body" sz="quarter" idx="11"/>
          </p:nvPr>
        </p:nvSpPr>
        <p:spPr>
          <a:xfrm>
            <a:off x="225425" y="749300"/>
            <a:ext cx="4341813" cy="5751513"/>
          </a:xfrm>
        </p:spPr>
        <p:txBody>
          <a:bodyPr/>
          <a:lstStyle/>
          <a:p>
            <a:pPr>
              <a:buFont typeface="Arial" charset="0"/>
              <a:buNone/>
            </a:pPr>
            <a:r>
              <a:rPr lang="en-US" b="1" smtClean="0">
                <a:cs typeface="Arial" charset="0"/>
              </a:rPr>
              <a:t>Applications</a:t>
            </a:r>
          </a:p>
          <a:p>
            <a:pPr lvl="1"/>
            <a:r>
              <a:rPr lang="en-US" sz="1600" smtClean="0">
                <a:cs typeface="Arial" charset="0"/>
              </a:rPr>
              <a:t>Guest/Lobby/Meeting/Back Office</a:t>
            </a:r>
          </a:p>
          <a:p>
            <a:pPr lvl="1"/>
            <a:r>
              <a:rPr lang="en-US" sz="1600" smtClean="0">
                <a:cs typeface="Arial" charset="0"/>
              </a:rPr>
              <a:t>Workforce enablement </a:t>
            </a:r>
          </a:p>
          <a:p>
            <a:pPr lvl="1"/>
            <a:r>
              <a:rPr lang="en-US" sz="1600" smtClean="0">
                <a:cs typeface="Arial" charset="0"/>
              </a:rPr>
              <a:t>Wireless VoIP phones</a:t>
            </a:r>
          </a:p>
          <a:p>
            <a:pPr lvl="1"/>
            <a:r>
              <a:rPr lang="en-US" sz="1600" smtClean="0">
                <a:cs typeface="Arial" charset="0"/>
              </a:rPr>
              <a:t>Staff wireless mobility</a:t>
            </a:r>
          </a:p>
          <a:p>
            <a:pPr>
              <a:buFont typeface="Arial" charset="0"/>
              <a:buNone/>
            </a:pPr>
            <a:r>
              <a:rPr lang="en-US" b="1" smtClean="0">
                <a:cs typeface="Arial" charset="0"/>
              </a:rPr>
              <a:t>Extreme Networks Solution</a:t>
            </a:r>
          </a:p>
          <a:p>
            <a:pPr lvl="1"/>
            <a:r>
              <a:rPr lang="en-US" sz="1600" smtClean="0">
                <a:cs typeface="Arial" charset="0"/>
              </a:rPr>
              <a:t>Fast deployment</a:t>
            </a:r>
          </a:p>
          <a:p>
            <a:pPr lvl="1"/>
            <a:r>
              <a:rPr lang="en-US" sz="1600" smtClean="0">
                <a:cs typeface="Arial" charset="0"/>
              </a:rPr>
              <a:t>Self-healing, Adaptive</a:t>
            </a:r>
          </a:p>
          <a:p>
            <a:pPr lvl="1"/>
            <a:r>
              <a:rPr lang="en-US" sz="1600" smtClean="0">
                <a:cs typeface="Arial" charset="0"/>
              </a:rPr>
              <a:t>Optimized APs</a:t>
            </a:r>
          </a:p>
          <a:p>
            <a:pPr lvl="1"/>
            <a:r>
              <a:rPr lang="en-US" sz="1600" smtClean="0">
                <a:cs typeface="Arial" charset="0"/>
              </a:rPr>
              <a:t>Scalable RF Controller</a:t>
            </a:r>
          </a:p>
          <a:p>
            <a:pPr lvl="1"/>
            <a:r>
              <a:rPr lang="en-US" sz="1600" smtClean="0">
                <a:cs typeface="Arial" charset="0"/>
              </a:rPr>
              <a:t>Converged Edge</a:t>
            </a:r>
          </a:p>
          <a:p>
            <a:endParaRPr lang="en-US" smtClean="0">
              <a:cs typeface="Arial" charset="0"/>
            </a:endParaRPr>
          </a:p>
        </p:txBody>
      </p:sp>
      <p:grpSp>
        <p:nvGrpSpPr>
          <p:cNvPr id="195587" name="Group 14"/>
          <p:cNvGrpSpPr>
            <a:grpSpLocks/>
          </p:cNvGrpSpPr>
          <p:nvPr/>
        </p:nvGrpSpPr>
        <p:grpSpPr bwMode="auto">
          <a:xfrm>
            <a:off x="6965950" y="744538"/>
            <a:ext cx="1204913" cy="725487"/>
            <a:chOff x="225425" y="1987915"/>
            <a:chExt cx="1204790" cy="724999"/>
          </a:xfrm>
        </p:grpSpPr>
        <p:grpSp>
          <p:nvGrpSpPr>
            <p:cNvPr id="195624" name="Group 68"/>
            <p:cNvGrpSpPr>
              <a:grpSpLocks/>
            </p:cNvGrpSpPr>
            <p:nvPr/>
          </p:nvGrpSpPr>
          <p:grpSpPr bwMode="auto">
            <a:xfrm>
              <a:off x="225425" y="1987915"/>
              <a:ext cx="1204790" cy="724999"/>
              <a:chOff x="225425" y="1987915"/>
              <a:chExt cx="1204790" cy="724999"/>
            </a:xfrm>
          </p:grpSpPr>
          <p:sp>
            <p:nvSpPr>
              <p:cNvPr id="18" name="Rounded Rectangle 17"/>
              <p:cNvSpPr/>
              <p:nvPr/>
            </p:nvSpPr>
            <p:spPr>
              <a:xfrm>
                <a:off x="225425" y="1987915"/>
                <a:ext cx="1204790" cy="724999"/>
              </a:xfrm>
              <a:prstGeom prst="roundRect">
                <a:avLst>
                  <a:gd name="adj" fmla="val 6400"/>
                </a:avLst>
              </a:prstGeom>
              <a:gradFill>
                <a:gsLst>
                  <a:gs pos="0">
                    <a:schemeClr val="accent1"/>
                  </a:gs>
                  <a:gs pos="100000">
                    <a:schemeClr val="accent1">
                      <a:lumMod val="75000"/>
                    </a:schemeClr>
                  </a:gs>
                </a:gsLst>
                <a:lin ang="5400000" scaled="0"/>
              </a:gradFill>
              <a:ln w="254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195627" name="Picture 7"/>
              <p:cNvPicPr>
                <a:picLocks noChangeArrowheads="1"/>
              </p:cNvPicPr>
              <p:nvPr/>
            </p:nvPicPr>
            <p:blipFill>
              <a:blip r:embed="rId3">
                <a:lum bright="48000"/>
                <a:grayscl/>
              </a:blip>
              <a:srcRect/>
              <a:stretch>
                <a:fillRect/>
              </a:stretch>
            </p:blipFill>
            <p:spPr bwMode="auto">
              <a:xfrm>
                <a:off x="304800" y="2104293"/>
                <a:ext cx="1001713" cy="517525"/>
              </a:xfrm>
              <a:prstGeom prst="rect">
                <a:avLst/>
              </a:prstGeom>
              <a:noFill/>
              <a:ln w="9525">
                <a:noFill/>
                <a:miter lim="800000"/>
                <a:headEnd/>
                <a:tailEnd/>
              </a:ln>
            </p:spPr>
          </p:pic>
        </p:grpSp>
        <p:sp>
          <p:nvSpPr>
            <p:cNvPr id="195625" name="TextBox 16"/>
            <p:cNvSpPr txBox="1">
              <a:spLocks noChangeArrowheads="1"/>
            </p:cNvSpPr>
            <p:nvPr/>
          </p:nvSpPr>
          <p:spPr bwMode="auto">
            <a:xfrm>
              <a:off x="375136" y="2193189"/>
              <a:ext cx="840295" cy="307777"/>
            </a:xfrm>
            <a:prstGeom prst="rect">
              <a:avLst/>
            </a:prstGeom>
            <a:noFill/>
            <a:ln w="9525">
              <a:noFill/>
              <a:miter lim="800000"/>
              <a:headEnd/>
              <a:tailEnd/>
            </a:ln>
          </p:spPr>
          <p:txBody>
            <a:bodyPr wrap="none">
              <a:spAutoFit/>
            </a:bodyPr>
            <a:lstStyle/>
            <a:p>
              <a:r>
                <a:rPr lang="en-US" sz="1400" b="1">
                  <a:solidFill>
                    <a:srgbClr val="000000"/>
                  </a:solidFill>
                </a:rPr>
                <a:t>Internet</a:t>
              </a:r>
            </a:p>
          </p:txBody>
        </p:sp>
      </p:grpSp>
      <p:grpSp>
        <p:nvGrpSpPr>
          <p:cNvPr id="195588" name="Group 24"/>
          <p:cNvGrpSpPr>
            <a:grpSpLocks/>
          </p:cNvGrpSpPr>
          <p:nvPr/>
        </p:nvGrpSpPr>
        <p:grpSpPr bwMode="auto">
          <a:xfrm>
            <a:off x="6311900" y="1112838"/>
            <a:ext cx="901700" cy="901700"/>
            <a:chOff x="7070872" y="1112520"/>
            <a:chExt cx="902677" cy="902677"/>
          </a:xfrm>
        </p:grpSpPr>
        <p:sp>
          <p:nvSpPr>
            <p:cNvPr id="21" name="Oval 20"/>
            <p:cNvSpPr/>
            <p:nvPr/>
          </p:nvSpPr>
          <p:spPr>
            <a:xfrm>
              <a:off x="7070872" y="1112520"/>
              <a:ext cx="902677" cy="902677"/>
            </a:xfrm>
            <a:prstGeom prst="ellipse">
              <a:avLst/>
            </a:prstGeom>
            <a:gradFill>
              <a:gsLst>
                <a:gs pos="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nvGrpSpPr>
            <p:cNvPr id="195621" name="Group 23"/>
            <p:cNvGrpSpPr>
              <a:grpSpLocks/>
            </p:cNvGrpSpPr>
            <p:nvPr/>
          </p:nvGrpSpPr>
          <p:grpSpPr bwMode="auto">
            <a:xfrm>
              <a:off x="7179284" y="1182970"/>
              <a:ext cx="679994" cy="793141"/>
              <a:chOff x="7179284" y="1182970"/>
              <a:chExt cx="679994" cy="793141"/>
            </a:xfrm>
          </p:grpSpPr>
          <p:pic>
            <p:nvPicPr>
              <p:cNvPr id="195622" name="Picture 21" descr="Picture2.png"/>
              <p:cNvPicPr>
                <a:picLocks noChangeAspect="1"/>
              </p:cNvPicPr>
              <p:nvPr/>
            </p:nvPicPr>
            <p:blipFill>
              <a:blip r:embed="rId4"/>
              <a:srcRect/>
              <a:stretch>
                <a:fillRect/>
              </a:stretch>
            </p:blipFill>
            <p:spPr bwMode="auto">
              <a:xfrm>
                <a:off x="7340623" y="1182970"/>
                <a:ext cx="342877" cy="592516"/>
              </a:xfrm>
              <a:prstGeom prst="rect">
                <a:avLst/>
              </a:prstGeom>
              <a:noFill/>
              <a:ln w="9525">
                <a:noFill/>
                <a:miter lim="800000"/>
                <a:headEnd/>
                <a:tailEnd/>
              </a:ln>
            </p:spPr>
          </p:pic>
          <p:sp>
            <p:nvSpPr>
              <p:cNvPr id="195623" name="TextBox 22"/>
              <p:cNvSpPr txBox="1">
                <a:spLocks noChangeArrowheads="1"/>
              </p:cNvSpPr>
              <p:nvPr/>
            </p:nvSpPr>
            <p:spPr bwMode="auto">
              <a:xfrm>
                <a:off x="7179284" y="1699112"/>
                <a:ext cx="679994" cy="276999"/>
              </a:xfrm>
              <a:prstGeom prst="rect">
                <a:avLst/>
              </a:prstGeom>
              <a:noFill/>
              <a:ln w="9525">
                <a:noFill/>
                <a:miter lim="800000"/>
                <a:headEnd/>
                <a:tailEnd/>
              </a:ln>
            </p:spPr>
            <p:txBody>
              <a:bodyPr wrap="none">
                <a:spAutoFit/>
              </a:bodyPr>
              <a:lstStyle/>
              <a:p>
                <a:r>
                  <a:rPr lang="en-US" sz="1200" b="1">
                    <a:solidFill>
                      <a:srgbClr val="000000"/>
                    </a:solidFill>
                  </a:rPr>
                  <a:t>Router</a:t>
                </a:r>
              </a:p>
            </p:txBody>
          </p:sp>
        </p:grpSp>
      </p:grpSp>
      <p:cxnSp>
        <p:nvCxnSpPr>
          <p:cNvPr id="37" name="Straight Connector 36"/>
          <p:cNvCxnSpPr>
            <a:stCxn id="21" idx="4"/>
            <a:endCxn id="0" idx="0"/>
          </p:cNvCxnSpPr>
          <p:nvPr/>
        </p:nvCxnSpPr>
        <p:spPr>
          <a:xfrm>
            <a:off x="6762750" y="2014538"/>
            <a:ext cx="0" cy="160972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0" idx="3"/>
          </p:cNvCxnSpPr>
          <p:nvPr/>
        </p:nvCxnSpPr>
        <p:spPr>
          <a:xfrm>
            <a:off x="6515100" y="2760663"/>
            <a:ext cx="242888" cy="317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0" idx="0"/>
            <a:endCxn id="0" idx="2"/>
          </p:cNvCxnSpPr>
          <p:nvPr/>
        </p:nvCxnSpPr>
        <p:spPr>
          <a:xfrm rot="5400000" flipH="1" flipV="1">
            <a:off x="4975225" y="3635375"/>
            <a:ext cx="352425" cy="3222625"/>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0" idx="2"/>
          </p:cNvCxnSpPr>
          <p:nvPr/>
        </p:nvCxnSpPr>
        <p:spPr>
          <a:xfrm rot="16200000" flipH="1">
            <a:off x="7424737" y="4408488"/>
            <a:ext cx="352425" cy="1676400"/>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grpSp>
        <p:nvGrpSpPr>
          <p:cNvPr id="195593" name="Group 26"/>
          <p:cNvGrpSpPr>
            <a:grpSpLocks/>
          </p:cNvGrpSpPr>
          <p:nvPr/>
        </p:nvGrpSpPr>
        <p:grpSpPr bwMode="auto">
          <a:xfrm>
            <a:off x="4567238" y="3624263"/>
            <a:ext cx="4391025" cy="1446212"/>
            <a:chOff x="4567238" y="2654300"/>
            <a:chExt cx="4391025" cy="1446213"/>
          </a:xfrm>
        </p:grpSpPr>
        <p:sp>
          <p:nvSpPr>
            <p:cNvPr id="6" name="Rectangle 5"/>
            <p:cNvSpPr/>
            <p:nvPr/>
          </p:nvSpPr>
          <p:spPr>
            <a:xfrm>
              <a:off x="4567238" y="2654300"/>
              <a:ext cx="4391025" cy="1446213"/>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algn="ctr" fontAlgn="auto">
                <a:lnSpc>
                  <a:spcPct val="85000"/>
                </a:lnSpc>
                <a:spcBef>
                  <a:spcPts val="1200"/>
                </a:spcBef>
                <a:spcAft>
                  <a:spcPts val="0"/>
                </a:spcAft>
                <a:buClr>
                  <a:srgbClr val="584A83"/>
                </a:buClr>
                <a:tabLst>
                  <a:tab pos="1657350" algn="l"/>
                </a:tabLst>
                <a:defRPr/>
              </a:pPr>
              <a:r>
                <a:rPr lang="en-US" sz="1400" b="1" dirty="0">
                  <a:solidFill>
                    <a:srgbClr val="2C2542"/>
                  </a:solidFill>
                </a:rPr>
                <a:t>Extreme Networks </a:t>
              </a:r>
              <a:r>
                <a:rPr lang="en-US" sz="1400" b="1" dirty="0" err="1">
                  <a:solidFill>
                    <a:srgbClr val="2C2542"/>
                  </a:solidFill>
                </a:rPr>
                <a:t>PoE</a:t>
              </a:r>
              <a:r>
                <a:rPr lang="en-US" sz="1400" b="1" dirty="0">
                  <a:solidFill>
                    <a:srgbClr val="2C2542"/>
                  </a:solidFill>
                </a:rPr>
                <a:t> </a:t>
              </a:r>
              <a:r>
                <a:rPr lang="ru-RU" sz="1400" b="1" dirty="0">
                  <a:solidFill>
                    <a:srgbClr val="2C2542"/>
                  </a:solidFill>
                </a:rPr>
                <a:t>Коммутатор</a:t>
              </a:r>
              <a:r>
                <a:rPr lang="en-US" sz="1400" b="1" dirty="0">
                  <a:solidFill>
                    <a:srgbClr val="2C2542"/>
                  </a:solidFill>
                </a:rPr>
                <a:t/>
              </a:r>
              <a:br>
                <a:rPr lang="en-US" sz="1400" b="1" dirty="0">
                  <a:solidFill>
                    <a:srgbClr val="2C2542"/>
                  </a:solidFill>
                </a:rPr>
              </a:br>
              <a:r>
                <a:rPr lang="en-US" sz="1100" dirty="0">
                  <a:solidFill>
                    <a:srgbClr val="3F3F3F"/>
                  </a:solidFill>
                </a:rPr>
                <a:t>Summit</a:t>
              </a:r>
              <a:r>
                <a:rPr lang="en-US" sz="1100" baseline="30000" dirty="0">
                  <a:solidFill>
                    <a:srgbClr val="3F3F3F"/>
                  </a:solidFill>
                </a:rPr>
                <a:t>®</a:t>
              </a:r>
              <a:r>
                <a:rPr lang="en-US" sz="1100" dirty="0">
                  <a:solidFill>
                    <a:srgbClr val="3F3F3F"/>
                  </a:solidFill>
                </a:rPr>
                <a:t> X440/X460</a:t>
              </a:r>
              <a:endParaRPr lang="en-US" sz="1400" dirty="0">
                <a:solidFill>
                  <a:srgbClr val="3F3F3F"/>
                </a:solidFill>
              </a:endParaRPr>
            </a:p>
          </p:txBody>
        </p:sp>
        <p:pic>
          <p:nvPicPr>
            <p:cNvPr id="7" name="Picture 2"/>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5291138" y="3297237"/>
              <a:ext cx="2943225" cy="654050"/>
            </a:xfrm>
            <a:prstGeom prst="rect">
              <a:avLst/>
            </a:prstGeom>
            <a:noFill/>
            <a:ln w="9525">
              <a:noFill/>
              <a:miter lim="800000"/>
              <a:headEnd/>
              <a:tailEnd/>
            </a:ln>
            <a:effectLst>
              <a:outerShdw blurRad="50800" dist="38100" dir="2700000" algn="tl" rotWithShape="0">
                <a:prstClr val="black">
                  <a:alpha val="20000"/>
                </a:prstClr>
              </a:outerShdw>
            </a:effectLst>
          </p:spPr>
        </p:pic>
      </p:grpSp>
      <p:sp>
        <p:nvSpPr>
          <p:cNvPr id="9" name="Rectangle 8"/>
          <p:cNvSpPr/>
          <p:nvPr/>
        </p:nvSpPr>
        <p:spPr>
          <a:xfrm>
            <a:off x="4567238" y="2100263"/>
            <a:ext cx="1947862" cy="13208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r>
              <a:rPr lang="en-US" sz="1400" b="1" dirty="0">
                <a:solidFill>
                  <a:srgbClr val="2C2542"/>
                </a:solidFill>
              </a:rPr>
              <a:t>Summit</a:t>
            </a:r>
            <a:r>
              <a:rPr lang="en-US" sz="1400" b="1" baseline="30000" dirty="0">
                <a:solidFill>
                  <a:srgbClr val="2C2542"/>
                </a:solidFill>
              </a:rPr>
              <a:t>®</a:t>
            </a:r>
            <a:r>
              <a:rPr lang="en-US" sz="1400" b="1" dirty="0">
                <a:solidFill>
                  <a:srgbClr val="2C2542"/>
                </a:solidFill>
              </a:rPr>
              <a:t> WM3400 Controller</a:t>
            </a:r>
            <a:r>
              <a:rPr lang="en-US" sz="1400" dirty="0">
                <a:solidFill>
                  <a:srgbClr val="2C2542"/>
                </a:solidFill>
              </a:rPr>
              <a:t/>
            </a:r>
            <a:br>
              <a:rPr lang="en-US" sz="1400" dirty="0">
                <a:solidFill>
                  <a:srgbClr val="2C2542"/>
                </a:solidFill>
              </a:rPr>
            </a:br>
            <a:r>
              <a:rPr lang="en-US" sz="1100" dirty="0">
                <a:solidFill>
                  <a:srgbClr val="3F3F3F"/>
                </a:solidFill>
              </a:rPr>
              <a:t>Up to 72 APs from </a:t>
            </a:r>
            <a:br>
              <a:rPr lang="en-US" sz="1100" dirty="0">
                <a:solidFill>
                  <a:srgbClr val="3F3F3F"/>
                </a:solidFill>
              </a:rPr>
            </a:br>
            <a:r>
              <a:rPr lang="en-US" sz="1100" dirty="0">
                <a:solidFill>
                  <a:srgbClr val="3F3F3F"/>
                </a:solidFill>
              </a:rPr>
              <a:t>2 controllers</a:t>
            </a:r>
          </a:p>
          <a:p>
            <a:pPr marL="114300" fontAlgn="auto">
              <a:lnSpc>
                <a:spcPct val="85000"/>
              </a:lnSpc>
              <a:spcBef>
                <a:spcPts val="1200"/>
              </a:spcBef>
              <a:spcAft>
                <a:spcPts val="0"/>
              </a:spcAft>
              <a:buClr>
                <a:srgbClr val="584A83"/>
              </a:buClr>
              <a:tabLst>
                <a:tab pos="1657350" algn="l"/>
              </a:tabLst>
              <a:defRPr/>
            </a:pPr>
            <a:endParaRPr lang="en-US" sz="1100" dirty="0">
              <a:solidFill>
                <a:srgbClr val="3F3F3F"/>
              </a:solidFill>
            </a:endParaRPr>
          </a:p>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31" name="Picture 2"/>
          <p:cNvPicPr>
            <a:picLocks noChangeAspect="1" noChangeArrowheads="1"/>
          </p:cNvPicPr>
          <p:nvPr/>
        </p:nvPicPr>
        <p:blipFill>
          <a:blip r:embed="rId6">
            <a:clrChange>
              <a:clrFrom>
                <a:srgbClr val="FFFFFD"/>
              </a:clrFrom>
              <a:clrTo>
                <a:srgbClr val="FFFFFD">
                  <a:alpha val="0"/>
                </a:srgbClr>
              </a:clrTo>
            </a:clrChange>
          </a:blip>
          <a:srcRect/>
          <a:stretch>
            <a:fillRect/>
          </a:stretch>
        </p:blipFill>
        <p:spPr bwMode="auto">
          <a:xfrm>
            <a:off x="4660900" y="2908300"/>
            <a:ext cx="1544638" cy="466725"/>
          </a:xfrm>
          <a:prstGeom prst="rect">
            <a:avLst/>
          </a:prstGeom>
          <a:noFill/>
          <a:ln w="9525">
            <a:noFill/>
            <a:miter lim="800000"/>
            <a:headEnd/>
            <a:tailEnd/>
          </a:ln>
          <a:effectLst>
            <a:outerShdw blurRad="50800" dist="38100" dir="2700000" algn="tl" rotWithShape="0">
              <a:prstClr val="black">
                <a:alpha val="20000"/>
              </a:prstClr>
            </a:outerShdw>
          </a:effectLst>
        </p:spPr>
      </p:pic>
      <p:sp>
        <p:nvSpPr>
          <p:cNvPr id="28" name="Oval 27"/>
          <p:cNvSpPr/>
          <p:nvPr/>
        </p:nvSpPr>
        <p:spPr>
          <a:xfrm>
            <a:off x="3021013"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sp>
        <p:nvSpPr>
          <p:cNvPr id="195601" name="Rectangle 45"/>
          <p:cNvSpPr>
            <a:spLocks noChangeArrowheads="1"/>
          </p:cNvSpPr>
          <p:nvPr/>
        </p:nvSpPr>
        <p:spPr bwMode="auto">
          <a:xfrm>
            <a:off x="1814513" y="5665788"/>
            <a:ext cx="1206500" cy="552450"/>
          </a:xfrm>
          <a:prstGeom prst="rect">
            <a:avLst/>
          </a:prstGeom>
          <a:noFill/>
          <a:ln w="9525">
            <a:noFill/>
            <a:miter lim="800000"/>
            <a:headEnd/>
            <a:tailEnd/>
          </a:ln>
        </p:spPr>
        <p:txBody>
          <a:bodyPr wrap="none" anchor="ctr">
            <a:spAutoFit/>
          </a:bodyPr>
          <a:lstStyle/>
          <a:p>
            <a:r>
              <a:rPr lang="en-US" sz="1000">
                <a:solidFill>
                  <a:srgbClr val="2C2542"/>
                </a:solidFill>
              </a:rPr>
              <a:t>Meeting Rooms</a:t>
            </a:r>
          </a:p>
          <a:p>
            <a:r>
              <a:rPr lang="en-US" sz="1000" b="1">
                <a:solidFill>
                  <a:srgbClr val="584A83"/>
                </a:solidFill>
              </a:rPr>
              <a:t>Altitude</a:t>
            </a:r>
            <a:r>
              <a:rPr lang="en-US" sz="1000" b="1" baseline="30000">
                <a:solidFill>
                  <a:srgbClr val="584A83"/>
                </a:solidFill>
              </a:rPr>
              <a:t>™</a:t>
            </a:r>
            <a:r>
              <a:rPr lang="en-US" sz="1000" b="1">
                <a:solidFill>
                  <a:srgbClr val="584A83"/>
                </a:solidFill>
              </a:rPr>
              <a:t> 4600 </a:t>
            </a:r>
          </a:p>
          <a:p>
            <a:r>
              <a:rPr lang="en-US" sz="1000">
                <a:solidFill>
                  <a:srgbClr val="3F3F3F"/>
                </a:solidFill>
              </a:rPr>
              <a:t>Thin Access Point</a:t>
            </a:r>
          </a:p>
        </p:txBody>
      </p:sp>
      <p:sp>
        <p:nvSpPr>
          <p:cNvPr id="195602" name="Rectangle 50"/>
          <p:cNvSpPr>
            <a:spLocks noChangeArrowheads="1"/>
          </p:cNvSpPr>
          <p:nvPr/>
        </p:nvSpPr>
        <p:spPr bwMode="auto">
          <a:xfrm>
            <a:off x="4287838" y="5588000"/>
            <a:ext cx="1141412" cy="708025"/>
          </a:xfrm>
          <a:prstGeom prst="rect">
            <a:avLst/>
          </a:prstGeom>
          <a:noFill/>
          <a:ln w="9525">
            <a:noFill/>
            <a:miter lim="800000"/>
            <a:headEnd/>
            <a:tailEnd/>
          </a:ln>
        </p:spPr>
        <p:txBody>
          <a:bodyPr wrap="none" anchor="ctr">
            <a:spAutoFit/>
          </a:bodyPr>
          <a:lstStyle/>
          <a:p>
            <a:r>
              <a:rPr lang="en-US" sz="1000">
                <a:solidFill>
                  <a:srgbClr val="2C2542"/>
                </a:solidFill>
              </a:rPr>
              <a:t>Lobby/ </a:t>
            </a:r>
          </a:p>
          <a:p>
            <a:r>
              <a:rPr lang="en-US" sz="1000">
                <a:solidFill>
                  <a:srgbClr val="2C2542"/>
                </a:solidFill>
              </a:rPr>
              <a:t>Back Office</a:t>
            </a:r>
          </a:p>
          <a:p>
            <a:r>
              <a:rPr lang="en-US" sz="1000" b="1">
                <a:solidFill>
                  <a:srgbClr val="584A83"/>
                </a:solidFill>
              </a:rPr>
              <a:t>Altitude 4700 </a:t>
            </a:r>
          </a:p>
          <a:p>
            <a:r>
              <a:rPr lang="en-US" sz="1000">
                <a:solidFill>
                  <a:srgbClr val="3F3F3F"/>
                </a:solidFill>
              </a:rPr>
              <a:t>Fat Access Point</a:t>
            </a:r>
          </a:p>
        </p:txBody>
      </p:sp>
      <p:sp>
        <p:nvSpPr>
          <p:cNvPr id="53" name="Oval 52"/>
          <p:cNvSpPr/>
          <p:nvPr/>
        </p:nvSpPr>
        <p:spPr>
          <a:xfrm>
            <a:off x="7920038"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sp>
        <p:nvSpPr>
          <p:cNvPr id="195606" name="Rectangle 54"/>
          <p:cNvSpPr>
            <a:spLocks noChangeArrowheads="1"/>
          </p:cNvSpPr>
          <p:nvPr/>
        </p:nvSpPr>
        <p:spPr bwMode="auto">
          <a:xfrm>
            <a:off x="6829425" y="5588000"/>
            <a:ext cx="1082675" cy="708025"/>
          </a:xfrm>
          <a:prstGeom prst="rect">
            <a:avLst/>
          </a:prstGeom>
          <a:noFill/>
          <a:ln w="9525">
            <a:noFill/>
            <a:miter lim="800000"/>
            <a:headEnd/>
            <a:tailEnd/>
          </a:ln>
        </p:spPr>
        <p:txBody>
          <a:bodyPr anchor="ctr">
            <a:spAutoFit/>
          </a:bodyPr>
          <a:lstStyle/>
          <a:p>
            <a:r>
              <a:rPr lang="en-US" sz="1000">
                <a:solidFill>
                  <a:srgbClr val="2C2542"/>
                </a:solidFill>
              </a:rPr>
              <a:t>Dorms, Offices</a:t>
            </a:r>
          </a:p>
          <a:p>
            <a:r>
              <a:rPr lang="en-US" sz="1000" b="1">
                <a:solidFill>
                  <a:srgbClr val="584A83"/>
                </a:solidFill>
              </a:rPr>
              <a:t>Altitude 4511</a:t>
            </a:r>
          </a:p>
          <a:p>
            <a:r>
              <a:rPr lang="en-US" sz="1000">
                <a:solidFill>
                  <a:srgbClr val="3F3F3F"/>
                </a:solidFill>
              </a:rPr>
              <a:t>Snap-on </a:t>
            </a:r>
            <a:br>
              <a:rPr lang="en-US" sz="1000">
                <a:solidFill>
                  <a:srgbClr val="3F3F3F"/>
                </a:solidFill>
              </a:rPr>
            </a:br>
            <a:r>
              <a:rPr lang="en-US" sz="1000">
                <a:solidFill>
                  <a:srgbClr val="3F3F3F"/>
                </a:solidFill>
              </a:rPr>
              <a:t>Access Point</a:t>
            </a:r>
          </a:p>
        </p:txBody>
      </p:sp>
      <p:grpSp>
        <p:nvGrpSpPr>
          <p:cNvPr id="195607" name="Group 56"/>
          <p:cNvGrpSpPr>
            <a:grpSpLocks/>
          </p:cNvGrpSpPr>
          <p:nvPr/>
        </p:nvGrpSpPr>
        <p:grpSpPr bwMode="auto">
          <a:xfrm>
            <a:off x="5470525" y="5422900"/>
            <a:ext cx="1038225" cy="1038225"/>
            <a:chOff x="5470525" y="5422900"/>
            <a:chExt cx="1038225" cy="1038225"/>
          </a:xfrm>
        </p:grpSpPr>
        <p:sp>
          <p:nvSpPr>
            <p:cNvPr id="49" name="Oval 48"/>
            <p:cNvSpPr/>
            <p:nvPr/>
          </p:nvSpPr>
          <p:spPr>
            <a:xfrm>
              <a:off x="5470525"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56" name="Picture 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626100" y="5708650"/>
              <a:ext cx="727075" cy="466725"/>
            </a:xfrm>
            <a:prstGeom prst="rect">
              <a:avLst/>
            </a:prstGeom>
            <a:noFill/>
            <a:ln w="9525">
              <a:noFill/>
              <a:miter lim="800000"/>
              <a:headEnd/>
              <a:tailEnd/>
            </a:ln>
            <a:effectLst>
              <a:outerShdw blurRad="50800" dist="38100" dir="2700000" algn="tl" rotWithShape="0">
                <a:prstClr val="black">
                  <a:alpha val="20000"/>
                </a:prstClr>
              </a:outerShdw>
            </a:effectLst>
          </p:spPr>
        </p:pic>
      </p:grpSp>
      <p:cxnSp>
        <p:nvCxnSpPr>
          <p:cNvPr id="61" name="Straight Connector 60"/>
          <p:cNvCxnSpPr>
            <a:stCxn id="0" idx="0"/>
          </p:cNvCxnSpPr>
          <p:nvPr/>
        </p:nvCxnSpPr>
        <p:spPr>
          <a:xfrm flipH="1" flipV="1">
            <a:off x="5989638" y="5249863"/>
            <a:ext cx="0" cy="173037"/>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pic>
        <p:nvPicPr>
          <p:cNvPr id="62" name="Picture 61" descr="no port 4511.JPG"/>
          <p:cNvPicPr>
            <a:picLocks noChangeAspect="1"/>
          </p:cNvPicPr>
          <p:nvPr/>
        </p:nvPicPr>
        <p:blipFill>
          <a:blip r:embed="rId8">
            <a:clrChange>
              <a:clrFrom>
                <a:srgbClr val="FFFFFD"/>
              </a:clrFrom>
              <a:clrTo>
                <a:srgbClr val="FFFFFD">
                  <a:alpha val="0"/>
                </a:srgbClr>
              </a:clrTo>
            </a:clrChange>
          </a:blip>
          <a:stretch>
            <a:fillRect/>
          </a:stretch>
        </p:blipFill>
        <p:spPr>
          <a:xfrm>
            <a:off x="8258175" y="5638800"/>
            <a:ext cx="361950" cy="606425"/>
          </a:xfrm>
          <a:prstGeom prst="rect">
            <a:avLst/>
          </a:prstGeom>
          <a:noFill/>
          <a:ln w="9525">
            <a:noFill/>
            <a:miter lim="800000"/>
            <a:headEnd/>
            <a:tailEnd/>
          </a:ln>
          <a:effectLst>
            <a:outerShdw blurRad="50800" dist="38100" dir="2700000" algn="tl" rotWithShape="0">
              <a:prstClr val="black">
                <a:alpha val="20000"/>
              </a:prstClr>
            </a:outerShdw>
          </a:effectLst>
        </p:spPr>
      </p:pic>
      <p:sp>
        <p:nvSpPr>
          <p:cNvPr id="35" name="Slide Number Placeholder 34"/>
          <p:cNvSpPr>
            <a:spLocks noGrp="1"/>
          </p:cNvSpPr>
          <p:nvPr>
            <p:ph type="sldNum" sz="quarter" idx="12"/>
          </p:nvPr>
        </p:nvSpPr>
        <p:spPr/>
        <p:txBody>
          <a:bodyPr/>
          <a:lstStyle/>
          <a:p>
            <a:pPr>
              <a:defRPr/>
            </a:pPr>
            <a:fld id="{92FC2509-D106-48FE-A007-C2D0B88CC2C7}" type="slidenum">
              <a:rPr lang="en-US">
                <a:latin typeface="+mj-lt"/>
              </a:rPr>
              <a:pPr>
                <a:defRPr/>
              </a:pPr>
              <a:t>69</a:t>
            </a:fld>
            <a:endParaRPr lang="en-US" dirty="0">
              <a:latin typeface="+mj-lt"/>
            </a:endParaRPr>
          </a:p>
        </p:txBody>
      </p:sp>
      <p:pic>
        <p:nvPicPr>
          <p:cNvPr id="36" name="Picture 35" descr="Altitude4610_Front.png"/>
          <p:cNvPicPr>
            <a:picLocks noChangeAspect="1"/>
          </p:cNvPicPr>
          <p:nvPr/>
        </p:nvPicPr>
        <p:blipFill>
          <a:blip r:embed="rId9"/>
          <a:stretch>
            <a:fillRect/>
          </a:stretch>
        </p:blipFill>
        <p:spPr>
          <a:xfrm>
            <a:off x="3311525" y="5654675"/>
            <a:ext cx="457200" cy="574675"/>
          </a:xfrm>
          <a:prstGeom prst="rect">
            <a:avLst/>
          </a:prstGeom>
          <a:effectLst>
            <a:outerShdw blurRad="50800" dist="38100" dir="2700000" algn="tl" rotWithShape="0">
              <a:prstClr val="black">
                <a:alpha val="20000"/>
              </a:prstClr>
            </a:outerShdw>
          </a:effectLst>
        </p:spPr>
      </p:pic>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1"/>
          <p:cNvSpPr>
            <a:spLocks noGrp="1"/>
          </p:cNvSpPr>
          <p:nvPr>
            <p:ph type="title"/>
          </p:nvPr>
        </p:nvSpPr>
        <p:spPr>
          <a:xfrm>
            <a:off x="225425" y="44450"/>
            <a:ext cx="8694738" cy="774700"/>
          </a:xfrm>
        </p:spPr>
        <p:txBody>
          <a:bodyPr/>
          <a:lstStyle/>
          <a:p>
            <a:r>
              <a:rPr smtClean="0">
                <a:cs typeface="Arial" charset="0"/>
              </a:rPr>
              <a:t>Summit X430 Products</a:t>
            </a:r>
          </a:p>
        </p:txBody>
      </p:sp>
      <p:sp>
        <p:nvSpPr>
          <p:cNvPr id="2" name="Slide Number Placeholder 1"/>
          <p:cNvSpPr>
            <a:spLocks noGrp="1"/>
          </p:cNvSpPr>
          <p:nvPr>
            <p:ph type="sldNum" sz="quarter" idx="10"/>
          </p:nvPr>
        </p:nvSpPr>
        <p:spPr/>
        <p:txBody>
          <a:bodyPr/>
          <a:lstStyle/>
          <a:p>
            <a:pPr>
              <a:defRPr/>
            </a:pPr>
            <a:fld id="{BD31F649-C528-4BB0-96B1-ABC87CAC198D}" type="slidenum">
              <a:rPr lang="en-US">
                <a:solidFill>
                  <a:schemeClr val="accent1"/>
                </a:solidFill>
                <a:latin typeface="+mj-lt"/>
              </a:rPr>
              <a:pPr>
                <a:defRPr/>
              </a:pPr>
              <a:t>7</a:t>
            </a:fld>
            <a:endParaRPr lang="en-US" dirty="0">
              <a:solidFill>
                <a:schemeClr val="accent1"/>
              </a:solidFill>
              <a:latin typeface="+mj-lt"/>
            </a:endParaRPr>
          </a:p>
        </p:txBody>
      </p:sp>
      <p:sp>
        <p:nvSpPr>
          <p:cNvPr id="26" name="Title 1"/>
          <p:cNvSpPr txBox="1">
            <a:spLocks/>
          </p:cNvSpPr>
          <p:nvPr/>
        </p:nvSpPr>
        <p:spPr>
          <a:xfrm>
            <a:off x="57150" y="1755775"/>
            <a:ext cx="8918575" cy="584200"/>
          </a:xfrm>
          <a:prstGeom prst="rect">
            <a:avLst/>
          </a:prstGeom>
          <a:solidFill>
            <a:srgbClr val="FFFFFF">
              <a:alpha val="0"/>
            </a:srgbClr>
          </a:solidFill>
        </p:spPr>
        <p:txBody>
          <a:bodyPr anchor="b"/>
          <a:lstStyle>
            <a:lvl1pPr algn="l" defTabSz="914400" rtl="0" eaLnBrk="1" latinLnBrk="0" hangingPunct="1">
              <a:spcBef>
                <a:spcPct val="0"/>
              </a:spcBef>
              <a:buNone/>
              <a:defRPr lang="en-US" sz="2600" kern="1200" dirty="0">
                <a:solidFill>
                  <a:schemeClr val="accent1"/>
                </a:solidFill>
                <a:latin typeface="+mj-lt"/>
                <a:ea typeface="+mj-ea"/>
                <a:cs typeface="Arial" pitchFamily="34" charset="0"/>
              </a:defRPr>
            </a:lvl1pPr>
          </a:lstStyle>
          <a:p>
            <a:pPr fontAlgn="auto">
              <a:spcAft>
                <a:spcPts val="0"/>
              </a:spcAft>
              <a:defRPr/>
            </a:pPr>
            <a:r>
              <a:rPr sz="2000" b="1" i="1" smtClean="0">
                <a:latin typeface="+mn-lt"/>
              </a:rPr>
              <a:t>Open Fabric Edge – Standalone Gigabit Ethernet Switch </a:t>
            </a:r>
            <a:endParaRPr sz="2000" b="1" i="1">
              <a:latin typeface="+mn-lt"/>
            </a:endParaRPr>
          </a:p>
        </p:txBody>
      </p:sp>
      <p:pic>
        <p:nvPicPr>
          <p:cNvPr id="110596" name="Picture 2" descr="d:\users\asolleti\AppData\Local\Microsoft\Windows\Temporary Internet Files\Content.Outlook\11H23XLB\Summit_X430_image (3).jpg"/>
          <p:cNvPicPr>
            <a:picLocks noChangeAspect="1" noChangeArrowheads="1"/>
          </p:cNvPicPr>
          <p:nvPr/>
        </p:nvPicPr>
        <p:blipFill>
          <a:blip r:embed="rId2">
            <a:clrChange>
              <a:clrFrom>
                <a:srgbClr val="FFFFFE"/>
              </a:clrFrom>
              <a:clrTo>
                <a:srgbClr val="FFFFFE">
                  <a:alpha val="0"/>
                </a:srgbClr>
              </a:clrTo>
            </a:clrChange>
          </a:blip>
          <a:srcRect/>
          <a:stretch>
            <a:fillRect/>
          </a:stretch>
        </p:blipFill>
        <p:spPr bwMode="auto">
          <a:xfrm>
            <a:off x="2835275" y="2838450"/>
            <a:ext cx="6140450" cy="1589088"/>
          </a:xfrm>
          <a:prstGeom prst="rect">
            <a:avLst/>
          </a:prstGeom>
          <a:noFill/>
          <a:ln w="9525">
            <a:noFill/>
            <a:miter lim="800000"/>
            <a:headEnd/>
            <a:tailEnd/>
          </a:ln>
        </p:spPr>
      </p:pic>
      <p:sp>
        <p:nvSpPr>
          <p:cNvPr id="110597" name="TextBox 2"/>
          <p:cNvSpPr txBox="1">
            <a:spLocks noChangeArrowheads="1"/>
          </p:cNvSpPr>
          <p:nvPr/>
        </p:nvSpPr>
        <p:spPr bwMode="auto">
          <a:xfrm>
            <a:off x="168275" y="3125788"/>
            <a:ext cx="2921000" cy="914400"/>
          </a:xfrm>
          <a:prstGeom prst="rect">
            <a:avLst/>
          </a:prstGeom>
          <a:noFill/>
          <a:ln w="9525">
            <a:noFill/>
            <a:miter lim="800000"/>
            <a:headEnd/>
            <a:tailEnd/>
          </a:ln>
        </p:spPr>
        <p:txBody>
          <a:bodyPr wrap="none" anchor="ctr"/>
          <a:lstStyle/>
          <a:p>
            <a:pPr marL="228600" indent="-228600" defTabSz="914400">
              <a:lnSpc>
                <a:spcPct val="85000"/>
              </a:lnSpc>
              <a:spcBef>
                <a:spcPts val="1200"/>
              </a:spcBef>
              <a:buFont typeface="Arial" charset="0"/>
              <a:buChar char="•"/>
            </a:pPr>
            <a:r>
              <a:rPr lang="en-US" sz="2000" b="1"/>
              <a:t>Summit X430-24t</a:t>
            </a:r>
          </a:p>
          <a:p>
            <a:pPr marL="228600" indent="-228600" defTabSz="914400">
              <a:lnSpc>
                <a:spcPct val="85000"/>
              </a:lnSpc>
              <a:spcBef>
                <a:spcPts val="1200"/>
              </a:spcBef>
              <a:buFont typeface="Arial" charset="0"/>
              <a:buChar char="•"/>
            </a:pPr>
            <a:r>
              <a:rPr lang="en-US" sz="2000" b="1"/>
              <a:t>Summit X430-48t</a:t>
            </a:r>
          </a:p>
        </p:txBody>
      </p:sp>
      <p:pic>
        <p:nvPicPr>
          <p:cNvPr id="110598" name="Picture 29" descr="ExtremeXOS_Logo_2011.png"/>
          <p:cNvPicPr>
            <a:picLocks noChangeAspect="1"/>
          </p:cNvPicPr>
          <p:nvPr/>
        </p:nvPicPr>
        <p:blipFill>
          <a:blip r:embed="rId3"/>
          <a:srcRect/>
          <a:stretch>
            <a:fillRect/>
          </a:stretch>
        </p:blipFill>
        <p:spPr bwMode="auto">
          <a:xfrm>
            <a:off x="831850" y="5187950"/>
            <a:ext cx="3119438" cy="525463"/>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3"/>
          <p:cNvSpPr>
            <a:spLocks noGrp="1"/>
          </p:cNvSpPr>
          <p:nvPr>
            <p:ph type="title"/>
          </p:nvPr>
        </p:nvSpPr>
        <p:spPr/>
        <p:txBody>
          <a:bodyPr/>
          <a:lstStyle/>
          <a:p>
            <a:r>
              <a:rPr lang="ru-RU" smtClean="0">
                <a:cs typeface="Arial" charset="0"/>
              </a:rPr>
              <a:t>Доступ </a:t>
            </a:r>
            <a:r>
              <a:rPr smtClean="0">
                <a:cs typeface="Arial" charset="0"/>
              </a:rPr>
              <a:t>WiFi – </a:t>
            </a:r>
            <a:r>
              <a:rPr lang="ru-RU" smtClean="0">
                <a:cs typeface="Arial" charset="0"/>
              </a:rPr>
              <a:t>Большая Сеть</a:t>
            </a:r>
            <a:endParaRPr smtClean="0">
              <a:cs typeface="Arial" charset="0"/>
            </a:endParaRPr>
          </a:p>
        </p:txBody>
      </p:sp>
      <p:sp>
        <p:nvSpPr>
          <p:cNvPr id="197634" name="Text Placeholder 4"/>
          <p:cNvSpPr>
            <a:spLocks noGrp="1"/>
          </p:cNvSpPr>
          <p:nvPr>
            <p:ph type="body" sz="quarter" idx="11"/>
          </p:nvPr>
        </p:nvSpPr>
        <p:spPr>
          <a:xfrm>
            <a:off x="225425" y="749300"/>
            <a:ext cx="4341813" cy="5751513"/>
          </a:xfrm>
        </p:spPr>
        <p:txBody>
          <a:bodyPr/>
          <a:lstStyle/>
          <a:p>
            <a:pPr>
              <a:buFont typeface="Arial" charset="0"/>
              <a:buNone/>
            </a:pPr>
            <a:r>
              <a:rPr lang="en-US" b="1" smtClean="0">
                <a:cs typeface="Arial" charset="0"/>
              </a:rPr>
              <a:t>Applications</a:t>
            </a:r>
          </a:p>
          <a:p>
            <a:pPr lvl="1"/>
            <a:r>
              <a:rPr lang="en-US" sz="1600" smtClean="0">
                <a:cs typeface="Arial" charset="0"/>
              </a:rPr>
              <a:t>Guest/Lobby/Meeting/Back Office</a:t>
            </a:r>
          </a:p>
          <a:p>
            <a:pPr lvl="1"/>
            <a:r>
              <a:rPr lang="en-US" sz="1600" smtClean="0">
                <a:cs typeface="Arial" charset="0"/>
              </a:rPr>
              <a:t>Conference/Ballrooms</a:t>
            </a:r>
          </a:p>
          <a:p>
            <a:pPr lvl="1"/>
            <a:r>
              <a:rPr lang="en-US" sz="1600" smtClean="0">
                <a:cs typeface="Arial" charset="0"/>
              </a:rPr>
              <a:t>Wireless VoIP phones</a:t>
            </a:r>
          </a:p>
          <a:p>
            <a:pPr lvl="1"/>
            <a:r>
              <a:rPr lang="en-US" sz="1600" smtClean="0">
                <a:cs typeface="Arial" charset="0"/>
              </a:rPr>
              <a:t>Workforce enablement</a:t>
            </a:r>
          </a:p>
          <a:p>
            <a:pPr lvl="1"/>
            <a:r>
              <a:rPr lang="en-US" sz="1600" smtClean="0">
                <a:cs typeface="Arial" charset="0"/>
              </a:rPr>
              <a:t>Staff wireless mobility</a:t>
            </a:r>
          </a:p>
          <a:p>
            <a:pPr lvl="1"/>
            <a:r>
              <a:rPr lang="en-US" sz="1600" smtClean="0">
                <a:cs typeface="Arial" charset="0"/>
              </a:rPr>
              <a:t>PCI compliance reporting</a:t>
            </a:r>
          </a:p>
          <a:p>
            <a:pPr>
              <a:buFont typeface="Arial" charset="0"/>
              <a:buNone/>
            </a:pPr>
            <a:r>
              <a:rPr lang="en-US" b="1" smtClean="0">
                <a:cs typeface="Arial" charset="0"/>
              </a:rPr>
              <a:t>Extreme Networks Solution</a:t>
            </a:r>
          </a:p>
          <a:p>
            <a:pPr lvl="1"/>
            <a:r>
              <a:rPr lang="en-US" sz="1600" smtClean="0">
                <a:cs typeface="Arial" charset="0"/>
              </a:rPr>
              <a:t>Self-healing, adaptive</a:t>
            </a:r>
          </a:p>
          <a:p>
            <a:pPr lvl="1"/>
            <a:r>
              <a:rPr lang="en-US" sz="1600" smtClean="0">
                <a:cs typeface="Arial" charset="0"/>
              </a:rPr>
              <a:t>Advanced troubleshooting</a:t>
            </a:r>
          </a:p>
          <a:p>
            <a:pPr lvl="1"/>
            <a:r>
              <a:rPr lang="en-US" sz="1600" smtClean="0">
                <a:cs typeface="Arial" charset="0"/>
              </a:rPr>
              <a:t>PCI compliance security</a:t>
            </a:r>
          </a:p>
          <a:p>
            <a:pPr lvl="1"/>
            <a:r>
              <a:rPr lang="en-US" sz="1600" smtClean="0">
                <a:cs typeface="Arial" charset="0"/>
              </a:rPr>
              <a:t>Scalable wireless controllers</a:t>
            </a:r>
          </a:p>
          <a:p>
            <a:pPr lvl="1"/>
            <a:r>
              <a:rPr lang="en-US" sz="1600" smtClean="0">
                <a:cs typeface="Arial" charset="0"/>
              </a:rPr>
              <a:t>Converged edge</a:t>
            </a:r>
          </a:p>
          <a:p>
            <a:pPr>
              <a:buFont typeface="Arial" charset="0"/>
              <a:buNone/>
            </a:pPr>
            <a:endParaRPr lang="en-US" smtClean="0">
              <a:cs typeface="Arial" charset="0"/>
            </a:endParaRPr>
          </a:p>
        </p:txBody>
      </p:sp>
      <p:grpSp>
        <p:nvGrpSpPr>
          <p:cNvPr id="197635" name="Group 14"/>
          <p:cNvGrpSpPr>
            <a:grpSpLocks/>
          </p:cNvGrpSpPr>
          <p:nvPr/>
        </p:nvGrpSpPr>
        <p:grpSpPr bwMode="auto">
          <a:xfrm>
            <a:off x="6965950" y="744538"/>
            <a:ext cx="1204913" cy="725487"/>
            <a:chOff x="225425" y="1987915"/>
            <a:chExt cx="1204790" cy="724999"/>
          </a:xfrm>
        </p:grpSpPr>
        <p:grpSp>
          <p:nvGrpSpPr>
            <p:cNvPr id="197677" name="Group 68"/>
            <p:cNvGrpSpPr>
              <a:grpSpLocks/>
            </p:cNvGrpSpPr>
            <p:nvPr/>
          </p:nvGrpSpPr>
          <p:grpSpPr bwMode="auto">
            <a:xfrm>
              <a:off x="225425" y="1987915"/>
              <a:ext cx="1204790" cy="724999"/>
              <a:chOff x="225425" y="1987915"/>
              <a:chExt cx="1204790" cy="724999"/>
            </a:xfrm>
          </p:grpSpPr>
          <p:sp>
            <p:nvSpPr>
              <p:cNvPr id="18" name="Rounded Rectangle 17"/>
              <p:cNvSpPr/>
              <p:nvPr/>
            </p:nvSpPr>
            <p:spPr>
              <a:xfrm>
                <a:off x="225425" y="1987915"/>
                <a:ext cx="1204790" cy="724999"/>
              </a:xfrm>
              <a:prstGeom prst="roundRect">
                <a:avLst>
                  <a:gd name="adj" fmla="val 6400"/>
                </a:avLst>
              </a:prstGeom>
              <a:gradFill>
                <a:gsLst>
                  <a:gs pos="0">
                    <a:schemeClr val="accent1"/>
                  </a:gs>
                  <a:gs pos="100000">
                    <a:schemeClr val="accent1">
                      <a:lumMod val="75000"/>
                    </a:schemeClr>
                  </a:gs>
                </a:gsLst>
                <a:lin ang="5400000" scaled="0"/>
              </a:gradFill>
              <a:ln w="25400">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197680" name="Picture 7"/>
              <p:cNvPicPr>
                <a:picLocks noChangeArrowheads="1"/>
              </p:cNvPicPr>
              <p:nvPr/>
            </p:nvPicPr>
            <p:blipFill>
              <a:blip r:embed="rId3">
                <a:lum bright="48000"/>
                <a:grayscl/>
              </a:blip>
              <a:srcRect/>
              <a:stretch>
                <a:fillRect/>
              </a:stretch>
            </p:blipFill>
            <p:spPr bwMode="auto">
              <a:xfrm>
                <a:off x="304800" y="2104293"/>
                <a:ext cx="1001713" cy="517525"/>
              </a:xfrm>
              <a:prstGeom prst="rect">
                <a:avLst/>
              </a:prstGeom>
              <a:noFill/>
              <a:ln w="9525">
                <a:noFill/>
                <a:miter lim="800000"/>
                <a:headEnd/>
                <a:tailEnd/>
              </a:ln>
            </p:spPr>
          </p:pic>
        </p:grpSp>
        <p:sp>
          <p:nvSpPr>
            <p:cNvPr id="197678" name="TextBox 16"/>
            <p:cNvSpPr txBox="1">
              <a:spLocks noChangeArrowheads="1"/>
            </p:cNvSpPr>
            <p:nvPr/>
          </p:nvSpPr>
          <p:spPr bwMode="auto">
            <a:xfrm>
              <a:off x="375136" y="2193189"/>
              <a:ext cx="840295" cy="307777"/>
            </a:xfrm>
            <a:prstGeom prst="rect">
              <a:avLst/>
            </a:prstGeom>
            <a:noFill/>
            <a:ln w="9525">
              <a:noFill/>
              <a:miter lim="800000"/>
              <a:headEnd/>
              <a:tailEnd/>
            </a:ln>
          </p:spPr>
          <p:txBody>
            <a:bodyPr wrap="none">
              <a:spAutoFit/>
            </a:bodyPr>
            <a:lstStyle/>
            <a:p>
              <a:r>
                <a:rPr lang="en-US" sz="1400" b="1">
                  <a:solidFill>
                    <a:srgbClr val="000000"/>
                  </a:solidFill>
                </a:rPr>
                <a:t>Internet</a:t>
              </a:r>
            </a:p>
          </p:txBody>
        </p:sp>
      </p:grpSp>
      <p:grpSp>
        <p:nvGrpSpPr>
          <p:cNvPr id="197636" name="Group 24"/>
          <p:cNvGrpSpPr>
            <a:grpSpLocks/>
          </p:cNvGrpSpPr>
          <p:nvPr/>
        </p:nvGrpSpPr>
        <p:grpSpPr bwMode="auto">
          <a:xfrm>
            <a:off x="6311900" y="1112838"/>
            <a:ext cx="901700" cy="901700"/>
            <a:chOff x="7070872" y="1112520"/>
            <a:chExt cx="902677" cy="902677"/>
          </a:xfrm>
        </p:grpSpPr>
        <p:sp>
          <p:nvSpPr>
            <p:cNvPr id="21" name="Oval 20"/>
            <p:cNvSpPr/>
            <p:nvPr/>
          </p:nvSpPr>
          <p:spPr>
            <a:xfrm>
              <a:off x="7070872" y="1112520"/>
              <a:ext cx="902677" cy="902677"/>
            </a:xfrm>
            <a:prstGeom prst="ellipse">
              <a:avLst/>
            </a:prstGeom>
            <a:gradFill>
              <a:gsLst>
                <a:gs pos="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grpSp>
          <p:nvGrpSpPr>
            <p:cNvPr id="197674" name="Group 23"/>
            <p:cNvGrpSpPr>
              <a:grpSpLocks/>
            </p:cNvGrpSpPr>
            <p:nvPr/>
          </p:nvGrpSpPr>
          <p:grpSpPr bwMode="auto">
            <a:xfrm>
              <a:off x="7179284" y="1182970"/>
              <a:ext cx="679994" cy="793141"/>
              <a:chOff x="7179284" y="1182970"/>
              <a:chExt cx="679994" cy="793141"/>
            </a:xfrm>
          </p:grpSpPr>
          <p:pic>
            <p:nvPicPr>
              <p:cNvPr id="197675" name="Picture 21" descr="Picture2.png"/>
              <p:cNvPicPr>
                <a:picLocks noChangeAspect="1"/>
              </p:cNvPicPr>
              <p:nvPr/>
            </p:nvPicPr>
            <p:blipFill>
              <a:blip r:embed="rId4"/>
              <a:srcRect/>
              <a:stretch>
                <a:fillRect/>
              </a:stretch>
            </p:blipFill>
            <p:spPr bwMode="auto">
              <a:xfrm>
                <a:off x="7340623" y="1182970"/>
                <a:ext cx="342877" cy="592516"/>
              </a:xfrm>
              <a:prstGeom prst="rect">
                <a:avLst/>
              </a:prstGeom>
              <a:noFill/>
              <a:ln w="9525">
                <a:noFill/>
                <a:miter lim="800000"/>
                <a:headEnd/>
                <a:tailEnd/>
              </a:ln>
            </p:spPr>
          </p:pic>
          <p:sp>
            <p:nvSpPr>
              <p:cNvPr id="197676" name="TextBox 22"/>
              <p:cNvSpPr txBox="1">
                <a:spLocks noChangeArrowheads="1"/>
              </p:cNvSpPr>
              <p:nvPr/>
            </p:nvSpPr>
            <p:spPr bwMode="auto">
              <a:xfrm>
                <a:off x="7179284" y="1699112"/>
                <a:ext cx="679994" cy="276999"/>
              </a:xfrm>
              <a:prstGeom prst="rect">
                <a:avLst/>
              </a:prstGeom>
              <a:noFill/>
              <a:ln w="9525">
                <a:noFill/>
                <a:miter lim="800000"/>
                <a:headEnd/>
                <a:tailEnd/>
              </a:ln>
            </p:spPr>
            <p:txBody>
              <a:bodyPr wrap="none">
                <a:spAutoFit/>
              </a:bodyPr>
              <a:lstStyle/>
              <a:p>
                <a:r>
                  <a:rPr lang="en-US" sz="1200" b="1">
                    <a:solidFill>
                      <a:srgbClr val="000000"/>
                    </a:solidFill>
                  </a:rPr>
                  <a:t>Router</a:t>
                </a:r>
              </a:p>
            </p:txBody>
          </p:sp>
        </p:grpSp>
      </p:grpSp>
      <p:cxnSp>
        <p:nvCxnSpPr>
          <p:cNvPr id="37" name="Straight Connector 36"/>
          <p:cNvCxnSpPr>
            <a:stCxn id="21" idx="4"/>
            <a:endCxn id="0" idx="0"/>
          </p:cNvCxnSpPr>
          <p:nvPr/>
        </p:nvCxnSpPr>
        <p:spPr>
          <a:xfrm>
            <a:off x="6762750" y="2014538"/>
            <a:ext cx="0" cy="160972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0" idx="3"/>
          </p:cNvCxnSpPr>
          <p:nvPr/>
        </p:nvCxnSpPr>
        <p:spPr>
          <a:xfrm>
            <a:off x="6515100" y="2760663"/>
            <a:ext cx="242888" cy="3175"/>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0" idx="0"/>
            <a:endCxn id="0" idx="2"/>
          </p:cNvCxnSpPr>
          <p:nvPr/>
        </p:nvCxnSpPr>
        <p:spPr>
          <a:xfrm rot="5400000" flipH="1" flipV="1">
            <a:off x="4975225" y="3635375"/>
            <a:ext cx="352425" cy="3222625"/>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0" idx="2"/>
          </p:cNvCxnSpPr>
          <p:nvPr/>
        </p:nvCxnSpPr>
        <p:spPr>
          <a:xfrm rot="16200000" flipH="1">
            <a:off x="7424737" y="4408488"/>
            <a:ext cx="352425" cy="1676400"/>
          </a:xfrm>
          <a:prstGeom prst="bentConnector3">
            <a:avLst>
              <a:gd name="adj1" fmla="val 50000"/>
            </a:avLst>
          </a:prstGeom>
          <a:ln w="12700">
            <a:prstDash val="sysDot"/>
          </a:ln>
        </p:spPr>
        <p:style>
          <a:lnRef idx="1">
            <a:schemeClr val="accent1"/>
          </a:lnRef>
          <a:fillRef idx="0">
            <a:schemeClr val="accent1"/>
          </a:fillRef>
          <a:effectRef idx="0">
            <a:schemeClr val="accent1"/>
          </a:effectRef>
          <a:fontRef idx="minor">
            <a:schemeClr val="tx1"/>
          </a:fontRef>
        </p:style>
      </p:cxnSp>
      <p:grpSp>
        <p:nvGrpSpPr>
          <p:cNvPr id="197641" name="Group 26"/>
          <p:cNvGrpSpPr>
            <a:grpSpLocks/>
          </p:cNvGrpSpPr>
          <p:nvPr/>
        </p:nvGrpSpPr>
        <p:grpSpPr bwMode="auto">
          <a:xfrm>
            <a:off x="4567238" y="3624263"/>
            <a:ext cx="4391025" cy="1446212"/>
            <a:chOff x="4567238" y="2654300"/>
            <a:chExt cx="4391025" cy="1446213"/>
          </a:xfrm>
        </p:grpSpPr>
        <p:sp>
          <p:nvSpPr>
            <p:cNvPr id="6" name="Rectangle 5"/>
            <p:cNvSpPr/>
            <p:nvPr/>
          </p:nvSpPr>
          <p:spPr>
            <a:xfrm>
              <a:off x="4567238" y="2654300"/>
              <a:ext cx="4391025" cy="1446213"/>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algn="ctr" fontAlgn="auto">
                <a:lnSpc>
                  <a:spcPct val="85000"/>
                </a:lnSpc>
                <a:spcBef>
                  <a:spcPts val="1200"/>
                </a:spcBef>
                <a:spcAft>
                  <a:spcPts val="0"/>
                </a:spcAft>
                <a:buClr>
                  <a:srgbClr val="584A83"/>
                </a:buClr>
                <a:tabLst>
                  <a:tab pos="1657350" algn="l"/>
                </a:tabLst>
                <a:defRPr/>
              </a:pPr>
              <a:r>
                <a:rPr lang="en-US" sz="1400" b="1" dirty="0">
                  <a:solidFill>
                    <a:srgbClr val="2C2542"/>
                  </a:solidFill>
                </a:rPr>
                <a:t>Extreme Networks </a:t>
              </a:r>
              <a:r>
                <a:rPr lang="en-US" sz="1400" b="1" dirty="0" err="1">
                  <a:solidFill>
                    <a:srgbClr val="2C2542"/>
                  </a:solidFill>
                </a:rPr>
                <a:t>PoE</a:t>
              </a:r>
              <a:r>
                <a:rPr lang="en-US" sz="1400" b="1" dirty="0">
                  <a:solidFill>
                    <a:srgbClr val="2C2542"/>
                  </a:solidFill>
                </a:rPr>
                <a:t> </a:t>
              </a:r>
              <a:r>
                <a:rPr lang="ru-RU" sz="1400" b="1" dirty="0">
                  <a:solidFill>
                    <a:srgbClr val="2C2542"/>
                  </a:solidFill>
                </a:rPr>
                <a:t>Коммутатор</a:t>
              </a:r>
              <a:r>
                <a:rPr lang="en-US" sz="1400" b="1" dirty="0">
                  <a:solidFill>
                    <a:srgbClr val="2C2542"/>
                  </a:solidFill>
                </a:rPr>
                <a:t/>
              </a:r>
              <a:br>
                <a:rPr lang="en-US" sz="1400" b="1" dirty="0">
                  <a:solidFill>
                    <a:srgbClr val="2C2542"/>
                  </a:solidFill>
                </a:rPr>
              </a:br>
              <a:r>
                <a:rPr lang="en-US" sz="1100" dirty="0">
                  <a:solidFill>
                    <a:srgbClr val="3F3F3F"/>
                  </a:solidFill>
                </a:rPr>
                <a:t>Summit</a:t>
              </a:r>
              <a:r>
                <a:rPr lang="en-US" sz="1100" baseline="30000" dirty="0">
                  <a:solidFill>
                    <a:srgbClr val="3F3F3F"/>
                  </a:solidFill>
                </a:rPr>
                <a:t>®</a:t>
              </a:r>
              <a:r>
                <a:rPr lang="en-US" sz="1100" dirty="0">
                  <a:solidFill>
                    <a:srgbClr val="3F3F3F"/>
                  </a:solidFill>
                </a:rPr>
                <a:t> X440/X460</a:t>
              </a:r>
              <a:endParaRPr lang="en-US" sz="1400" dirty="0">
                <a:solidFill>
                  <a:srgbClr val="3F3F3F"/>
                </a:solidFill>
              </a:endParaRPr>
            </a:p>
          </p:txBody>
        </p:sp>
        <p:pic>
          <p:nvPicPr>
            <p:cNvPr id="7" name="Picture 2"/>
            <p:cNvPicPr>
              <a:picLocks noChangeAspect="1" noChangeArrowheads="1"/>
            </p:cNvPicPr>
            <p:nvPr/>
          </p:nvPicPr>
          <p:blipFill>
            <a:blip r:embed="rId5">
              <a:clrChange>
                <a:clrFrom>
                  <a:srgbClr val="FFFFFD"/>
                </a:clrFrom>
                <a:clrTo>
                  <a:srgbClr val="FFFFFD">
                    <a:alpha val="0"/>
                  </a:srgbClr>
                </a:clrTo>
              </a:clrChange>
            </a:blip>
            <a:srcRect/>
            <a:stretch>
              <a:fillRect/>
            </a:stretch>
          </p:blipFill>
          <p:spPr bwMode="auto">
            <a:xfrm>
              <a:off x="5291138" y="3297237"/>
              <a:ext cx="2943225" cy="654050"/>
            </a:xfrm>
            <a:prstGeom prst="rect">
              <a:avLst/>
            </a:prstGeom>
            <a:noFill/>
            <a:ln w="9525">
              <a:noFill/>
              <a:miter lim="800000"/>
              <a:headEnd/>
              <a:tailEnd/>
            </a:ln>
            <a:effectLst>
              <a:outerShdw blurRad="50800" dist="38100" dir="2700000" algn="tl" rotWithShape="0">
                <a:prstClr val="black">
                  <a:alpha val="20000"/>
                </a:prstClr>
              </a:outerShdw>
            </a:effectLst>
          </p:spPr>
        </p:pic>
      </p:grpSp>
      <p:sp>
        <p:nvSpPr>
          <p:cNvPr id="9" name="Rectangle 8"/>
          <p:cNvSpPr/>
          <p:nvPr/>
        </p:nvSpPr>
        <p:spPr>
          <a:xfrm>
            <a:off x="4567238" y="2100263"/>
            <a:ext cx="1947862" cy="1320800"/>
          </a:xfrm>
          <a:prstGeom prst="rect">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r>
              <a:rPr lang="en-US" sz="1400" b="1" dirty="0">
                <a:solidFill>
                  <a:srgbClr val="2C2542"/>
                </a:solidFill>
              </a:rPr>
              <a:t>Summit</a:t>
            </a:r>
            <a:r>
              <a:rPr lang="en-US" sz="1400" baseline="30000" dirty="0">
                <a:solidFill>
                  <a:srgbClr val="3F3F3F"/>
                </a:solidFill>
              </a:rPr>
              <a:t>®</a:t>
            </a:r>
            <a:r>
              <a:rPr lang="en-US" sz="1400" b="1" dirty="0">
                <a:solidFill>
                  <a:srgbClr val="2C2542"/>
                </a:solidFill>
              </a:rPr>
              <a:t> WM3700 Controller</a:t>
            </a:r>
            <a:r>
              <a:rPr lang="en-US" sz="1400" dirty="0">
                <a:solidFill>
                  <a:srgbClr val="2C2542"/>
                </a:solidFill>
              </a:rPr>
              <a:t/>
            </a:r>
            <a:br>
              <a:rPr lang="en-US" sz="1400" dirty="0">
                <a:solidFill>
                  <a:srgbClr val="2C2542"/>
                </a:solidFill>
              </a:rPr>
            </a:br>
            <a:r>
              <a:rPr lang="en-US" sz="1100" dirty="0">
                <a:solidFill>
                  <a:srgbClr val="3F3F3F"/>
                </a:solidFill>
              </a:rPr>
              <a:t>Up to </a:t>
            </a:r>
            <a:r>
              <a:rPr lang="ru-RU" sz="1100" dirty="0">
                <a:solidFill>
                  <a:srgbClr val="3F3F3F"/>
                </a:solidFill>
              </a:rPr>
              <a:t>2048</a:t>
            </a:r>
            <a:r>
              <a:rPr lang="en-US" sz="1100" dirty="0">
                <a:solidFill>
                  <a:srgbClr val="3F3F3F"/>
                </a:solidFill>
              </a:rPr>
              <a:t> APs </a:t>
            </a:r>
            <a:br>
              <a:rPr lang="en-US" sz="1100" dirty="0">
                <a:solidFill>
                  <a:srgbClr val="3F3F3F"/>
                </a:solidFill>
              </a:rPr>
            </a:br>
            <a:r>
              <a:rPr lang="en-US" sz="1100" dirty="0">
                <a:solidFill>
                  <a:srgbClr val="3F3F3F"/>
                </a:solidFill>
              </a:rPr>
              <a:t>from 2 controllers</a:t>
            </a:r>
          </a:p>
          <a:p>
            <a:pPr marL="114300" fontAlgn="auto">
              <a:lnSpc>
                <a:spcPct val="85000"/>
              </a:lnSpc>
              <a:spcBef>
                <a:spcPts val="1200"/>
              </a:spcBef>
              <a:spcAft>
                <a:spcPts val="0"/>
              </a:spcAft>
              <a:buClr>
                <a:srgbClr val="584A83"/>
              </a:buClr>
              <a:tabLst>
                <a:tab pos="1657350" algn="l"/>
              </a:tabLst>
              <a:defRPr/>
            </a:pPr>
            <a:endParaRPr lang="en-US" sz="1100" dirty="0">
              <a:solidFill>
                <a:srgbClr val="3F3F3F"/>
              </a:solidFill>
            </a:endParaRPr>
          </a:p>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sp>
        <p:nvSpPr>
          <p:cNvPr id="28" name="Oval 27"/>
          <p:cNvSpPr/>
          <p:nvPr/>
        </p:nvSpPr>
        <p:spPr>
          <a:xfrm>
            <a:off x="3021013"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sp>
        <p:nvSpPr>
          <p:cNvPr id="197648" name="Rectangle 45"/>
          <p:cNvSpPr>
            <a:spLocks noChangeArrowheads="1"/>
          </p:cNvSpPr>
          <p:nvPr/>
        </p:nvSpPr>
        <p:spPr bwMode="auto">
          <a:xfrm>
            <a:off x="1814513" y="5665788"/>
            <a:ext cx="1206500" cy="552450"/>
          </a:xfrm>
          <a:prstGeom prst="rect">
            <a:avLst/>
          </a:prstGeom>
          <a:noFill/>
          <a:ln w="9525">
            <a:noFill/>
            <a:miter lim="800000"/>
            <a:headEnd/>
            <a:tailEnd/>
          </a:ln>
        </p:spPr>
        <p:txBody>
          <a:bodyPr wrap="none" anchor="ctr">
            <a:spAutoFit/>
          </a:bodyPr>
          <a:lstStyle/>
          <a:p>
            <a:r>
              <a:rPr lang="en-US" sz="1000">
                <a:solidFill>
                  <a:srgbClr val="2C2542"/>
                </a:solidFill>
              </a:rPr>
              <a:t>Meeting Rooms</a:t>
            </a:r>
          </a:p>
          <a:p>
            <a:r>
              <a:rPr lang="en-US" sz="1000" b="1">
                <a:solidFill>
                  <a:srgbClr val="584A83"/>
                </a:solidFill>
              </a:rPr>
              <a:t>Altitude</a:t>
            </a:r>
            <a:r>
              <a:rPr lang="en-US" sz="1000" b="1" baseline="30000">
                <a:solidFill>
                  <a:srgbClr val="584A83"/>
                </a:solidFill>
              </a:rPr>
              <a:t>™</a:t>
            </a:r>
            <a:r>
              <a:rPr lang="en-US" sz="1000" b="1">
                <a:solidFill>
                  <a:srgbClr val="584A83"/>
                </a:solidFill>
              </a:rPr>
              <a:t> 4600 </a:t>
            </a:r>
          </a:p>
          <a:p>
            <a:r>
              <a:rPr lang="en-US" sz="1000">
                <a:solidFill>
                  <a:srgbClr val="3F3F3F"/>
                </a:solidFill>
              </a:rPr>
              <a:t>Thin Access Point</a:t>
            </a:r>
          </a:p>
        </p:txBody>
      </p:sp>
      <p:sp>
        <p:nvSpPr>
          <p:cNvPr id="197649" name="Rectangle 50"/>
          <p:cNvSpPr>
            <a:spLocks noChangeArrowheads="1"/>
          </p:cNvSpPr>
          <p:nvPr/>
        </p:nvSpPr>
        <p:spPr bwMode="auto">
          <a:xfrm>
            <a:off x="4287838" y="5588000"/>
            <a:ext cx="1141412" cy="708025"/>
          </a:xfrm>
          <a:prstGeom prst="rect">
            <a:avLst/>
          </a:prstGeom>
          <a:noFill/>
          <a:ln w="9525">
            <a:noFill/>
            <a:miter lim="800000"/>
            <a:headEnd/>
            <a:tailEnd/>
          </a:ln>
        </p:spPr>
        <p:txBody>
          <a:bodyPr wrap="none" anchor="ctr">
            <a:spAutoFit/>
          </a:bodyPr>
          <a:lstStyle/>
          <a:p>
            <a:r>
              <a:rPr lang="en-US" sz="1000">
                <a:solidFill>
                  <a:srgbClr val="2C2542"/>
                </a:solidFill>
              </a:rPr>
              <a:t>Lobby/ </a:t>
            </a:r>
          </a:p>
          <a:p>
            <a:r>
              <a:rPr lang="en-US" sz="1000">
                <a:solidFill>
                  <a:srgbClr val="2C2542"/>
                </a:solidFill>
              </a:rPr>
              <a:t>Back Office</a:t>
            </a:r>
          </a:p>
          <a:p>
            <a:r>
              <a:rPr lang="en-US" sz="1000" b="1">
                <a:solidFill>
                  <a:srgbClr val="584A83"/>
                </a:solidFill>
              </a:rPr>
              <a:t>Altitude 4700 </a:t>
            </a:r>
          </a:p>
          <a:p>
            <a:r>
              <a:rPr lang="en-US" sz="1000">
                <a:solidFill>
                  <a:srgbClr val="3F3F3F"/>
                </a:solidFill>
              </a:rPr>
              <a:t>Fat Access Point</a:t>
            </a:r>
          </a:p>
        </p:txBody>
      </p:sp>
      <p:sp>
        <p:nvSpPr>
          <p:cNvPr id="53" name="Oval 52"/>
          <p:cNvSpPr/>
          <p:nvPr/>
        </p:nvSpPr>
        <p:spPr>
          <a:xfrm>
            <a:off x="7920038"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sp>
        <p:nvSpPr>
          <p:cNvPr id="197653" name="Rectangle 54"/>
          <p:cNvSpPr>
            <a:spLocks noChangeArrowheads="1"/>
          </p:cNvSpPr>
          <p:nvPr/>
        </p:nvSpPr>
        <p:spPr bwMode="auto">
          <a:xfrm>
            <a:off x="6829425" y="5588000"/>
            <a:ext cx="1082675" cy="708025"/>
          </a:xfrm>
          <a:prstGeom prst="rect">
            <a:avLst/>
          </a:prstGeom>
          <a:noFill/>
          <a:ln w="9525">
            <a:noFill/>
            <a:miter lim="800000"/>
            <a:headEnd/>
            <a:tailEnd/>
          </a:ln>
        </p:spPr>
        <p:txBody>
          <a:bodyPr anchor="ctr">
            <a:spAutoFit/>
          </a:bodyPr>
          <a:lstStyle/>
          <a:p>
            <a:r>
              <a:rPr lang="en-US" sz="1000">
                <a:solidFill>
                  <a:srgbClr val="2C2542"/>
                </a:solidFill>
              </a:rPr>
              <a:t>Dorms, Offices</a:t>
            </a:r>
          </a:p>
          <a:p>
            <a:r>
              <a:rPr lang="en-US" sz="1000" b="1">
                <a:solidFill>
                  <a:srgbClr val="584A83"/>
                </a:solidFill>
              </a:rPr>
              <a:t>Altitude 4511</a:t>
            </a:r>
          </a:p>
          <a:p>
            <a:r>
              <a:rPr lang="en-US" sz="1000">
                <a:solidFill>
                  <a:srgbClr val="3F3F3F"/>
                </a:solidFill>
              </a:rPr>
              <a:t>Snap-on </a:t>
            </a:r>
            <a:br>
              <a:rPr lang="en-US" sz="1000">
                <a:solidFill>
                  <a:srgbClr val="3F3F3F"/>
                </a:solidFill>
              </a:rPr>
            </a:br>
            <a:r>
              <a:rPr lang="en-US" sz="1000">
                <a:solidFill>
                  <a:srgbClr val="3F3F3F"/>
                </a:solidFill>
              </a:rPr>
              <a:t>Access Point</a:t>
            </a:r>
          </a:p>
        </p:txBody>
      </p:sp>
      <p:grpSp>
        <p:nvGrpSpPr>
          <p:cNvPr id="197654" name="Group 56"/>
          <p:cNvGrpSpPr>
            <a:grpSpLocks/>
          </p:cNvGrpSpPr>
          <p:nvPr/>
        </p:nvGrpSpPr>
        <p:grpSpPr bwMode="auto">
          <a:xfrm>
            <a:off x="5470525" y="5422900"/>
            <a:ext cx="1038225" cy="1038225"/>
            <a:chOff x="5470525" y="5422900"/>
            <a:chExt cx="1038225" cy="1038225"/>
          </a:xfrm>
        </p:grpSpPr>
        <p:sp>
          <p:nvSpPr>
            <p:cNvPr id="49" name="Oval 48"/>
            <p:cNvSpPr/>
            <p:nvPr/>
          </p:nvSpPr>
          <p:spPr>
            <a:xfrm>
              <a:off x="5470525" y="5422900"/>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56" name="Picture 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626100" y="5708650"/>
              <a:ext cx="727075" cy="466725"/>
            </a:xfrm>
            <a:prstGeom prst="rect">
              <a:avLst/>
            </a:prstGeom>
            <a:noFill/>
            <a:ln w="9525">
              <a:noFill/>
              <a:miter lim="800000"/>
              <a:headEnd/>
              <a:tailEnd/>
            </a:ln>
            <a:effectLst>
              <a:outerShdw blurRad="50800" dist="38100" dir="2700000" algn="tl" rotWithShape="0">
                <a:prstClr val="black">
                  <a:alpha val="20000"/>
                </a:prstClr>
              </a:outerShdw>
            </a:effectLst>
          </p:spPr>
        </p:pic>
      </p:grpSp>
      <p:cxnSp>
        <p:nvCxnSpPr>
          <p:cNvPr id="61" name="Straight Connector 60"/>
          <p:cNvCxnSpPr>
            <a:stCxn id="0" idx="0"/>
          </p:cNvCxnSpPr>
          <p:nvPr/>
        </p:nvCxnSpPr>
        <p:spPr>
          <a:xfrm flipH="1" flipV="1">
            <a:off x="5989638" y="5249863"/>
            <a:ext cx="0" cy="173037"/>
          </a:xfrm>
          <a:prstGeom prst="line">
            <a:avLst/>
          </a:prstGeom>
          <a:ln w="12700">
            <a:prstDash val="sysDot"/>
          </a:ln>
        </p:spPr>
        <p:style>
          <a:lnRef idx="1">
            <a:schemeClr val="accent1"/>
          </a:lnRef>
          <a:fillRef idx="0">
            <a:schemeClr val="accent1"/>
          </a:fillRef>
          <a:effectRef idx="0">
            <a:schemeClr val="accent1"/>
          </a:effectRef>
          <a:fontRef idx="minor">
            <a:schemeClr val="tx1"/>
          </a:fontRef>
        </p:style>
      </p:cxnSp>
      <p:pic>
        <p:nvPicPr>
          <p:cNvPr id="35" name="Picture 34" descr="SummitWM_3700 Front.png"/>
          <p:cNvPicPr>
            <a:picLocks noChangeAspect="1"/>
          </p:cNvPicPr>
          <p:nvPr/>
        </p:nvPicPr>
        <p:blipFill>
          <a:blip r:embed="rId7">
            <a:clrChange>
              <a:clrFrom>
                <a:srgbClr val="FFFFFD"/>
              </a:clrFrom>
              <a:clrTo>
                <a:srgbClr val="FFFFFD">
                  <a:alpha val="0"/>
                </a:srgbClr>
              </a:clrTo>
            </a:clrChange>
          </a:blip>
          <a:stretch>
            <a:fillRect/>
          </a:stretch>
        </p:blipFill>
        <p:spPr>
          <a:xfrm>
            <a:off x="4692650" y="3000375"/>
            <a:ext cx="1466850" cy="300038"/>
          </a:xfrm>
          <a:prstGeom prst="rect">
            <a:avLst/>
          </a:prstGeom>
          <a:noFill/>
          <a:ln w="9525">
            <a:noFill/>
            <a:miter lim="800000"/>
            <a:headEnd/>
            <a:tailEnd/>
          </a:ln>
          <a:effectLst>
            <a:outerShdw blurRad="50800" dist="38100" dir="2700000" algn="tl" rotWithShape="0">
              <a:prstClr val="black">
                <a:alpha val="20000"/>
              </a:prstClr>
            </a:outerShdw>
          </a:effectLst>
        </p:spPr>
      </p:pic>
      <p:sp>
        <p:nvSpPr>
          <p:cNvPr id="197657" name="Rectangle 37"/>
          <p:cNvSpPr>
            <a:spLocks noChangeArrowheads="1"/>
          </p:cNvSpPr>
          <p:nvPr/>
        </p:nvSpPr>
        <p:spPr bwMode="auto">
          <a:xfrm>
            <a:off x="3995738" y="909638"/>
            <a:ext cx="1211262" cy="708025"/>
          </a:xfrm>
          <a:prstGeom prst="rect">
            <a:avLst/>
          </a:prstGeom>
          <a:noFill/>
          <a:ln w="9525">
            <a:noFill/>
            <a:miter lim="800000"/>
            <a:headEnd/>
            <a:tailEnd/>
          </a:ln>
        </p:spPr>
        <p:txBody>
          <a:bodyPr anchor="ctr">
            <a:spAutoFit/>
          </a:bodyPr>
          <a:lstStyle/>
          <a:p>
            <a:r>
              <a:rPr lang="en-US" sz="1000" b="1">
                <a:solidFill>
                  <a:srgbClr val="584A83"/>
                </a:solidFill>
              </a:rPr>
              <a:t>Motorola ADSP</a:t>
            </a:r>
          </a:p>
          <a:p>
            <a:r>
              <a:rPr lang="en-US" sz="1000">
                <a:solidFill>
                  <a:srgbClr val="3F3F3F"/>
                </a:solidFill>
              </a:rPr>
              <a:t>Net Mgmt, Troubleshooting, PCI</a:t>
            </a:r>
          </a:p>
        </p:txBody>
      </p:sp>
      <p:sp>
        <p:nvSpPr>
          <p:cNvPr id="43" name="Oval 42"/>
          <p:cNvSpPr/>
          <p:nvPr/>
        </p:nvSpPr>
        <p:spPr>
          <a:xfrm>
            <a:off x="5179785" y="744538"/>
            <a:ext cx="1038225" cy="1038225"/>
          </a:xfrm>
          <a:prstGeom prst="ellipse">
            <a:avLst/>
          </a:prstGeom>
          <a:gradFill>
            <a:gsLst>
              <a:gs pos="50000">
                <a:schemeClr val="bg1"/>
              </a:gs>
              <a:gs pos="100000">
                <a:schemeClr val="bg1">
                  <a:lumMod val="85000"/>
                </a:schemeClr>
              </a:gs>
            </a:gsLst>
            <a:lin ang="5400000" scaled="0"/>
          </a:gradFill>
          <a:ln w="9525">
            <a:gradFill>
              <a:gsLst>
                <a:gs pos="0">
                  <a:schemeClr val="bg1">
                    <a:lumMod val="85000"/>
                  </a:schemeClr>
                </a:gs>
                <a:gs pos="100000">
                  <a:schemeClr val="bg1"/>
                </a:gs>
              </a:gsLst>
              <a:lin ang="5400000" scaled="0"/>
            </a:gra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lstStyle/>
          <a:p>
            <a:pPr marL="114300" fontAlgn="auto">
              <a:lnSpc>
                <a:spcPct val="85000"/>
              </a:lnSpc>
              <a:spcBef>
                <a:spcPts val="1200"/>
              </a:spcBef>
              <a:spcAft>
                <a:spcPts val="0"/>
              </a:spcAft>
              <a:buClr>
                <a:srgbClr val="584A83"/>
              </a:buClr>
              <a:tabLst>
                <a:tab pos="1657350" algn="l"/>
              </a:tabLst>
              <a:defRPr/>
            </a:pPr>
            <a:endParaRPr lang="en-US" sz="1400" dirty="0">
              <a:solidFill>
                <a:srgbClr val="2C2542"/>
              </a:solidFill>
            </a:endParaRPr>
          </a:p>
        </p:txBody>
      </p:sp>
      <p:pic>
        <p:nvPicPr>
          <p:cNvPr id="47" name="Picture 7" descr="http://t1.gstatic.com/images?q=tbn:ANd9GcSEno804Ih-gFOs8eSkPSFxbCITV28D_zOckwp8NJ1FN7hQNtvkdw"/>
          <p:cNvPicPr>
            <a:picLocks noChangeAspect="1" noChangeArrowheads="1"/>
          </p:cNvPicPr>
          <p:nvPr/>
        </p:nvPicPr>
        <p:blipFill>
          <a:blip r:embed="rId8">
            <a:clrChange>
              <a:clrFrom>
                <a:srgbClr val="FFFFFD"/>
              </a:clrFrom>
              <a:clrTo>
                <a:srgbClr val="FFFFFD">
                  <a:alpha val="0"/>
                </a:srgbClr>
              </a:clrTo>
            </a:clrChange>
          </a:blip>
          <a:srcRect/>
          <a:stretch>
            <a:fillRect/>
          </a:stretch>
        </p:blipFill>
        <p:spPr bwMode="auto">
          <a:xfrm>
            <a:off x="5343525" y="996950"/>
            <a:ext cx="727075" cy="558800"/>
          </a:xfrm>
          <a:prstGeom prst="rect">
            <a:avLst/>
          </a:prstGeom>
          <a:noFill/>
          <a:ln w="9525">
            <a:noFill/>
            <a:miter lim="800000"/>
            <a:headEnd/>
            <a:tailEnd/>
          </a:ln>
          <a:effectLst>
            <a:outerShdw blurRad="50800" dist="38100" dir="2700000" algn="tl" rotWithShape="0">
              <a:prstClr val="black">
                <a:alpha val="20000"/>
              </a:prstClr>
            </a:outerShdw>
          </a:effectLst>
        </p:spPr>
      </p:pic>
      <p:pic>
        <p:nvPicPr>
          <p:cNvPr id="48" name="Picture 47" descr="no port 4511.JPG"/>
          <p:cNvPicPr>
            <a:picLocks noChangeAspect="1"/>
          </p:cNvPicPr>
          <p:nvPr/>
        </p:nvPicPr>
        <p:blipFill>
          <a:blip r:embed="rId9">
            <a:clrChange>
              <a:clrFrom>
                <a:srgbClr val="FFFFFD"/>
              </a:clrFrom>
              <a:clrTo>
                <a:srgbClr val="FFFFFD">
                  <a:alpha val="0"/>
                </a:srgbClr>
              </a:clrTo>
            </a:clrChange>
          </a:blip>
          <a:stretch>
            <a:fillRect/>
          </a:stretch>
        </p:blipFill>
        <p:spPr>
          <a:xfrm>
            <a:off x="8258175" y="5638800"/>
            <a:ext cx="361950" cy="606425"/>
          </a:xfrm>
          <a:prstGeom prst="rect">
            <a:avLst/>
          </a:prstGeom>
          <a:noFill/>
          <a:ln w="9525">
            <a:noFill/>
            <a:miter lim="800000"/>
            <a:headEnd/>
            <a:tailEnd/>
          </a:ln>
          <a:effectLst>
            <a:outerShdw blurRad="50800" dist="38100" dir="2700000" algn="tl" rotWithShape="0">
              <a:prstClr val="black">
                <a:alpha val="20000"/>
              </a:prstClr>
            </a:outerShdw>
          </a:effectLst>
        </p:spPr>
      </p:pic>
      <p:sp>
        <p:nvSpPr>
          <p:cNvPr id="41" name="Slide Number Placeholder 40"/>
          <p:cNvSpPr>
            <a:spLocks noGrp="1"/>
          </p:cNvSpPr>
          <p:nvPr>
            <p:ph type="sldNum" sz="quarter" idx="12"/>
          </p:nvPr>
        </p:nvSpPr>
        <p:spPr/>
        <p:txBody>
          <a:bodyPr/>
          <a:lstStyle/>
          <a:p>
            <a:pPr>
              <a:defRPr/>
            </a:pPr>
            <a:fld id="{75488885-AE8E-44EE-B8AC-796AE0D8CDC5}" type="slidenum">
              <a:rPr lang="en-US">
                <a:latin typeface="+mj-lt"/>
              </a:rPr>
              <a:pPr>
                <a:defRPr/>
              </a:pPr>
              <a:t>70</a:t>
            </a:fld>
            <a:endParaRPr lang="en-US" dirty="0">
              <a:latin typeface="+mj-lt"/>
            </a:endParaRPr>
          </a:p>
        </p:txBody>
      </p:sp>
      <p:pic>
        <p:nvPicPr>
          <p:cNvPr id="45" name="Picture 44" descr="Altitude4610_Front.png"/>
          <p:cNvPicPr>
            <a:picLocks noChangeAspect="1"/>
          </p:cNvPicPr>
          <p:nvPr/>
        </p:nvPicPr>
        <p:blipFill>
          <a:blip r:embed="rId10"/>
          <a:stretch>
            <a:fillRect/>
          </a:stretch>
        </p:blipFill>
        <p:spPr>
          <a:xfrm>
            <a:off x="3311525" y="5654675"/>
            <a:ext cx="457200" cy="574675"/>
          </a:xfrm>
          <a:prstGeom prst="rect">
            <a:avLst/>
          </a:prstGeom>
          <a:effectLst>
            <a:outerShdw blurRad="50800" dist="38100" dir="2700000" algn="tl" rotWithShape="0">
              <a:prstClr val="black">
                <a:alpha val="20000"/>
              </a:prstClr>
            </a:outerShdw>
          </a:effectLst>
        </p:spPr>
      </p:pic>
    </p:spTree>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Title 1"/>
          <p:cNvSpPr>
            <a:spLocks noGrp="1"/>
          </p:cNvSpPr>
          <p:nvPr>
            <p:ph type="title"/>
          </p:nvPr>
        </p:nvSpPr>
        <p:spPr/>
        <p:txBody>
          <a:bodyPr/>
          <a:lstStyle/>
          <a:p>
            <a:r>
              <a:rPr lang="ru-RU" smtClean="0">
                <a:cs typeface="Arial" charset="0"/>
              </a:rPr>
              <a:t>Сервисная платформа </a:t>
            </a:r>
            <a:r>
              <a:rPr smtClean="0">
                <a:cs typeface="Arial" charset="0"/>
              </a:rPr>
              <a:t>ADSP</a:t>
            </a:r>
          </a:p>
        </p:txBody>
      </p:sp>
      <p:sp>
        <p:nvSpPr>
          <p:cNvPr id="31" name="Rounded Rectangle 30"/>
          <p:cNvSpPr/>
          <p:nvPr/>
        </p:nvSpPr>
        <p:spPr>
          <a:xfrm>
            <a:off x="228600" y="2905125"/>
            <a:ext cx="2667000" cy="2962275"/>
          </a:xfrm>
          <a:prstGeom prst="roundRect">
            <a:avLst/>
          </a:prstGeom>
          <a:gradFill>
            <a:gsLst>
              <a:gs pos="63000">
                <a:schemeClr val="bg1"/>
              </a:gs>
              <a:gs pos="100000">
                <a:schemeClr val="bg1">
                  <a:lumMod val="85000"/>
                </a:schemeClr>
              </a:gs>
            </a:gsLst>
            <a:lin ang="5400000" scaled="0"/>
          </a:gradFill>
          <a:ln w="254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indent="-457200" algn="ctr" fontAlgn="auto">
              <a:spcBef>
                <a:spcPts val="600"/>
              </a:spcBef>
              <a:spcAft>
                <a:spcPts val="0"/>
              </a:spcAft>
              <a:buClr>
                <a:schemeClr val="accent1"/>
              </a:buClr>
              <a:buSzPct val="80000"/>
              <a:tabLst>
                <a:tab pos="1657350" algn="l"/>
              </a:tabLst>
              <a:defRPr/>
            </a:pPr>
            <a:endParaRPr lang="en-US" sz="1600" b="1" dirty="0">
              <a:solidFill>
                <a:schemeClr val="tx1">
                  <a:lumMod val="75000"/>
                  <a:lumOff val="25000"/>
                </a:schemeClr>
              </a:solidFill>
            </a:endParaRPr>
          </a:p>
          <a:p>
            <a:pPr indent="-457200" algn="ctr" fontAlgn="auto">
              <a:spcBef>
                <a:spcPts val="600"/>
              </a:spcBef>
              <a:spcAft>
                <a:spcPts val="0"/>
              </a:spcAft>
              <a:buClr>
                <a:schemeClr val="accent1"/>
              </a:buClr>
              <a:buSzPct val="80000"/>
              <a:tabLst>
                <a:tab pos="1657350" algn="l"/>
              </a:tabLst>
              <a:defRPr/>
            </a:pPr>
            <a:endParaRPr lang="en-US" sz="1600" b="1" dirty="0">
              <a:solidFill>
                <a:schemeClr val="tx1">
                  <a:lumMod val="75000"/>
                  <a:lumOff val="25000"/>
                </a:schemeClr>
              </a:solidFill>
            </a:endParaRPr>
          </a:p>
          <a:p>
            <a:pPr indent="-457200" algn="ctr" fontAlgn="auto">
              <a:spcBef>
                <a:spcPts val="600"/>
              </a:spcBef>
              <a:spcAft>
                <a:spcPts val="0"/>
              </a:spcAft>
              <a:buClr>
                <a:schemeClr val="accent1"/>
              </a:buClr>
              <a:buSzPct val="80000"/>
              <a:tabLst>
                <a:tab pos="1657350" algn="l"/>
              </a:tabLst>
              <a:defRPr/>
            </a:pPr>
            <a:endParaRPr lang="en-US" sz="1600" b="1" dirty="0">
              <a:solidFill>
                <a:schemeClr val="tx1">
                  <a:lumMod val="75000"/>
                  <a:lumOff val="25000"/>
                </a:schemeClr>
              </a:solidFill>
            </a:endParaRPr>
          </a:p>
          <a:p>
            <a:pPr indent="-457200" algn="ctr" fontAlgn="auto">
              <a:spcBef>
                <a:spcPts val="600"/>
              </a:spcBef>
              <a:spcAft>
                <a:spcPts val="0"/>
              </a:spcAft>
              <a:buClr>
                <a:schemeClr val="accent1"/>
              </a:buClr>
              <a:buSzPct val="80000"/>
              <a:tabLst>
                <a:tab pos="1657350" algn="l"/>
              </a:tabLst>
              <a:defRPr/>
            </a:pPr>
            <a:endParaRPr lang="en-US" sz="1600" b="1" dirty="0">
              <a:solidFill>
                <a:schemeClr val="tx1">
                  <a:lumMod val="75000"/>
                  <a:lumOff val="25000"/>
                </a:schemeClr>
              </a:solidFill>
            </a:endParaRPr>
          </a:p>
          <a:p>
            <a:pPr indent="-457200" algn="ctr" fontAlgn="auto">
              <a:spcBef>
                <a:spcPts val="600"/>
              </a:spcBef>
              <a:spcAft>
                <a:spcPts val="0"/>
              </a:spcAft>
              <a:buClr>
                <a:schemeClr val="accent1"/>
              </a:buClr>
              <a:buSzPct val="80000"/>
              <a:tabLst>
                <a:tab pos="1657350" algn="l"/>
              </a:tabLst>
              <a:defRPr/>
            </a:pPr>
            <a:r>
              <a:rPr lang="en-US" b="1" dirty="0">
                <a:solidFill>
                  <a:schemeClr val="tx1">
                    <a:lumMod val="75000"/>
                    <a:lumOff val="25000"/>
                  </a:schemeClr>
                </a:solidFill>
              </a:rPr>
              <a:t>Security and </a:t>
            </a:r>
            <a:r>
              <a:rPr lang="en-US" b="1" dirty="0">
                <a:solidFill>
                  <a:schemeClr val="tx1">
                    <a:lumMod val="75000"/>
                    <a:lumOff val="25000"/>
                  </a:schemeClr>
                </a:solidFill>
              </a:rPr>
              <a:t>Compliance</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Rogue Elimination</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Intrusion Detection</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Automated </a:t>
            </a:r>
            <a:r>
              <a:rPr lang="en-GB" sz="1600" dirty="0" err="1">
                <a:solidFill>
                  <a:schemeClr val="tx1">
                    <a:lumMod val="65000"/>
                    <a:lumOff val="35000"/>
                  </a:schemeClr>
                </a:solidFill>
              </a:rPr>
              <a:t>Defenses</a:t>
            </a:r>
            <a:endParaRPr lang="en-GB" sz="1600" dirty="0">
              <a:solidFill>
                <a:schemeClr val="tx1">
                  <a:lumMod val="65000"/>
                  <a:lumOff val="35000"/>
                </a:schemeClr>
              </a:solidFill>
            </a:endParaRP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Forensic Analysis</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Mobile Protection</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Wireless Vulnerability Assessment</a:t>
            </a:r>
          </a:p>
        </p:txBody>
      </p:sp>
      <p:sp>
        <p:nvSpPr>
          <p:cNvPr id="39" name="Rounded Rectangle 38"/>
          <p:cNvSpPr/>
          <p:nvPr/>
        </p:nvSpPr>
        <p:spPr>
          <a:xfrm>
            <a:off x="3200400" y="2905125"/>
            <a:ext cx="2667000" cy="2962275"/>
          </a:xfrm>
          <a:prstGeom prst="roundRect">
            <a:avLst>
              <a:gd name="adj" fmla="val 12011"/>
            </a:avLst>
          </a:prstGeom>
          <a:gradFill>
            <a:gsLst>
              <a:gs pos="63000">
                <a:schemeClr val="bg1"/>
              </a:gs>
              <a:gs pos="100000">
                <a:schemeClr val="bg1">
                  <a:lumMod val="85000"/>
                </a:schemeClr>
              </a:gs>
            </a:gsLst>
            <a:lin ang="5400000" scaled="0"/>
          </a:gradFill>
          <a:ln w="254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indent="-457200" algn="ctr" fontAlgn="auto">
              <a:spcBef>
                <a:spcPts val="600"/>
              </a:spcBef>
              <a:spcAft>
                <a:spcPts val="0"/>
              </a:spcAft>
              <a:buClr>
                <a:schemeClr val="accent1"/>
              </a:buClr>
              <a:buSzPct val="80000"/>
              <a:tabLst>
                <a:tab pos="1657350" algn="l"/>
              </a:tabLst>
              <a:defRPr/>
            </a:pPr>
            <a:r>
              <a:rPr lang="en-US" b="1" dirty="0">
                <a:solidFill>
                  <a:schemeClr val="tx1">
                    <a:lumMod val="75000"/>
                    <a:lumOff val="25000"/>
                  </a:schemeClr>
                </a:solidFill>
              </a:rPr>
              <a:t>Management</a:t>
            </a:r>
            <a:endParaRPr lang="en-US" sz="1600" b="1" dirty="0">
              <a:solidFill>
                <a:schemeClr val="tx1">
                  <a:lumMod val="75000"/>
                  <a:lumOff val="25000"/>
                </a:schemeClr>
              </a:solidFill>
            </a:endParaRP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Vendor Neutral WLAN Management</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Centralized Configuration</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Policy-based Fault </a:t>
            </a:r>
            <a:r>
              <a:rPr lang="en-GB" sz="1600" dirty="0" err="1">
                <a:solidFill>
                  <a:schemeClr val="tx1">
                    <a:lumMod val="65000"/>
                    <a:lumOff val="35000"/>
                  </a:schemeClr>
                </a:solidFill>
              </a:rPr>
              <a:t>Mgmt</a:t>
            </a:r>
            <a:endParaRPr lang="en-GB" sz="1600" dirty="0">
              <a:solidFill>
                <a:schemeClr val="tx1">
                  <a:lumMod val="65000"/>
                  <a:lumOff val="35000"/>
                </a:schemeClr>
              </a:solidFill>
            </a:endParaRP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Automated Discovery</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Network Visualizations</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Firmware Management</a:t>
            </a:r>
          </a:p>
        </p:txBody>
      </p:sp>
      <p:sp>
        <p:nvSpPr>
          <p:cNvPr id="40" name="Rounded Rectangle 39"/>
          <p:cNvSpPr/>
          <p:nvPr/>
        </p:nvSpPr>
        <p:spPr>
          <a:xfrm>
            <a:off x="6248400" y="2905125"/>
            <a:ext cx="2667000" cy="2962275"/>
          </a:xfrm>
          <a:prstGeom prst="roundRect">
            <a:avLst/>
          </a:prstGeom>
          <a:gradFill>
            <a:gsLst>
              <a:gs pos="63000">
                <a:schemeClr val="bg1"/>
              </a:gs>
              <a:gs pos="100000">
                <a:schemeClr val="bg1">
                  <a:lumMod val="85000"/>
                </a:schemeClr>
              </a:gs>
            </a:gsLst>
            <a:lin ang="5400000" scaled="0"/>
          </a:gradFill>
          <a:ln w="254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indent="-457200" fontAlgn="auto">
              <a:spcBef>
                <a:spcPts val="600"/>
              </a:spcBef>
              <a:spcAft>
                <a:spcPts val="0"/>
              </a:spcAft>
              <a:buClr>
                <a:schemeClr val="accent1"/>
              </a:buClr>
              <a:buSzPct val="80000"/>
              <a:tabLst>
                <a:tab pos="1657350" algn="l"/>
              </a:tabLst>
              <a:defRPr/>
            </a:pPr>
            <a:endParaRPr lang="en-US" sz="2400" b="1" dirty="0">
              <a:solidFill>
                <a:schemeClr val="accent2">
                  <a:lumMod val="75000"/>
                </a:schemeClr>
              </a:solidFill>
            </a:endParaRPr>
          </a:p>
          <a:p>
            <a:pPr indent="-457200" fontAlgn="auto">
              <a:spcBef>
                <a:spcPts val="600"/>
              </a:spcBef>
              <a:spcAft>
                <a:spcPts val="0"/>
              </a:spcAft>
              <a:buClr>
                <a:schemeClr val="accent1"/>
              </a:buClr>
              <a:buSzPct val="80000"/>
              <a:tabLst>
                <a:tab pos="1657350" algn="l"/>
              </a:tabLst>
              <a:defRPr/>
            </a:pPr>
            <a:endParaRPr lang="en-US" sz="2400" b="1" dirty="0">
              <a:solidFill>
                <a:schemeClr val="accent2">
                  <a:lumMod val="75000"/>
                </a:schemeClr>
              </a:solidFill>
            </a:endParaRPr>
          </a:p>
          <a:p>
            <a:pPr indent="-457200" fontAlgn="auto">
              <a:spcBef>
                <a:spcPts val="600"/>
              </a:spcBef>
              <a:spcAft>
                <a:spcPts val="0"/>
              </a:spcAft>
              <a:buClr>
                <a:schemeClr val="accent1"/>
              </a:buClr>
              <a:buSzPct val="80000"/>
              <a:tabLst>
                <a:tab pos="1657350" algn="l"/>
              </a:tabLst>
              <a:defRPr/>
            </a:pPr>
            <a:endParaRPr lang="en-US" sz="2400" b="1" dirty="0">
              <a:solidFill>
                <a:schemeClr val="accent2">
                  <a:lumMod val="75000"/>
                </a:schemeClr>
              </a:solidFill>
            </a:endParaRPr>
          </a:p>
          <a:p>
            <a:pPr indent="-457200" algn="ctr" fontAlgn="auto">
              <a:spcBef>
                <a:spcPts val="600"/>
              </a:spcBef>
              <a:spcAft>
                <a:spcPts val="0"/>
              </a:spcAft>
              <a:buClr>
                <a:schemeClr val="accent1"/>
              </a:buClr>
              <a:buSzPct val="80000"/>
              <a:tabLst>
                <a:tab pos="1657350" algn="l"/>
              </a:tabLst>
              <a:defRPr/>
            </a:pPr>
            <a:r>
              <a:rPr lang="en-US" b="1" dirty="0">
                <a:solidFill>
                  <a:schemeClr val="tx1">
                    <a:lumMod val="75000"/>
                    <a:lumOff val="25000"/>
                  </a:schemeClr>
                </a:solidFill>
              </a:rPr>
              <a:t>Service Level Assurance</a:t>
            </a:r>
            <a:endParaRPr lang="en-US" b="1" dirty="0">
              <a:solidFill>
                <a:schemeClr val="tx1">
                  <a:lumMod val="75000"/>
                  <a:lumOff val="25000"/>
                </a:schemeClr>
              </a:solidFill>
            </a:endParaRP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Solve Issues Remotely</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Level 1 Helpdesk </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Proactive Monitoring</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Spectrum Analysis</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Coverage Visualizations</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Remote Packet Capture</a:t>
            </a:r>
          </a:p>
          <a:p>
            <a:pPr marL="231775" indent="-231775" fontAlgn="auto">
              <a:spcBef>
                <a:spcPts val="600"/>
              </a:spcBef>
              <a:spcAft>
                <a:spcPts val="0"/>
              </a:spcAft>
              <a:buClr>
                <a:schemeClr val="accent1"/>
              </a:buClr>
              <a:buSzPct val="80000"/>
              <a:buFont typeface="Arial" pitchFamily="34" charset="0"/>
              <a:buChar char="•"/>
              <a:tabLst>
                <a:tab pos="1657350" algn="l"/>
              </a:tabLst>
              <a:defRPr/>
            </a:pPr>
            <a:r>
              <a:rPr lang="en-GB" sz="1600" dirty="0">
                <a:solidFill>
                  <a:schemeClr val="tx1">
                    <a:lumMod val="65000"/>
                    <a:lumOff val="35000"/>
                  </a:schemeClr>
                </a:solidFill>
              </a:rPr>
              <a:t>Historical Analysis</a:t>
            </a:r>
          </a:p>
        </p:txBody>
      </p:sp>
      <p:sp>
        <p:nvSpPr>
          <p:cNvPr id="4" name="Rounded Rectangle 3"/>
          <p:cNvSpPr/>
          <p:nvPr/>
        </p:nvSpPr>
        <p:spPr>
          <a:xfrm>
            <a:off x="300038" y="5937250"/>
            <a:ext cx="8543925" cy="579438"/>
          </a:xfrm>
          <a:prstGeom prst="roundRect">
            <a:avLst/>
          </a:prstGeom>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a:t>ADSP offers holistic WLAN Management: Security &amp; Compliance, Infrastructure Management, and Network Assurance</a:t>
            </a:r>
          </a:p>
        </p:txBody>
      </p:sp>
      <p:pic>
        <p:nvPicPr>
          <p:cNvPr id="26" name="Content Placeholder 9"/>
          <p:cNvPicPr>
            <a:picLocks noChangeAspect="1"/>
          </p:cNvPicPr>
          <p:nvPr/>
        </p:nvPicPr>
        <p:blipFill>
          <a:blip r:embed="rId3"/>
          <a:srcRect/>
          <a:stretch>
            <a:fillRect/>
          </a:stretch>
        </p:blipFill>
        <p:spPr bwMode="auto">
          <a:xfrm>
            <a:off x="1854200" y="760413"/>
            <a:ext cx="5435600" cy="20526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P spid="40" grpId="0" animBg="1"/>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Title 1"/>
          <p:cNvSpPr>
            <a:spLocks noGrp="1"/>
          </p:cNvSpPr>
          <p:nvPr>
            <p:ph type="title"/>
          </p:nvPr>
        </p:nvSpPr>
        <p:spPr/>
        <p:txBody>
          <a:bodyPr/>
          <a:lstStyle/>
          <a:p>
            <a:r>
              <a:rPr lang="ru-RU" smtClean="0">
                <a:cs typeface="Arial" charset="0"/>
              </a:rPr>
              <a:t>Сервисная платформа </a:t>
            </a:r>
            <a:r>
              <a:rPr smtClean="0">
                <a:cs typeface="Arial" charset="0"/>
              </a:rPr>
              <a:t>ADSP</a:t>
            </a:r>
          </a:p>
        </p:txBody>
      </p:sp>
      <p:sp>
        <p:nvSpPr>
          <p:cNvPr id="12" name="Slide Number Placeholder 2"/>
          <p:cNvSpPr>
            <a:spLocks noGrp="1"/>
          </p:cNvSpPr>
          <p:nvPr>
            <p:ph type="sldNum" sz="quarter" idx="10"/>
          </p:nvPr>
        </p:nvSpPr>
        <p:spPr>
          <a:xfrm>
            <a:off x="0" y="6553200"/>
            <a:ext cx="862013" cy="304800"/>
          </a:xfrm>
        </p:spPr>
        <p:txBody>
          <a:bodyPr/>
          <a:lstStyle/>
          <a:p>
            <a:pPr>
              <a:defRPr/>
            </a:pPr>
            <a:r>
              <a:rPr lang="en-US" dirty="0"/>
              <a:t>Slide </a:t>
            </a:r>
            <a:fld id="{40D12B5D-3E5C-4D8D-AD7E-5D6114E8C90B}" type="slidenum">
              <a:rPr lang="en-US"/>
              <a:pPr>
                <a:defRPr/>
              </a:pPr>
              <a:t>72</a:t>
            </a:fld>
            <a:endParaRPr lang="en-US" dirty="0"/>
          </a:p>
        </p:txBody>
      </p:sp>
      <p:pic>
        <p:nvPicPr>
          <p:cNvPr id="201731" name="Picture 1"/>
          <p:cNvPicPr>
            <a:picLocks noChangeAspect="1"/>
          </p:cNvPicPr>
          <p:nvPr/>
        </p:nvPicPr>
        <p:blipFill>
          <a:blip r:embed="rId3"/>
          <a:srcRect/>
          <a:stretch>
            <a:fillRect/>
          </a:stretch>
        </p:blipFill>
        <p:spPr bwMode="auto">
          <a:xfrm>
            <a:off x="0" y="765175"/>
            <a:ext cx="91440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Title 2"/>
          <p:cNvSpPr>
            <a:spLocks noGrp="1"/>
          </p:cNvSpPr>
          <p:nvPr>
            <p:ph type="title"/>
          </p:nvPr>
        </p:nvSpPr>
        <p:spPr>
          <a:xfrm>
            <a:off x="179388" y="1447800"/>
            <a:ext cx="8820150" cy="1676400"/>
          </a:xfrm>
        </p:spPr>
        <p:txBody>
          <a:bodyPr/>
          <a:lstStyle/>
          <a:p>
            <a:r>
              <a:rPr lang="ru-RU" smtClean="0">
                <a:cs typeface="Arial" charset="0"/>
              </a:rPr>
              <a:t>Система управления </a:t>
            </a:r>
            <a:r>
              <a:rPr smtClean="0">
                <a:cs typeface="Arial" charset="0"/>
              </a:rPr>
              <a:t>Ridgeline</a:t>
            </a:r>
          </a:p>
        </p:txBody>
      </p:sp>
    </p:spTree>
  </p:cSld>
  <p:clrMapOvr>
    <a:masterClrMapping/>
  </p:clrMapOvr>
  <p:transition spd="med">
    <p:wipe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Group 165"/>
          <p:cNvGrpSpPr>
            <a:grpSpLocks/>
          </p:cNvGrpSpPr>
          <p:nvPr/>
        </p:nvGrpSpPr>
        <p:grpSpPr bwMode="auto">
          <a:xfrm>
            <a:off x="173038" y="1727200"/>
            <a:ext cx="8669337" cy="1909763"/>
            <a:chOff x="172471" y="1727200"/>
            <a:chExt cx="8670446" cy="1910328"/>
          </a:xfrm>
        </p:grpSpPr>
        <p:sp>
          <p:nvSpPr>
            <p:cNvPr id="78" name="Rectangle 77"/>
            <p:cNvSpPr/>
            <p:nvPr/>
          </p:nvSpPr>
          <p:spPr>
            <a:xfrm>
              <a:off x="172471" y="1727200"/>
              <a:ext cx="8670446" cy="1910328"/>
            </a:xfrm>
            <a:prstGeom prst="rect">
              <a:avLst/>
            </a:prstGeom>
            <a:solidFill>
              <a:schemeClr val="bg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4863"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585914" y="2295168"/>
              <a:ext cx="722644" cy="862858"/>
            </a:xfrm>
            <a:prstGeom prst="rect">
              <a:avLst/>
            </a:prstGeom>
            <a:noFill/>
            <a:ln w="9525">
              <a:noFill/>
              <a:miter lim="800000"/>
              <a:headEnd/>
              <a:tailEnd/>
            </a:ln>
          </p:spPr>
        </p:pic>
        <p:pic>
          <p:nvPicPr>
            <p:cNvPr id="204864" name="Picture 15" descr="2009_BlackDiamond_8806_8810together"/>
            <p:cNvPicPr>
              <a:picLocks noChangeAspect="1" noChangeArrowheads="1"/>
            </p:cNvPicPr>
            <p:nvPr/>
          </p:nvPicPr>
          <p:blipFill>
            <a:blip r:embed="rId3"/>
            <a:srcRect/>
            <a:stretch>
              <a:fillRect/>
            </a:stretch>
          </p:blipFill>
          <p:spPr bwMode="auto">
            <a:xfrm>
              <a:off x="4257150" y="2634114"/>
              <a:ext cx="726183" cy="453469"/>
            </a:xfrm>
            <a:prstGeom prst="rect">
              <a:avLst/>
            </a:prstGeom>
            <a:noFill/>
            <a:ln w="9525">
              <a:noFill/>
              <a:miter lim="800000"/>
              <a:headEnd/>
              <a:tailEnd/>
            </a:ln>
          </p:spPr>
        </p:pic>
        <p:grpSp>
          <p:nvGrpSpPr>
            <p:cNvPr id="204865" name="Group 94"/>
            <p:cNvGrpSpPr>
              <a:grpSpLocks/>
            </p:cNvGrpSpPr>
            <p:nvPr/>
          </p:nvGrpSpPr>
          <p:grpSpPr bwMode="auto">
            <a:xfrm>
              <a:off x="4998830" y="2768662"/>
              <a:ext cx="492350" cy="333607"/>
              <a:chOff x="0" y="3953401"/>
              <a:chExt cx="5719807" cy="2222496"/>
            </a:xfrm>
          </p:grpSpPr>
          <p:pic>
            <p:nvPicPr>
              <p:cNvPr id="204931" name="Picture 95" descr="Summitx480Series_3Stacked.png"/>
              <p:cNvPicPr>
                <a:picLocks noChangeAspect="1"/>
              </p:cNvPicPr>
              <p:nvPr/>
            </p:nvPicPr>
            <p:blipFill>
              <a:blip r:embed="rId4"/>
              <a:srcRect/>
              <a:stretch>
                <a:fillRect/>
              </a:stretch>
            </p:blipFill>
            <p:spPr bwMode="auto">
              <a:xfrm>
                <a:off x="927087" y="3953401"/>
                <a:ext cx="3553065" cy="1511379"/>
              </a:xfrm>
              <a:prstGeom prst="rect">
                <a:avLst/>
              </a:prstGeom>
              <a:noFill/>
              <a:ln w="9525">
                <a:noFill/>
                <a:miter lim="800000"/>
                <a:headEnd/>
                <a:tailEnd/>
              </a:ln>
            </p:spPr>
          </p:pic>
          <p:pic>
            <p:nvPicPr>
              <p:cNvPr id="204932" name="Picture 96" descr="VIM2 SummitStack_SingleLeft.png"/>
              <p:cNvPicPr>
                <a:picLocks noChangeAspect="1"/>
              </p:cNvPicPr>
              <p:nvPr/>
            </p:nvPicPr>
            <p:blipFill>
              <a:blip r:embed="rId5"/>
              <a:srcRect/>
              <a:stretch>
                <a:fillRect/>
              </a:stretch>
            </p:blipFill>
            <p:spPr bwMode="auto">
              <a:xfrm>
                <a:off x="4224338" y="5710234"/>
                <a:ext cx="1495469" cy="456065"/>
              </a:xfrm>
              <a:prstGeom prst="rect">
                <a:avLst/>
              </a:prstGeom>
              <a:noFill/>
              <a:ln w="9525">
                <a:noFill/>
                <a:miter lim="800000"/>
                <a:headEnd/>
                <a:tailEnd/>
              </a:ln>
            </p:spPr>
          </p:pic>
          <p:pic>
            <p:nvPicPr>
              <p:cNvPr id="204933" name="Picture 97" descr="VIM2 SummitStack10G4X_SingleRight.png"/>
              <p:cNvPicPr>
                <a:picLocks noChangeAspect="1"/>
              </p:cNvPicPr>
              <p:nvPr/>
            </p:nvPicPr>
            <p:blipFill>
              <a:blip r:embed="rId6"/>
              <a:srcRect/>
              <a:stretch>
                <a:fillRect/>
              </a:stretch>
            </p:blipFill>
            <p:spPr bwMode="auto">
              <a:xfrm>
                <a:off x="0" y="5688013"/>
                <a:ext cx="1490166" cy="487884"/>
              </a:xfrm>
              <a:prstGeom prst="rect">
                <a:avLst/>
              </a:prstGeom>
              <a:noFill/>
              <a:ln w="9525">
                <a:noFill/>
                <a:miter lim="800000"/>
                <a:headEnd/>
                <a:tailEnd/>
              </a:ln>
            </p:spPr>
          </p:pic>
          <p:pic>
            <p:nvPicPr>
              <p:cNvPr id="204934" name="Picture 98" descr="VIM2 SummitStack128_Single.png"/>
              <p:cNvPicPr>
                <a:picLocks noChangeAspect="1"/>
              </p:cNvPicPr>
              <p:nvPr/>
            </p:nvPicPr>
            <p:blipFill>
              <a:blip r:embed="rId7"/>
              <a:srcRect/>
              <a:stretch>
                <a:fillRect/>
              </a:stretch>
            </p:blipFill>
            <p:spPr bwMode="auto">
              <a:xfrm>
                <a:off x="1556174" y="5701397"/>
                <a:ext cx="1234484" cy="426061"/>
              </a:xfrm>
              <a:prstGeom prst="rect">
                <a:avLst/>
              </a:prstGeom>
              <a:noFill/>
              <a:ln w="9525">
                <a:noFill/>
                <a:miter lim="800000"/>
                <a:headEnd/>
                <a:tailEnd/>
              </a:ln>
            </p:spPr>
          </p:pic>
          <p:pic>
            <p:nvPicPr>
              <p:cNvPr id="204935" name="Picture 99" descr="SummitVIM2_V80.png"/>
              <p:cNvPicPr>
                <a:picLocks noChangeAspect="1"/>
              </p:cNvPicPr>
              <p:nvPr/>
            </p:nvPicPr>
            <p:blipFill>
              <a:blip r:embed="rId8"/>
              <a:srcRect/>
              <a:stretch>
                <a:fillRect/>
              </a:stretch>
            </p:blipFill>
            <p:spPr bwMode="auto">
              <a:xfrm>
                <a:off x="2909305" y="5667483"/>
                <a:ext cx="1242448" cy="450449"/>
              </a:xfrm>
              <a:prstGeom prst="rect">
                <a:avLst/>
              </a:prstGeom>
              <a:noFill/>
              <a:ln w="9525">
                <a:noFill/>
                <a:miter lim="800000"/>
                <a:headEnd/>
                <a:tailEnd/>
              </a:ln>
            </p:spPr>
          </p:pic>
        </p:grpSp>
        <p:grpSp>
          <p:nvGrpSpPr>
            <p:cNvPr id="204866" name="Group 127"/>
            <p:cNvGrpSpPr>
              <a:grpSpLocks/>
            </p:cNvGrpSpPr>
            <p:nvPr/>
          </p:nvGrpSpPr>
          <p:grpSpPr bwMode="auto">
            <a:xfrm>
              <a:off x="7235407" y="1813462"/>
              <a:ext cx="1535721" cy="517242"/>
              <a:chOff x="9795727" y="1508662"/>
              <a:chExt cx="1535721" cy="517242"/>
            </a:xfrm>
          </p:grpSpPr>
          <p:sp>
            <p:nvSpPr>
              <p:cNvPr id="127" name="Rectangle 126"/>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Rounded Rectangle 110"/>
              <p:cNvSpPr/>
              <p:nvPr/>
            </p:nvSpPr>
            <p:spPr>
              <a:xfrm>
                <a:off x="9796481" y="1508151"/>
                <a:ext cx="1519432" cy="506563"/>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XNV™</a:t>
                </a:r>
                <a:r>
                  <a:rPr lang="en-US" sz="1000" kern="0" dirty="0">
                    <a:solidFill>
                      <a:sysClr val="windowText" lastClr="000000"/>
                    </a:solidFill>
                    <a:latin typeface="Arial" pitchFamily="34" charset="0"/>
                    <a:cs typeface="+mn-cs"/>
                  </a:rPr>
                  <a:t> (ExtremeXOS Network Virtualization)</a:t>
                </a:r>
                <a:endParaRPr lang="en-US" sz="1000" kern="0" dirty="0">
                  <a:solidFill>
                    <a:sysClr val="windowText" lastClr="000000"/>
                  </a:solidFill>
                  <a:latin typeface="Arial" pitchFamily="34" charset="0"/>
                  <a:cs typeface="+mn-cs"/>
                </a:endParaRPr>
              </a:p>
            </p:txBody>
          </p:sp>
        </p:grpSp>
        <p:grpSp>
          <p:nvGrpSpPr>
            <p:cNvPr id="204867" name="Group 128"/>
            <p:cNvGrpSpPr>
              <a:grpSpLocks/>
            </p:cNvGrpSpPr>
            <p:nvPr/>
          </p:nvGrpSpPr>
          <p:grpSpPr bwMode="auto">
            <a:xfrm>
              <a:off x="7235407" y="3052982"/>
              <a:ext cx="1535721" cy="517242"/>
              <a:chOff x="9795727" y="1508662"/>
              <a:chExt cx="1535721" cy="517242"/>
            </a:xfrm>
          </p:grpSpPr>
          <p:sp>
            <p:nvSpPr>
              <p:cNvPr id="130" name="Rectangle 129"/>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1" name="Rounded Rectangle 130"/>
              <p:cNvSpPr/>
              <p:nvPr/>
            </p:nvSpPr>
            <p:spPr>
              <a:xfrm>
                <a:off x="9796481" y="1508835"/>
                <a:ext cx="1519432" cy="506562"/>
              </a:xfrm>
              <a:prstGeom prst="roundRect">
                <a:avLst>
                  <a:gd name="adj" fmla="val 10000"/>
                </a:avLst>
              </a:prstGeom>
              <a:noFill/>
              <a:ln w="38100" cap="flat" cmpd="sng" algn="ctr">
                <a:noFill/>
                <a:prstDash val="solid"/>
              </a:ln>
              <a:effectLst/>
            </p:spPr>
            <p:txBody>
              <a:bodyPr anchor="ctr"/>
              <a:lstStyle/>
              <a:p>
                <a:pPr algn="ctr" fontAlgn="auto">
                  <a:spcBef>
                    <a:spcPts val="0"/>
                  </a:spcBef>
                  <a:spcAft>
                    <a:spcPts val="0"/>
                  </a:spcAft>
                  <a:defRPr/>
                </a:pPr>
                <a:r>
                  <a:rPr lang="en-US" sz="1000" b="1" kern="0" dirty="0">
                    <a:solidFill>
                      <a:sysClr val="windowText" lastClr="000000"/>
                    </a:solidFill>
                    <a:latin typeface="Arial" pitchFamily="34" charset="0"/>
                    <a:cs typeface="+mn-cs"/>
                  </a:rPr>
                  <a:t>Network Availability</a:t>
                </a:r>
                <a:r>
                  <a:rPr lang="en-US" sz="1000" kern="0" dirty="0">
                    <a:solidFill>
                      <a:sysClr val="windowText" lastClr="000000"/>
                    </a:solidFill>
                    <a:latin typeface="Arial" pitchFamily="34" charset="0"/>
                    <a:cs typeface="+mn-cs"/>
                  </a:rPr>
                  <a:t> &amp; Service Protection</a:t>
                </a:r>
                <a:endParaRPr lang="en-US" sz="1000" kern="0" dirty="0">
                  <a:solidFill>
                    <a:sysClr val="windowText" lastClr="000000"/>
                  </a:solidFill>
                  <a:latin typeface="Arial" pitchFamily="34" charset="0"/>
                  <a:cs typeface="+mn-cs"/>
                </a:endParaRPr>
              </a:p>
            </p:txBody>
          </p:sp>
        </p:grpSp>
        <p:grpSp>
          <p:nvGrpSpPr>
            <p:cNvPr id="204868" name="Group 131"/>
            <p:cNvGrpSpPr>
              <a:grpSpLocks/>
            </p:cNvGrpSpPr>
            <p:nvPr/>
          </p:nvGrpSpPr>
          <p:grpSpPr bwMode="auto">
            <a:xfrm>
              <a:off x="7235407" y="2412902"/>
              <a:ext cx="1535721" cy="537562"/>
              <a:chOff x="9795727" y="1488342"/>
              <a:chExt cx="1535721" cy="537562"/>
            </a:xfrm>
          </p:grpSpPr>
          <p:sp>
            <p:nvSpPr>
              <p:cNvPr id="133" name="Rectangle 132"/>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4" name="Rounded Rectangle 133"/>
              <p:cNvSpPr/>
              <p:nvPr/>
            </p:nvSpPr>
            <p:spPr>
              <a:xfrm>
                <a:off x="9796481" y="1488643"/>
                <a:ext cx="1519432" cy="504974"/>
              </a:xfrm>
              <a:prstGeom prst="roundRect">
                <a:avLst>
                  <a:gd name="adj" fmla="val 10000"/>
                </a:avLst>
              </a:prstGeom>
              <a:noFill/>
              <a:ln w="38100" cap="flat" cmpd="sng" algn="ctr">
                <a:noFill/>
                <a:prstDash val="solid"/>
              </a:ln>
              <a:effectLst/>
            </p:spPr>
            <p:txBody>
              <a:bodyPr anchor="ctr"/>
              <a:lstStyle/>
              <a:p>
                <a:pPr algn="ctr" defTabSz="914400" fontAlgn="auto">
                  <a:lnSpc>
                    <a:spcPct val="90000"/>
                  </a:lnSpc>
                  <a:spcBef>
                    <a:spcPts val="0"/>
                  </a:spcBef>
                  <a:spcAft>
                    <a:spcPts val="0"/>
                  </a:spcAft>
                  <a:defRPr/>
                </a:pPr>
                <a:r>
                  <a:rPr lang="en-US" sz="1000" kern="0" dirty="0">
                    <a:solidFill>
                      <a:sysClr val="windowText" lastClr="000000"/>
                    </a:solidFill>
                    <a:latin typeface="Arial" pitchFamily="34" charset="0"/>
                    <a:cs typeface="+mn-cs"/>
                  </a:rPr>
                  <a:t>Data-center Network &amp; </a:t>
                </a:r>
                <a:r>
                  <a:rPr lang="en-US" sz="1000" b="1" kern="0" dirty="0">
                    <a:solidFill>
                      <a:sysClr val="windowText" lastClr="000000"/>
                    </a:solidFill>
                    <a:latin typeface="Arial" pitchFamily="34" charset="0"/>
                    <a:cs typeface="+mn-cs"/>
                  </a:rPr>
                  <a:t>VM Lifecycle Management</a:t>
                </a:r>
                <a:endParaRPr lang="en-US" sz="1000" b="1" kern="0" dirty="0">
                  <a:solidFill>
                    <a:sysClr val="windowText" lastClr="000000"/>
                  </a:solidFill>
                  <a:latin typeface="Arial" pitchFamily="34" charset="0"/>
                  <a:cs typeface="+mn-cs"/>
                </a:endParaRPr>
              </a:p>
            </p:txBody>
          </p:sp>
        </p:grpSp>
        <p:grpSp>
          <p:nvGrpSpPr>
            <p:cNvPr id="204869" name="Group 134"/>
            <p:cNvGrpSpPr>
              <a:grpSpLocks/>
            </p:cNvGrpSpPr>
            <p:nvPr/>
          </p:nvGrpSpPr>
          <p:grpSpPr bwMode="auto">
            <a:xfrm>
              <a:off x="5579327" y="1813462"/>
              <a:ext cx="1535721" cy="517242"/>
              <a:chOff x="9795727" y="1508662"/>
              <a:chExt cx="1535721" cy="517242"/>
            </a:xfrm>
          </p:grpSpPr>
          <p:sp>
            <p:nvSpPr>
              <p:cNvPr id="136" name="Rectangle 135"/>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7" name="Rounded Rectangle 136"/>
              <p:cNvSpPr/>
              <p:nvPr/>
            </p:nvSpPr>
            <p:spPr>
              <a:xfrm>
                <a:off x="9795000" y="1508151"/>
                <a:ext cx="1521019" cy="506563"/>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Service Lifecycle Management</a:t>
                </a:r>
                <a:endParaRPr lang="en-US" sz="1000" kern="0" dirty="0">
                  <a:solidFill>
                    <a:sysClr val="windowText" lastClr="000000"/>
                  </a:solidFill>
                  <a:latin typeface="Arial" pitchFamily="34" charset="0"/>
                  <a:cs typeface="+mn-cs"/>
                </a:endParaRPr>
              </a:p>
            </p:txBody>
          </p:sp>
        </p:grpSp>
        <p:grpSp>
          <p:nvGrpSpPr>
            <p:cNvPr id="204870" name="Group 137"/>
            <p:cNvGrpSpPr>
              <a:grpSpLocks/>
            </p:cNvGrpSpPr>
            <p:nvPr/>
          </p:nvGrpSpPr>
          <p:grpSpPr bwMode="auto">
            <a:xfrm>
              <a:off x="5579327" y="3052982"/>
              <a:ext cx="1535721" cy="517242"/>
              <a:chOff x="9795727" y="1508662"/>
              <a:chExt cx="1535721" cy="517242"/>
            </a:xfrm>
          </p:grpSpPr>
          <p:sp>
            <p:nvSpPr>
              <p:cNvPr id="139" name="Rectangle 138"/>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0" name="Rounded Rectangle 139"/>
              <p:cNvSpPr/>
              <p:nvPr/>
            </p:nvSpPr>
            <p:spPr>
              <a:xfrm>
                <a:off x="9795000" y="1508835"/>
                <a:ext cx="1521019" cy="506562"/>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Service &amp; Transport</a:t>
                </a:r>
                <a:r>
                  <a:rPr lang="en-US" sz="1000" kern="0" dirty="0">
                    <a:solidFill>
                      <a:sysClr val="windowText" lastClr="000000"/>
                    </a:solidFill>
                    <a:latin typeface="Arial" pitchFamily="34" charset="0"/>
                    <a:cs typeface="+mn-cs"/>
                  </a:rPr>
                  <a:t> Visualization</a:t>
                </a:r>
                <a:endParaRPr lang="en-US" sz="1000" b="1" kern="0" dirty="0">
                  <a:solidFill>
                    <a:sysClr val="windowText" lastClr="000000"/>
                  </a:solidFill>
                  <a:latin typeface="Arial" pitchFamily="34" charset="0"/>
                  <a:cs typeface="+mn-cs"/>
                </a:endParaRPr>
              </a:p>
            </p:txBody>
          </p:sp>
        </p:grpSp>
        <p:grpSp>
          <p:nvGrpSpPr>
            <p:cNvPr id="204871" name="Group 140"/>
            <p:cNvGrpSpPr>
              <a:grpSpLocks/>
            </p:cNvGrpSpPr>
            <p:nvPr/>
          </p:nvGrpSpPr>
          <p:grpSpPr bwMode="auto">
            <a:xfrm>
              <a:off x="5579327" y="2433222"/>
              <a:ext cx="1535721" cy="517242"/>
              <a:chOff x="9795727" y="1508662"/>
              <a:chExt cx="1535721" cy="517242"/>
            </a:xfrm>
          </p:grpSpPr>
          <p:sp>
            <p:nvSpPr>
              <p:cNvPr id="142" name="Rectangle 141"/>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3" name="Rounded Rectangle 142"/>
              <p:cNvSpPr/>
              <p:nvPr/>
            </p:nvSpPr>
            <p:spPr>
              <a:xfrm>
                <a:off x="9795000" y="1509287"/>
                <a:ext cx="1521019" cy="504974"/>
              </a:xfrm>
              <a:prstGeom prst="roundRect">
                <a:avLst>
                  <a:gd name="adj" fmla="val 10000"/>
                </a:avLst>
              </a:prstGeom>
              <a:noFill/>
              <a:ln w="38100" cap="flat" cmpd="sng" algn="ctr">
                <a:noFill/>
                <a:prstDash val="solid"/>
              </a:ln>
              <a:effectLst/>
            </p:spPr>
            <p:txBody>
              <a:bodyPr anchor="ctr"/>
              <a:lstStyle/>
              <a:p>
                <a:pPr algn="ctr" fontAlgn="auto">
                  <a:spcBef>
                    <a:spcPts val="0"/>
                  </a:spcBef>
                  <a:spcAft>
                    <a:spcPts val="0"/>
                  </a:spcAft>
                  <a:defRPr/>
                </a:pPr>
                <a:r>
                  <a:rPr lang="en-US" sz="1000" b="1" kern="0" dirty="0">
                    <a:solidFill>
                      <a:sysClr val="windowText" lastClr="000000"/>
                    </a:solidFill>
                    <a:latin typeface="Arial" pitchFamily="34" charset="0"/>
                    <a:cs typeface="+mn-cs"/>
                  </a:rPr>
                  <a:t>Network &amp; Service Automation</a:t>
                </a:r>
                <a:endParaRPr lang="en-US" sz="1000" kern="0" dirty="0">
                  <a:solidFill>
                    <a:sysClr val="windowText" lastClr="000000"/>
                  </a:solidFill>
                  <a:latin typeface="Arial" pitchFamily="34" charset="0"/>
                  <a:cs typeface="+mn-cs"/>
                </a:endParaRPr>
              </a:p>
            </p:txBody>
          </p:sp>
        </p:grpSp>
        <p:grpSp>
          <p:nvGrpSpPr>
            <p:cNvPr id="204872" name="Group 143"/>
            <p:cNvGrpSpPr>
              <a:grpSpLocks/>
            </p:cNvGrpSpPr>
            <p:nvPr/>
          </p:nvGrpSpPr>
          <p:grpSpPr bwMode="auto">
            <a:xfrm>
              <a:off x="255487" y="1813462"/>
              <a:ext cx="1535721" cy="517242"/>
              <a:chOff x="9795727" y="1508662"/>
              <a:chExt cx="1535721" cy="517242"/>
            </a:xfrm>
          </p:grpSpPr>
          <p:sp>
            <p:nvSpPr>
              <p:cNvPr id="145" name="Rectangle 144"/>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6" name="Rounded Rectangle 145"/>
              <p:cNvSpPr/>
              <p:nvPr/>
            </p:nvSpPr>
            <p:spPr>
              <a:xfrm>
                <a:off x="9795272" y="1508151"/>
                <a:ext cx="1521019" cy="506563"/>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Identity</a:t>
                </a:r>
                <a:r>
                  <a:rPr lang="en-US" sz="1000" kern="0" dirty="0">
                    <a:solidFill>
                      <a:sysClr val="windowText" lastClr="000000"/>
                    </a:solidFill>
                    <a:latin typeface="Arial" pitchFamily="34" charset="0"/>
                    <a:cs typeface="+mn-cs"/>
                  </a:rPr>
                  <a:t> and Access Management</a:t>
                </a:r>
                <a:endParaRPr lang="en-US" sz="1000" kern="0" dirty="0">
                  <a:solidFill>
                    <a:sysClr val="windowText" lastClr="000000"/>
                  </a:solidFill>
                  <a:latin typeface="Arial" pitchFamily="34" charset="0"/>
                  <a:cs typeface="+mn-cs"/>
                </a:endParaRPr>
              </a:p>
            </p:txBody>
          </p:sp>
        </p:grpSp>
        <p:grpSp>
          <p:nvGrpSpPr>
            <p:cNvPr id="204873" name="Group 146"/>
            <p:cNvGrpSpPr>
              <a:grpSpLocks/>
            </p:cNvGrpSpPr>
            <p:nvPr/>
          </p:nvGrpSpPr>
          <p:grpSpPr bwMode="auto">
            <a:xfrm>
              <a:off x="255487" y="3052982"/>
              <a:ext cx="1535721" cy="517242"/>
              <a:chOff x="9795727" y="1508662"/>
              <a:chExt cx="1535721" cy="517242"/>
            </a:xfrm>
          </p:grpSpPr>
          <p:sp>
            <p:nvSpPr>
              <p:cNvPr id="148" name="Rectangle 147"/>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9" name="Rounded Rectangle 148"/>
              <p:cNvSpPr/>
              <p:nvPr/>
            </p:nvSpPr>
            <p:spPr>
              <a:xfrm>
                <a:off x="9795272" y="1508835"/>
                <a:ext cx="1521019" cy="506562"/>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Universal Port Manager</a:t>
                </a:r>
                <a:endParaRPr lang="en-US" sz="1000" b="1" kern="0" dirty="0">
                  <a:solidFill>
                    <a:sysClr val="windowText" lastClr="000000"/>
                  </a:solidFill>
                  <a:latin typeface="Arial" pitchFamily="34" charset="0"/>
                  <a:cs typeface="+mn-cs"/>
                </a:endParaRPr>
              </a:p>
            </p:txBody>
          </p:sp>
        </p:grpSp>
        <p:grpSp>
          <p:nvGrpSpPr>
            <p:cNvPr id="204874" name="Group 149"/>
            <p:cNvGrpSpPr>
              <a:grpSpLocks/>
            </p:cNvGrpSpPr>
            <p:nvPr/>
          </p:nvGrpSpPr>
          <p:grpSpPr bwMode="auto">
            <a:xfrm>
              <a:off x="255487" y="2433222"/>
              <a:ext cx="1535721" cy="517242"/>
              <a:chOff x="9795727" y="1508662"/>
              <a:chExt cx="1535721" cy="517242"/>
            </a:xfrm>
          </p:grpSpPr>
          <p:sp>
            <p:nvSpPr>
              <p:cNvPr id="151" name="Rectangle 150"/>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2" name="Rounded Rectangle 151"/>
              <p:cNvSpPr/>
              <p:nvPr/>
            </p:nvSpPr>
            <p:spPr>
              <a:xfrm>
                <a:off x="9795272" y="1509287"/>
                <a:ext cx="1521019" cy="504974"/>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kern="0" dirty="0">
                    <a:solidFill>
                      <a:sysClr val="windowText" lastClr="000000"/>
                    </a:solidFill>
                    <a:latin typeface="Arial" pitchFamily="34" charset="0"/>
                    <a:cs typeface="+mn-cs"/>
                  </a:rPr>
                  <a:t>Security </a:t>
                </a:r>
                <a:r>
                  <a:rPr lang="en-US" sz="1000" b="1" kern="0" dirty="0">
                    <a:solidFill>
                      <a:sysClr val="windowText" lastClr="000000"/>
                    </a:solidFill>
                    <a:latin typeface="Arial" pitchFamily="34" charset="0"/>
                    <a:cs typeface="+mn-cs"/>
                  </a:rPr>
                  <a:t>Threat Mitigation</a:t>
                </a:r>
                <a:endParaRPr lang="en-US" sz="1000" b="1" kern="0" dirty="0">
                  <a:solidFill>
                    <a:sysClr val="windowText" lastClr="000000"/>
                  </a:solidFill>
                  <a:latin typeface="Arial" pitchFamily="34" charset="0"/>
                  <a:cs typeface="+mn-cs"/>
                </a:endParaRPr>
              </a:p>
            </p:txBody>
          </p:sp>
        </p:grpSp>
        <p:grpSp>
          <p:nvGrpSpPr>
            <p:cNvPr id="204875" name="Group 152"/>
            <p:cNvGrpSpPr>
              <a:grpSpLocks/>
            </p:cNvGrpSpPr>
            <p:nvPr/>
          </p:nvGrpSpPr>
          <p:grpSpPr bwMode="auto">
            <a:xfrm>
              <a:off x="1881087" y="1813462"/>
              <a:ext cx="1535721" cy="517242"/>
              <a:chOff x="9795727" y="1508662"/>
              <a:chExt cx="1535721" cy="517242"/>
            </a:xfrm>
          </p:grpSpPr>
          <p:sp>
            <p:nvSpPr>
              <p:cNvPr id="154" name="Rectangle 153"/>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5" name="Rounded Rectangle 154"/>
              <p:cNvSpPr/>
              <p:nvPr/>
            </p:nvSpPr>
            <p:spPr>
              <a:xfrm>
                <a:off x="9795480" y="1508151"/>
                <a:ext cx="1519431" cy="506563"/>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Inventory</a:t>
                </a:r>
                <a:r>
                  <a:rPr lang="en-US" sz="1000" kern="0" dirty="0">
                    <a:solidFill>
                      <a:sysClr val="windowText" lastClr="000000"/>
                    </a:solidFill>
                    <a:latin typeface="Arial" pitchFamily="34" charset="0"/>
                    <a:cs typeface="+mn-cs"/>
                  </a:rPr>
                  <a:t> Management</a:t>
                </a:r>
                <a:endParaRPr lang="en-US" sz="1000" kern="0" dirty="0">
                  <a:solidFill>
                    <a:sysClr val="windowText" lastClr="000000"/>
                  </a:solidFill>
                  <a:latin typeface="Arial" pitchFamily="34" charset="0"/>
                  <a:cs typeface="+mn-cs"/>
                </a:endParaRPr>
              </a:p>
            </p:txBody>
          </p:sp>
        </p:grpSp>
        <p:grpSp>
          <p:nvGrpSpPr>
            <p:cNvPr id="204876" name="Group 155"/>
            <p:cNvGrpSpPr>
              <a:grpSpLocks/>
            </p:cNvGrpSpPr>
            <p:nvPr/>
          </p:nvGrpSpPr>
          <p:grpSpPr bwMode="auto">
            <a:xfrm>
              <a:off x="1881087" y="3052982"/>
              <a:ext cx="1535721" cy="517242"/>
              <a:chOff x="9795727" y="1508662"/>
              <a:chExt cx="1535721" cy="517242"/>
            </a:xfrm>
          </p:grpSpPr>
          <p:sp>
            <p:nvSpPr>
              <p:cNvPr id="157" name="Rectangle 156"/>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8" name="Rounded Rectangle 157"/>
              <p:cNvSpPr/>
              <p:nvPr/>
            </p:nvSpPr>
            <p:spPr>
              <a:xfrm>
                <a:off x="9795480" y="1508835"/>
                <a:ext cx="1519431" cy="506562"/>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Configuration Management</a:t>
                </a:r>
                <a:endParaRPr lang="en-US" sz="1000" b="1" kern="0" dirty="0">
                  <a:solidFill>
                    <a:sysClr val="windowText" lastClr="000000"/>
                  </a:solidFill>
                  <a:latin typeface="Arial" pitchFamily="34" charset="0"/>
                  <a:cs typeface="+mn-cs"/>
                </a:endParaRPr>
              </a:p>
            </p:txBody>
          </p:sp>
        </p:grpSp>
        <p:grpSp>
          <p:nvGrpSpPr>
            <p:cNvPr id="204877" name="Group 158"/>
            <p:cNvGrpSpPr>
              <a:grpSpLocks/>
            </p:cNvGrpSpPr>
            <p:nvPr/>
          </p:nvGrpSpPr>
          <p:grpSpPr bwMode="auto">
            <a:xfrm>
              <a:off x="1881087" y="2433222"/>
              <a:ext cx="1535721" cy="517242"/>
              <a:chOff x="9795727" y="1508662"/>
              <a:chExt cx="1535721" cy="517242"/>
            </a:xfrm>
          </p:grpSpPr>
          <p:sp>
            <p:nvSpPr>
              <p:cNvPr id="160" name="Rectangle 159"/>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1" name="Rounded Rectangle 160"/>
              <p:cNvSpPr/>
              <p:nvPr/>
            </p:nvSpPr>
            <p:spPr>
              <a:xfrm>
                <a:off x="9795480" y="1509287"/>
                <a:ext cx="1519431" cy="504974"/>
              </a:xfrm>
              <a:prstGeom prst="roundRect">
                <a:avLst>
                  <a:gd name="adj" fmla="val 10000"/>
                </a:avLst>
              </a:prstGeom>
              <a:noFill/>
              <a:ln w="38100" cap="flat" cmpd="sng" algn="ctr">
                <a:noFill/>
                <a:prstDash val="solid"/>
              </a:ln>
              <a:effectLst/>
            </p:spPr>
            <p:txBody>
              <a:bodyPr anchor="ctr"/>
              <a:lstStyle/>
              <a:p>
                <a:pPr algn="ctr" defTabSz="914400" fontAlgn="auto">
                  <a:spcBef>
                    <a:spcPts val="0"/>
                  </a:spcBef>
                  <a:spcAft>
                    <a:spcPts val="0"/>
                  </a:spcAft>
                  <a:defRPr/>
                </a:pPr>
                <a:r>
                  <a:rPr lang="en-US" sz="1000" b="1" kern="0" dirty="0">
                    <a:solidFill>
                      <a:sysClr val="windowText" lastClr="000000"/>
                    </a:solidFill>
                    <a:latin typeface="Arial" pitchFamily="34" charset="0"/>
                    <a:cs typeface="+mn-cs"/>
                  </a:rPr>
                  <a:t>Software/Firmware</a:t>
                </a:r>
                <a:r>
                  <a:rPr lang="en-US" sz="1000" kern="0" dirty="0">
                    <a:solidFill>
                      <a:sysClr val="windowText" lastClr="000000"/>
                    </a:solidFill>
                    <a:latin typeface="Arial" pitchFamily="34" charset="0"/>
                    <a:cs typeface="+mn-cs"/>
                  </a:rPr>
                  <a:t> Management</a:t>
                </a:r>
                <a:endParaRPr lang="en-US" sz="1000" kern="0" dirty="0">
                  <a:solidFill>
                    <a:sysClr val="windowText" lastClr="000000"/>
                  </a:solidFill>
                  <a:latin typeface="Arial" pitchFamily="34" charset="0"/>
                  <a:cs typeface="+mn-cs"/>
                </a:endParaRPr>
              </a:p>
            </p:txBody>
          </p:sp>
        </p:grpSp>
        <p:grpSp>
          <p:nvGrpSpPr>
            <p:cNvPr id="204878" name="Group 161"/>
            <p:cNvGrpSpPr>
              <a:grpSpLocks/>
            </p:cNvGrpSpPr>
            <p:nvPr/>
          </p:nvGrpSpPr>
          <p:grpSpPr bwMode="auto">
            <a:xfrm>
              <a:off x="3516847" y="1793142"/>
              <a:ext cx="1969553" cy="537562"/>
              <a:chOff x="9795727" y="1488342"/>
              <a:chExt cx="1535721" cy="537562"/>
            </a:xfrm>
          </p:grpSpPr>
          <p:sp>
            <p:nvSpPr>
              <p:cNvPr id="163" name="Rectangle 162"/>
              <p:cNvSpPr/>
              <p:nvPr/>
            </p:nvSpPr>
            <p:spPr>
              <a:xfrm>
                <a:off x="9804400" y="1513840"/>
                <a:ext cx="1527048" cy="512064"/>
              </a:xfrm>
              <a:prstGeom prst="rect">
                <a:avLst/>
              </a:prstGeom>
              <a:solidFill>
                <a:schemeClr val="bg1"/>
              </a:solidFill>
              <a:ln w="9525">
                <a:noFill/>
              </a:ln>
              <a:effectLst>
                <a:outerShdw blurRad="50800" dir="2700000">
                  <a:srgbClr val="000000">
                    <a:alpha val="43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4" name="Rounded Rectangle 163"/>
              <p:cNvSpPr/>
              <p:nvPr/>
            </p:nvSpPr>
            <p:spPr>
              <a:xfrm>
                <a:off x="9795202" y="1489095"/>
                <a:ext cx="1521478" cy="504974"/>
              </a:xfrm>
              <a:prstGeom prst="roundRect">
                <a:avLst>
                  <a:gd name="adj" fmla="val 10000"/>
                </a:avLst>
              </a:prstGeom>
              <a:noFill/>
              <a:ln w="38100" cap="flat" cmpd="sng" algn="ctr">
                <a:noFill/>
                <a:prstDash val="solid"/>
              </a:ln>
              <a:effectLst/>
            </p:spPr>
            <p:txBody>
              <a:bodyPr anchor="ctr"/>
              <a:lstStyle/>
              <a:p>
                <a:pPr algn="ctr" defTabSz="914400" fontAlgn="auto">
                  <a:lnSpc>
                    <a:spcPct val="90000"/>
                  </a:lnSpc>
                  <a:spcBef>
                    <a:spcPts val="0"/>
                  </a:spcBef>
                  <a:spcAft>
                    <a:spcPts val="0"/>
                  </a:spcAft>
                  <a:defRPr/>
                </a:pPr>
                <a:r>
                  <a:rPr lang="en-US" sz="1000" kern="0" dirty="0">
                    <a:solidFill>
                      <a:sysClr val="windowText" lastClr="000000"/>
                    </a:solidFill>
                    <a:latin typeface="Arial" pitchFamily="34" charset="0"/>
                    <a:cs typeface="+mn-cs"/>
                  </a:rPr>
                  <a:t>Management Support for complete Extreme Networks Switching Portfolio</a:t>
                </a:r>
                <a:endParaRPr lang="en-US" sz="1000" kern="0" dirty="0">
                  <a:solidFill>
                    <a:sysClr val="windowText" lastClr="000000"/>
                  </a:solidFill>
                  <a:latin typeface="Arial" pitchFamily="34" charset="0"/>
                  <a:cs typeface="+mn-cs"/>
                </a:endParaRPr>
              </a:p>
            </p:txBody>
          </p:sp>
        </p:grpSp>
      </p:grpSp>
      <p:sp>
        <p:nvSpPr>
          <p:cNvPr id="126" name="Right Arrow 125"/>
          <p:cNvSpPr/>
          <p:nvPr/>
        </p:nvSpPr>
        <p:spPr>
          <a:xfrm>
            <a:off x="5394960" y="3708201"/>
            <a:ext cx="3606800" cy="305000"/>
          </a:xfrm>
          <a:prstGeom prst="rightArrow">
            <a:avLst>
              <a:gd name="adj1" fmla="val 62940"/>
              <a:gd name="adj2" fmla="val 50000"/>
            </a:avLst>
          </a:prstGeom>
          <a:gradFill flip="none" rotWithShape="1">
            <a:gsLst>
              <a:gs pos="100000">
                <a:schemeClr val="accent1">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5" name="Right Arrow 124"/>
          <p:cNvSpPr/>
          <p:nvPr/>
        </p:nvSpPr>
        <p:spPr>
          <a:xfrm flipH="1">
            <a:off x="172720" y="3708201"/>
            <a:ext cx="3606800" cy="305000"/>
          </a:xfrm>
          <a:prstGeom prst="rightArrow">
            <a:avLst>
              <a:gd name="adj1" fmla="val 62940"/>
              <a:gd name="adj2" fmla="val 50000"/>
            </a:avLst>
          </a:prstGeom>
          <a:gradFill flip="none" rotWithShape="1">
            <a:gsLst>
              <a:gs pos="100000">
                <a:schemeClr val="accent1">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4808" name="Title 1"/>
          <p:cNvSpPr>
            <a:spLocks noGrp="1"/>
          </p:cNvSpPr>
          <p:nvPr>
            <p:ph type="title"/>
          </p:nvPr>
        </p:nvSpPr>
        <p:spPr/>
        <p:txBody>
          <a:bodyPr/>
          <a:lstStyle/>
          <a:p>
            <a:r>
              <a:rPr lang="ru-RU" smtClean="0">
                <a:cs typeface="Arial" charset="0"/>
              </a:rPr>
              <a:t>Система управления </a:t>
            </a:r>
            <a:r>
              <a:rPr smtClean="0">
                <a:cs typeface="Arial" charset="0"/>
              </a:rPr>
              <a:t>Ridgeline Network &amp; Service Management System</a:t>
            </a:r>
          </a:p>
        </p:txBody>
      </p:sp>
      <p:sp>
        <p:nvSpPr>
          <p:cNvPr id="3" name="Slide Number Placeholder 2"/>
          <p:cNvSpPr>
            <a:spLocks noGrp="1"/>
          </p:cNvSpPr>
          <p:nvPr>
            <p:ph type="sldNum" sz="quarter" idx="10"/>
          </p:nvPr>
        </p:nvSpPr>
        <p:spPr/>
        <p:txBody>
          <a:bodyPr rtlCol="0"/>
          <a:lstStyle/>
          <a:p>
            <a:pPr fontAlgn="auto">
              <a:spcBef>
                <a:spcPts val="0"/>
              </a:spcBef>
              <a:spcAft>
                <a:spcPts val="0"/>
              </a:spcAft>
              <a:defRPr/>
            </a:pPr>
            <a:fld id="{6142DD62-5450-4075-8F2B-B7BEABFD2A00}" type="slidenum">
              <a:rPr lang="en-US">
                <a:solidFill>
                  <a:schemeClr val="accent1"/>
                </a:solidFill>
                <a:latin typeface="+mj-lt"/>
                <a:cs typeface="+mn-cs"/>
              </a:rPr>
              <a:pPr fontAlgn="auto">
                <a:spcBef>
                  <a:spcPts val="0"/>
                </a:spcBef>
                <a:spcAft>
                  <a:spcPts val="0"/>
                </a:spcAft>
                <a:defRPr/>
              </a:pPr>
              <a:t>74</a:t>
            </a:fld>
            <a:endParaRPr lang="en-US" dirty="0">
              <a:solidFill>
                <a:schemeClr val="accent1"/>
              </a:solidFill>
              <a:latin typeface="+mj-lt"/>
              <a:cs typeface="+mn-cs"/>
            </a:endParaRPr>
          </a:p>
        </p:txBody>
      </p:sp>
      <p:sp>
        <p:nvSpPr>
          <p:cNvPr id="204810" name="TextBox 40"/>
          <p:cNvSpPr txBox="1">
            <a:spLocks noChangeArrowheads="1"/>
          </p:cNvSpPr>
          <p:nvPr/>
        </p:nvSpPr>
        <p:spPr bwMode="auto">
          <a:xfrm>
            <a:off x="312738" y="4660900"/>
            <a:ext cx="1973262" cy="1249363"/>
          </a:xfrm>
          <a:prstGeom prst="rect">
            <a:avLst/>
          </a:prstGeom>
          <a:noFill/>
          <a:ln w="9525">
            <a:noFill/>
            <a:miter lim="800000"/>
            <a:headEnd/>
            <a:tailEnd/>
          </a:ln>
        </p:spPr>
        <p:txBody>
          <a:bodyPr/>
          <a:lstStyle/>
          <a:p>
            <a:pPr marL="228600" indent="-228600" defTabSz="914400">
              <a:lnSpc>
                <a:spcPct val="85000"/>
              </a:lnSpc>
              <a:spcBef>
                <a:spcPts val="1200"/>
              </a:spcBef>
              <a:buFont typeface="Arial" charset="0"/>
              <a:buChar char="•"/>
            </a:pPr>
            <a:endParaRPr lang="ru-RU" sz="1200">
              <a:solidFill>
                <a:srgbClr val="74639B"/>
              </a:solidFill>
              <a:latin typeface="Arial Narrow" pitchFamily="34" charset="0"/>
            </a:endParaRPr>
          </a:p>
        </p:txBody>
      </p:sp>
      <p:grpSp>
        <p:nvGrpSpPr>
          <p:cNvPr id="4" name="Group 76"/>
          <p:cNvGrpSpPr>
            <a:grpSpLocks/>
          </p:cNvGrpSpPr>
          <p:nvPr/>
        </p:nvGrpSpPr>
        <p:grpSpPr bwMode="auto">
          <a:xfrm>
            <a:off x="3768725" y="989013"/>
            <a:ext cx="1304925" cy="668337"/>
            <a:chOff x="3671169" y="2312705"/>
            <a:chExt cx="1427901" cy="731520"/>
          </a:xfrm>
        </p:grpSpPr>
        <p:pic>
          <p:nvPicPr>
            <p:cNvPr id="61" name="Picture 60" descr="Ridgeline_Box_mock_topleft.png"/>
            <p:cNvPicPr>
              <a:picLocks noChangeAspect="1"/>
            </p:cNvPicPr>
            <p:nvPr/>
          </p:nvPicPr>
          <p:blipFill>
            <a:blip r:embed="rId9"/>
            <a:stretch>
              <a:fillRect/>
            </a:stretch>
          </p:blipFill>
          <p:spPr>
            <a:xfrm>
              <a:off x="4465027" y="2312705"/>
              <a:ext cx="634043" cy="731520"/>
            </a:xfrm>
            <a:prstGeom prst="rect">
              <a:avLst/>
            </a:prstGeom>
            <a:ln>
              <a:noFill/>
            </a:ln>
            <a:effectLst>
              <a:outerShdw blurRad="50800" dist="38100" dir="2700000">
                <a:srgbClr val="000000">
                  <a:alpha val="43000"/>
                </a:srgbClr>
              </a:outerShdw>
            </a:effectLst>
          </p:spPr>
        </p:pic>
        <p:pic>
          <p:nvPicPr>
            <p:cNvPr id="204861" name="Picture 61" descr="RidgelineFlatScreen.png"/>
            <p:cNvPicPr>
              <a:picLocks noChangeAspect="1"/>
            </p:cNvPicPr>
            <p:nvPr/>
          </p:nvPicPr>
          <p:blipFill>
            <a:blip r:embed="rId10"/>
            <a:srcRect/>
            <a:stretch>
              <a:fillRect/>
            </a:stretch>
          </p:blipFill>
          <p:spPr bwMode="auto">
            <a:xfrm>
              <a:off x="3671169" y="2312705"/>
              <a:ext cx="805912" cy="731520"/>
            </a:xfrm>
            <a:prstGeom prst="rect">
              <a:avLst/>
            </a:prstGeom>
            <a:noFill/>
            <a:ln w="9525">
              <a:noFill/>
              <a:miter lim="800000"/>
              <a:headEnd/>
              <a:tailEnd/>
            </a:ln>
          </p:spPr>
        </p:pic>
      </p:grpSp>
      <p:sp>
        <p:nvSpPr>
          <p:cNvPr id="204812" name="Rectangle 53"/>
          <p:cNvSpPr>
            <a:spLocks noChangeArrowheads="1"/>
          </p:cNvSpPr>
          <p:nvPr/>
        </p:nvSpPr>
        <p:spPr bwMode="gray">
          <a:xfrm>
            <a:off x="6400800" y="1158875"/>
            <a:ext cx="2346325" cy="554038"/>
          </a:xfrm>
          <a:prstGeom prst="rect">
            <a:avLst/>
          </a:prstGeom>
          <a:noFill/>
          <a:ln w="9525">
            <a:noFill/>
            <a:miter lim="800000"/>
            <a:headEnd/>
            <a:tailEnd/>
          </a:ln>
        </p:spPr>
        <p:txBody>
          <a:bodyPr lIns="0" tIns="0" rIns="0" bIns="0" anchor="ctr"/>
          <a:lstStyle/>
          <a:p>
            <a:pPr algn="ctr"/>
            <a:r>
              <a:rPr lang="ru-RU" sz="2000" b="1">
                <a:solidFill>
                  <a:schemeClr val="tx2"/>
                </a:solidFill>
                <a:latin typeface="Arial (Body)"/>
                <a:ea typeface="Arial (Body)"/>
                <a:cs typeface="Arial (Body)"/>
              </a:rPr>
              <a:t>ЦОД</a:t>
            </a:r>
            <a:r>
              <a:rPr lang="en-US" sz="2000" b="1">
                <a:solidFill>
                  <a:schemeClr val="tx2"/>
                </a:solidFill>
                <a:latin typeface="Arial (Body)"/>
                <a:ea typeface="Arial (Body)"/>
                <a:cs typeface="Arial (Body)"/>
              </a:rPr>
              <a:t>/Cloud</a:t>
            </a:r>
          </a:p>
        </p:txBody>
      </p:sp>
      <p:sp>
        <p:nvSpPr>
          <p:cNvPr id="204813" name="Rectangle 54"/>
          <p:cNvSpPr>
            <a:spLocks noChangeArrowheads="1"/>
          </p:cNvSpPr>
          <p:nvPr/>
        </p:nvSpPr>
        <p:spPr bwMode="gray">
          <a:xfrm>
            <a:off x="357188" y="1158875"/>
            <a:ext cx="2895600" cy="554038"/>
          </a:xfrm>
          <a:prstGeom prst="rect">
            <a:avLst/>
          </a:prstGeom>
          <a:noFill/>
          <a:ln w="9525">
            <a:noFill/>
            <a:miter lim="800000"/>
            <a:headEnd/>
            <a:tailEnd/>
          </a:ln>
        </p:spPr>
        <p:txBody>
          <a:bodyPr lIns="0" tIns="0" rIns="0" bIns="0" anchor="ctr"/>
          <a:lstStyle/>
          <a:p>
            <a:pPr algn="ctr"/>
            <a:r>
              <a:rPr lang="ru-RU" sz="2000" b="1">
                <a:solidFill>
                  <a:schemeClr val="tx2"/>
                </a:solidFill>
                <a:latin typeface="Arial (Body)"/>
                <a:ea typeface="Arial (Body)"/>
                <a:cs typeface="Arial (Body)"/>
              </a:rPr>
              <a:t>Уровень доступа сети</a:t>
            </a:r>
            <a:endParaRPr lang="en-US" sz="2000" b="1">
              <a:solidFill>
                <a:schemeClr val="tx2"/>
              </a:solidFill>
              <a:latin typeface="Arial (Body)"/>
              <a:ea typeface="Arial (Body)"/>
              <a:cs typeface="Arial (Body)"/>
            </a:endParaRPr>
          </a:p>
        </p:txBody>
      </p:sp>
      <p:grpSp>
        <p:nvGrpSpPr>
          <p:cNvPr id="204814" name="Group 56"/>
          <p:cNvGrpSpPr>
            <a:grpSpLocks/>
          </p:cNvGrpSpPr>
          <p:nvPr/>
        </p:nvGrpSpPr>
        <p:grpSpPr bwMode="auto">
          <a:xfrm>
            <a:off x="306388" y="4195763"/>
            <a:ext cx="2212975" cy="777875"/>
            <a:chOff x="301513" y="1808480"/>
            <a:chExt cx="2385807" cy="646139"/>
          </a:xfrm>
        </p:grpSpPr>
        <p:sp>
          <p:nvSpPr>
            <p:cNvPr id="58" name="Left Arrow 57"/>
            <p:cNvSpPr/>
            <p:nvPr/>
          </p:nvSpPr>
          <p:spPr>
            <a:xfrm>
              <a:off x="666058" y="1817710"/>
              <a:ext cx="1187769" cy="255818"/>
            </a:xfrm>
            <a:prstGeom prst="leftArrow">
              <a:avLst/>
            </a:prstGeom>
            <a:solidFill>
              <a:srgbClr val="FF717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Rounded Rectangle 62"/>
            <p:cNvSpPr/>
            <p:nvPr/>
          </p:nvSpPr>
          <p:spPr>
            <a:xfrm>
              <a:off x="301513" y="1808480"/>
              <a:ext cx="2385807" cy="646139"/>
            </a:xfrm>
            <a:prstGeom prst="roundRect">
              <a:avLst>
                <a:gd name="adj" fmla="val 12210"/>
              </a:avLst>
            </a:prstGeom>
            <a:gradFill flip="none" rotWithShape="1">
              <a:gsLst>
                <a:gs pos="0">
                  <a:schemeClr val="tx2"/>
                </a:gs>
                <a:gs pos="100000">
                  <a:srgbClr val="645B7F"/>
                </a:gs>
                <a:gs pos="35000">
                  <a:schemeClr val="accent1">
                    <a:lumMod val="75000"/>
                  </a:schemeClr>
                </a:gs>
              </a:gsLst>
              <a:lin ang="16200000" scaled="0"/>
              <a:tileRect/>
            </a:gradFill>
            <a:ln w="63500">
              <a:gradFill flip="none" rotWithShape="1">
                <a:gsLst>
                  <a:gs pos="0">
                    <a:schemeClr val="accent1">
                      <a:lumMod val="50000"/>
                    </a:schemeClr>
                  </a:gs>
                  <a:gs pos="100000">
                    <a:schemeClr val="accent1">
                      <a:lumMod val="75000"/>
                    </a:schemeClr>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204859" name="Rectangle 64"/>
            <p:cNvSpPr>
              <a:spLocks noChangeArrowheads="1"/>
            </p:cNvSpPr>
            <p:nvPr/>
          </p:nvSpPr>
          <p:spPr bwMode="gray">
            <a:xfrm>
              <a:off x="365223" y="1890321"/>
              <a:ext cx="2258387" cy="458719"/>
            </a:xfrm>
            <a:prstGeom prst="rect">
              <a:avLst/>
            </a:prstGeom>
            <a:noFill/>
            <a:ln w="9525">
              <a:noFill/>
              <a:miter lim="800000"/>
              <a:headEnd/>
              <a:tailEnd/>
            </a:ln>
          </p:spPr>
          <p:txBody>
            <a:bodyPr lIns="0" tIns="0" rIns="0" bIns="0" anchor="ctr"/>
            <a:lstStyle/>
            <a:p>
              <a:pPr algn="ctr"/>
              <a:r>
                <a:rPr lang="ru-RU" sz="1600" b="1">
                  <a:solidFill>
                    <a:schemeClr val="bg1"/>
                  </a:solidFill>
                  <a:latin typeface="Arial (Body)"/>
                  <a:ea typeface="Arial (Body)"/>
                  <a:cs typeface="Arial (Body)"/>
                </a:rPr>
                <a:t>Конвергенция</a:t>
              </a:r>
              <a:r>
                <a:rPr lang="en-US" sz="1600" b="1">
                  <a:solidFill>
                    <a:schemeClr val="bg1"/>
                  </a:solidFill>
                  <a:latin typeface="Arial (Body)"/>
                  <a:ea typeface="Arial (Body)"/>
                  <a:cs typeface="Arial (Body)"/>
                </a:rPr>
                <a:t> </a:t>
              </a:r>
              <a:r>
                <a:rPr lang="ru-RU" sz="1600" b="1">
                  <a:solidFill>
                    <a:schemeClr val="bg1"/>
                  </a:solidFill>
                  <a:latin typeface="Arial (Body)"/>
                  <a:ea typeface="Arial (Body)"/>
                  <a:cs typeface="Arial (Body)"/>
                </a:rPr>
                <a:t>и мобильность</a:t>
              </a:r>
              <a:endParaRPr lang="en-US" sz="1600" b="1">
                <a:solidFill>
                  <a:schemeClr val="bg1"/>
                </a:solidFill>
                <a:latin typeface="Arial (Body)"/>
                <a:ea typeface="Arial (Body)"/>
                <a:cs typeface="Arial (Body)"/>
              </a:endParaRPr>
            </a:p>
          </p:txBody>
        </p:sp>
      </p:grpSp>
      <p:grpSp>
        <p:nvGrpSpPr>
          <p:cNvPr id="204815" name="Group 69"/>
          <p:cNvGrpSpPr>
            <a:grpSpLocks/>
          </p:cNvGrpSpPr>
          <p:nvPr/>
        </p:nvGrpSpPr>
        <p:grpSpPr bwMode="auto">
          <a:xfrm>
            <a:off x="520700" y="5534025"/>
            <a:ext cx="2211388" cy="777875"/>
            <a:chOff x="662193" y="4163194"/>
            <a:chExt cx="2386584" cy="2194560"/>
          </a:xfrm>
        </p:grpSpPr>
        <p:sp>
          <p:nvSpPr>
            <p:cNvPr id="72" name="Rounded Rectangle 71"/>
            <p:cNvSpPr/>
            <p:nvPr/>
          </p:nvSpPr>
          <p:spPr>
            <a:xfrm>
              <a:off x="662193" y="4163194"/>
              <a:ext cx="2386584" cy="2194560"/>
            </a:xfrm>
            <a:prstGeom prst="roundRect">
              <a:avLst>
                <a:gd name="adj" fmla="val 13854"/>
              </a:avLst>
            </a:prstGeom>
            <a:gradFill flip="none" rotWithShape="1">
              <a:gsLst>
                <a:gs pos="0">
                  <a:schemeClr val="accent2">
                    <a:lumMod val="75000"/>
                  </a:schemeClr>
                </a:gs>
                <a:gs pos="100000">
                  <a:srgbClr val="6A99AE"/>
                </a:gs>
                <a:gs pos="35000">
                  <a:schemeClr val="accent2">
                    <a:lumMod val="75000"/>
                  </a:schemeClr>
                </a:gs>
              </a:gsLst>
              <a:lin ang="16200000" scaled="0"/>
              <a:tileRect/>
            </a:gradFill>
            <a:ln w="63500">
              <a:gradFill flip="none" rotWithShape="1">
                <a:gsLst>
                  <a:gs pos="0">
                    <a:schemeClr val="accent2">
                      <a:lumMod val="75000"/>
                    </a:schemeClr>
                  </a:gs>
                  <a:gs pos="100000">
                    <a:schemeClr val="accent2"/>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204854" name="Rectangle 72"/>
            <p:cNvSpPr>
              <a:spLocks noChangeArrowheads="1"/>
            </p:cNvSpPr>
            <p:nvPr/>
          </p:nvSpPr>
          <p:spPr bwMode="gray">
            <a:xfrm>
              <a:off x="718124" y="4615132"/>
              <a:ext cx="2258387" cy="1149378"/>
            </a:xfrm>
            <a:prstGeom prst="rect">
              <a:avLst/>
            </a:prstGeom>
            <a:noFill/>
            <a:ln w="9525">
              <a:noFill/>
              <a:miter lim="800000"/>
              <a:headEnd/>
              <a:tailEnd/>
            </a:ln>
          </p:spPr>
          <p:txBody>
            <a:bodyPr lIns="0" tIns="0" rIns="0" bIns="0" anchor="ctr"/>
            <a:lstStyle/>
            <a:p>
              <a:pPr algn="ctr"/>
              <a:r>
                <a:rPr lang="ru-RU" sz="1600" b="1">
                  <a:solidFill>
                    <a:schemeClr val="bg1"/>
                  </a:solidFill>
                  <a:latin typeface="Arial (Body)"/>
                  <a:ea typeface="Arial (Body)"/>
                  <a:cs typeface="Arial (Body)"/>
                </a:rPr>
                <a:t>Рост бизнеса и инфраструктуры</a:t>
              </a:r>
              <a:endParaRPr lang="en-US" sz="1600" b="1">
                <a:solidFill>
                  <a:schemeClr val="bg1"/>
                </a:solidFill>
                <a:latin typeface="Arial (Body)"/>
                <a:ea typeface="Arial (Body)"/>
                <a:cs typeface="Arial (Body)"/>
              </a:endParaRPr>
            </a:p>
          </p:txBody>
        </p:sp>
      </p:grpSp>
      <p:grpSp>
        <p:nvGrpSpPr>
          <p:cNvPr id="204816" name="Group 76"/>
          <p:cNvGrpSpPr>
            <a:grpSpLocks/>
          </p:cNvGrpSpPr>
          <p:nvPr/>
        </p:nvGrpSpPr>
        <p:grpSpPr bwMode="auto">
          <a:xfrm>
            <a:off x="3465513" y="5537200"/>
            <a:ext cx="2212975" cy="777875"/>
            <a:chOff x="3389308" y="4165599"/>
            <a:chExt cx="2386584" cy="2194560"/>
          </a:xfrm>
        </p:grpSpPr>
        <p:sp>
          <p:nvSpPr>
            <p:cNvPr id="79" name="Rounded Rectangle 78"/>
            <p:cNvSpPr/>
            <p:nvPr/>
          </p:nvSpPr>
          <p:spPr>
            <a:xfrm>
              <a:off x="3389308" y="4165599"/>
              <a:ext cx="2386584" cy="2194560"/>
            </a:xfrm>
            <a:prstGeom prst="roundRect">
              <a:avLst>
                <a:gd name="adj" fmla="val 12314"/>
              </a:avLst>
            </a:prstGeom>
            <a:gradFill flip="none" rotWithShape="1">
              <a:gsLst>
                <a:gs pos="0">
                  <a:schemeClr val="accent3">
                    <a:lumMod val="75000"/>
                  </a:schemeClr>
                </a:gs>
                <a:gs pos="100000">
                  <a:schemeClr val="accent3">
                    <a:lumMod val="60000"/>
                    <a:lumOff val="40000"/>
                  </a:schemeClr>
                </a:gs>
                <a:gs pos="35000">
                  <a:schemeClr val="accent3"/>
                </a:gs>
              </a:gsLst>
              <a:lin ang="16200000" scaled="0"/>
              <a:tileRect/>
            </a:gradFill>
            <a:ln w="63500">
              <a:gradFill flip="none" rotWithShape="1">
                <a:gsLst>
                  <a:gs pos="0">
                    <a:schemeClr val="accent3">
                      <a:lumMod val="75000"/>
                    </a:schemeClr>
                  </a:gs>
                  <a:gs pos="100000">
                    <a:schemeClr val="accent3"/>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204850" name="Rectangle 79"/>
            <p:cNvSpPr>
              <a:spLocks noChangeArrowheads="1"/>
            </p:cNvSpPr>
            <p:nvPr/>
          </p:nvSpPr>
          <p:spPr bwMode="gray">
            <a:xfrm>
              <a:off x="3440108" y="4532673"/>
              <a:ext cx="2258387" cy="1468284"/>
            </a:xfrm>
            <a:prstGeom prst="rect">
              <a:avLst/>
            </a:prstGeom>
            <a:noFill/>
            <a:ln w="9525">
              <a:noFill/>
              <a:miter lim="800000"/>
              <a:headEnd/>
              <a:tailEnd/>
            </a:ln>
          </p:spPr>
          <p:txBody>
            <a:bodyPr lIns="0" tIns="0" rIns="0" bIns="0" anchor="ctr"/>
            <a:lstStyle/>
            <a:p>
              <a:pPr algn="ctr"/>
              <a:r>
                <a:rPr lang="ru-RU" sz="1600" b="1">
                  <a:solidFill>
                    <a:schemeClr val="bg1"/>
                  </a:solidFill>
                  <a:latin typeface="Arial (Body)"/>
                  <a:ea typeface="Arial (Body)"/>
                  <a:cs typeface="Arial (Body)"/>
                </a:rPr>
                <a:t>Поиск и устранение неисправностей</a:t>
              </a:r>
              <a:endParaRPr lang="en-US" sz="1600" b="1">
                <a:solidFill>
                  <a:schemeClr val="bg1"/>
                </a:solidFill>
                <a:latin typeface="Arial (Body)"/>
                <a:ea typeface="Arial (Body)"/>
                <a:cs typeface="Arial (Body)"/>
              </a:endParaRPr>
            </a:p>
          </p:txBody>
        </p:sp>
      </p:grpSp>
      <p:grpSp>
        <p:nvGrpSpPr>
          <p:cNvPr id="204817" name="Group 82"/>
          <p:cNvGrpSpPr>
            <a:grpSpLocks/>
          </p:cNvGrpSpPr>
          <p:nvPr/>
        </p:nvGrpSpPr>
        <p:grpSpPr bwMode="auto">
          <a:xfrm>
            <a:off x="6372225" y="5545138"/>
            <a:ext cx="2212975" cy="776287"/>
            <a:chOff x="6097660" y="4163195"/>
            <a:chExt cx="2386584" cy="2194560"/>
          </a:xfrm>
        </p:grpSpPr>
        <p:sp>
          <p:nvSpPr>
            <p:cNvPr id="84" name="Rounded Rectangle 83"/>
            <p:cNvSpPr/>
            <p:nvPr/>
          </p:nvSpPr>
          <p:spPr>
            <a:xfrm>
              <a:off x="6097660" y="4163195"/>
              <a:ext cx="2386584" cy="2194560"/>
            </a:xfrm>
            <a:prstGeom prst="roundRect">
              <a:avLst>
                <a:gd name="adj" fmla="val 13046"/>
              </a:avLst>
            </a:prstGeom>
            <a:gradFill flip="none" rotWithShape="1">
              <a:gsLst>
                <a:gs pos="1000">
                  <a:schemeClr val="accent5">
                    <a:lumMod val="50000"/>
                  </a:schemeClr>
                </a:gs>
                <a:gs pos="100000">
                  <a:srgbClr val="666666"/>
                </a:gs>
                <a:gs pos="35000">
                  <a:schemeClr val="accent5">
                    <a:lumMod val="75000"/>
                  </a:schemeClr>
                </a:gs>
              </a:gsLst>
              <a:lin ang="16200000" scaled="0"/>
              <a:tileRect/>
            </a:gradFill>
            <a:ln w="63500">
              <a:gradFill flip="none" rotWithShape="1">
                <a:gsLst>
                  <a:gs pos="0">
                    <a:schemeClr val="accent5">
                      <a:lumMod val="50000"/>
                    </a:schemeClr>
                  </a:gs>
                  <a:gs pos="100000">
                    <a:schemeClr val="accent6"/>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204846" name="Rectangle 84"/>
            <p:cNvSpPr>
              <a:spLocks noChangeArrowheads="1"/>
            </p:cNvSpPr>
            <p:nvPr/>
          </p:nvSpPr>
          <p:spPr bwMode="gray">
            <a:xfrm>
              <a:off x="6162988" y="4667569"/>
              <a:ext cx="2258387" cy="1127432"/>
            </a:xfrm>
            <a:prstGeom prst="rect">
              <a:avLst/>
            </a:prstGeom>
            <a:noFill/>
            <a:ln w="9525">
              <a:noFill/>
              <a:miter lim="800000"/>
              <a:headEnd/>
              <a:tailEnd/>
            </a:ln>
          </p:spPr>
          <p:txBody>
            <a:bodyPr lIns="0" tIns="0" rIns="0" bIns="0" anchor="ctr"/>
            <a:lstStyle/>
            <a:p>
              <a:pPr algn="ctr"/>
              <a:r>
                <a:rPr lang="ru-RU" sz="1600" b="1">
                  <a:solidFill>
                    <a:schemeClr val="bg1"/>
                  </a:solidFill>
                  <a:latin typeface="Arial (Body)"/>
                  <a:ea typeface="Arial (Body)"/>
                  <a:cs typeface="Arial (Body)"/>
                </a:rPr>
                <a:t>Меняющиеся требования бизнеса к сервисам</a:t>
              </a:r>
              <a:endParaRPr lang="en-US" sz="1600" b="1">
                <a:solidFill>
                  <a:schemeClr val="bg1"/>
                </a:solidFill>
                <a:latin typeface="Arial (Body)"/>
                <a:ea typeface="Arial (Body)"/>
                <a:cs typeface="Arial (Body)"/>
              </a:endParaRPr>
            </a:p>
          </p:txBody>
        </p:sp>
      </p:grpSp>
      <p:grpSp>
        <p:nvGrpSpPr>
          <p:cNvPr id="204818" name="Group 67"/>
          <p:cNvGrpSpPr>
            <a:grpSpLocks/>
          </p:cNvGrpSpPr>
          <p:nvPr/>
        </p:nvGrpSpPr>
        <p:grpSpPr bwMode="auto">
          <a:xfrm>
            <a:off x="6483350" y="4195763"/>
            <a:ext cx="2414588" cy="769937"/>
            <a:chOff x="6392300" y="1906561"/>
            <a:chExt cx="2386584" cy="1856156"/>
          </a:xfrm>
        </p:grpSpPr>
        <p:sp>
          <p:nvSpPr>
            <p:cNvPr id="91" name="Rounded Rectangle 90"/>
            <p:cNvSpPr/>
            <p:nvPr/>
          </p:nvSpPr>
          <p:spPr>
            <a:xfrm>
              <a:off x="6392300" y="1906561"/>
              <a:ext cx="2386584" cy="1856156"/>
            </a:xfrm>
            <a:prstGeom prst="roundRect">
              <a:avLst>
                <a:gd name="adj" fmla="val 12777"/>
              </a:avLst>
            </a:prstGeom>
            <a:gradFill flip="none" rotWithShape="1">
              <a:gsLst>
                <a:gs pos="0">
                  <a:schemeClr val="accent4">
                    <a:lumMod val="75000"/>
                  </a:schemeClr>
                </a:gs>
                <a:gs pos="100000">
                  <a:schemeClr val="bg2"/>
                </a:gs>
                <a:gs pos="35000">
                  <a:schemeClr val="accent4"/>
                </a:gs>
              </a:gsLst>
              <a:lin ang="16200000" scaled="0"/>
              <a:tileRect/>
            </a:gradFill>
            <a:ln w="63500">
              <a:gradFill flip="none" rotWithShape="1">
                <a:gsLst>
                  <a:gs pos="0">
                    <a:schemeClr val="accent4">
                      <a:lumMod val="75000"/>
                    </a:schemeClr>
                  </a:gs>
                  <a:gs pos="100000">
                    <a:schemeClr val="accent4"/>
                  </a:gs>
                </a:gsLst>
                <a:lin ang="5400000" scaled="0"/>
                <a:tileRect/>
              </a:gradFill>
            </a:ln>
            <a:effectLst>
              <a:outerShdw blurRad="50800" dist="38100" dir="2700000">
                <a:srgbClr val="000000">
                  <a:alpha val="43000"/>
                </a:srgbClr>
              </a:outerShdw>
            </a:effectLst>
            <a:scene3d>
              <a:camera prst="orthographicFront"/>
              <a:lightRig rig="threePt" dir="t"/>
            </a:scene3d>
            <a:sp3d>
              <a:bevelT w="444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Body)"/>
                <a:cs typeface="Arial (Body)"/>
              </a:endParaRPr>
            </a:p>
          </p:txBody>
        </p:sp>
        <p:sp>
          <p:nvSpPr>
            <p:cNvPr id="204842" name="Rectangle 91"/>
            <p:cNvSpPr>
              <a:spLocks noChangeArrowheads="1"/>
            </p:cNvSpPr>
            <p:nvPr/>
          </p:nvSpPr>
          <p:spPr bwMode="gray">
            <a:xfrm>
              <a:off x="6458392" y="2482440"/>
              <a:ext cx="2255588" cy="706180"/>
            </a:xfrm>
            <a:prstGeom prst="rect">
              <a:avLst/>
            </a:prstGeom>
            <a:noFill/>
            <a:ln w="9525">
              <a:noFill/>
              <a:miter lim="800000"/>
              <a:headEnd/>
              <a:tailEnd/>
            </a:ln>
          </p:spPr>
          <p:txBody>
            <a:bodyPr lIns="0" tIns="0" rIns="0" bIns="0" anchor="ctr"/>
            <a:lstStyle/>
            <a:p>
              <a:pPr algn="ctr">
                <a:lnSpc>
                  <a:spcPct val="90000"/>
                </a:lnSpc>
              </a:pPr>
              <a:r>
                <a:rPr lang="ru-RU" sz="1600" b="1">
                  <a:solidFill>
                    <a:srgbClr val="3F3F3F"/>
                  </a:solidFill>
                  <a:latin typeface="Arial (Body)"/>
                  <a:ea typeface="Arial (Body)"/>
                  <a:cs typeface="Arial (Body)"/>
                </a:rPr>
                <a:t>Количество серверов, приложений и производительность</a:t>
              </a:r>
              <a:endParaRPr lang="en-US" sz="1600" b="1">
                <a:solidFill>
                  <a:srgbClr val="3F3F3F"/>
                </a:solidFill>
                <a:latin typeface="Arial (Body)"/>
                <a:ea typeface="Arial (Body)"/>
                <a:cs typeface="Arial (Body)"/>
              </a:endParaRPr>
            </a:p>
          </p:txBody>
        </p:sp>
      </p:grpSp>
      <p:sp>
        <p:nvSpPr>
          <p:cNvPr id="112" name="Right Arrow 111"/>
          <p:cNvSpPr/>
          <p:nvPr/>
        </p:nvSpPr>
        <p:spPr>
          <a:xfrm rot="19673415" flipH="1">
            <a:off x="2698530" y="4883196"/>
            <a:ext cx="1311483" cy="305000"/>
          </a:xfrm>
          <a:prstGeom prst="rightArrow">
            <a:avLst>
              <a:gd name="adj1" fmla="val 62940"/>
              <a:gd name="adj2" fmla="val 50000"/>
            </a:avLst>
          </a:prstGeom>
          <a:gradFill flip="none" rotWithShape="1">
            <a:gsLst>
              <a:gs pos="100000">
                <a:schemeClr val="accent5">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3" name="Right Arrow 112"/>
          <p:cNvSpPr/>
          <p:nvPr/>
        </p:nvSpPr>
        <p:spPr>
          <a:xfrm>
            <a:off x="5405120" y="4287321"/>
            <a:ext cx="1042416" cy="305000"/>
          </a:xfrm>
          <a:prstGeom prst="rightArrow">
            <a:avLst>
              <a:gd name="adj1" fmla="val 62940"/>
              <a:gd name="adj2" fmla="val 50000"/>
            </a:avLst>
          </a:prstGeom>
          <a:gradFill flip="none" rotWithShape="1">
            <a:gsLst>
              <a:gs pos="100000">
                <a:schemeClr val="accent5">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4" name="Right Arrow 113"/>
          <p:cNvSpPr/>
          <p:nvPr/>
        </p:nvSpPr>
        <p:spPr>
          <a:xfrm flipH="1">
            <a:off x="2733040" y="4287321"/>
            <a:ext cx="1038770" cy="305000"/>
          </a:xfrm>
          <a:prstGeom prst="rightArrow">
            <a:avLst>
              <a:gd name="adj1" fmla="val 62940"/>
              <a:gd name="adj2" fmla="val 50000"/>
            </a:avLst>
          </a:prstGeom>
          <a:gradFill flip="none" rotWithShape="1">
            <a:gsLst>
              <a:gs pos="100000">
                <a:schemeClr val="accent5">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8" name="Right Arrow 117"/>
          <p:cNvSpPr/>
          <p:nvPr/>
        </p:nvSpPr>
        <p:spPr>
          <a:xfrm rot="5400000">
            <a:off x="4272280" y="5003704"/>
            <a:ext cx="599439" cy="305000"/>
          </a:xfrm>
          <a:prstGeom prst="rightArrow">
            <a:avLst>
              <a:gd name="adj1" fmla="val 62940"/>
              <a:gd name="adj2" fmla="val 50000"/>
            </a:avLst>
          </a:prstGeom>
          <a:gradFill flip="none" rotWithShape="1">
            <a:gsLst>
              <a:gs pos="100000">
                <a:schemeClr val="accent5">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04831" name="Picture 119" descr="Untitled-1.png"/>
          <p:cNvPicPr>
            <a:picLocks noChangeAspect="1"/>
          </p:cNvPicPr>
          <p:nvPr/>
        </p:nvPicPr>
        <p:blipFill>
          <a:blip r:embed="rId11"/>
          <a:srcRect t="44536"/>
          <a:stretch>
            <a:fillRect/>
          </a:stretch>
        </p:blipFill>
        <p:spPr bwMode="auto">
          <a:xfrm>
            <a:off x="3594100" y="4029075"/>
            <a:ext cx="1957388" cy="1173163"/>
          </a:xfrm>
          <a:prstGeom prst="rect">
            <a:avLst/>
          </a:prstGeom>
          <a:noFill/>
          <a:ln w="9525">
            <a:noFill/>
            <a:miter lim="800000"/>
            <a:headEnd/>
            <a:tailEnd/>
          </a:ln>
        </p:spPr>
      </p:pic>
      <p:sp>
        <p:nvSpPr>
          <p:cNvPr id="204832" name="Rectangle 120"/>
          <p:cNvSpPr>
            <a:spLocks noChangeArrowheads="1"/>
          </p:cNvSpPr>
          <p:nvPr/>
        </p:nvSpPr>
        <p:spPr bwMode="auto">
          <a:xfrm>
            <a:off x="3643313" y="4083050"/>
            <a:ext cx="1854200" cy="757238"/>
          </a:xfrm>
          <a:prstGeom prst="rect">
            <a:avLst/>
          </a:prstGeom>
          <a:noFill/>
          <a:ln w="9525">
            <a:noFill/>
            <a:miter lim="800000"/>
            <a:headEnd/>
            <a:tailEnd/>
          </a:ln>
        </p:spPr>
        <p:txBody>
          <a:bodyPr lIns="0" rIns="0" anchor="ctr">
            <a:spAutoFit/>
          </a:bodyPr>
          <a:lstStyle/>
          <a:p>
            <a:pPr algn="ctr">
              <a:lnSpc>
                <a:spcPct val="90000"/>
              </a:lnSpc>
            </a:pPr>
            <a:r>
              <a:rPr lang="ru-RU" sz="1600" b="1">
                <a:solidFill>
                  <a:srgbClr val="FFFFFF"/>
                </a:solidFill>
              </a:rPr>
              <a:t>Проблемы управления сетью</a:t>
            </a:r>
            <a:endParaRPr lang="en-GB" sz="1600" b="1">
              <a:solidFill>
                <a:srgbClr val="FFFFFF"/>
              </a:solidFill>
            </a:endParaRPr>
          </a:p>
        </p:txBody>
      </p:sp>
      <p:sp>
        <p:nvSpPr>
          <p:cNvPr id="122" name="Right Arrow 121"/>
          <p:cNvSpPr/>
          <p:nvPr/>
        </p:nvSpPr>
        <p:spPr>
          <a:xfrm rot="1926585">
            <a:off x="5106450" y="4883196"/>
            <a:ext cx="1311483" cy="305000"/>
          </a:xfrm>
          <a:prstGeom prst="rightArrow">
            <a:avLst>
              <a:gd name="adj1" fmla="val 62940"/>
              <a:gd name="adj2" fmla="val 50000"/>
            </a:avLst>
          </a:prstGeom>
          <a:gradFill flip="none" rotWithShape="1">
            <a:gsLst>
              <a:gs pos="100000">
                <a:schemeClr val="accent5">
                  <a:alpha val="65000"/>
                </a:schemeClr>
              </a:gs>
              <a:gs pos="0">
                <a:srgbClr val="FFFFFF">
                  <a:alpha val="0"/>
                </a:srgbClr>
              </a:gs>
            </a:gsLst>
            <a:lin ang="0" scaled="1"/>
            <a:tileRect/>
          </a:gradFill>
          <a:ln w="1270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165" name="Group 164"/>
          <p:cNvGrpSpPr>
            <a:grpSpLocks/>
          </p:cNvGrpSpPr>
          <p:nvPr/>
        </p:nvGrpSpPr>
        <p:grpSpPr bwMode="auto">
          <a:xfrm>
            <a:off x="3590925" y="3089275"/>
            <a:ext cx="1957388" cy="992188"/>
            <a:chOff x="3591479" y="3088640"/>
            <a:chExt cx="1956816" cy="992395"/>
          </a:xfrm>
        </p:grpSpPr>
        <p:pic>
          <p:nvPicPr>
            <p:cNvPr id="204837" name="Picture 122" descr="Untitled-1.png"/>
            <p:cNvPicPr>
              <a:picLocks noChangeAspect="1"/>
            </p:cNvPicPr>
            <p:nvPr/>
          </p:nvPicPr>
          <p:blipFill>
            <a:blip r:embed="rId12"/>
            <a:srcRect b="53020"/>
            <a:stretch>
              <a:fillRect/>
            </a:stretch>
          </p:blipFill>
          <p:spPr bwMode="auto">
            <a:xfrm>
              <a:off x="3591479" y="3088640"/>
              <a:ext cx="1956816" cy="992395"/>
            </a:xfrm>
            <a:prstGeom prst="rect">
              <a:avLst/>
            </a:prstGeom>
            <a:noFill/>
            <a:ln w="9525">
              <a:noFill/>
              <a:miter lim="800000"/>
              <a:headEnd/>
              <a:tailEnd/>
            </a:ln>
          </p:spPr>
        </p:pic>
        <p:sp>
          <p:nvSpPr>
            <p:cNvPr id="204838" name="Rectangle 123"/>
            <p:cNvSpPr>
              <a:spLocks noChangeArrowheads="1"/>
            </p:cNvSpPr>
            <p:nvPr/>
          </p:nvSpPr>
          <p:spPr bwMode="auto">
            <a:xfrm>
              <a:off x="3643734" y="3662008"/>
              <a:ext cx="1853721" cy="318036"/>
            </a:xfrm>
            <a:prstGeom prst="rect">
              <a:avLst/>
            </a:prstGeom>
            <a:noFill/>
            <a:ln w="9525">
              <a:noFill/>
              <a:miter lim="800000"/>
              <a:headEnd/>
              <a:tailEnd/>
            </a:ln>
          </p:spPr>
          <p:txBody>
            <a:bodyPr lIns="0" rIns="0" anchor="ctr">
              <a:spAutoFit/>
            </a:bodyPr>
            <a:lstStyle/>
            <a:p>
              <a:pPr algn="ctr">
                <a:lnSpc>
                  <a:spcPct val="90000"/>
                </a:lnSpc>
              </a:pPr>
              <a:r>
                <a:rPr lang="en-GB" sz="1600" b="1">
                  <a:solidFill>
                    <a:srgbClr val="FFFFFF"/>
                  </a:solidFill>
                </a:rPr>
                <a:t>Ridgeline</a:t>
              </a:r>
              <a:r>
                <a:rPr lang="en-GB" sz="1600" b="1" baseline="30000">
                  <a:solidFill>
                    <a:srgbClr val="FFFFFF"/>
                  </a:solidFill>
                </a:rPr>
                <a:t>TM</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5"/>
                                        </p:tgtEl>
                                        <p:attrNameLst>
                                          <p:attrName>style.visibility</p:attrName>
                                        </p:attrNameLst>
                                      </p:cBhvr>
                                      <p:to>
                                        <p:strVal val="visible"/>
                                      </p:to>
                                    </p:set>
                                    <p:animEffect transition="in" filter="wipe(down)">
                                      <p:cBhvr>
                                        <p:cTn id="7" dur="500"/>
                                        <p:tgtEl>
                                          <p:spTgt spid="1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6"/>
                                        </p:tgtEl>
                                        <p:attrNameLst>
                                          <p:attrName>style.visibility</p:attrName>
                                        </p:attrNameLst>
                                      </p:cBhvr>
                                      <p:to>
                                        <p:strVal val="visible"/>
                                      </p:to>
                                    </p:set>
                                    <p:animEffect transition="in" filter="wipe(left)">
                                      <p:cBhvr>
                                        <p:cTn id="11" dur="500"/>
                                        <p:tgtEl>
                                          <p:spTgt spid="126"/>
                                        </p:tgtEl>
                                      </p:cBhvr>
                                    </p:animEffect>
                                  </p:childTnLst>
                                </p:cTn>
                              </p:par>
                              <p:par>
                                <p:cTn id="12" presetID="22" presetClass="entr" presetSubtype="2" fill="hold" nodeType="withEffect">
                                  <p:stCondLst>
                                    <p:cond delay="0"/>
                                  </p:stCondLst>
                                  <p:childTnLst>
                                    <p:set>
                                      <p:cBhvr>
                                        <p:cTn id="13" dur="1" fill="hold">
                                          <p:stCondLst>
                                            <p:cond delay="0"/>
                                          </p:stCondLst>
                                        </p:cTn>
                                        <p:tgtEl>
                                          <p:spTgt spid="125"/>
                                        </p:tgtEl>
                                        <p:attrNameLst>
                                          <p:attrName>style.visibility</p:attrName>
                                        </p:attrNameLst>
                                      </p:cBhvr>
                                      <p:to>
                                        <p:strVal val="visible"/>
                                      </p:to>
                                    </p:set>
                                    <p:animEffect transition="in" filter="wipe(right)">
                                      <p:cBhvr>
                                        <p:cTn id="14" dur="500"/>
                                        <p:tgtEl>
                                          <p:spTgt spid="12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66"/>
                                        </p:tgtEl>
                                        <p:attrNameLst>
                                          <p:attrName>style.visibility</p:attrName>
                                        </p:attrNameLst>
                                      </p:cBhvr>
                                      <p:to>
                                        <p:strVal val="visible"/>
                                      </p:to>
                                    </p:set>
                                    <p:animEffect transition="in" filter="wipe(down)">
                                      <p:cBhvr>
                                        <p:cTn id="18" dur="500"/>
                                        <p:tgtEl>
                                          <p:spTgt spid="16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Title 1"/>
          <p:cNvSpPr>
            <a:spLocks noGrp="1"/>
          </p:cNvSpPr>
          <p:nvPr>
            <p:ph type="title"/>
          </p:nvPr>
        </p:nvSpPr>
        <p:spPr/>
        <p:txBody>
          <a:bodyPr/>
          <a:lstStyle/>
          <a:p>
            <a:r>
              <a:rPr lang="ru-RU" smtClean="0">
                <a:cs typeface="Arial" charset="0"/>
              </a:rPr>
              <a:t>Поиск устройств и</a:t>
            </a:r>
            <a:r>
              <a:rPr smtClean="0">
                <a:cs typeface="Arial" charset="0"/>
              </a:rPr>
              <a:t> </a:t>
            </a:r>
            <a:r>
              <a:rPr lang="ru-RU" smtClean="0">
                <a:cs typeface="Arial" charset="0"/>
              </a:rPr>
              <a:t>инвентаризация</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08EE6AEA-43DB-4B82-AB1B-57720ED867B3}" type="slidenum">
              <a:rPr lang="en-US">
                <a:solidFill>
                  <a:schemeClr val="accent1"/>
                </a:solidFill>
              </a:rPr>
              <a:pPr>
                <a:defRPr/>
              </a:pPr>
              <a:t>75</a:t>
            </a:fld>
            <a:endParaRPr lang="en-US" dirty="0">
              <a:solidFill>
                <a:schemeClr val="accent1"/>
              </a:solidFill>
            </a:endParaRPr>
          </a:p>
        </p:txBody>
      </p:sp>
      <p:sp>
        <p:nvSpPr>
          <p:cNvPr id="16" name="Text Placeholder 15"/>
          <p:cNvSpPr>
            <a:spLocks noGrp="1"/>
          </p:cNvSpPr>
          <p:nvPr>
            <p:ph type="body" sz="quarter" idx="11"/>
          </p:nvPr>
        </p:nvSpPr>
        <p:spPr>
          <a:xfrm>
            <a:off x="225425" y="1198563"/>
            <a:ext cx="4173538" cy="5303837"/>
          </a:xfrm>
        </p:spPr>
        <p:txBody>
          <a:bodyPr rtlCol="0">
            <a:noAutofit/>
          </a:bodyPr>
          <a:lstStyle/>
          <a:p>
            <a:pPr fontAlgn="auto">
              <a:spcAft>
                <a:spcPts val="0"/>
              </a:spcAft>
              <a:buFont typeface="Arial" pitchFamily="34" charset="0"/>
              <a:buBlip>
                <a:blip r:embed="rId5"/>
              </a:buBlip>
              <a:defRPr/>
            </a:pPr>
            <a:r>
              <a:rPr lang="en-US" sz="1600" dirty="0" smtClean="0"/>
              <a:t> </a:t>
            </a:r>
            <a:r>
              <a:rPr lang="ru-RU" sz="1600" dirty="0" smtClean="0"/>
              <a:t>Автоматизированный поиск устройств </a:t>
            </a:r>
            <a:r>
              <a:rPr lang="en-US" sz="1600" dirty="0" smtClean="0"/>
              <a:t>Extreme/MIB2 </a:t>
            </a:r>
            <a:r>
              <a:rPr lang="ru-RU" sz="1600" dirty="0" smtClean="0"/>
              <a:t>с помощью</a:t>
            </a:r>
            <a:r>
              <a:rPr lang="en-US" sz="1600" dirty="0" smtClean="0"/>
              <a:t> SNMP (v1, v2, v2c, v3)</a:t>
            </a:r>
          </a:p>
          <a:p>
            <a:pPr fontAlgn="auto">
              <a:spcAft>
                <a:spcPts val="0"/>
              </a:spcAft>
              <a:buFont typeface="Arial" pitchFamily="34" charset="0"/>
              <a:buBlip>
                <a:blip r:embed="rId5"/>
              </a:buBlip>
              <a:defRPr/>
            </a:pPr>
            <a:r>
              <a:rPr lang="en-US" sz="1600" dirty="0" smtClean="0"/>
              <a:t> </a:t>
            </a:r>
            <a:r>
              <a:rPr lang="ru-RU" sz="1600" dirty="0" smtClean="0"/>
              <a:t>Поиск устройств в заданном диапазоне </a:t>
            </a:r>
            <a:r>
              <a:rPr lang="en-US" sz="1600" dirty="0" smtClean="0"/>
              <a:t>IP </a:t>
            </a:r>
            <a:r>
              <a:rPr lang="ru-RU" sz="1600" dirty="0" smtClean="0"/>
              <a:t>адресов</a:t>
            </a:r>
            <a:r>
              <a:rPr lang="en-US" sz="1600" dirty="0" smtClean="0"/>
              <a:t>, </a:t>
            </a:r>
            <a:r>
              <a:rPr lang="ru-RU" sz="1600" dirty="0" smtClean="0"/>
              <a:t>по подсетям</a:t>
            </a:r>
            <a:r>
              <a:rPr lang="en-US" sz="1600" dirty="0" smtClean="0"/>
              <a:t>,</a:t>
            </a:r>
            <a:r>
              <a:rPr lang="ru-RU" sz="1600" dirty="0" smtClean="0"/>
              <a:t> с использованием</a:t>
            </a:r>
            <a:r>
              <a:rPr lang="en-US" sz="1600" dirty="0" smtClean="0"/>
              <a:t> wildcard</a:t>
            </a:r>
            <a:r>
              <a:rPr lang="ru-RU" sz="1600" dirty="0" smtClean="0"/>
              <a:t> маск</a:t>
            </a:r>
            <a:endParaRPr lang="en-US" sz="1600" dirty="0" smtClean="0"/>
          </a:p>
          <a:p>
            <a:pPr fontAlgn="auto">
              <a:spcAft>
                <a:spcPts val="0"/>
              </a:spcAft>
              <a:buFont typeface="Arial" pitchFamily="34" charset="0"/>
              <a:buBlip>
                <a:blip r:embed="rId5"/>
              </a:buBlip>
              <a:defRPr/>
            </a:pPr>
            <a:r>
              <a:rPr lang="en-US" sz="1600" dirty="0" smtClean="0"/>
              <a:t> </a:t>
            </a:r>
            <a:r>
              <a:rPr lang="ru-RU" sz="1600" dirty="0" smtClean="0"/>
              <a:t>Построение топологии сети при помощи</a:t>
            </a:r>
            <a:r>
              <a:rPr lang="en-US" sz="1600" dirty="0" smtClean="0"/>
              <a:t> </a:t>
            </a:r>
            <a:r>
              <a:rPr lang="en-US" sz="1600" dirty="0"/>
              <a:t>EDP </a:t>
            </a:r>
            <a:r>
              <a:rPr lang="ru-RU" sz="1600" dirty="0" smtClean="0"/>
              <a:t>или</a:t>
            </a:r>
            <a:r>
              <a:rPr lang="en-US" sz="1600" dirty="0" smtClean="0"/>
              <a:t> </a:t>
            </a:r>
            <a:r>
              <a:rPr lang="en-US" sz="1600" dirty="0"/>
              <a:t>LLDP</a:t>
            </a:r>
          </a:p>
          <a:p>
            <a:pPr fontAlgn="auto">
              <a:spcAft>
                <a:spcPts val="0"/>
              </a:spcAft>
              <a:buFont typeface="Arial" pitchFamily="34" charset="0"/>
              <a:buBlip>
                <a:blip r:embed="rId5"/>
              </a:buBlip>
              <a:defRPr/>
            </a:pPr>
            <a:r>
              <a:rPr lang="en-US" sz="1600" dirty="0" smtClean="0"/>
              <a:t> </a:t>
            </a:r>
            <a:r>
              <a:rPr lang="ru-RU" sz="1600" dirty="0" smtClean="0"/>
              <a:t>Настраиваемое пользователем группирование устройств</a:t>
            </a:r>
            <a:r>
              <a:rPr lang="en-US" sz="1600" dirty="0" smtClean="0"/>
              <a:t> </a:t>
            </a:r>
            <a:endParaRPr lang="en-US" sz="1600" dirty="0"/>
          </a:p>
          <a:p>
            <a:pPr fontAlgn="auto">
              <a:spcAft>
                <a:spcPts val="0"/>
              </a:spcAft>
              <a:buFont typeface="Arial" pitchFamily="34" charset="0"/>
              <a:buBlip>
                <a:blip r:embed="rId5"/>
              </a:buBlip>
              <a:defRPr/>
            </a:pPr>
            <a:r>
              <a:rPr lang="en-US" sz="1600" dirty="0" smtClean="0"/>
              <a:t> </a:t>
            </a:r>
            <a:r>
              <a:rPr lang="ru-RU" sz="1600" dirty="0" smtClean="0"/>
              <a:t>Графическое изображение</a:t>
            </a:r>
            <a:r>
              <a:rPr lang="en-US" sz="1600" dirty="0" smtClean="0"/>
              <a:t> (</a:t>
            </a:r>
            <a:r>
              <a:rPr lang="ru-RU" sz="1600" dirty="0" smtClean="0"/>
              <a:t>передней и задней панелей</a:t>
            </a:r>
            <a:r>
              <a:rPr lang="en-US" sz="1600" dirty="0" smtClean="0"/>
              <a:t>) </a:t>
            </a:r>
            <a:r>
              <a:rPr lang="ru-RU" sz="1600" dirty="0" smtClean="0"/>
              <a:t>устройств и портов</a:t>
            </a:r>
            <a:endParaRPr lang="en-US" sz="1600" dirty="0" smtClean="0"/>
          </a:p>
          <a:p>
            <a:pPr fontAlgn="auto">
              <a:spcAft>
                <a:spcPts val="0"/>
              </a:spcAft>
              <a:buFont typeface="Arial" pitchFamily="34" charset="0"/>
              <a:buBlip>
                <a:blip r:embed="rId5"/>
              </a:buBlip>
              <a:defRPr/>
            </a:pPr>
            <a:r>
              <a:rPr lang="en-US" sz="1600" dirty="0"/>
              <a:t> </a:t>
            </a:r>
            <a:r>
              <a:rPr lang="ru-RU" sz="1600" dirty="0" smtClean="0"/>
              <a:t>Полная навигация по изображению устройства</a:t>
            </a:r>
            <a:endParaRPr lang="en-US" sz="1600" dirty="0" smtClean="0"/>
          </a:p>
          <a:p>
            <a:pPr lvl="1" fontAlgn="auto">
              <a:spcAft>
                <a:spcPts val="0"/>
              </a:spcAft>
              <a:buFont typeface="Lucida Grande"/>
              <a:buBlip>
                <a:blip r:embed="rId5"/>
              </a:buBlip>
              <a:defRPr/>
            </a:pPr>
            <a:r>
              <a:rPr lang="en-US" sz="1600" dirty="0">
                <a:solidFill>
                  <a:schemeClr val="accent6"/>
                </a:solidFill>
              </a:rPr>
              <a:t> </a:t>
            </a:r>
            <a:r>
              <a:rPr lang="ru-RU" sz="1600" dirty="0" smtClean="0">
                <a:solidFill>
                  <a:schemeClr val="accent6"/>
                </a:solidFill>
              </a:rPr>
              <a:t>Состояние портов, модулей, блоков вентиляторов и блоков питания</a:t>
            </a:r>
            <a:endParaRPr lang="en-US" sz="1600" dirty="0">
              <a:solidFill>
                <a:schemeClr val="accent6"/>
              </a:solidFill>
            </a:endParaRPr>
          </a:p>
        </p:txBody>
      </p:sp>
      <p:sp>
        <p:nvSpPr>
          <p:cNvPr id="20" name="Rectangle 19"/>
          <p:cNvSpPr/>
          <p:nvPr/>
        </p:nvSpPr>
        <p:spPr>
          <a:xfrm>
            <a:off x="-355600" y="5619750"/>
            <a:ext cx="9880600" cy="884238"/>
          </a:xfrm>
          <a:prstGeom prst="rect">
            <a:avLst/>
          </a:prstGeom>
          <a:gradFill>
            <a:gsLst>
              <a:gs pos="0">
                <a:schemeClr val="accent3">
                  <a:shade val="51000"/>
                  <a:satMod val="130000"/>
                </a:schemeClr>
              </a:gs>
              <a:gs pos="54000">
                <a:schemeClr val="accent3">
                  <a:shade val="93000"/>
                  <a:satMod val="130000"/>
                  <a:alpha val="67000"/>
                </a:schemeClr>
              </a:gs>
              <a:gs pos="100000">
                <a:schemeClr val="accent3">
                  <a:shade val="94000"/>
                  <a:satMod val="135000"/>
                </a:schemeClr>
              </a:gs>
            </a:gsLst>
          </a:grad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05829" name="Rectangle 20"/>
          <p:cNvSpPr>
            <a:spLocks noChangeArrowheads="1"/>
          </p:cNvSpPr>
          <p:nvPr/>
        </p:nvSpPr>
        <p:spPr bwMode="auto">
          <a:xfrm>
            <a:off x="-355600" y="5707063"/>
            <a:ext cx="9880600" cy="708025"/>
          </a:xfrm>
          <a:prstGeom prst="rect">
            <a:avLst/>
          </a:prstGeom>
          <a:noFill/>
          <a:ln w="9525">
            <a:noFill/>
            <a:miter lim="800000"/>
            <a:headEnd/>
            <a:tailEnd/>
          </a:ln>
        </p:spPr>
        <p:txBody>
          <a:bodyPr>
            <a:spAutoFit/>
          </a:bodyPr>
          <a:lstStyle/>
          <a:p>
            <a:pPr algn="ctr"/>
            <a:r>
              <a:rPr lang="ru-RU" sz="2000" b="1" i="1">
                <a:solidFill>
                  <a:schemeClr val="bg1"/>
                </a:solidFill>
              </a:rPr>
              <a:t>Детальный обзор всех устройтсв в сети</a:t>
            </a:r>
            <a:endParaRPr lang="en-US" sz="2000" b="1" i="1">
              <a:solidFill>
                <a:schemeClr val="bg1"/>
              </a:solidFill>
            </a:endParaRPr>
          </a:p>
          <a:p>
            <a:pPr marL="0" lvl="1" algn="ctr"/>
            <a:r>
              <a:rPr lang="ru-RU" sz="2000" b="1" i="1">
                <a:solidFill>
                  <a:schemeClr val="bg1"/>
                </a:solidFill>
              </a:rPr>
              <a:t>Легкий интуитивный доступ к параметрам устройств</a:t>
            </a:r>
            <a:endParaRPr lang="en-US" sz="2000" b="1" i="1">
              <a:solidFill>
                <a:schemeClr val="bg1"/>
              </a:solidFill>
            </a:endParaRPr>
          </a:p>
        </p:txBody>
      </p:sp>
      <p:sp>
        <p:nvSpPr>
          <p:cNvPr id="22" name="Action Button: Sound 21">
            <a:hlinkClick r:id="" action="ppaction://noaction" highlightClick="1">
              <a:snd r:embed="rId6" name="applause.wav"/>
            </a:hlinkClick>
          </p:cNvPr>
          <p:cNvSpPr/>
          <p:nvPr/>
        </p:nvSpPr>
        <p:spPr>
          <a:xfrm>
            <a:off x="192088" y="5870575"/>
            <a:ext cx="355600" cy="381000"/>
          </a:xfrm>
          <a:prstGeom prst="actionButtonSound">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en-US"/>
          </a:p>
        </p:txBody>
      </p:sp>
      <p:pic>
        <p:nvPicPr>
          <p:cNvPr id="147458" name="Picture 2"/>
          <p:cNvPicPr>
            <a:picLocks noChangeAspect="1" noChangeArrowheads="1"/>
          </p:cNvPicPr>
          <p:nvPr/>
        </p:nvPicPr>
        <p:blipFill>
          <a:blip r:embed="rId7"/>
          <a:srcRect/>
          <a:stretch>
            <a:fillRect/>
          </a:stretch>
        </p:blipFill>
        <p:spPr bwMode="auto">
          <a:xfrm>
            <a:off x="6510338" y="747713"/>
            <a:ext cx="2027237" cy="1593850"/>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pic>
        <p:nvPicPr>
          <p:cNvPr id="205832" name="Picture 3"/>
          <p:cNvPicPr>
            <a:picLocks noChangeAspect="1" noChangeArrowheads="1"/>
          </p:cNvPicPr>
          <p:nvPr/>
        </p:nvPicPr>
        <p:blipFill>
          <a:blip r:embed="rId8"/>
          <a:srcRect/>
          <a:stretch>
            <a:fillRect/>
          </a:stretch>
        </p:blipFill>
        <p:spPr bwMode="auto">
          <a:xfrm>
            <a:off x="5975350" y="2454275"/>
            <a:ext cx="3021013" cy="1595438"/>
          </a:xfrm>
          <a:prstGeom prst="rect">
            <a:avLst/>
          </a:prstGeom>
          <a:noFill/>
          <a:ln w="9525">
            <a:noFill/>
            <a:miter lim="800000"/>
            <a:headEnd/>
            <a:tailEnd/>
          </a:ln>
        </p:spPr>
      </p:pic>
      <p:pic>
        <p:nvPicPr>
          <p:cNvPr id="205833" name="Picture 4"/>
          <p:cNvPicPr>
            <a:picLocks noChangeAspect="1" noChangeArrowheads="1"/>
          </p:cNvPicPr>
          <p:nvPr/>
        </p:nvPicPr>
        <p:blipFill>
          <a:blip r:embed="rId9"/>
          <a:srcRect/>
          <a:stretch>
            <a:fillRect/>
          </a:stretch>
        </p:blipFill>
        <p:spPr bwMode="auto">
          <a:xfrm>
            <a:off x="6529388" y="4219575"/>
            <a:ext cx="2008187" cy="1317625"/>
          </a:xfrm>
          <a:prstGeom prst="rect">
            <a:avLst/>
          </a:prstGeom>
          <a:noFill/>
          <a:ln w="9525">
            <a:noFill/>
            <a:miter lim="800000"/>
            <a:headEnd/>
            <a:tailEnd/>
          </a:ln>
        </p:spPr>
      </p:pic>
      <p:sp>
        <p:nvSpPr>
          <p:cNvPr id="28" name="Right Arrow 27"/>
          <p:cNvSpPr/>
          <p:nvPr>
            <p:custDataLst>
              <p:tags r:id="rId1"/>
            </p:custDataLst>
          </p:nvPr>
        </p:nvSpPr>
        <p:spPr>
          <a:xfrm rot="5400000">
            <a:off x="5291138" y="3810000"/>
            <a:ext cx="1154112" cy="420688"/>
          </a:xfrm>
          <a:prstGeom prst="rightArrow">
            <a:avLst>
              <a:gd name="adj1" fmla="val 65014"/>
              <a:gd name="adj2" fmla="val 50000"/>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600" dirty="0">
              <a:solidFill>
                <a:srgbClr val="423762"/>
              </a:solidFill>
              <a:latin typeface="Arial  "/>
              <a:cs typeface="Arial  "/>
            </a:endParaRPr>
          </a:p>
        </p:txBody>
      </p:sp>
      <p:sp>
        <p:nvSpPr>
          <p:cNvPr id="29" name="Right Arrow 28"/>
          <p:cNvSpPr/>
          <p:nvPr>
            <p:custDataLst>
              <p:tags r:id="rId2"/>
            </p:custDataLst>
          </p:nvPr>
        </p:nvSpPr>
        <p:spPr>
          <a:xfrm rot="5400000">
            <a:off x="5422900" y="2039938"/>
            <a:ext cx="890587" cy="420688"/>
          </a:xfrm>
          <a:prstGeom prst="rightArrow">
            <a:avLst>
              <a:gd name="adj1" fmla="val 65014"/>
              <a:gd name="adj2" fmla="val 50000"/>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600" dirty="0">
              <a:solidFill>
                <a:srgbClr val="423762"/>
              </a:solidFill>
              <a:latin typeface="Arial  "/>
              <a:cs typeface="Arial  "/>
            </a:endParaRPr>
          </a:p>
        </p:txBody>
      </p:sp>
      <p:sp>
        <p:nvSpPr>
          <p:cNvPr id="26" name="Rectangle 25"/>
          <p:cNvSpPr/>
          <p:nvPr/>
        </p:nvSpPr>
        <p:spPr>
          <a:xfrm>
            <a:off x="5060950" y="1200150"/>
            <a:ext cx="1614488" cy="492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Поиск устройств</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sp>
        <p:nvSpPr>
          <p:cNvPr id="30" name="Rectangle 29"/>
          <p:cNvSpPr/>
          <p:nvPr/>
        </p:nvSpPr>
        <p:spPr>
          <a:xfrm>
            <a:off x="5060950" y="2759075"/>
            <a:ext cx="1614488" cy="492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solidFill>
                  <a:schemeClr val="bg1"/>
                </a:solidFill>
                <a:effectLst>
                  <a:outerShdw blurRad="38100" dist="38100" dir="2700000" algn="tl">
                    <a:srgbClr val="000000">
                      <a:alpha val="43137"/>
                    </a:srgbClr>
                  </a:outerShdw>
                </a:effectLst>
                <a:latin typeface="Arial (Body)"/>
                <a:cs typeface="Arial (Body)"/>
              </a:rPr>
              <a:t>Discovery Log</a:t>
            </a:r>
            <a:endParaRPr lang="en-US" sz="1600" b="1" dirty="0">
              <a:solidFill>
                <a:schemeClr val="bg1"/>
              </a:solidFill>
              <a:effectLst>
                <a:outerShdw blurRad="38100" dist="38100" dir="2700000" algn="tl">
                  <a:srgbClr val="000000">
                    <a:alpha val="43137"/>
                  </a:srgbClr>
                </a:outerShdw>
              </a:effectLst>
              <a:latin typeface="Arial (Body)"/>
              <a:cs typeface="Arial (Body)"/>
            </a:endParaRPr>
          </a:p>
        </p:txBody>
      </p:sp>
      <p:sp>
        <p:nvSpPr>
          <p:cNvPr id="31" name="Rectangle 30"/>
          <p:cNvSpPr/>
          <p:nvPr/>
        </p:nvSpPr>
        <p:spPr>
          <a:xfrm>
            <a:off x="5060950" y="4597400"/>
            <a:ext cx="1614488" cy="492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600" b="1" dirty="0">
                <a:solidFill>
                  <a:schemeClr val="bg1"/>
                </a:solidFill>
                <a:effectLst>
                  <a:outerShdw blurRad="38100" dist="38100" dir="2700000" algn="tl">
                    <a:srgbClr val="000000">
                      <a:alpha val="43137"/>
                    </a:srgbClr>
                  </a:outerShdw>
                </a:effectLst>
                <a:latin typeface="Arial (Body)"/>
                <a:cs typeface="Arial (Body)"/>
              </a:rPr>
              <a:t>Device Panel</a:t>
            </a:r>
            <a:endParaRPr lang="en-US" sz="1600" b="1" dirty="0">
              <a:solidFill>
                <a:schemeClr val="bg1"/>
              </a:solidFill>
              <a:effectLst>
                <a:outerShdw blurRad="38100" dist="38100" dir="2700000" algn="tl">
                  <a:srgbClr val="000000">
                    <a:alpha val="43137"/>
                  </a:srgbClr>
                </a:outerShdw>
              </a:effectLst>
              <a:latin typeface="Arial (Body)"/>
              <a:cs typeface="Arial (Body)"/>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26" grpId="0" animBg="1"/>
      <p:bldP spid="30" grpId="0" animBg="1"/>
      <p:bldP spid="3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le 1"/>
          <p:cNvSpPr>
            <a:spLocks noGrp="1"/>
          </p:cNvSpPr>
          <p:nvPr>
            <p:ph type="title"/>
          </p:nvPr>
        </p:nvSpPr>
        <p:spPr>
          <a:xfrm>
            <a:off x="225425" y="31750"/>
            <a:ext cx="8694738" cy="774700"/>
          </a:xfrm>
        </p:spPr>
        <p:txBody>
          <a:bodyPr/>
          <a:lstStyle/>
          <a:p>
            <a:r>
              <a:rPr lang="ru-RU" smtClean="0">
                <a:cs typeface="Arial" charset="0"/>
              </a:rPr>
              <a:t>Управление </a:t>
            </a:r>
            <a:r>
              <a:rPr smtClean="0">
                <a:cs typeface="Arial" charset="0"/>
              </a:rPr>
              <a:t>firmware</a:t>
            </a:r>
            <a:r>
              <a:rPr lang="ru-RU" smtClean="0">
                <a:cs typeface="Arial" charset="0"/>
              </a:rPr>
              <a:t> </a:t>
            </a:r>
            <a:r>
              <a:rPr smtClean="0">
                <a:cs typeface="Arial" charset="0"/>
              </a:rPr>
              <a:t/>
            </a:r>
            <a:br>
              <a:rPr smtClean="0">
                <a:cs typeface="Arial" charset="0"/>
              </a:rPr>
            </a:br>
            <a:r>
              <a:rPr lang="ru-RU" smtClean="0">
                <a:cs typeface="Arial" charset="0"/>
              </a:rPr>
              <a:t>оборудования</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DBFE751E-B8FD-411A-B67D-CB0488B3EED6}" type="slidenum">
              <a:rPr lang="en-US"/>
              <a:pPr>
                <a:defRPr/>
              </a:pPr>
              <a:t>76</a:t>
            </a:fld>
            <a:endParaRPr lang="en-US" dirty="0"/>
          </a:p>
        </p:txBody>
      </p:sp>
      <p:pic>
        <p:nvPicPr>
          <p:cNvPr id="145410" name="Picture 2"/>
          <p:cNvPicPr>
            <a:picLocks noChangeAspect="1" noChangeArrowheads="1"/>
          </p:cNvPicPr>
          <p:nvPr/>
        </p:nvPicPr>
        <p:blipFill>
          <a:blip r:embed="rId2"/>
          <a:srcRect/>
          <a:stretch>
            <a:fillRect/>
          </a:stretch>
        </p:blipFill>
        <p:spPr bwMode="auto">
          <a:xfrm>
            <a:off x="5451475" y="346075"/>
            <a:ext cx="3243263" cy="1377950"/>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sp>
        <p:nvSpPr>
          <p:cNvPr id="6" name="Rectangle 5"/>
          <p:cNvSpPr/>
          <p:nvPr/>
        </p:nvSpPr>
        <p:spPr bwMode="gray">
          <a:xfrm>
            <a:off x="5943600" y="757238"/>
            <a:ext cx="2259013" cy="555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Выбор образа ПО</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pic>
        <p:nvPicPr>
          <p:cNvPr id="145411" name="Picture 3"/>
          <p:cNvPicPr>
            <a:picLocks noChangeAspect="1" noChangeArrowheads="1"/>
          </p:cNvPicPr>
          <p:nvPr/>
        </p:nvPicPr>
        <p:blipFill>
          <a:blip r:embed="rId3"/>
          <a:srcRect/>
          <a:stretch>
            <a:fillRect/>
          </a:stretch>
        </p:blipFill>
        <p:spPr bwMode="auto">
          <a:xfrm>
            <a:off x="5451475" y="1997075"/>
            <a:ext cx="3243263" cy="1697038"/>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sp>
        <p:nvSpPr>
          <p:cNvPr id="8" name="Rectangle 7"/>
          <p:cNvSpPr/>
          <p:nvPr/>
        </p:nvSpPr>
        <p:spPr bwMode="gray">
          <a:xfrm>
            <a:off x="5943600" y="2568575"/>
            <a:ext cx="2259013" cy="554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Распределение и активация</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pic>
        <p:nvPicPr>
          <p:cNvPr id="9" name="Picture 4"/>
          <p:cNvPicPr>
            <a:picLocks noChangeAspect="1" noChangeArrowheads="1"/>
          </p:cNvPicPr>
          <p:nvPr/>
        </p:nvPicPr>
        <p:blipFill>
          <a:blip r:embed="rId4"/>
          <a:srcRect/>
          <a:stretch>
            <a:fillRect/>
          </a:stretch>
        </p:blipFill>
        <p:spPr bwMode="auto">
          <a:xfrm>
            <a:off x="5451475" y="3935413"/>
            <a:ext cx="3243263" cy="2200275"/>
          </a:xfrm>
          <a:prstGeom prst="rect">
            <a:avLst/>
          </a:prstGeom>
          <a:ln>
            <a:noFill/>
          </a:ln>
          <a:effectLst>
            <a:outerShdw blurRad="190500" algn="tl" rotWithShape="0">
              <a:srgbClr val="000000">
                <a:alpha val="70000"/>
              </a:srgbClr>
            </a:outerShdw>
          </a:effectLst>
        </p:spPr>
      </p:pic>
      <p:sp>
        <p:nvSpPr>
          <p:cNvPr id="10" name="Rectangle 9"/>
          <p:cNvSpPr/>
          <p:nvPr/>
        </p:nvSpPr>
        <p:spPr bwMode="gray">
          <a:xfrm>
            <a:off x="5943600" y="4508500"/>
            <a:ext cx="2259013" cy="998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Полный отчет об установленных на устройствах версиях ПО</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sp>
        <p:nvSpPr>
          <p:cNvPr id="5" name="Down Arrow 4"/>
          <p:cNvSpPr/>
          <p:nvPr/>
        </p:nvSpPr>
        <p:spPr>
          <a:xfrm>
            <a:off x="6858000" y="1544638"/>
            <a:ext cx="441325" cy="882650"/>
          </a:xfrm>
          <a:prstGeom prst="downArrow">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12" name="Down Arrow 11"/>
          <p:cNvSpPr/>
          <p:nvPr/>
        </p:nvSpPr>
        <p:spPr>
          <a:xfrm>
            <a:off x="6853238" y="3494088"/>
            <a:ext cx="441325" cy="882650"/>
          </a:xfrm>
          <a:prstGeom prst="downArrow">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07883" name="Text Placeholder 22"/>
          <p:cNvSpPr txBox="1">
            <a:spLocks/>
          </p:cNvSpPr>
          <p:nvPr/>
        </p:nvSpPr>
        <p:spPr bwMode="auto">
          <a:xfrm>
            <a:off x="366713" y="957263"/>
            <a:ext cx="4630737" cy="3386137"/>
          </a:xfrm>
          <a:prstGeom prst="rect">
            <a:avLst/>
          </a:prstGeom>
          <a:noFill/>
          <a:ln w="9525">
            <a:noFill/>
            <a:miter lim="800000"/>
            <a:headEnd/>
            <a:tailEnd/>
          </a:ln>
        </p:spPr>
        <p:txBody>
          <a:bodyPr/>
          <a:lstStyle/>
          <a:p>
            <a:pPr marL="228600" indent="-228600" defTabSz="914400">
              <a:lnSpc>
                <a:spcPct val="85000"/>
              </a:lnSpc>
              <a:spcBef>
                <a:spcPts val="1200"/>
              </a:spcBef>
              <a:buFont typeface="Arial" charset="0"/>
              <a:buBlip>
                <a:blip r:embed="rId5"/>
              </a:buBlip>
            </a:pPr>
            <a:r>
              <a:rPr lang="ru-RU">
                <a:solidFill>
                  <a:srgbClr val="3F3F3F"/>
                </a:solidFill>
              </a:rPr>
              <a:t>Возможность скачивания последних релизов ПО </a:t>
            </a:r>
            <a:r>
              <a:rPr lang="en-US">
                <a:solidFill>
                  <a:srgbClr val="3F3F3F"/>
                </a:solidFill>
              </a:rPr>
              <a:t>(Device, BootROM, XMOD, Slot) </a:t>
            </a:r>
            <a:r>
              <a:rPr lang="ru-RU">
                <a:solidFill>
                  <a:srgbClr val="3F3F3F"/>
                </a:solidFill>
              </a:rPr>
              <a:t>с сайта</a:t>
            </a:r>
            <a:r>
              <a:rPr lang="en-US">
                <a:solidFill>
                  <a:srgbClr val="3F3F3F"/>
                </a:solidFill>
              </a:rPr>
              <a:t> Extreme Networks</a:t>
            </a:r>
          </a:p>
          <a:p>
            <a:pPr marL="228600" indent="-228600" defTabSz="914400">
              <a:lnSpc>
                <a:spcPct val="85000"/>
              </a:lnSpc>
              <a:spcBef>
                <a:spcPts val="1200"/>
              </a:spcBef>
              <a:buFont typeface="Arial" charset="0"/>
              <a:buBlip>
                <a:blip r:embed="rId5"/>
              </a:buBlip>
            </a:pPr>
            <a:r>
              <a:rPr lang="ru-RU">
                <a:solidFill>
                  <a:srgbClr val="3F3F3F"/>
                </a:solidFill>
              </a:rPr>
              <a:t>Возможность распределять и активировать ПО как на отдельных устройствах так и на группах устройств при помощи всего нескольких кликов</a:t>
            </a:r>
            <a:endParaRPr lang="en-US">
              <a:solidFill>
                <a:srgbClr val="3F3F3F"/>
              </a:solidFill>
            </a:endParaRPr>
          </a:p>
          <a:p>
            <a:pPr marL="228600" indent="-228600" defTabSz="914400">
              <a:lnSpc>
                <a:spcPct val="85000"/>
              </a:lnSpc>
              <a:spcBef>
                <a:spcPts val="1200"/>
              </a:spcBef>
              <a:buFont typeface="Arial" charset="0"/>
              <a:buBlip>
                <a:blip r:embed="rId5"/>
              </a:buBlip>
            </a:pPr>
            <a:r>
              <a:rPr lang="ru-RU">
                <a:solidFill>
                  <a:srgbClr val="3F3F3F"/>
                </a:solidFill>
              </a:rPr>
              <a:t>Полный отчет об установленных на устройствах версих ПО</a:t>
            </a:r>
            <a:endParaRPr lang="en-US">
              <a:solidFill>
                <a:srgbClr val="3F3F3F"/>
              </a:solidFill>
            </a:endParaRPr>
          </a:p>
          <a:p>
            <a:pPr marL="228600" indent="-228600" defTabSz="914400">
              <a:lnSpc>
                <a:spcPct val="85000"/>
              </a:lnSpc>
              <a:spcBef>
                <a:spcPts val="1200"/>
              </a:spcBef>
              <a:buFont typeface="Arial" charset="0"/>
              <a:buBlip>
                <a:blip r:embed="rId5"/>
              </a:buBlip>
            </a:pPr>
            <a:r>
              <a:rPr lang="ru-RU">
                <a:solidFill>
                  <a:srgbClr val="3F3F3F"/>
                </a:solidFill>
              </a:rPr>
              <a:t>Создание «стандартной» версии ПО и построение отчета об отклонениях от стандартной версии на устройствах</a:t>
            </a:r>
            <a:endParaRPr lang="en-US">
              <a:solidFill>
                <a:srgbClr val="3F3F3F"/>
              </a:solidFill>
            </a:endParaRPr>
          </a:p>
          <a:p>
            <a:pPr marL="228600" indent="-228600" defTabSz="914400">
              <a:lnSpc>
                <a:spcPct val="85000"/>
              </a:lnSpc>
              <a:spcBef>
                <a:spcPts val="1200"/>
              </a:spcBef>
              <a:buFont typeface="Arial" charset="0"/>
              <a:buBlip>
                <a:blip r:embed="rId5"/>
              </a:buBlip>
            </a:pPr>
            <a:r>
              <a:rPr lang="ru-RU">
                <a:solidFill>
                  <a:srgbClr val="3F3F3F"/>
                </a:solidFill>
              </a:rPr>
              <a:t>Подключение к устройствам по протоколу </a:t>
            </a:r>
            <a:r>
              <a:rPr lang="en-US">
                <a:solidFill>
                  <a:srgbClr val="3F3F3F"/>
                </a:solidFill>
              </a:rPr>
              <a:t>Telnet</a:t>
            </a:r>
          </a:p>
          <a:p>
            <a:pPr marL="228600" indent="-228600" defTabSz="914400">
              <a:lnSpc>
                <a:spcPct val="85000"/>
              </a:lnSpc>
              <a:spcBef>
                <a:spcPts val="600"/>
              </a:spcBef>
              <a:buFont typeface="Arial" charset="0"/>
              <a:buNone/>
            </a:pPr>
            <a:endParaRPr lang="en-US">
              <a:solidFill>
                <a:srgbClr val="3F3F3F"/>
              </a:solidFill>
            </a:endParaRPr>
          </a:p>
        </p:txBody>
      </p:sp>
      <p:sp>
        <p:nvSpPr>
          <p:cNvPr id="14" name="Rectangle 13"/>
          <p:cNvSpPr/>
          <p:nvPr/>
        </p:nvSpPr>
        <p:spPr>
          <a:xfrm>
            <a:off x="-355600" y="5811838"/>
            <a:ext cx="9880600" cy="882650"/>
          </a:xfrm>
          <a:prstGeom prst="rect">
            <a:avLst/>
          </a:prstGeom>
          <a:gradFill>
            <a:gsLst>
              <a:gs pos="0">
                <a:schemeClr val="accent3">
                  <a:shade val="51000"/>
                  <a:satMod val="130000"/>
                </a:schemeClr>
              </a:gs>
              <a:gs pos="54000">
                <a:schemeClr val="accent3">
                  <a:shade val="93000"/>
                  <a:satMod val="130000"/>
                  <a:alpha val="67000"/>
                </a:schemeClr>
              </a:gs>
              <a:gs pos="100000">
                <a:schemeClr val="accent3">
                  <a:shade val="94000"/>
                  <a:satMod val="135000"/>
                </a:schemeClr>
              </a:gs>
            </a:gsLst>
          </a:grad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07885" name="Rectangle 14"/>
          <p:cNvSpPr>
            <a:spLocks noChangeArrowheads="1"/>
          </p:cNvSpPr>
          <p:nvPr/>
        </p:nvSpPr>
        <p:spPr bwMode="auto">
          <a:xfrm>
            <a:off x="-355600" y="5792788"/>
            <a:ext cx="9880600" cy="708025"/>
          </a:xfrm>
          <a:prstGeom prst="rect">
            <a:avLst/>
          </a:prstGeom>
          <a:noFill/>
          <a:ln w="9525">
            <a:noFill/>
            <a:miter lim="800000"/>
            <a:headEnd/>
            <a:tailEnd/>
          </a:ln>
        </p:spPr>
        <p:txBody>
          <a:bodyPr>
            <a:spAutoFit/>
          </a:bodyPr>
          <a:lstStyle/>
          <a:p>
            <a:pPr algn="ctr"/>
            <a:r>
              <a:rPr lang="ru-RU" sz="2000" b="1" i="1">
                <a:solidFill>
                  <a:schemeClr val="bg1"/>
                </a:solidFill>
              </a:rPr>
              <a:t>   Полная автоматизация поиска и скачивания новых версий ПО</a:t>
            </a:r>
            <a:endParaRPr lang="en-US" sz="2000" b="1" i="1">
              <a:solidFill>
                <a:schemeClr val="bg1"/>
              </a:solidFill>
            </a:endParaRPr>
          </a:p>
          <a:p>
            <a:pPr algn="ctr"/>
            <a:r>
              <a:rPr lang="ru-RU" sz="2000" b="1" i="1">
                <a:solidFill>
                  <a:schemeClr val="bg1"/>
                </a:solidFill>
              </a:rPr>
              <a:t>Упрощение процесса установки и обновления ПО</a:t>
            </a:r>
            <a:endParaRPr lang="en-US" sz="2000" b="1" i="1">
              <a:solidFill>
                <a:schemeClr val="bg1"/>
              </a:solidFill>
            </a:endParaRPr>
          </a:p>
        </p:txBody>
      </p:sp>
      <p:sp>
        <p:nvSpPr>
          <p:cNvPr id="16" name="Action Button: Sound 15">
            <a:hlinkClick r:id="" action="ppaction://noaction" highlightClick="1">
              <a:snd r:embed="rId6" name="applause.wav"/>
            </a:hlinkClick>
          </p:cNvPr>
          <p:cNvSpPr/>
          <p:nvPr/>
        </p:nvSpPr>
        <p:spPr>
          <a:xfrm>
            <a:off x="192088" y="5956300"/>
            <a:ext cx="355600" cy="381000"/>
          </a:xfrm>
          <a:prstGeom prst="actionButtonSound">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5" grpId="0" animBg="1"/>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p:cNvSpPr>
            <a:spLocks noGrp="1"/>
          </p:cNvSpPr>
          <p:nvPr>
            <p:ph type="title"/>
          </p:nvPr>
        </p:nvSpPr>
        <p:spPr/>
        <p:txBody>
          <a:bodyPr/>
          <a:lstStyle/>
          <a:p>
            <a:r>
              <a:rPr lang="ru-RU" smtClean="0">
                <a:cs typeface="Arial" charset="0"/>
              </a:rPr>
              <a:t>Управление конфигурациями</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4BEC8933-41CC-4551-A866-17DEB147F900}" type="slidenum">
              <a:rPr lang="en-US">
                <a:solidFill>
                  <a:schemeClr val="accent1"/>
                </a:solidFill>
              </a:rPr>
              <a:pPr>
                <a:defRPr/>
              </a:pPr>
              <a:t>77</a:t>
            </a:fld>
            <a:endParaRPr lang="en-US" dirty="0">
              <a:solidFill>
                <a:schemeClr val="accent1"/>
              </a:solidFill>
            </a:endParaRPr>
          </a:p>
        </p:txBody>
      </p:sp>
      <p:sp>
        <p:nvSpPr>
          <p:cNvPr id="20" name="Text Placeholder 19"/>
          <p:cNvSpPr>
            <a:spLocks noGrp="1"/>
          </p:cNvSpPr>
          <p:nvPr>
            <p:ph type="body" sz="quarter" idx="11"/>
          </p:nvPr>
        </p:nvSpPr>
        <p:spPr>
          <a:xfrm>
            <a:off x="95250" y="1163638"/>
            <a:ext cx="4762500" cy="4097337"/>
          </a:xfrm>
        </p:spPr>
        <p:txBody>
          <a:bodyPr rtlCol="0">
            <a:noAutofit/>
          </a:bodyPr>
          <a:lstStyle/>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a:t>Общие сведения о конфигурации устройств и состоянии резервной </a:t>
            </a:r>
            <a:r>
              <a:rPr lang="ru-RU" sz="1600" dirty="0" smtClean="0"/>
              <a:t>копии</a:t>
            </a:r>
            <a:r>
              <a:rPr lang="ru-RU" sz="1600" dirty="0"/>
              <a:t> </a:t>
            </a:r>
            <a:r>
              <a:rPr lang="ru-RU" sz="1600" dirty="0" smtClean="0"/>
              <a:t>файлов</a:t>
            </a:r>
            <a:endParaRPr lang="en-US" sz="1600" dirty="0" smtClean="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Сохранение истории внесения изменений в конфигурации и откат на предыдущие версии</a:t>
            </a:r>
            <a:endParaRPr lang="en-US" sz="1600" dirty="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Операции резервного копирования и восстановления конфигурационных файлов</a:t>
            </a:r>
            <a:endParaRPr lang="en-US" sz="1600" dirty="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Возможность поэтапного применения новой конфигурации на устройствах</a:t>
            </a:r>
            <a:endParaRPr lang="en-US" sz="1600" dirty="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Встроенный</a:t>
            </a:r>
            <a:r>
              <a:rPr lang="en-US" sz="1600" dirty="0" smtClean="0"/>
              <a:t> </a:t>
            </a:r>
            <a:r>
              <a:rPr lang="en-US" sz="1600" dirty="0"/>
              <a:t>TFTP </a:t>
            </a:r>
            <a:r>
              <a:rPr lang="ru-RU" sz="1600" dirty="0" smtClean="0"/>
              <a:t>сервер для хранения конфигураций устройств</a:t>
            </a:r>
            <a:endParaRPr lang="en-US" sz="1600" dirty="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Проверка отклонений от «стандартной» конфигурации? Принятой в качестве шаблона</a:t>
            </a:r>
            <a:endParaRPr lang="en-US" sz="1600" dirty="0" smtClean="0"/>
          </a:p>
          <a:p>
            <a:pPr marL="182880" indent="-182880" fontAlgn="auto">
              <a:lnSpc>
                <a:spcPct val="100000"/>
              </a:lnSpc>
              <a:spcBef>
                <a:spcPts val="600"/>
              </a:spcBef>
              <a:spcAft>
                <a:spcPts val="0"/>
              </a:spcAft>
              <a:buFont typeface="Arial" pitchFamily="34" charset="0"/>
              <a:buBlip>
                <a:blip r:embed="rId3"/>
              </a:buBlip>
              <a:defRPr/>
            </a:pPr>
            <a:r>
              <a:rPr lang="en-US" sz="1600" dirty="0" smtClean="0"/>
              <a:t> </a:t>
            </a:r>
            <a:r>
              <a:rPr lang="ru-RU" sz="1600" dirty="0" smtClean="0"/>
              <a:t>Поиск различий в конфигурационных файлах</a:t>
            </a:r>
            <a:endParaRPr lang="en-US" sz="1600" dirty="0"/>
          </a:p>
        </p:txBody>
      </p:sp>
      <p:sp>
        <p:nvSpPr>
          <p:cNvPr id="43" name="Rectangle 42"/>
          <p:cNvSpPr/>
          <p:nvPr/>
        </p:nvSpPr>
        <p:spPr>
          <a:xfrm>
            <a:off x="-355600" y="5548313"/>
            <a:ext cx="9880600" cy="884237"/>
          </a:xfrm>
          <a:prstGeom prst="rect">
            <a:avLst/>
          </a:prstGeom>
          <a:gradFill>
            <a:gsLst>
              <a:gs pos="0">
                <a:schemeClr val="accent3">
                  <a:shade val="51000"/>
                  <a:satMod val="130000"/>
                </a:schemeClr>
              </a:gs>
              <a:gs pos="54000">
                <a:schemeClr val="accent3">
                  <a:shade val="93000"/>
                  <a:satMod val="130000"/>
                  <a:alpha val="67000"/>
                </a:schemeClr>
              </a:gs>
              <a:gs pos="100000">
                <a:schemeClr val="accent3">
                  <a:shade val="94000"/>
                  <a:satMod val="135000"/>
                </a:schemeClr>
              </a:gs>
            </a:gsLst>
          </a:grad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08901" name="Rectangle 43"/>
          <p:cNvSpPr>
            <a:spLocks noChangeArrowheads="1"/>
          </p:cNvSpPr>
          <p:nvPr/>
        </p:nvSpPr>
        <p:spPr bwMode="auto">
          <a:xfrm>
            <a:off x="-355600" y="5637213"/>
            <a:ext cx="9880600" cy="646112"/>
          </a:xfrm>
          <a:prstGeom prst="rect">
            <a:avLst/>
          </a:prstGeom>
          <a:noFill/>
          <a:ln w="9525">
            <a:noFill/>
            <a:miter lim="800000"/>
            <a:headEnd/>
            <a:tailEnd/>
          </a:ln>
        </p:spPr>
        <p:txBody>
          <a:bodyPr>
            <a:spAutoFit/>
          </a:bodyPr>
          <a:lstStyle/>
          <a:p>
            <a:pPr algn="ctr"/>
            <a:r>
              <a:rPr lang="ru-RU" b="1" i="1">
                <a:solidFill>
                  <a:schemeClr val="bg1"/>
                </a:solidFill>
              </a:rPr>
              <a:t>Обеспечьте полную безопасность проведения любых изменений</a:t>
            </a:r>
            <a:endParaRPr lang="en-US" b="1" i="1">
              <a:solidFill>
                <a:schemeClr val="bg1"/>
              </a:solidFill>
            </a:endParaRPr>
          </a:p>
          <a:p>
            <a:pPr marL="0" lvl="1" algn="ctr"/>
            <a:r>
              <a:rPr lang="ru-RU" b="1" i="1">
                <a:solidFill>
                  <a:schemeClr val="bg1"/>
                </a:solidFill>
              </a:rPr>
              <a:t>Автоматизируйте повторяющиеся трудоемкие операции</a:t>
            </a:r>
            <a:endParaRPr lang="en-US" b="1" i="1">
              <a:solidFill>
                <a:schemeClr val="bg1"/>
              </a:solidFill>
            </a:endParaRPr>
          </a:p>
        </p:txBody>
      </p:sp>
      <p:sp>
        <p:nvSpPr>
          <p:cNvPr id="45" name="Action Button: Sound 44">
            <a:hlinkClick r:id="" action="ppaction://noaction" highlightClick="1">
              <a:snd r:embed="rId4" name="applause.wav"/>
            </a:hlinkClick>
          </p:cNvPr>
          <p:cNvSpPr/>
          <p:nvPr/>
        </p:nvSpPr>
        <p:spPr>
          <a:xfrm>
            <a:off x="192088" y="5800725"/>
            <a:ext cx="355600" cy="381000"/>
          </a:xfrm>
          <a:prstGeom prst="actionButtonSound">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en-US"/>
          </a:p>
        </p:txBody>
      </p:sp>
      <p:pic>
        <p:nvPicPr>
          <p:cNvPr id="145410" name="Picture 2"/>
          <p:cNvPicPr>
            <a:picLocks noChangeAspect="1" noChangeArrowheads="1"/>
          </p:cNvPicPr>
          <p:nvPr/>
        </p:nvPicPr>
        <p:blipFill>
          <a:blip r:embed="rId5"/>
          <a:srcRect/>
          <a:stretch>
            <a:fillRect/>
          </a:stretch>
        </p:blipFill>
        <p:spPr bwMode="auto">
          <a:xfrm>
            <a:off x="4857750" y="1201738"/>
            <a:ext cx="4156075" cy="2468562"/>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sp>
        <p:nvSpPr>
          <p:cNvPr id="37" name="Rectangle 36"/>
          <p:cNvSpPr/>
          <p:nvPr/>
        </p:nvSpPr>
        <p:spPr bwMode="gray">
          <a:xfrm>
            <a:off x="5776913" y="1765300"/>
            <a:ext cx="2405062" cy="11779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Общие сведения о конфигурации устройств и состоянии резервной копии</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pic>
        <p:nvPicPr>
          <p:cNvPr id="38" name="Picture 4"/>
          <p:cNvPicPr>
            <a:picLocks noChangeAspect="1" noChangeArrowheads="1"/>
          </p:cNvPicPr>
          <p:nvPr/>
        </p:nvPicPr>
        <p:blipFill rotWithShape="1">
          <a:blip r:embed="rId6"/>
          <a:srcRect t="26000"/>
          <a:stretch/>
        </p:blipFill>
        <p:spPr bwMode="auto">
          <a:xfrm>
            <a:off x="4857750" y="4008438"/>
            <a:ext cx="4156075" cy="1252537"/>
          </a:xfrm>
          <a:prstGeom prst="rect">
            <a:avLst/>
          </a:prstGeom>
          <a:ln>
            <a:noFill/>
          </a:ln>
          <a:effectLst>
            <a:outerShdw blurRad="190500" algn="tl" rotWithShape="0">
              <a:srgbClr val="000000">
                <a:alpha val="70000"/>
              </a:srgbClr>
            </a:outerShdw>
          </a:effectLst>
        </p:spPr>
      </p:pic>
      <p:sp>
        <p:nvSpPr>
          <p:cNvPr id="47" name="Rectangle 46"/>
          <p:cNvSpPr/>
          <p:nvPr/>
        </p:nvSpPr>
        <p:spPr bwMode="gray">
          <a:xfrm>
            <a:off x="5605463" y="4383088"/>
            <a:ext cx="2876550" cy="5032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Поиск различий в конфигурационных файлах</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p:cNvSpPr>
            <a:spLocks noGrp="1"/>
          </p:cNvSpPr>
          <p:nvPr>
            <p:ph type="title"/>
          </p:nvPr>
        </p:nvSpPr>
        <p:spPr/>
        <p:txBody>
          <a:bodyPr/>
          <a:lstStyle/>
          <a:p>
            <a:r>
              <a:rPr lang="ru-RU" smtClean="0">
                <a:cs typeface="Arial" charset="0"/>
              </a:rPr>
              <a:t>Управление событиями и оповещениями</a:t>
            </a:r>
            <a:endParaRPr smtClean="0">
              <a:cs typeface="Arial" charset="0"/>
            </a:endParaRPr>
          </a:p>
        </p:txBody>
      </p:sp>
      <p:sp>
        <p:nvSpPr>
          <p:cNvPr id="3" name="Slide Number Placeholder 2"/>
          <p:cNvSpPr>
            <a:spLocks noGrp="1"/>
          </p:cNvSpPr>
          <p:nvPr>
            <p:ph type="sldNum" sz="quarter" idx="12"/>
          </p:nvPr>
        </p:nvSpPr>
        <p:spPr/>
        <p:txBody>
          <a:bodyPr/>
          <a:lstStyle/>
          <a:p>
            <a:pPr>
              <a:defRPr/>
            </a:pPr>
            <a:fld id="{A7F1313E-D3E5-411B-AE40-EDE9E28D6960}" type="slidenum">
              <a:rPr lang="en-US">
                <a:solidFill>
                  <a:schemeClr val="accent1"/>
                </a:solidFill>
              </a:rPr>
              <a:pPr>
                <a:defRPr/>
              </a:pPr>
              <a:t>78</a:t>
            </a:fld>
            <a:endParaRPr lang="en-US" dirty="0">
              <a:solidFill>
                <a:schemeClr val="accent1"/>
              </a:solidFill>
            </a:endParaRPr>
          </a:p>
        </p:txBody>
      </p:sp>
      <p:sp>
        <p:nvSpPr>
          <p:cNvPr id="16" name="Text Placeholder 15"/>
          <p:cNvSpPr>
            <a:spLocks noGrp="1"/>
          </p:cNvSpPr>
          <p:nvPr>
            <p:ph type="body" sz="quarter" idx="11"/>
          </p:nvPr>
        </p:nvSpPr>
        <p:spPr>
          <a:xfrm>
            <a:off x="225425" y="1198563"/>
            <a:ext cx="4630738" cy="5273675"/>
          </a:xfrm>
        </p:spPr>
        <p:txBody>
          <a:bodyPr rtlCol="0">
            <a:noAutofit/>
          </a:bodyPr>
          <a:lstStyle/>
          <a:p>
            <a:pPr marL="182880" indent="-182880" fontAlgn="auto">
              <a:lnSpc>
                <a:spcPct val="100000"/>
              </a:lnSpc>
              <a:spcBef>
                <a:spcPts val="600"/>
              </a:spcBef>
              <a:spcAft>
                <a:spcPts val="0"/>
              </a:spcAft>
              <a:buFont typeface="Arial" pitchFamily="34" charset="0"/>
              <a:buBlip>
                <a:blip r:embed="rId3"/>
              </a:buBlip>
              <a:defRPr/>
            </a:pPr>
            <a:r>
              <a:rPr lang="en-US" sz="1900" dirty="0" smtClean="0"/>
              <a:t> </a:t>
            </a:r>
            <a:r>
              <a:rPr lang="ru-RU" sz="1900" dirty="0" smtClean="0"/>
              <a:t>Окно просмотра детальной информации о событиях, включая</a:t>
            </a:r>
            <a:r>
              <a:rPr lang="en-US" sz="1900" dirty="0" smtClean="0"/>
              <a:t> </a:t>
            </a:r>
            <a:r>
              <a:rPr lang="ru-RU" sz="1900" dirty="0" smtClean="0"/>
              <a:t>тип</a:t>
            </a:r>
            <a:r>
              <a:rPr lang="en-US" sz="1900" dirty="0" smtClean="0"/>
              <a:t>, </a:t>
            </a:r>
            <a:r>
              <a:rPr lang="ru-RU" sz="1900" dirty="0" smtClean="0"/>
              <a:t>уровень опасности</a:t>
            </a:r>
            <a:r>
              <a:rPr lang="en-US" sz="1900" dirty="0" smtClean="0"/>
              <a:t>, </a:t>
            </a:r>
            <a:r>
              <a:rPr lang="ru-RU" sz="1900" dirty="0" smtClean="0"/>
              <a:t>источник</a:t>
            </a:r>
            <a:r>
              <a:rPr lang="en-US" sz="1900" dirty="0" smtClean="0"/>
              <a:t>, </a:t>
            </a:r>
            <a:r>
              <a:rPr lang="ru-RU" sz="1900" dirty="0" smtClean="0"/>
              <a:t>статус</a:t>
            </a:r>
            <a:endParaRPr lang="en-US" sz="1900" dirty="0" smtClean="0"/>
          </a:p>
          <a:p>
            <a:pPr marL="182880" indent="-182880" fontAlgn="auto">
              <a:lnSpc>
                <a:spcPct val="100000"/>
              </a:lnSpc>
              <a:spcBef>
                <a:spcPts val="600"/>
              </a:spcBef>
              <a:spcAft>
                <a:spcPts val="0"/>
              </a:spcAft>
              <a:buFont typeface="Arial" pitchFamily="34" charset="0"/>
              <a:buBlip>
                <a:blip r:embed="rId3"/>
              </a:buBlip>
              <a:defRPr/>
            </a:pPr>
            <a:r>
              <a:rPr lang="en-US" sz="1900" dirty="0"/>
              <a:t> </a:t>
            </a:r>
            <a:r>
              <a:rPr lang="ru-RU" sz="1900" dirty="0" smtClean="0"/>
              <a:t>Определение собственных событий и оповещений</a:t>
            </a:r>
            <a:endParaRPr lang="en-US" sz="1900" dirty="0" smtClean="0"/>
          </a:p>
          <a:p>
            <a:pPr marL="182880" indent="-182880" fontAlgn="auto">
              <a:lnSpc>
                <a:spcPct val="100000"/>
              </a:lnSpc>
              <a:spcBef>
                <a:spcPts val="600"/>
              </a:spcBef>
              <a:spcAft>
                <a:spcPts val="0"/>
              </a:spcAft>
              <a:buFont typeface="Arial" pitchFamily="34" charset="0"/>
              <a:buBlip>
                <a:blip r:embed="rId3"/>
              </a:buBlip>
              <a:defRPr/>
            </a:pPr>
            <a:r>
              <a:rPr lang="en-US" sz="1900" dirty="0" smtClean="0"/>
              <a:t> Syslog </a:t>
            </a:r>
            <a:r>
              <a:rPr lang="ru-RU" sz="1900" dirty="0" smtClean="0"/>
              <a:t>сервер и </a:t>
            </a:r>
            <a:r>
              <a:rPr lang="en-US" sz="1900" dirty="0" smtClean="0"/>
              <a:t>Trap Receiver</a:t>
            </a:r>
            <a:r>
              <a:rPr lang="ru-RU" sz="1900" dirty="0" smtClean="0"/>
              <a:t>/</a:t>
            </a:r>
            <a:r>
              <a:rPr lang="en-US" sz="1900" dirty="0" smtClean="0"/>
              <a:t>Forwarder</a:t>
            </a:r>
          </a:p>
          <a:p>
            <a:pPr marL="182880" indent="-182880" fontAlgn="auto">
              <a:lnSpc>
                <a:spcPct val="100000"/>
              </a:lnSpc>
              <a:spcBef>
                <a:spcPts val="600"/>
              </a:spcBef>
              <a:spcAft>
                <a:spcPts val="0"/>
              </a:spcAft>
              <a:buFont typeface="Arial" pitchFamily="34" charset="0"/>
              <a:buBlip>
                <a:blip r:embed="rId3"/>
              </a:buBlip>
              <a:defRPr/>
            </a:pPr>
            <a:r>
              <a:rPr lang="en-US" sz="1900" dirty="0"/>
              <a:t> </a:t>
            </a:r>
            <a:r>
              <a:rPr lang="ru-RU" sz="1900" dirty="0" smtClean="0"/>
              <a:t>Экспорт событий в </a:t>
            </a:r>
            <a:r>
              <a:rPr lang="en-US" sz="1900" dirty="0" smtClean="0"/>
              <a:t>CSV </a:t>
            </a:r>
            <a:r>
              <a:rPr lang="ru-RU" sz="1900" dirty="0" smtClean="0"/>
              <a:t>файл</a:t>
            </a:r>
            <a:endParaRPr lang="en-US" sz="1900" dirty="0" smtClean="0"/>
          </a:p>
          <a:p>
            <a:pPr marL="182880" indent="-182880" fontAlgn="auto">
              <a:lnSpc>
                <a:spcPct val="100000"/>
              </a:lnSpc>
              <a:spcBef>
                <a:spcPts val="600"/>
              </a:spcBef>
              <a:spcAft>
                <a:spcPts val="0"/>
              </a:spcAft>
              <a:buFont typeface="Arial" pitchFamily="34" charset="0"/>
              <a:buBlip>
                <a:blip r:embed="rId3"/>
              </a:buBlip>
              <a:defRPr/>
            </a:pPr>
            <a:r>
              <a:rPr lang="en-US" sz="1900" dirty="0"/>
              <a:t> </a:t>
            </a:r>
            <a:r>
              <a:rPr lang="ru-RU" sz="1900" dirty="0" smtClean="0"/>
              <a:t>Возможность применения профилей трафика на основе событий</a:t>
            </a:r>
            <a:endParaRPr lang="en-US" sz="1900" dirty="0" smtClean="0"/>
          </a:p>
          <a:p>
            <a:pPr marL="182880" indent="-182880" fontAlgn="auto">
              <a:lnSpc>
                <a:spcPct val="100000"/>
              </a:lnSpc>
              <a:spcBef>
                <a:spcPts val="600"/>
              </a:spcBef>
              <a:spcAft>
                <a:spcPts val="0"/>
              </a:spcAft>
              <a:buFont typeface="Arial" pitchFamily="34" charset="0"/>
              <a:buBlip>
                <a:blip r:embed="rId3"/>
              </a:buBlip>
              <a:defRPr/>
            </a:pPr>
            <a:r>
              <a:rPr lang="en-US" sz="1900" dirty="0" smtClean="0"/>
              <a:t> </a:t>
            </a:r>
            <a:r>
              <a:rPr lang="ru-RU" sz="1900" dirty="0" smtClean="0"/>
              <a:t>Настраиваемые оповещения</a:t>
            </a:r>
            <a:endParaRPr lang="en-US" sz="1900" dirty="0" smtClean="0"/>
          </a:p>
          <a:p>
            <a:pPr marL="182880" indent="-182880" fontAlgn="auto">
              <a:lnSpc>
                <a:spcPct val="100000"/>
              </a:lnSpc>
              <a:spcBef>
                <a:spcPts val="600"/>
              </a:spcBef>
              <a:spcAft>
                <a:spcPts val="0"/>
              </a:spcAft>
              <a:buFont typeface="Arial" pitchFamily="34" charset="0"/>
              <a:buBlip>
                <a:blip r:embed="rId3"/>
              </a:buBlip>
              <a:defRPr/>
            </a:pPr>
            <a:r>
              <a:rPr lang="en-US" sz="1900" dirty="0" smtClean="0"/>
              <a:t> </a:t>
            </a:r>
            <a:r>
              <a:rPr lang="ru-RU" sz="1900" dirty="0" smtClean="0"/>
              <a:t>Система поиска и фильтры</a:t>
            </a:r>
            <a:endParaRPr lang="en-US" sz="1900" dirty="0" smtClean="0"/>
          </a:p>
          <a:p>
            <a:pPr fontAlgn="auto">
              <a:spcBef>
                <a:spcPts val="600"/>
              </a:spcBef>
              <a:spcAft>
                <a:spcPts val="0"/>
              </a:spcAft>
              <a:buFont typeface="Arial" pitchFamily="34" charset="0"/>
              <a:buChar char="•"/>
              <a:defRPr/>
            </a:pPr>
            <a:endParaRPr lang="en-US" sz="1400" dirty="0"/>
          </a:p>
        </p:txBody>
      </p:sp>
      <p:sp>
        <p:nvSpPr>
          <p:cNvPr id="12" name="Rectangle 11"/>
          <p:cNvSpPr/>
          <p:nvPr/>
        </p:nvSpPr>
        <p:spPr>
          <a:xfrm>
            <a:off x="-355600" y="5595938"/>
            <a:ext cx="9880600" cy="884237"/>
          </a:xfrm>
          <a:prstGeom prst="rect">
            <a:avLst/>
          </a:prstGeom>
          <a:gradFill>
            <a:gsLst>
              <a:gs pos="0">
                <a:schemeClr val="accent3">
                  <a:shade val="51000"/>
                  <a:satMod val="130000"/>
                </a:schemeClr>
              </a:gs>
              <a:gs pos="54000">
                <a:schemeClr val="accent3">
                  <a:shade val="93000"/>
                  <a:satMod val="130000"/>
                  <a:alpha val="67000"/>
                </a:schemeClr>
              </a:gs>
              <a:gs pos="100000">
                <a:schemeClr val="accent3">
                  <a:shade val="94000"/>
                  <a:satMod val="135000"/>
                </a:schemeClr>
              </a:gs>
            </a:gsLst>
          </a:gradFill>
          <a:ln/>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10949" name="Rectangle 12"/>
          <p:cNvSpPr>
            <a:spLocks noChangeArrowheads="1"/>
          </p:cNvSpPr>
          <p:nvPr/>
        </p:nvSpPr>
        <p:spPr bwMode="auto">
          <a:xfrm>
            <a:off x="-355600" y="5683250"/>
            <a:ext cx="9880600" cy="585788"/>
          </a:xfrm>
          <a:prstGeom prst="rect">
            <a:avLst/>
          </a:prstGeom>
          <a:noFill/>
          <a:ln w="9525">
            <a:noFill/>
            <a:miter lim="800000"/>
            <a:headEnd/>
            <a:tailEnd/>
          </a:ln>
        </p:spPr>
        <p:txBody>
          <a:bodyPr>
            <a:spAutoFit/>
          </a:bodyPr>
          <a:lstStyle/>
          <a:p>
            <a:pPr algn="ctr"/>
            <a:r>
              <a:rPr lang="ru-RU" sz="1600" b="1" i="1">
                <a:solidFill>
                  <a:schemeClr val="bg1"/>
                </a:solidFill>
              </a:rPr>
              <a:t>Проактивный мониторинг неисправностей </a:t>
            </a:r>
            <a:r>
              <a:rPr lang="en-US" sz="1600" b="1" i="1">
                <a:solidFill>
                  <a:schemeClr val="bg1"/>
                </a:solidFill>
              </a:rPr>
              <a:t>– </a:t>
            </a:r>
            <a:r>
              <a:rPr lang="ru-RU" sz="1600" b="1" i="1">
                <a:solidFill>
                  <a:schemeClr val="bg1"/>
                </a:solidFill>
              </a:rPr>
              <a:t>снижение времени простоя</a:t>
            </a:r>
            <a:endParaRPr lang="en-US" sz="1600" b="1" i="1">
              <a:solidFill>
                <a:schemeClr val="bg1"/>
              </a:solidFill>
            </a:endParaRPr>
          </a:p>
          <a:p>
            <a:pPr marL="0" lvl="1" algn="ctr"/>
            <a:r>
              <a:rPr lang="ru-RU" sz="1600" b="1" i="1">
                <a:solidFill>
                  <a:schemeClr val="bg1"/>
                </a:solidFill>
              </a:rPr>
              <a:t>Поддержка работоспособности сети и контроль в режиме 24/7</a:t>
            </a:r>
            <a:endParaRPr lang="en-US" sz="1600" b="1" i="1">
              <a:solidFill>
                <a:schemeClr val="bg1"/>
              </a:solidFill>
            </a:endParaRPr>
          </a:p>
        </p:txBody>
      </p:sp>
      <p:sp>
        <p:nvSpPr>
          <p:cNvPr id="14" name="Action Button: Sound 13">
            <a:hlinkClick r:id="" action="ppaction://noaction" highlightClick="1">
              <a:snd r:embed="rId4" name="applause.wav"/>
            </a:hlinkClick>
          </p:cNvPr>
          <p:cNvSpPr/>
          <p:nvPr/>
        </p:nvSpPr>
        <p:spPr>
          <a:xfrm>
            <a:off x="192088" y="5846763"/>
            <a:ext cx="355600" cy="381000"/>
          </a:xfrm>
          <a:prstGeom prst="actionButtonSound">
            <a:avLst/>
          </a:prstGeom>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endParaRPr lang="en-US"/>
          </a:p>
        </p:txBody>
      </p:sp>
      <p:pic>
        <p:nvPicPr>
          <p:cNvPr id="146434" name="Picture 2"/>
          <p:cNvPicPr>
            <a:picLocks noChangeAspect="1" noChangeArrowheads="1"/>
          </p:cNvPicPr>
          <p:nvPr/>
        </p:nvPicPr>
        <p:blipFill>
          <a:blip r:embed="rId5"/>
          <a:srcRect/>
          <a:stretch>
            <a:fillRect/>
          </a:stretch>
        </p:blipFill>
        <p:spPr bwMode="auto">
          <a:xfrm>
            <a:off x="4860925" y="801688"/>
            <a:ext cx="4164013" cy="1974850"/>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sp>
        <p:nvSpPr>
          <p:cNvPr id="25" name="Rectangle 24"/>
          <p:cNvSpPr/>
          <p:nvPr/>
        </p:nvSpPr>
        <p:spPr>
          <a:xfrm>
            <a:off x="5938838" y="1303338"/>
            <a:ext cx="2009775" cy="9667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Детальное отображение лога предупреждений</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pic>
        <p:nvPicPr>
          <p:cNvPr id="146435" name="Picture 3"/>
          <p:cNvPicPr>
            <a:picLocks noChangeAspect="1" noChangeArrowheads="1"/>
          </p:cNvPicPr>
          <p:nvPr/>
        </p:nvPicPr>
        <p:blipFill>
          <a:blip r:embed="rId6"/>
          <a:srcRect/>
          <a:stretch>
            <a:fillRect/>
          </a:stretch>
        </p:blipFill>
        <p:spPr bwMode="auto">
          <a:xfrm>
            <a:off x="4860925" y="2873375"/>
            <a:ext cx="4164013" cy="2565400"/>
          </a:xfrm>
          <a:prstGeom prst="rect">
            <a:avLst/>
          </a:prstGeom>
          <a:ln>
            <a:noFill/>
          </a:ln>
          <a:effectLst>
            <a:outerShdw blurRad="190500" algn="tl" rotWithShape="0">
              <a:srgbClr val="000000">
                <a:alpha val="70000"/>
              </a:srgbClr>
            </a:outerShdw>
          </a:effectLst>
          <a:extLst>
            <a:ext uri="{909E8E84-426E-40dd-AFC4-6F175D3DCCD1}"/>
            <a:ext uri="{91240B29-F687-4f45-9708-019B960494DF}"/>
          </a:extLst>
        </p:spPr>
      </p:pic>
      <p:sp>
        <p:nvSpPr>
          <p:cNvPr id="26" name="Rectangle 25"/>
          <p:cNvSpPr/>
          <p:nvPr/>
        </p:nvSpPr>
        <p:spPr>
          <a:xfrm>
            <a:off x="6045200" y="3786188"/>
            <a:ext cx="1795463" cy="739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ru-RU" sz="1600" b="1">
                <a:solidFill>
                  <a:schemeClr val="bg1"/>
                </a:solidFill>
                <a:effectLst>
                  <a:outerShdw blurRad="38100" dist="38100" dir="2700000" algn="tl">
                    <a:srgbClr val="000000"/>
                  </a:outerShdw>
                </a:effectLst>
                <a:latin typeface="Arial (Body)"/>
                <a:ea typeface="Arial (Body)"/>
                <a:cs typeface="Arial (Body)"/>
              </a:rPr>
              <a:t>Определение и настройка оповещений</a:t>
            </a:r>
            <a:endParaRPr lang="en-US" sz="1600" b="1">
              <a:solidFill>
                <a:schemeClr val="bg1"/>
              </a:solidFill>
              <a:effectLst>
                <a:outerShdw blurRad="38100" dist="38100" dir="2700000" algn="tl">
                  <a:srgbClr val="000000"/>
                </a:outerShdw>
              </a:effectLst>
              <a:latin typeface="Arial (Body)"/>
              <a:ea typeface="Arial (Body)"/>
              <a:cs typeface="Arial (Body)"/>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a:grpSpLocks/>
          </p:cNvGrpSpPr>
          <p:nvPr/>
        </p:nvGrpSpPr>
        <p:grpSpPr bwMode="auto">
          <a:xfrm>
            <a:off x="2628900" y="1590675"/>
            <a:ext cx="3879850" cy="3889375"/>
            <a:chOff x="3132871" y="1431925"/>
            <a:chExt cx="3002194" cy="3009464"/>
          </a:xfrm>
        </p:grpSpPr>
        <p:pic>
          <p:nvPicPr>
            <p:cNvPr id="213000" name="Picture 38" descr="extreme_wheel.png"/>
            <p:cNvPicPr>
              <a:picLocks noChangeAspect="1"/>
            </p:cNvPicPr>
            <p:nvPr/>
          </p:nvPicPr>
          <p:blipFill>
            <a:blip r:embed="rId3"/>
            <a:srcRect/>
            <a:stretch>
              <a:fillRect/>
            </a:stretch>
          </p:blipFill>
          <p:spPr bwMode="auto">
            <a:xfrm>
              <a:off x="4650084" y="1431925"/>
              <a:ext cx="1484981" cy="2247012"/>
            </a:xfrm>
            <a:prstGeom prst="rect">
              <a:avLst/>
            </a:prstGeom>
            <a:noFill/>
            <a:ln w="9525">
              <a:noFill/>
              <a:miter lim="800000"/>
              <a:headEnd/>
              <a:tailEnd/>
            </a:ln>
          </p:spPr>
        </p:pic>
        <p:pic>
          <p:nvPicPr>
            <p:cNvPr id="213001" name="Picture 39" descr="extreme_wheel.png"/>
            <p:cNvPicPr>
              <a:picLocks noChangeAspect="1"/>
            </p:cNvPicPr>
            <p:nvPr/>
          </p:nvPicPr>
          <p:blipFill>
            <a:blip r:embed="rId4"/>
            <a:srcRect/>
            <a:stretch>
              <a:fillRect/>
            </a:stretch>
          </p:blipFill>
          <p:spPr bwMode="auto">
            <a:xfrm>
              <a:off x="3132871" y="1441450"/>
              <a:ext cx="1659694" cy="2216150"/>
            </a:xfrm>
            <a:prstGeom prst="rect">
              <a:avLst/>
            </a:prstGeom>
            <a:noFill/>
            <a:ln w="9525">
              <a:noFill/>
              <a:miter lim="800000"/>
              <a:headEnd/>
              <a:tailEnd/>
            </a:ln>
          </p:spPr>
        </p:pic>
        <p:pic>
          <p:nvPicPr>
            <p:cNvPr id="213002" name="Picture 40" descr="extreme_wheel.png"/>
            <p:cNvPicPr>
              <a:picLocks noChangeAspect="1"/>
            </p:cNvPicPr>
            <p:nvPr/>
          </p:nvPicPr>
          <p:blipFill>
            <a:blip r:embed="rId5"/>
            <a:srcRect/>
            <a:stretch>
              <a:fillRect/>
            </a:stretch>
          </p:blipFill>
          <p:spPr bwMode="auto">
            <a:xfrm>
              <a:off x="3341864" y="3383280"/>
              <a:ext cx="2579447" cy="1058109"/>
            </a:xfrm>
            <a:prstGeom prst="rect">
              <a:avLst/>
            </a:prstGeom>
            <a:noFill/>
            <a:ln w="9525">
              <a:noFill/>
              <a:miter lim="800000"/>
              <a:headEnd/>
              <a:tailEnd/>
            </a:ln>
          </p:spPr>
        </p:pic>
      </p:grpSp>
      <p:sp>
        <p:nvSpPr>
          <p:cNvPr id="212994" name="Title 1"/>
          <p:cNvSpPr>
            <a:spLocks noGrp="1"/>
          </p:cNvSpPr>
          <p:nvPr>
            <p:ph type="title"/>
          </p:nvPr>
        </p:nvSpPr>
        <p:spPr/>
        <p:txBody>
          <a:bodyPr/>
          <a:lstStyle/>
          <a:p>
            <a:r>
              <a:rPr lang="ru-RU" smtClean="0">
                <a:cs typeface="Arial" charset="0"/>
              </a:rPr>
              <a:t>Управление сетевыми сервисами</a:t>
            </a:r>
            <a:endParaRPr smtClean="0">
              <a:cs typeface="Arial" charset="0"/>
            </a:endParaRPr>
          </a:p>
        </p:txBody>
      </p:sp>
      <p:sp>
        <p:nvSpPr>
          <p:cNvPr id="4" name="Slide Number Placeholder 3"/>
          <p:cNvSpPr>
            <a:spLocks noGrp="1"/>
          </p:cNvSpPr>
          <p:nvPr>
            <p:ph type="sldNum" sz="quarter" idx="10"/>
          </p:nvPr>
        </p:nvSpPr>
        <p:spPr/>
        <p:txBody>
          <a:bodyPr rtlCol="0"/>
          <a:lstStyle/>
          <a:p>
            <a:pPr fontAlgn="auto">
              <a:spcBef>
                <a:spcPts val="0"/>
              </a:spcBef>
              <a:spcAft>
                <a:spcPts val="0"/>
              </a:spcAft>
              <a:defRPr/>
            </a:pPr>
            <a:fld id="{3CF53105-ACFD-4DAE-9036-DABDD04BEF61}" type="slidenum">
              <a:rPr lang="en-US">
                <a:solidFill>
                  <a:schemeClr val="accent1"/>
                </a:solidFill>
                <a:latin typeface="+mj-lt"/>
                <a:cs typeface="+mn-cs"/>
              </a:rPr>
              <a:pPr fontAlgn="auto">
                <a:spcBef>
                  <a:spcPts val="0"/>
                </a:spcBef>
                <a:spcAft>
                  <a:spcPts val="0"/>
                </a:spcAft>
                <a:defRPr/>
              </a:pPr>
              <a:t>79</a:t>
            </a:fld>
            <a:endParaRPr lang="en-US" dirty="0">
              <a:solidFill>
                <a:schemeClr val="accent1"/>
              </a:solidFill>
              <a:latin typeface="+mj-lt"/>
              <a:cs typeface="+mn-cs"/>
            </a:endParaRPr>
          </a:p>
        </p:txBody>
      </p:sp>
      <p:sp>
        <p:nvSpPr>
          <p:cNvPr id="34" name="TextBox 33"/>
          <p:cNvSpPr txBox="1"/>
          <p:nvPr/>
        </p:nvSpPr>
        <p:spPr>
          <a:xfrm>
            <a:off x="3636963" y="3111500"/>
            <a:ext cx="1873250" cy="785813"/>
          </a:xfrm>
          <a:prstGeom prst="rect">
            <a:avLst/>
          </a:prstGeom>
          <a:noFill/>
          <a:effectLst/>
        </p:spPr>
        <p:txBody>
          <a:bodyPr lIns="0" tIns="0" rIns="0" bIns="0" anchor="ctr" anchorCtr="1"/>
          <a:lstStyle/>
          <a:p>
            <a:pPr algn="ctr" defTabSz="914400" fontAlgn="auto">
              <a:lnSpc>
                <a:spcPct val="85000"/>
              </a:lnSpc>
              <a:spcBef>
                <a:spcPts val="600"/>
              </a:spcBef>
              <a:spcAft>
                <a:spcPts val="0"/>
              </a:spcAft>
              <a:defRPr/>
            </a:pPr>
            <a:r>
              <a:rPr lang="en-US" sz="2400" b="1" i="1" kern="0" dirty="0">
                <a:solidFill>
                  <a:srgbClr val="604479">
                    <a:lumMod val="50000"/>
                  </a:srgbClr>
                </a:solidFill>
                <a:latin typeface="+mn-lt"/>
                <a:cs typeface="+mn-cs"/>
              </a:rPr>
              <a:t>Service </a:t>
            </a:r>
            <a:br>
              <a:rPr lang="en-US" sz="2400" b="1" i="1" kern="0" dirty="0">
                <a:solidFill>
                  <a:srgbClr val="604479">
                    <a:lumMod val="50000"/>
                  </a:srgbClr>
                </a:solidFill>
                <a:latin typeface="+mn-lt"/>
                <a:cs typeface="+mn-cs"/>
              </a:rPr>
            </a:br>
            <a:r>
              <a:rPr lang="en-US" sz="2400" b="1" i="1" kern="0" dirty="0">
                <a:solidFill>
                  <a:srgbClr val="604479">
                    <a:lumMod val="50000"/>
                  </a:srgbClr>
                </a:solidFill>
                <a:latin typeface="+mn-lt"/>
                <a:cs typeface="+mn-cs"/>
              </a:rPr>
              <a:t>Life Cycle</a:t>
            </a:r>
          </a:p>
        </p:txBody>
      </p:sp>
      <p:sp>
        <p:nvSpPr>
          <p:cNvPr id="5" name="Rectangle 4"/>
          <p:cNvSpPr/>
          <p:nvPr/>
        </p:nvSpPr>
        <p:spPr>
          <a:xfrm rot="17822458">
            <a:off x="1971054" y="1945815"/>
            <a:ext cx="3271153" cy="2118389"/>
          </a:xfrm>
          <a:prstGeom prst="rect">
            <a:avLst/>
          </a:prstGeom>
        </p:spPr>
        <p:txBody>
          <a:bodyPr spcFirstLastPara="1" wrap="none">
            <a:prstTxWarp prst="textArchUp">
              <a:avLst>
                <a:gd name="adj" fmla="val 10777426"/>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000" b="1" spc="50" dirty="0">
                <a:ln w="11430"/>
                <a:solidFill>
                  <a:schemeClr val="tx2">
                    <a:lumMod val="60000"/>
                    <a:lumOff val="40000"/>
                  </a:schemeClr>
                </a:solidFill>
                <a:effectLst>
                  <a:outerShdw blurRad="76200" dist="50800" dir="5400000" algn="tl" rotWithShape="0">
                    <a:srgbClr val="000000">
                      <a:alpha val="65000"/>
                    </a:srgbClr>
                  </a:outerShdw>
                </a:effectLst>
                <a:latin typeface="+mn-lt"/>
                <a:cs typeface="+mn-cs"/>
              </a:rPr>
              <a:t>Provisioning &amp; Activation</a:t>
            </a:r>
          </a:p>
        </p:txBody>
      </p:sp>
      <p:sp>
        <p:nvSpPr>
          <p:cNvPr id="21" name="Rectangle 20"/>
          <p:cNvSpPr/>
          <p:nvPr/>
        </p:nvSpPr>
        <p:spPr>
          <a:xfrm rot="3584082">
            <a:off x="3945874" y="1907039"/>
            <a:ext cx="3271153" cy="2118389"/>
          </a:xfrm>
          <a:prstGeom prst="rect">
            <a:avLst/>
          </a:prstGeom>
        </p:spPr>
        <p:txBody>
          <a:bodyPr spcFirstLastPara="1" wrap="none">
            <a:prstTxWarp prst="textArchUp">
              <a:avLst>
                <a:gd name="adj" fmla="val 10777426"/>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000" b="1" spc="50" dirty="0">
                <a:ln w="11430"/>
                <a:solidFill>
                  <a:schemeClr val="accent2">
                    <a:lumMod val="60000"/>
                    <a:lumOff val="40000"/>
                  </a:schemeClr>
                </a:solidFill>
                <a:effectLst>
                  <a:outerShdw blurRad="76200" dist="50800" dir="5400000" algn="tl" rotWithShape="0">
                    <a:srgbClr val="000000">
                      <a:alpha val="65000"/>
                    </a:srgbClr>
                  </a:outerShdw>
                </a:effectLst>
                <a:latin typeface="+mn-lt"/>
                <a:cs typeface="+mn-cs"/>
              </a:rPr>
              <a:t>Monitoring &amp; Visualization</a:t>
            </a:r>
            <a:endParaRPr lang="en-US" sz="2000" b="1" spc="50" dirty="0">
              <a:ln w="11430"/>
              <a:solidFill>
                <a:schemeClr val="accent2">
                  <a:lumMod val="60000"/>
                  <a:lumOff val="40000"/>
                </a:schemeClr>
              </a:solidFill>
              <a:effectLst>
                <a:outerShdw blurRad="76200" dist="50800" dir="5400000" algn="tl" rotWithShape="0">
                  <a:srgbClr val="000000">
                    <a:alpha val="65000"/>
                  </a:srgbClr>
                </a:outerShdw>
              </a:effectLst>
              <a:latin typeface="+mn-lt"/>
              <a:cs typeface="+mn-cs"/>
            </a:endParaRPr>
          </a:p>
        </p:txBody>
      </p:sp>
      <p:sp>
        <p:nvSpPr>
          <p:cNvPr id="22" name="Rectangle 21"/>
          <p:cNvSpPr/>
          <p:nvPr/>
        </p:nvSpPr>
        <p:spPr>
          <a:xfrm rot="10800000" flipH="1" flipV="1">
            <a:off x="2813537" y="3479698"/>
            <a:ext cx="3496828" cy="2300632"/>
          </a:xfrm>
          <a:prstGeom prst="rect">
            <a:avLst/>
          </a:prstGeom>
        </p:spPr>
        <p:txBody>
          <a:bodyPr spcFirstLastPara="1" wrap="none">
            <a:prstTxWarp prst="textArchDown">
              <a:avLst>
                <a:gd name="adj" fmla="val 34298"/>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000" b="1" spc="50" dirty="0">
                <a:ln w="11430"/>
                <a:solidFill>
                  <a:schemeClr val="accent4">
                    <a:lumMod val="60000"/>
                    <a:lumOff val="40000"/>
                  </a:schemeClr>
                </a:solidFill>
                <a:effectLst>
                  <a:outerShdw blurRad="76200" dist="50800" dir="5400000" algn="tl" rotWithShape="0">
                    <a:srgbClr val="000000">
                      <a:alpha val="65000"/>
                    </a:srgbClr>
                  </a:outerShdw>
                </a:effectLst>
                <a:latin typeface="+mn-lt"/>
                <a:cs typeface="+mn-cs"/>
              </a:rPr>
              <a:t>Troubleshoot &amp; Optimization</a:t>
            </a:r>
            <a:endParaRPr lang="en-US" sz="2000" b="1" spc="50" dirty="0">
              <a:ln w="11430"/>
              <a:solidFill>
                <a:schemeClr val="accent4">
                  <a:lumMod val="60000"/>
                  <a:lumOff val="40000"/>
                </a:schemeClr>
              </a:solidFill>
              <a:effectLst>
                <a:outerShdw blurRad="76200" dist="50800" dir="5400000" algn="tl" rotWithShape="0">
                  <a:srgbClr val="000000">
                    <a:alpha val="65000"/>
                  </a:srgbClr>
                </a:outerShdw>
              </a:effectLst>
              <a:latin typeface="+mn-lt"/>
              <a:cs typeface="+mn-cs"/>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1)">
                                      <p:cBhvr>
                                        <p:cTn id="7" dur="20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1"/>
          <p:cNvSpPr>
            <a:spLocks noGrp="1"/>
          </p:cNvSpPr>
          <p:nvPr>
            <p:ph type="title"/>
          </p:nvPr>
        </p:nvSpPr>
        <p:spPr>
          <a:xfrm>
            <a:off x="225425" y="44450"/>
            <a:ext cx="8694738" cy="774700"/>
          </a:xfrm>
        </p:spPr>
        <p:txBody>
          <a:bodyPr/>
          <a:lstStyle/>
          <a:p>
            <a:r>
              <a:rPr sz="2000" smtClean="0">
                <a:cs typeface="Arial" charset="0"/>
              </a:rPr>
              <a:t>Summit X430 – Ports, Power &amp; Cooling, Weights &amp; Dimensions </a:t>
            </a:r>
          </a:p>
        </p:txBody>
      </p:sp>
      <p:sp>
        <p:nvSpPr>
          <p:cNvPr id="2" name="Slide Number Placeholder 1"/>
          <p:cNvSpPr>
            <a:spLocks noGrp="1"/>
          </p:cNvSpPr>
          <p:nvPr>
            <p:ph type="sldNum" sz="quarter" idx="10"/>
          </p:nvPr>
        </p:nvSpPr>
        <p:spPr/>
        <p:txBody>
          <a:bodyPr/>
          <a:lstStyle/>
          <a:p>
            <a:pPr>
              <a:defRPr/>
            </a:pPr>
            <a:fld id="{D770CA44-FE45-412D-9464-364C3D3D625D}" type="slidenum">
              <a:rPr lang="en-US">
                <a:solidFill>
                  <a:schemeClr val="accent1"/>
                </a:solidFill>
                <a:latin typeface="+mj-lt"/>
              </a:rPr>
              <a:pPr>
                <a:defRPr/>
              </a:pPr>
              <a:t>8</a:t>
            </a:fld>
            <a:endParaRPr lang="en-US" dirty="0">
              <a:solidFill>
                <a:schemeClr val="accent1"/>
              </a:solidFill>
              <a:latin typeface="+mj-lt"/>
            </a:endParaRPr>
          </a:p>
        </p:txBody>
      </p:sp>
      <p:graphicFrame>
        <p:nvGraphicFramePr>
          <p:cNvPr id="6" name="Table 5"/>
          <p:cNvGraphicFramePr>
            <a:graphicFrameLocks noGrp="1"/>
          </p:cNvGraphicFramePr>
          <p:nvPr/>
        </p:nvGraphicFramePr>
        <p:xfrm>
          <a:off x="223838" y="790575"/>
          <a:ext cx="8778875" cy="1512888"/>
        </p:xfrm>
        <a:graphic>
          <a:graphicData uri="http://schemas.openxmlformats.org/drawingml/2006/table">
            <a:tbl>
              <a:tblPr firstRow="1" bandRow="1">
                <a:tableStyleId>{5C22544A-7EE6-4342-B048-85BDC9FD1C3A}</a:tableStyleId>
              </a:tblPr>
              <a:tblGrid>
                <a:gridCol w="1280161"/>
                <a:gridCol w="1279719"/>
                <a:gridCol w="918303"/>
                <a:gridCol w="766402"/>
                <a:gridCol w="933053"/>
                <a:gridCol w="1521193"/>
                <a:gridCol w="1480080"/>
                <a:gridCol w="600254"/>
              </a:tblGrid>
              <a:tr h="807661">
                <a:tc>
                  <a:txBody>
                    <a:bodyPr/>
                    <a:lstStyle/>
                    <a:p>
                      <a:r>
                        <a:rPr lang="en-US" sz="1600" dirty="0" smtClean="0"/>
                        <a:t>Model</a:t>
                      </a:r>
                      <a:endParaRPr lang="en-US" sz="1600" dirty="0"/>
                    </a:p>
                  </a:txBody>
                  <a:tcPr/>
                </a:tc>
                <a:tc>
                  <a:txBody>
                    <a:bodyPr/>
                    <a:lstStyle/>
                    <a:p>
                      <a:pPr algn="ctr"/>
                      <a:r>
                        <a:rPr lang="en-US" sz="1600" dirty="0" smtClean="0"/>
                        <a:t>Active GE Ports</a:t>
                      </a:r>
                      <a:endParaRPr lang="en-US" sz="1600" dirty="0"/>
                    </a:p>
                  </a:txBody>
                  <a:tcPr/>
                </a:tc>
                <a:tc>
                  <a:txBody>
                    <a:bodyPr/>
                    <a:lstStyle/>
                    <a:p>
                      <a:pPr algn="ctr"/>
                      <a:r>
                        <a:rPr lang="en-US" sz="1600" dirty="0" smtClean="0"/>
                        <a:t>Copper GE Ports</a:t>
                      </a:r>
                      <a:endParaRPr lang="en-US" sz="1600" dirty="0"/>
                    </a:p>
                  </a:txBody>
                  <a:tcPr/>
                </a:tc>
                <a:tc>
                  <a:txBody>
                    <a:bodyPr/>
                    <a:lstStyle/>
                    <a:p>
                      <a:pPr algn="ctr"/>
                      <a:r>
                        <a:rPr lang="en-US" sz="1600" dirty="0" smtClean="0"/>
                        <a:t>Fiber GE Ports</a:t>
                      </a:r>
                      <a:endParaRPr lang="en-US" sz="1600" dirty="0"/>
                    </a:p>
                  </a:txBody>
                  <a:tcPr/>
                </a:tc>
                <a:tc>
                  <a:txBody>
                    <a:bodyPr/>
                    <a:lstStyle/>
                    <a:p>
                      <a:pPr algn="ctr"/>
                      <a:r>
                        <a:rPr lang="en-US" sz="1600" dirty="0" smtClean="0"/>
                        <a:t>Shared GE</a:t>
                      </a:r>
                      <a:r>
                        <a:rPr lang="en-US" sz="1600" baseline="0" dirty="0" smtClean="0"/>
                        <a:t> Ports</a:t>
                      </a:r>
                      <a:endParaRPr lang="en-US" sz="1600" dirty="0"/>
                    </a:p>
                  </a:txBody>
                  <a:tcPr/>
                </a:tc>
                <a:tc>
                  <a:txBody>
                    <a:bodyPr/>
                    <a:lstStyle/>
                    <a:p>
                      <a:pPr algn="ctr"/>
                      <a:r>
                        <a:rPr lang="en-US" sz="1600" dirty="0" smtClean="0"/>
                        <a:t>SummitStack Ports</a:t>
                      </a:r>
                      <a:endParaRPr lang="en-US" sz="1600" dirty="0"/>
                    </a:p>
                  </a:txBody>
                  <a:tcPr/>
                </a:tc>
                <a:tc>
                  <a:txBody>
                    <a:bodyPr/>
                    <a:lstStyle/>
                    <a:p>
                      <a:pPr algn="ctr"/>
                      <a:r>
                        <a:rPr lang="en-US" sz="1600" dirty="0" smtClean="0"/>
                        <a:t>10 GbE Ports</a:t>
                      </a:r>
                    </a:p>
                    <a:p>
                      <a:pPr algn="ctr"/>
                      <a:r>
                        <a:rPr lang="en-US" sz="1600" dirty="0" smtClean="0"/>
                        <a:t>SummitStack V</a:t>
                      </a:r>
                      <a:endParaRPr lang="en-US" sz="1600" dirty="0"/>
                    </a:p>
                  </a:txBody>
                  <a:tcPr/>
                </a:tc>
                <a:tc>
                  <a:txBody>
                    <a:bodyPr/>
                    <a:lstStyle/>
                    <a:p>
                      <a:pPr algn="ctr"/>
                      <a:r>
                        <a:rPr lang="en-US" sz="1600" dirty="0" smtClean="0"/>
                        <a:t>PoE+</a:t>
                      </a:r>
                      <a:endParaRPr lang="en-US" sz="1600" dirty="0"/>
                    </a:p>
                  </a:txBody>
                  <a:tcPr/>
                </a:tc>
              </a:tr>
              <a:tr h="345601">
                <a:tc>
                  <a:txBody>
                    <a:bodyPr/>
                    <a:lstStyle/>
                    <a:p>
                      <a:pPr marL="0" indent="0" algn="l" fontAlgn="b">
                        <a:buFont typeface="Arial" pitchFamily="34" charset="0"/>
                        <a:buNone/>
                      </a:pPr>
                      <a:r>
                        <a:rPr lang="en-US" sz="1200" b="0" i="0" u="none" strike="noStrike" kern="1200" dirty="0" smtClean="0">
                          <a:solidFill>
                            <a:srgbClr val="000000"/>
                          </a:solidFill>
                          <a:effectLst/>
                          <a:latin typeface="+mn-lt"/>
                          <a:ea typeface="+mn-ea"/>
                          <a:cs typeface="+mn-cs"/>
                        </a:rPr>
                        <a:t>Summit</a:t>
                      </a:r>
                      <a:r>
                        <a:rPr lang="en-US" sz="1200" b="0" i="0" u="none" strike="noStrike" dirty="0" smtClean="0">
                          <a:solidFill>
                            <a:srgbClr val="000000"/>
                          </a:solidFill>
                          <a:effectLst/>
                          <a:latin typeface="+mn-lt"/>
                        </a:rPr>
                        <a:t> </a:t>
                      </a:r>
                      <a:r>
                        <a:rPr lang="en-US" sz="1200" b="0" i="0" u="none" strike="noStrike" kern="1200" dirty="0" smtClean="0">
                          <a:solidFill>
                            <a:srgbClr val="000000"/>
                          </a:solidFill>
                          <a:effectLst/>
                          <a:latin typeface="+mn-lt"/>
                          <a:ea typeface="+mn-ea"/>
                          <a:cs typeface="+mn-cs"/>
                        </a:rPr>
                        <a:t>X430</a:t>
                      </a:r>
                      <a:r>
                        <a:rPr lang="en-US" sz="1200" b="0" i="0" u="none" strike="noStrike" dirty="0" smtClean="0">
                          <a:solidFill>
                            <a:srgbClr val="000000"/>
                          </a:solidFill>
                          <a:effectLst/>
                          <a:latin typeface="+mn-lt"/>
                        </a:rPr>
                        <a:t>-</a:t>
                      </a:r>
                      <a:r>
                        <a:rPr lang="en-US" sz="1200" u="none" strike="noStrike" kern="1200" dirty="0" smtClean="0">
                          <a:solidFill>
                            <a:schemeClr val="dk1"/>
                          </a:solidFill>
                          <a:effectLst/>
                          <a:latin typeface="+mn-lt"/>
                          <a:ea typeface="+mn-ea"/>
                          <a:cs typeface="+mn-cs"/>
                        </a:rPr>
                        <a:t>24t</a:t>
                      </a:r>
                      <a:endParaRPr lang="en-US" sz="1200" u="none" strike="noStrike" kern="1200" dirty="0">
                        <a:solidFill>
                          <a:schemeClr val="dk1"/>
                        </a:solidFill>
                        <a:effectLst/>
                        <a:latin typeface="+mn-lt"/>
                        <a:ea typeface="+mn-ea"/>
                        <a:cs typeface="+mn-cs"/>
                      </a:endParaRPr>
                    </a:p>
                  </a:txBody>
                  <a:tcPr marL="0" marR="0" marT="0" marB="0" anchor="ctr"/>
                </a:tc>
                <a:tc>
                  <a:txBody>
                    <a:bodyPr/>
                    <a:lstStyle/>
                    <a:p>
                      <a:pPr algn="ctr"/>
                      <a:r>
                        <a:rPr lang="en-US" sz="1200" dirty="0" smtClean="0">
                          <a:latin typeface="+mn-lt"/>
                        </a:rPr>
                        <a:t>28</a:t>
                      </a:r>
                      <a:endParaRPr lang="en-US" sz="1200" dirty="0">
                        <a:latin typeface="+mn-lt"/>
                      </a:endParaRPr>
                    </a:p>
                  </a:txBody>
                  <a:tcPr anchor="ctr"/>
                </a:tc>
                <a:tc>
                  <a:txBody>
                    <a:bodyPr/>
                    <a:lstStyle/>
                    <a:p>
                      <a:pPr algn="ctr"/>
                      <a:r>
                        <a:rPr lang="en-US" sz="1200" dirty="0" smtClean="0">
                          <a:latin typeface="+mn-lt"/>
                        </a:rPr>
                        <a:t>24</a:t>
                      </a:r>
                      <a:endParaRPr lang="en-US" sz="1200" dirty="0">
                        <a:latin typeface="+mn-lt"/>
                      </a:endParaRPr>
                    </a:p>
                  </a:txBody>
                  <a:tcPr anchor="ctr"/>
                </a:tc>
                <a:tc>
                  <a:txBody>
                    <a:bodyPr/>
                    <a:lstStyle/>
                    <a:p>
                      <a:pPr algn="ctr"/>
                      <a:r>
                        <a:rPr lang="en-US" sz="1200" dirty="0" smtClean="0">
                          <a:latin typeface="+mn-lt"/>
                        </a:rPr>
                        <a:t>4</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algn="ctr"/>
                      <a:endParaRPr lang="en-US" sz="1200" dirty="0">
                        <a:latin typeface="+mn-lt"/>
                      </a:endParaRPr>
                    </a:p>
                  </a:txBody>
                  <a:tcPr anchor="ctr"/>
                </a:tc>
              </a:tr>
              <a:tr h="345601">
                <a:tc>
                  <a:txBody>
                    <a:bodyPr/>
                    <a:lstStyle/>
                    <a:p>
                      <a:pPr marL="0" indent="0" algn="l" fontAlgn="b">
                        <a:buFont typeface="Arial" pitchFamily="34" charset="0"/>
                        <a:buNone/>
                      </a:pPr>
                      <a:r>
                        <a:rPr lang="en-US" sz="1200" b="0" i="0" u="none" strike="noStrike" dirty="0" smtClean="0">
                          <a:solidFill>
                            <a:srgbClr val="000000"/>
                          </a:solidFill>
                          <a:effectLst/>
                          <a:latin typeface="+mn-lt"/>
                        </a:rPr>
                        <a:t>Summit X430-</a:t>
                      </a:r>
                      <a:r>
                        <a:rPr lang="en-US" sz="1200" b="0" i="0" u="none" strike="noStrike" kern="1200" dirty="0" smtClean="0">
                          <a:solidFill>
                            <a:srgbClr val="000000"/>
                          </a:solidFill>
                          <a:effectLst/>
                          <a:latin typeface="+mn-lt"/>
                          <a:ea typeface="+mn-ea"/>
                          <a:cs typeface="+mn-cs"/>
                        </a:rPr>
                        <a:t>48t</a:t>
                      </a:r>
                      <a:endParaRPr lang="en-US" sz="1200" b="0" i="0" u="none" strike="noStrike" kern="1200" dirty="0">
                        <a:solidFill>
                          <a:srgbClr val="000000"/>
                        </a:solidFill>
                        <a:effectLst/>
                        <a:latin typeface="+mn-lt"/>
                        <a:ea typeface="+mn-ea"/>
                        <a:cs typeface="+mn-cs"/>
                      </a:endParaRPr>
                    </a:p>
                  </a:txBody>
                  <a:tcPr marL="0" marR="0" marT="0" marB="0" anchor="ctr"/>
                </a:tc>
                <a:tc>
                  <a:txBody>
                    <a:bodyPr/>
                    <a:lstStyle/>
                    <a:p>
                      <a:pPr algn="ctr"/>
                      <a:r>
                        <a:rPr lang="en-US" sz="1200" dirty="0" smtClean="0">
                          <a:latin typeface="+mn-lt"/>
                        </a:rPr>
                        <a:t>52</a:t>
                      </a:r>
                      <a:endParaRPr lang="en-US" sz="1200" dirty="0">
                        <a:latin typeface="+mn-lt"/>
                      </a:endParaRPr>
                    </a:p>
                  </a:txBody>
                  <a:tcPr anchor="ctr"/>
                </a:tc>
                <a:tc>
                  <a:txBody>
                    <a:bodyPr/>
                    <a:lstStyle/>
                    <a:p>
                      <a:pPr algn="ctr"/>
                      <a:r>
                        <a:rPr lang="en-US" sz="1200" dirty="0" smtClean="0">
                          <a:latin typeface="+mn-lt"/>
                        </a:rPr>
                        <a:t>48</a:t>
                      </a:r>
                      <a:endParaRPr lang="en-US" sz="1200" dirty="0">
                        <a:latin typeface="+mn-lt"/>
                      </a:endParaRPr>
                    </a:p>
                  </a:txBody>
                  <a:tcPr anchor="ctr"/>
                </a:tc>
                <a:tc>
                  <a:txBody>
                    <a:bodyPr/>
                    <a:lstStyle/>
                    <a:p>
                      <a:pPr algn="ctr"/>
                      <a:r>
                        <a:rPr lang="en-US" sz="1200" dirty="0" smtClean="0">
                          <a:latin typeface="+mn-lt"/>
                        </a:rPr>
                        <a:t>4</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algn="ctr"/>
                      <a:r>
                        <a:rPr lang="en-US" sz="1200" dirty="0" smtClean="0">
                          <a:latin typeface="+mn-lt"/>
                        </a:rPr>
                        <a:t>0</a:t>
                      </a:r>
                      <a:endParaRPr lang="en-US" sz="1200"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200" dirty="0" smtClean="0">
                        <a:latin typeface="+mn-lt"/>
                      </a:endParaRPr>
                    </a:p>
                  </a:txBody>
                  <a:tcPr anchor="ctr"/>
                </a:tc>
              </a:tr>
            </a:tbl>
          </a:graphicData>
        </a:graphic>
      </p:graphicFrame>
      <p:graphicFrame>
        <p:nvGraphicFramePr>
          <p:cNvPr id="7" name="Table 5"/>
          <p:cNvGraphicFramePr>
            <a:graphicFrameLocks noGrp="1"/>
          </p:cNvGraphicFramePr>
          <p:nvPr/>
        </p:nvGraphicFramePr>
        <p:xfrm>
          <a:off x="223838" y="2676525"/>
          <a:ext cx="8794750" cy="1643063"/>
        </p:xfrm>
        <a:graphic>
          <a:graphicData uri="http://schemas.openxmlformats.org/drawingml/2006/table">
            <a:tbl>
              <a:tblPr firstRow="1" bandRow="1">
                <a:tableStyleId>{F5AB1C69-6EDB-4FF4-983F-18BD219EF322}</a:tableStyleId>
              </a:tblPr>
              <a:tblGrid>
                <a:gridCol w="1286771"/>
                <a:gridCol w="871803"/>
                <a:gridCol w="773109"/>
                <a:gridCol w="930885"/>
                <a:gridCol w="606479"/>
                <a:gridCol w="817402"/>
                <a:gridCol w="817402"/>
                <a:gridCol w="817402"/>
                <a:gridCol w="925970"/>
                <a:gridCol w="948567"/>
              </a:tblGrid>
              <a:tr h="955196">
                <a:tc>
                  <a:txBody>
                    <a:bodyPr/>
                    <a:lstStyle/>
                    <a:p>
                      <a:r>
                        <a:rPr lang="en-US" sz="1200" dirty="0" smtClean="0"/>
                        <a:t>Model</a:t>
                      </a:r>
                      <a:endParaRPr lang="en-US" sz="1200" dirty="0"/>
                    </a:p>
                  </a:txBody>
                  <a:tcPr/>
                </a:tc>
                <a:tc>
                  <a:txBody>
                    <a:bodyPr/>
                    <a:lstStyle/>
                    <a:p>
                      <a:pPr algn="ctr"/>
                      <a:r>
                        <a:rPr lang="en-US" sz="1200" dirty="0" smtClean="0"/>
                        <a:t>Total</a:t>
                      </a:r>
                      <a:r>
                        <a:rPr lang="en-US" sz="1200" baseline="0" dirty="0" smtClean="0"/>
                        <a:t> </a:t>
                      </a:r>
                      <a:r>
                        <a:rPr lang="en-US" sz="1200" dirty="0" smtClean="0"/>
                        <a:t>Power (W)</a:t>
                      </a:r>
                      <a:endParaRPr lang="en-US" sz="1200" dirty="0"/>
                    </a:p>
                  </a:txBody>
                  <a:tcPr/>
                </a:tc>
                <a:tc>
                  <a:txBody>
                    <a:bodyPr/>
                    <a:lstStyle/>
                    <a:p>
                      <a:pPr algn="ctr"/>
                      <a:r>
                        <a:rPr lang="en-US" sz="1200" dirty="0" smtClean="0"/>
                        <a:t>PoE+ Budget</a:t>
                      </a:r>
                    </a:p>
                    <a:p>
                      <a:pPr algn="ctr"/>
                      <a:r>
                        <a:rPr lang="en-US" sz="1200" dirty="0" smtClean="0"/>
                        <a:t>(W)</a:t>
                      </a:r>
                      <a:endParaRPr lang="en-US" sz="1200" dirty="0"/>
                    </a:p>
                  </a:txBody>
                  <a:tcPr/>
                </a:tc>
                <a:tc>
                  <a:txBody>
                    <a:bodyPr/>
                    <a:lstStyle/>
                    <a:p>
                      <a:pPr algn="ctr"/>
                      <a:r>
                        <a:rPr lang="en-US" sz="1200" dirty="0" smtClean="0"/>
                        <a:t>Efficiency</a:t>
                      </a:r>
                      <a:endParaRPr lang="en-US" sz="1200" dirty="0"/>
                    </a:p>
                  </a:txBody>
                  <a:tcPr/>
                </a:tc>
                <a:tc>
                  <a:txBody>
                    <a:bodyPr/>
                    <a:lstStyle/>
                    <a:p>
                      <a:pPr algn="ctr"/>
                      <a:r>
                        <a:rPr lang="en-US" sz="1200" dirty="0" smtClean="0"/>
                        <a:t>EPS</a:t>
                      </a:r>
                      <a:endParaRPr lang="en-US" sz="1200" dirty="0"/>
                    </a:p>
                  </a:txBody>
                  <a:tcPr/>
                </a:tc>
                <a:tc>
                  <a:txBody>
                    <a:bodyPr/>
                    <a:lstStyle/>
                    <a:p>
                      <a:pPr algn="ctr"/>
                      <a:r>
                        <a:rPr lang="en-US" sz="1200" baseline="0" dirty="0" smtClean="0"/>
                        <a:t>Temp Range</a:t>
                      </a:r>
                    </a:p>
                    <a:p>
                      <a:pPr algn="ctr"/>
                      <a:r>
                        <a:rPr lang="en-US" sz="1200" baseline="0" dirty="0" smtClean="0"/>
                        <a:t> ̊C</a:t>
                      </a:r>
                      <a:endParaRPr lang="en-US" sz="1200" dirty="0"/>
                    </a:p>
                  </a:txBody>
                  <a:tcPr/>
                </a:tc>
                <a:tc>
                  <a:txBody>
                    <a:bodyPr/>
                    <a:lstStyle/>
                    <a:p>
                      <a:pPr algn="ctr"/>
                      <a:r>
                        <a:rPr lang="en-US" sz="1200" dirty="0" smtClean="0"/>
                        <a:t>Low Fan Speed (rpm)</a:t>
                      </a:r>
                      <a:endParaRPr lang="en-US" sz="1200" dirty="0"/>
                    </a:p>
                  </a:txBody>
                  <a:tcPr/>
                </a:tc>
                <a:tc>
                  <a:txBody>
                    <a:bodyPr/>
                    <a:lstStyle/>
                    <a:p>
                      <a:pPr algn="ctr"/>
                      <a:r>
                        <a:rPr lang="en-US" sz="1200" dirty="0" smtClean="0"/>
                        <a:t>High Fan</a:t>
                      </a:r>
                      <a:r>
                        <a:rPr lang="en-US" sz="1200" baseline="0" dirty="0" smtClean="0"/>
                        <a:t> Speed (rpm)</a:t>
                      </a:r>
                      <a:endParaRPr lang="en-US" sz="1200" dirty="0"/>
                    </a:p>
                  </a:txBody>
                  <a:tcPr/>
                </a:tc>
                <a:tc>
                  <a:txBody>
                    <a:bodyPr/>
                    <a:lstStyle/>
                    <a:p>
                      <a:pPr algn="ctr"/>
                      <a:r>
                        <a:rPr lang="en-US" sz="1200" dirty="0" smtClean="0"/>
                        <a:t>Acoustic</a:t>
                      </a:r>
                      <a:r>
                        <a:rPr lang="en-US" sz="1200" baseline="0" dirty="0" smtClean="0"/>
                        <a:t> Noise – Low  Fan Speed  (dB)</a:t>
                      </a:r>
                      <a:endParaRPr lang="en-US" sz="1200" dirty="0"/>
                    </a:p>
                  </a:txBody>
                  <a:tcPr/>
                </a:tc>
                <a:tc>
                  <a:txBody>
                    <a:bodyPr/>
                    <a:lstStyle/>
                    <a:p>
                      <a:pPr algn="ctr"/>
                      <a:r>
                        <a:rPr lang="en-US" sz="1200" dirty="0" smtClean="0"/>
                        <a:t>Acoustic Noise</a:t>
                      </a:r>
                      <a:r>
                        <a:rPr lang="en-US" sz="1200" baseline="0" dirty="0" smtClean="0"/>
                        <a:t> – High Fan Speed (dB)</a:t>
                      </a:r>
                      <a:endParaRPr lang="en-US" sz="1200" dirty="0"/>
                    </a:p>
                  </a:txBody>
                  <a:tcPr/>
                </a:tc>
              </a:tr>
              <a:tr h="318399">
                <a:tc>
                  <a:txBody>
                    <a:bodyPr/>
                    <a:lstStyle/>
                    <a:p>
                      <a:pPr marL="0" indent="0" algn="l" fontAlgn="b">
                        <a:buFont typeface="Arial" pitchFamily="34" charset="0"/>
                        <a:buNone/>
                      </a:pPr>
                      <a:r>
                        <a:rPr lang="en-US" sz="1200" b="0" i="0" u="none" strike="noStrike" dirty="0" smtClean="0">
                          <a:solidFill>
                            <a:srgbClr val="000000"/>
                          </a:solidFill>
                          <a:effectLst/>
                          <a:latin typeface="+mn-lt"/>
                        </a:rPr>
                        <a:t>Summit </a:t>
                      </a:r>
                      <a:r>
                        <a:rPr lang="en-US" sz="1200" u="none" strike="noStrike" dirty="0" smtClean="0">
                          <a:effectLst/>
                        </a:rPr>
                        <a:t>X430-24t</a:t>
                      </a:r>
                      <a:endParaRPr lang="en-US" sz="1200" b="0" i="0" u="none" strike="noStrike" dirty="0">
                        <a:solidFill>
                          <a:srgbClr val="000000"/>
                        </a:solidFill>
                        <a:effectLst/>
                        <a:latin typeface="Arial"/>
                      </a:endParaRPr>
                    </a:p>
                  </a:txBody>
                  <a:tcPr marL="0" marR="0" marT="0" marB="0" anchor="ctr"/>
                </a:tc>
                <a:tc>
                  <a:txBody>
                    <a:bodyPr/>
                    <a:lstStyle/>
                    <a:p>
                      <a:pPr algn="ctr"/>
                      <a:r>
                        <a:rPr lang="en-US" sz="1200" dirty="0" smtClean="0"/>
                        <a:t>30</a:t>
                      </a:r>
                      <a:endParaRPr lang="en-US" sz="1200" dirty="0"/>
                    </a:p>
                  </a:txBody>
                  <a:tcPr anchor="ctr"/>
                </a:tc>
                <a:tc>
                  <a:txBody>
                    <a:bodyPr/>
                    <a:lstStyle/>
                    <a:p>
                      <a:pPr algn="ctr"/>
                      <a:r>
                        <a:rPr lang="en-US" sz="1200" dirty="0" smtClean="0"/>
                        <a:t>-</a:t>
                      </a:r>
                      <a:endParaRPr lang="en-US" sz="1200" dirty="0"/>
                    </a:p>
                  </a:txBody>
                  <a:tcPr anchor="ctr"/>
                </a:tc>
                <a:tc>
                  <a:txBody>
                    <a:bodyPr/>
                    <a:lstStyle/>
                    <a:p>
                      <a:pPr algn="ctr"/>
                      <a:r>
                        <a:rPr lang="en-US" sz="1200" dirty="0" smtClean="0"/>
                        <a:t>78%</a:t>
                      </a:r>
                      <a:endParaRPr lang="en-US" sz="1200" dirty="0"/>
                    </a:p>
                  </a:txBody>
                  <a:tcPr anchor="ctr"/>
                </a:tc>
                <a:tc>
                  <a:txBody>
                    <a:bodyPr/>
                    <a:lstStyle/>
                    <a:p>
                      <a:pPr algn="ctr"/>
                      <a:r>
                        <a:rPr lang="en-US" sz="1200" dirty="0" smtClean="0"/>
                        <a:t>-</a:t>
                      </a:r>
                      <a:endParaRPr lang="en-US" sz="1200" dirty="0"/>
                    </a:p>
                  </a:txBody>
                  <a:tcPr anchor="ctr"/>
                </a:tc>
                <a:tc>
                  <a:txBody>
                    <a:bodyPr/>
                    <a:lstStyle/>
                    <a:p>
                      <a:pPr algn="ctr"/>
                      <a:r>
                        <a:rPr lang="en-US" sz="1200" dirty="0" smtClean="0"/>
                        <a:t>0</a:t>
                      </a:r>
                      <a:r>
                        <a:rPr lang="en-US" sz="1200" baseline="0" dirty="0" smtClean="0"/>
                        <a:t>̊</a:t>
                      </a:r>
                      <a:r>
                        <a:rPr lang="en-US" sz="1200" dirty="0" smtClean="0"/>
                        <a:t>–45</a:t>
                      </a:r>
                      <a:r>
                        <a:rPr lang="en-US" sz="1200" baseline="0" dirty="0" smtClean="0"/>
                        <a:t>̊</a:t>
                      </a:r>
                      <a:endParaRPr lang="en-US" sz="1200" dirty="0"/>
                    </a:p>
                  </a:txBody>
                  <a:tcPr anchor="ctr"/>
                </a:tc>
                <a:tc>
                  <a:txBody>
                    <a:bodyPr/>
                    <a:lstStyle/>
                    <a:p>
                      <a:pPr marL="0" marR="0" algn="ctr">
                        <a:spcBef>
                          <a:spcPts val="600"/>
                        </a:spcBef>
                        <a:spcAft>
                          <a:spcPts val="0"/>
                        </a:spcAft>
                      </a:pPr>
                      <a:r>
                        <a:rPr lang="en-US" sz="1200" kern="1200" dirty="0" smtClean="0">
                          <a:solidFill>
                            <a:schemeClr val="dk1"/>
                          </a:solidFill>
                          <a:latin typeface="+mn-lt"/>
                          <a:ea typeface="+mn-ea"/>
                          <a:cs typeface="+mn-cs"/>
                        </a:rPr>
                        <a:t>5900</a:t>
                      </a:r>
                      <a:endParaRPr lang="en-US" sz="1200" kern="1200" dirty="0">
                        <a:solidFill>
                          <a:schemeClr val="dk1"/>
                        </a:solidFill>
                        <a:latin typeface="+mn-lt"/>
                        <a:ea typeface="+mn-ea"/>
                        <a:cs typeface="+mn-cs"/>
                      </a:endParaRPr>
                    </a:p>
                  </a:txBody>
                  <a:tcPr marL="68580" marR="68580" marT="0" marB="0" anchor="ctr"/>
                </a:tc>
                <a:tc>
                  <a:txBody>
                    <a:bodyPr/>
                    <a:lstStyle/>
                    <a:p>
                      <a:pPr marL="0" marR="0" algn="ctr">
                        <a:spcBef>
                          <a:spcPts val="600"/>
                        </a:spcBef>
                        <a:spcAft>
                          <a:spcPts val="0"/>
                        </a:spcAft>
                      </a:pPr>
                      <a:r>
                        <a:rPr lang="en-US" sz="1200" kern="1200" dirty="0" smtClean="0">
                          <a:solidFill>
                            <a:schemeClr val="dk1"/>
                          </a:solidFill>
                          <a:latin typeface="+mn-lt"/>
                          <a:ea typeface="+mn-ea"/>
                          <a:cs typeface="+mn-cs"/>
                        </a:rPr>
                        <a:t>11000</a:t>
                      </a:r>
                      <a:endParaRPr lang="en-US" sz="1200" kern="1200" dirty="0">
                        <a:solidFill>
                          <a:schemeClr val="dk1"/>
                        </a:solidFill>
                        <a:latin typeface="+mn-lt"/>
                        <a:ea typeface="+mn-ea"/>
                        <a:cs typeface="+mn-cs"/>
                      </a:endParaRPr>
                    </a:p>
                  </a:txBody>
                  <a:tcPr marL="68580" marR="68580" marT="0" marB="0" anchor="ctr"/>
                </a:tc>
                <a:tc>
                  <a:txBody>
                    <a:bodyPr/>
                    <a:lstStyle/>
                    <a:p>
                      <a:pPr algn="ctr"/>
                      <a:r>
                        <a:rPr lang="en-US" sz="1200" dirty="0" smtClean="0"/>
                        <a:t>39</a:t>
                      </a:r>
                      <a:endParaRPr lang="en-US" sz="1200" dirty="0"/>
                    </a:p>
                  </a:txBody>
                  <a:tcPr anchor="ctr"/>
                </a:tc>
                <a:tc>
                  <a:txBody>
                    <a:bodyPr/>
                    <a:lstStyle/>
                    <a:p>
                      <a:pPr algn="ctr"/>
                      <a:r>
                        <a:rPr lang="en-US" sz="1200" dirty="0" smtClean="0"/>
                        <a:t>55</a:t>
                      </a:r>
                      <a:endParaRPr lang="en-US" sz="1200" dirty="0"/>
                    </a:p>
                  </a:txBody>
                  <a:tcPr anchor="ctr"/>
                </a:tc>
              </a:tr>
              <a:tr h="318399">
                <a:tc>
                  <a:txBody>
                    <a:bodyPr/>
                    <a:lstStyle/>
                    <a:p>
                      <a:pPr marL="0" indent="0" algn="l" fontAlgn="b">
                        <a:buFont typeface="Arial" pitchFamily="34" charset="0"/>
                        <a:buNone/>
                      </a:pPr>
                      <a:r>
                        <a:rPr lang="en-US" sz="1200" b="0" i="0" u="none" strike="noStrike" dirty="0" smtClean="0">
                          <a:solidFill>
                            <a:srgbClr val="000000"/>
                          </a:solidFill>
                          <a:effectLst/>
                          <a:latin typeface="+mn-lt"/>
                        </a:rPr>
                        <a:t>Summit </a:t>
                      </a:r>
                      <a:r>
                        <a:rPr lang="en-US" sz="1200" u="none" strike="noStrike" dirty="0" smtClean="0">
                          <a:effectLst/>
                        </a:rPr>
                        <a:t>X430-48t</a:t>
                      </a:r>
                      <a:endParaRPr lang="en-US" sz="1200" b="0" i="0" u="none" strike="noStrike" dirty="0">
                        <a:solidFill>
                          <a:srgbClr val="000000"/>
                        </a:solidFill>
                        <a:effectLst/>
                        <a:latin typeface="Arial"/>
                      </a:endParaRPr>
                    </a:p>
                  </a:txBody>
                  <a:tcPr marL="0" marR="0" marT="0" marB="0" anchor="ctr"/>
                </a:tc>
                <a:tc>
                  <a:txBody>
                    <a:bodyPr/>
                    <a:lstStyle/>
                    <a:p>
                      <a:pPr algn="ctr"/>
                      <a:r>
                        <a:rPr lang="en-US" sz="1200" dirty="0" smtClean="0"/>
                        <a:t>56</a:t>
                      </a:r>
                      <a:endParaRPr lang="en-US" sz="1200" dirty="0"/>
                    </a:p>
                  </a:txBody>
                  <a:tcPr anchor="ctr"/>
                </a:tc>
                <a:tc>
                  <a:txBody>
                    <a:bodyPr/>
                    <a:lstStyle/>
                    <a:p>
                      <a:pPr algn="ctr"/>
                      <a:r>
                        <a:rPr lang="en-US" sz="1200" dirty="0" smtClean="0"/>
                        <a:t>-</a:t>
                      </a:r>
                      <a:endParaRPr lang="en-US" sz="1200" dirty="0"/>
                    </a:p>
                  </a:txBody>
                  <a:tcPr anchor="ctr"/>
                </a:tc>
                <a:tc>
                  <a:txBody>
                    <a:bodyPr/>
                    <a:lstStyle/>
                    <a:p>
                      <a:pPr algn="ctr"/>
                      <a:r>
                        <a:rPr lang="en-US" sz="1200" dirty="0" smtClean="0"/>
                        <a:t>78%</a:t>
                      </a:r>
                      <a:endParaRPr lang="en-US" sz="1200" dirty="0"/>
                    </a:p>
                  </a:txBody>
                  <a:tcPr anchor="ctr"/>
                </a:tc>
                <a:tc>
                  <a:txBody>
                    <a:bodyPr/>
                    <a:lstStyle/>
                    <a:p>
                      <a:pPr algn="ctr"/>
                      <a:r>
                        <a:rPr lang="en-US" sz="1200" dirty="0" smtClean="0"/>
                        <a:t>-</a:t>
                      </a:r>
                      <a:endParaRPr lang="en-US" sz="1200" dirty="0"/>
                    </a:p>
                  </a:txBody>
                  <a:tcPr anchor="ctr"/>
                </a:tc>
                <a:tc>
                  <a:txBody>
                    <a:bodyPr/>
                    <a:lstStyle/>
                    <a:p>
                      <a:pPr algn="ctr"/>
                      <a:r>
                        <a:rPr lang="en-US" sz="1200" dirty="0" smtClean="0"/>
                        <a:t>0</a:t>
                      </a:r>
                      <a:r>
                        <a:rPr lang="en-US" sz="1200" baseline="0" dirty="0" smtClean="0"/>
                        <a:t>̊</a:t>
                      </a:r>
                      <a:r>
                        <a:rPr lang="en-US" sz="1200" dirty="0" smtClean="0"/>
                        <a:t>–45</a:t>
                      </a:r>
                      <a:r>
                        <a:rPr lang="en-US" sz="1200" baseline="0" dirty="0" smtClean="0"/>
                        <a:t>̊</a:t>
                      </a:r>
                      <a:endParaRPr lang="en-US" sz="1200" dirty="0"/>
                    </a:p>
                  </a:txBody>
                  <a:tcPr anchor="ctr"/>
                </a:tc>
                <a:tc>
                  <a:txBody>
                    <a:bodyPr/>
                    <a:lstStyle/>
                    <a:p>
                      <a:pPr marL="0" marR="0" algn="ctr">
                        <a:spcBef>
                          <a:spcPts val="600"/>
                        </a:spcBef>
                        <a:spcAft>
                          <a:spcPts val="0"/>
                        </a:spcAft>
                      </a:pPr>
                      <a:r>
                        <a:rPr lang="en-US" sz="1200" kern="1200" dirty="0" smtClean="0">
                          <a:solidFill>
                            <a:schemeClr val="dk1"/>
                          </a:solidFill>
                          <a:latin typeface="+mn-lt"/>
                          <a:ea typeface="+mn-ea"/>
                          <a:cs typeface="+mn-cs"/>
                        </a:rPr>
                        <a:t>5900</a:t>
                      </a:r>
                      <a:endParaRPr lang="en-US" sz="1200" kern="1200" dirty="0">
                        <a:solidFill>
                          <a:schemeClr val="dk1"/>
                        </a:solidFill>
                        <a:latin typeface="+mn-lt"/>
                        <a:ea typeface="+mn-ea"/>
                        <a:cs typeface="+mn-cs"/>
                      </a:endParaRPr>
                    </a:p>
                  </a:txBody>
                  <a:tcPr marL="68580" marR="68580" marT="0" marB="0" anchor="ctr"/>
                </a:tc>
                <a:tc>
                  <a:txBody>
                    <a:bodyPr/>
                    <a:lstStyle/>
                    <a:p>
                      <a:pPr marL="0" marR="0" algn="ctr">
                        <a:spcBef>
                          <a:spcPts val="600"/>
                        </a:spcBef>
                        <a:spcAft>
                          <a:spcPts val="0"/>
                        </a:spcAft>
                      </a:pPr>
                      <a:r>
                        <a:rPr lang="en-US" sz="1200" kern="1200" dirty="0" smtClean="0">
                          <a:solidFill>
                            <a:schemeClr val="dk1"/>
                          </a:solidFill>
                          <a:latin typeface="+mn-lt"/>
                          <a:ea typeface="+mn-ea"/>
                          <a:cs typeface="+mn-cs"/>
                        </a:rPr>
                        <a:t>11000</a:t>
                      </a:r>
                      <a:endParaRPr lang="en-US" sz="1200" kern="1200" dirty="0">
                        <a:solidFill>
                          <a:schemeClr val="dk1"/>
                        </a:solidFill>
                        <a:latin typeface="+mn-lt"/>
                        <a:ea typeface="+mn-ea"/>
                        <a:cs typeface="+mn-cs"/>
                      </a:endParaRPr>
                    </a:p>
                  </a:txBody>
                  <a:tcPr marL="68580" marR="68580" marT="0" marB="0" anchor="ctr"/>
                </a:tc>
                <a:tc>
                  <a:txBody>
                    <a:bodyPr/>
                    <a:lstStyle/>
                    <a:p>
                      <a:pPr algn="ctr"/>
                      <a:r>
                        <a:rPr lang="en-US" sz="1200" dirty="0" smtClean="0"/>
                        <a:t>39</a:t>
                      </a:r>
                      <a:endParaRPr lang="en-US" sz="1200" dirty="0"/>
                    </a:p>
                  </a:txBody>
                  <a:tcPr anchor="ctr"/>
                </a:tc>
                <a:tc>
                  <a:txBody>
                    <a:bodyPr/>
                    <a:lstStyle/>
                    <a:p>
                      <a:pPr algn="ctr"/>
                      <a:r>
                        <a:rPr lang="en-US" sz="1200" dirty="0" smtClean="0"/>
                        <a:t>55</a:t>
                      </a:r>
                      <a:endParaRPr lang="en-US" sz="1200" dirty="0"/>
                    </a:p>
                  </a:txBody>
                  <a:tcPr anchor="ctr"/>
                </a:tc>
              </a:tr>
            </a:tbl>
          </a:graphicData>
        </a:graphic>
      </p:graphicFrame>
      <p:graphicFrame>
        <p:nvGraphicFramePr>
          <p:cNvPr id="9" name="Table 5"/>
          <p:cNvGraphicFramePr>
            <a:graphicFrameLocks noGrp="1"/>
          </p:cNvGraphicFramePr>
          <p:nvPr/>
        </p:nvGraphicFramePr>
        <p:xfrm>
          <a:off x="223838" y="4608513"/>
          <a:ext cx="8775700" cy="1309687"/>
        </p:xfrm>
        <a:graphic>
          <a:graphicData uri="http://schemas.openxmlformats.org/drawingml/2006/table">
            <a:tbl>
              <a:tblPr firstRow="1" bandRow="1">
                <a:tableStyleId>{00A15C55-8517-42AA-B614-E9B94910E393}</a:tableStyleId>
              </a:tblPr>
              <a:tblGrid>
                <a:gridCol w="1325582"/>
                <a:gridCol w="1397592"/>
                <a:gridCol w="774964"/>
                <a:gridCol w="1257505"/>
                <a:gridCol w="785992"/>
                <a:gridCol w="871713"/>
                <a:gridCol w="871713"/>
                <a:gridCol w="779962"/>
                <a:gridCol w="711451"/>
              </a:tblGrid>
              <a:tr h="639757">
                <a:tc>
                  <a:txBody>
                    <a:bodyPr/>
                    <a:lstStyle/>
                    <a:p>
                      <a:r>
                        <a:rPr lang="en-US" sz="1600" dirty="0" smtClean="0"/>
                        <a:t>Model</a:t>
                      </a:r>
                      <a:endParaRPr lang="en-US" sz="1600" dirty="0"/>
                    </a:p>
                  </a:txBody>
                  <a:tcPr/>
                </a:tc>
                <a:tc gridSpan="2">
                  <a:txBody>
                    <a:bodyPr/>
                    <a:lstStyle/>
                    <a:p>
                      <a:pPr algn="ctr"/>
                      <a:r>
                        <a:rPr lang="en-US" sz="1600" dirty="0" smtClean="0"/>
                        <a:t>Weight </a:t>
                      </a:r>
                    </a:p>
                    <a:p>
                      <a:pPr algn="ctr"/>
                      <a:r>
                        <a:rPr lang="en-US" sz="1600" dirty="0" smtClean="0"/>
                        <a:t>(lb / kg)</a:t>
                      </a:r>
                      <a:endParaRPr lang="en-US" sz="1600" dirty="0"/>
                    </a:p>
                  </a:txBody>
                  <a:tcPr/>
                </a:tc>
                <a:tc hMerge="1">
                  <a:txBody>
                    <a:bodyPr/>
                    <a:lstStyle/>
                    <a:p>
                      <a:endParaRPr lang="en-US"/>
                    </a:p>
                  </a:txBody>
                  <a:tcPr/>
                </a:tc>
                <a:tc gridSpan="2">
                  <a:txBody>
                    <a:bodyPr/>
                    <a:lstStyle/>
                    <a:p>
                      <a:pPr algn="ctr"/>
                      <a:r>
                        <a:rPr lang="en-US" sz="1600" dirty="0" smtClean="0"/>
                        <a:t>Height</a:t>
                      </a:r>
                    </a:p>
                    <a:p>
                      <a:pPr algn="ctr"/>
                      <a:r>
                        <a:rPr lang="en-US" sz="1600" dirty="0" smtClean="0"/>
                        <a:t>(in / mm)</a:t>
                      </a:r>
                      <a:endParaRPr lang="en-US" sz="1600" dirty="0"/>
                    </a:p>
                  </a:txBody>
                  <a:tcPr/>
                </a:tc>
                <a:tc hMerge="1">
                  <a:txBody>
                    <a:bodyPr/>
                    <a:lstStyle/>
                    <a:p>
                      <a:endParaRPr lang="en-US"/>
                    </a:p>
                  </a:txBody>
                  <a:tcPr/>
                </a:tc>
                <a:tc gridSpan="2">
                  <a:txBody>
                    <a:bodyPr/>
                    <a:lstStyle/>
                    <a:p>
                      <a:pPr algn="ctr"/>
                      <a:r>
                        <a:rPr lang="en-US" sz="1600" dirty="0" smtClean="0"/>
                        <a:t>Width  </a:t>
                      </a:r>
                    </a:p>
                    <a:p>
                      <a:pPr algn="ctr"/>
                      <a:r>
                        <a:rPr lang="en-US" sz="1600" dirty="0" smtClean="0"/>
                        <a:t>(in / mm)</a:t>
                      </a:r>
                      <a:endParaRPr lang="en-US" sz="1600" dirty="0"/>
                    </a:p>
                  </a:txBody>
                  <a:tcPr/>
                </a:tc>
                <a:tc hMerge="1">
                  <a:txBody>
                    <a:bodyPr/>
                    <a:lstStyle/>
                    <a:p>
                      <a:endParaRPr lang="en-US"/>
                    </a:p>
                  </a:txBody>
                  <a:tcPr/>
                </a:tc>
                <a:tc gridSpan="2">
                  <a:txBody>
                    <a:bodyPr/>
                    <a:lstStyle/>
                    <a:p>
                      <a:pPr algn="ctr"/>
                      <a:r>
                        <a:rPr lang="en-US" sz="1600" baseline="0" dirty="0" smtClean="0"/>
                        <a:t>Depth</a:t>
                      </a:r>
                    </a:p>
                    <a:p>
                      <a:pPr algn="ctr"/>
                      <a:r>
                        <a:rPr lang="en-US" sz="1600" baseline="0" dirty="0" smtClean="0"/>
                        <a:t>(in / mm)</a:t>
                      </a:r>
                      <a:endParaRPr lang="en-US" sz="1600" dirty="0"/>
                    </a:p>
                  </a:txBody>
                  <a:tcPr/>
                </a:tc>
                <a:tc hMerge="1">
                  <a:txBody>
                    <a:bodyPr/>
                    <a:lstStyle/>
                    <a:p>
                      <a:endParaRPr lang="en-US"/>
                    </a:p>
                  </a:txBody>
                  <a:tcPr/>
                </a:tc>
              </a:tr>
              <a:tr h="335280">
                <a:tc>
                  <a:txBody>
                    <a:bodyPr/>
                    <a:lstStyle/>
                    <a:p>
                      <a:pPr marL="0" indent="0" algn="l" fontAlgn="b">
                        <a:buFont typeface="Arial" pitchFamily="34" charset="0"/>
                        <a:buNone/>
                      </a:pPr>
                      <a:r>
                        <a:rPr lang="en-US" sz="1200" b="0" i="0" u="none" strike="noStrike" dirty="0" smtClean="0">
                          <a:solidFill>
                            <a:srgbClr val="000000"/>
                          </a:solidFill>
                          <a:effectLst/>
                          <a:latin typeface="+mn-lt"/>
                        </a:rPr>
                        <a:t>Summit X430-24t</a:t>
                      </a:r>
                      <a:endParaRPr lang="en-US" sz="1200" b="0" i="0" u="none" strike="noStrike" dirty="0">
                        <a:solidFill>
                          <a:srgbClr val="000000"/>
                        </a:solidFill>
                        <a:effectLst/>
                        <a:latin typeface="+mn-lt"/>
                      </a:endParaRPr>
                    </a:p>
                  </a:txBody>
                  <a:tcPr marL="0" marR="0" marT="0" marB="0" anchor="ctr"/>
                </a:tc>
                <a:tc>
                  <a:txBody>
                    <a:bodyPr/>
                    <a:lstStyle/>
                    <a:p>
                      <a:pPr algn="ctr"/>
                      <a:r>
                        <a:rPr lang="en-US" sz="1200" dirty="0" smtClean="0">
                          <a:latin typeface="+mn-lt"/>
                        </a:rPr>
                        <a:t>6</a:t>
                      </a:r>
                      <a:endParaRPr lang="en-US" sz="1200" dirty="0">
                        <a:latin typeface="+mn-lt"/>
                      </a:endParaRPr>
                    </a:p>
                  </a:txBody>
                  <a:tcPr anchor="ctr"/>
                </a:tc>
                <a:tc>
                  <a:txBody>
                    <a:bodyPr/>
                    <a:lstStyle/>
                    <a:p>
                      <a:pPr algn="ctr"/>
                      <a:r>
                        <a:rPr lang="en-US" sz="1200" dirty="0" smtClean="0">
                          <a:latin typeface="+mn-lt"/>
                        </a:rPr>
                        <a:t>2.7</a:t>
                      </a:r>
                      <a:endParaRPr lang="en-US" sz="1200" dirty="0">
                        <a:latin typeface="+mn-lt"/>
                      </a:endParaRPr>
                    </a:p>
                  </a:txBody>
                  <a:tcPr anchor="ctr"/>
                </a:tc>
                <a:tc>
                  <a:txBody>
                    <a:bodyPr/>
                    <a:lstStyle/>
                    <a:p>
                      <a:pPr algn="ctr"/>
                      <a:r>
                        <a:rPr lang="en-US" sz="1200" dirty="0" smtClean="0">
                          <a:latin typeface="+mn-lt"/>
                        </a:rPr>
                        <a:t>1.7</a:t>
                      </a:r>
                      <a:endParaRPr lang="en-US" sz="1200" dirty="0">
                        <a:latin typeface="+mn-lt"/>
                      </a:endParaRPr>
                    </a:p>
                  </a:txBody>
                  <a:tcPr anchor="ctr"/>
                </a:tc>
                <a:tc>
                  <a:txBody>
                    <a:bodyPr/>
                    <a:lstStyle/>
                    <a:p>
                      <a:pPr algn="ctr"/>
                      <a:r>
                        <a:rPr lang="en-US" sz="1200" dirty="0" smtClean="0">
                          <a:latin typeface="+mn-lt"/>
                        </a:rPr>
                        <a:t>44</a:t>
                      </a:r>
                      <a:endParaRPr lang="en-US" sz="1200" dirty="0">
                        <a:latin typeface="+mn-lt"/>
                      </a:endParaRPr>
                    </a:p>
                  </a:txBody>
                  <a:tcPr anchor="ctr"/>
                </a:tc>
                <a:tc>
                  <a:txBody>
                    <a:bodyPr/>
                    <a:lstStyle/>
                    <a:p>
                      <a:pPr algn="ctr"/>
                      <a:r>
                        <a:rPr lang="en-US" sz="1200" dirty="0" smtClean="0">
                          <a:latin typeface="+mn-lt"/>
                        </a:rPr>
                        <a:t>17.4</a:t>
                      </a:r>
                      <a:endParaRPr lang="en-US" sz="1200" dirty="0">
                        <a:latin typeface="+mn-lt"/>
                      </a:endParaRPr>
                    </a:p>
                  </a:txBody>
                  <a:tcPr anchor="ctr"/>
                </a:tc>
                <a:tc>
                  <a:txBody>
                    <a:bodyPr/>
                    <a:lstStyle/>
                    <a:p>
                      <a:pPr algn="ctr"/>
                      <a:r>
                        <a:rPr lang="en-US" sz="1200" dirty="0" smtClean="0">
                          <a:latin typeface="+mn-lt"/>
                        </a:rPr>
                        <a:t>441</a:t>
                      </a:r>
                      <a:endParaRPr lang="en-US" sz="1200" dirty="0">
                        <a:latin typeface="+mn-lt"/>
                      </a:endParaRPr>
                    </a:p>
                  </a:txBody>
                  <a:tcPr anchor="ctr"/>
                </a:tc>
                <a:tc>
                  <a:txBody>
                    <a:bodyPr/>
                    <a:lstStyle/>
                    <a:p>
                      <a:pPr algn="ctr"/>
                      <a:r>
                        <a:rPr lang="en-US" sz="1200" dirty="0" smtClean="0">
                          <a:latin typeface="+mn-lt"/>
                        </a:rPr>
                        <a:t>8.12</a:t>
                      </a:r>
                      <a:endParaRPr lang="en-US" sz="1200" dirty="0">
                        <a:latin typeface="+mn-lt"/>
                      </a:endParaRPr>
                    </a:p>
                  </a:txBody>
                  <a:tcPr anchor="ctr"/>
                </a:tc>
                <a:tc>
                  <a:txBody>
                    <a:bodyPr/>
                    <a:lstStyle/>
                    <a:p>
                      <a:pPr algn="ctr"/>
                      <a:r>
                        <a:rPr lang="en-US" sz="1200" dirty="0" smtClean="0">
                          <a:latin typeface="+mn-lt"/>
                        </a:rPr>
                        <a:t>206</a:t>
                      </a:r>
                      <a:endParaRPr lang="en-US" sz="1200" dirty="0">
                        <a:latin typeface="+mn-lt"/>
                      </a:endParaRPr>
                    </a:p>
                  </a:txBody>
                  <a:tcPr anchor="ctr"/>
                </a:tc>
              </a:tr>
              <a:tr h="335023">
                <a:tc>
                  <a:txBody>
                    <a:bodyPr/>
                    <a:lstStyle/>
                    <a:p>
                      <a:pPr marL="0" indent="0" algn="l" fontAlgn="b">
                        <a:buFont typeface="Arial" pitchFamily="34" charset="0"/>
                        <a:buNone/>
                      </a:pPr>
                      <a:r>
                        <a:rPr lang="en-US" sz="1200" b="0" i="0" u="none" strike="noStrike" dirty="0" smtClean="0">
                          <a:solidFill>
                            <a:srgbClr val="000000"/>
                          </a:solidFill>
                          <a:effectLst/>
                          <a:latin typeface="+mn-lt"/>
                        </a:rPr>
                        <a:t>Summit X430-48t</a:t>
                      </a:r>
                      <a:endParaRPr lang="en-US" sz="1200" b="0" i="0" u="none" strike="noStrike" dirty="0">
                        <a:solidFill>
                          <a:srgbClr val="000000"/>
                        </a:solidFill>
                        <a:effectLst/>
                        <a:latin typeface="+mn-lt"/>
                      </a:endParaRPr>
                    </a:p>
                  </a:txBody>
                  <a:tcPr marL="0" marR="0" marT="0" marB="0" anchor="ctr"/>
                </a:tc>
                <a:tc>
                  <a:txBody>
                    <a:bodyPr/>
                    <a:lstStyle/>
                    <a:p>
                      <a:pPr algn="ctr"/>
                      <a:r>
                        <a:rPr lang="en-US" sz="1200" dirty="0" smtClean="0">
                          <a:latin typeface="+mn-lt"/>
                        </a:rPr>
                        <a:t>9</a:t>
                      </a:r>
                      <a:endParaRPr lang="en-US" sz="1200" dirty="0">
                        <a:latin typeface="+mn-lt"/>
                      </a:endParaRPr>
                    </a:p>
                  </a:txBody>
                  <a:tcPr anchor="ctr"/>
                </a:tc>
                <a:tc>
                  <a:txBody>
                    <a:bodyPr/>
                    <a:lstStyle/>
                    <a:p>
                      <a:pPr algn="ctr"/>
                      <a:r>
                        <a:rPr lang="en-US" sz="1200" dirty="0" smtClean="0">
                          <a:latin typeface="+mn-lt"/>
                        </a:rPr>
                        <a:t>4</a:t>
                      </a:r>
                      <a:endParaRPr lang="en-US" sz="1200" dirty="0">
                        <a:latin typeface="+mn-lt"/>
                      </a:endParaRPr>
                    </a:p>
                  </a:txBody>
                  <a:tcPr anchor="ctr"/>
                </a:tc>
                <a:tc>
                  <a:txBody>
                    <a:bodyPr/>
                    <a:lstStyle/>
                    <a:p>
                      <a:pPr algn="ctr"/>
                      <a:r>
                        <a:rPr lang="en-US" sz="1200" dirty="0" smtClean="0">
                          <a:latin typeface="+mn-lt"/>
                        </a:rPr>
                        <a:t>1.7</a:t>
                      </a:r>
                      <a:endParaRPr lang="en-US" sz="1200" dirty="0">
                        <a:latin typeface="+mn-lt"/>
                      </a:endParaRPr>
                    </a:p>
                  </a:txBody>
                  <a:tcPr anchor="ctr"/>
                </a:tc>
                <a:tc>
                  <a:txBody>
                    <a:bodyPr/>
                    <a:lstStyle/>
                    <a:p>
                      <a:pPr algn="ctr"/>
                      <a:r>
                        <a:rPr lang="en-US" sz="1200" dirty="0" smtClean="0">
                          <a:latin typeface="+mn-lt"/>
                        </a:rPr>
                        <a:t>44</a:t>
                      </a:r>
                      <a:endParaRPr lang="en-US" sz="1200" dirty="0">
                        <a:latin typeface="+mn-lt"/>
                      </a:endParaRPr>
                    </a:p>
                  </a:txBody>
                  <a:tcPr anchor="ctr"/>
                </a:tc>
                <a:tc>
                  <a:txBody>
                    <a:bodyPr/>
                    <a:lstStyle/>
                    <a:p>
                      <a:pPr algn="ctr"/>
                      <a:r>
                        <a:rPr lang="en-US" sz="1200" dirty="0" smtClean="0">
                          <a:latin typeface="+mn-lt"/>
                        </a:rPr>
                        <a:t>17.4</a:t>
                      </a:r>
                      <a:endParaRPr lang="en-US" sz="1200" dirty="0">
                        <a:latin typeface="+mn-lt"/>
                      </a:endParaRPr>
                    </a:p>
                  </a:txBody>
                  <a:tcPr anchor="ctr"/>
                </a:tc>
                <a:tc>
                  <a:txBody>
                    <a:bodyPr/>
                    <a:lstStyle/>
                    <a:p>
                      <a:pPr algn="ctr"/>
                      <a:r>
                        <a:rPr lang="en-US" sz="1200" dirty="0" smtClean="0">
                          <a:latin typeface="+mn-lt"/>
                        </a:rPr>
                        <a:t>441</a:t>
                      </a:r>
                      <a:endParaRPr lang="en-US" sz="1200" dirty="0">
                        <a:latin typeface="+mn-lt"/>
                      </a:endParaRPr>
                    </a:p>
                  </a:txBody>
                  <a:tcPr anchor="ctr"/>
                </a:tc>
                <a:tc>
                  <a:txBody>
                    <a:bodyPr/>
                    <a:lstStyle/>
                    <a:p>
                      <a:pPr algn="ctr"/>
                      <a:r>
                        <a:rPr lang="en-US" sz="1200" dirty="0" smtClean="0">
                          <a:latin typeface="+mn-lt"/>
                        </a:rPr>
                        <a:t>8.12</a:t>
                      </a:r>
                      <a:endParaRPr lang="en-US" sz="1200" dirty="0">
                        <a:latin typeface="+mn-lt"/>
                      </a:endParaRPr>
                    </a:p>
                  </a:txBody>
                  <a:tcPr anchor="ctr"/>
                </a:tc>
                <a:tc>
                  <a:txBody>
                    <a:bodyPr/>
                    <a:lstStyle/>
                    <a:p>
                      <a:pPr algn="ctr"/>
                      <a:r>
                        <a:rPr lang="en-US" sz="1200" dirty="0" smtClean="0">
                          <a:latin typeface="+mn-lt"/>
                        </a:rPr>
                        <a:t>206</a:t>
                      </a:r>
                      <a:endParaRPr lang="en-US" sz="1200" dirty="0">
                        <a:latin typeface="+mn-lt"/>
                      </a:endParaRPr>
                    </a:p>
                  </a:txBody>
                  <a:tcPr anchor="ctr"/>
                </a:tc>
              </a:tr>
            </a:tbl>
          </a:graphicData>
        </a:graphic>
      </p:graphicFrame>
      <p:sp>
        <p:nvSpPr>
          <p:cNvPr id="8" name="Oval 116"/>
          <p:cNvSpPr/>
          <p:nvPr/>
        </p:nvSpPr>
        <p:spPr>
          <a:xfrm>
            <a:off x="1477963" y="1547813"/>
            <a:ext cx="1458912" cy="84613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116"/>
          <p:cNvSpPr/>
          <p:nvPr/>
        </p:nvSpPr>
        <p:spPr>
          <a:xfrm>
            <a:off x="2882900" y="3578225"/>
            <a:ext cx="1460500" cy="84613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spd="med">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2"/>
          <p:cNvSpPr>
            <a:spLocks noGrp="1"/>
          </p:cNvSpPr>
          <p:nvPr>
            <p:ph type="title"/>
          </p:nvPr>
        </p:nvSpPr>
        <p:spPr/>
        <p:txBody>
          <a:bodyPr/>
          <a:lstStyle/>
          <a:p>
            <a:r>
              <a:rPr smtClean="0">
                <a:cs typeface="Arial" charset="0"/>
              </a:rPr>
              <a:t>XNV™ (XOS Network Virtualization) </a:t>
            </a:r>
          </a:p>
        </p:txBody>
      </p:sp>
      <p:sp>
        <p:nvSpPr>
          <p:cNvPr id="9" name="Slide Number Placeholder 8"/>
          <p:cNvSpPr>
            <a:spLocks noGrp="1"/>
          </p:cNvSpPr>
          <p:nvPr>
            <p:ph type="sldNum" sz="quarter" idx="13"/>
          </p:nvPr>
        </p:nvSpPr>
        <p:spPr/>
        <p:txBody>
          <a:bodyPr rtlCol="0"/>
          <a:lstStyle/>
          <a:p>
            <a:pPr fontAlgn="auto">
              <a:spcBef>
                <a:spcPts val="0"/>
              </a:spcBef>
              <a:spcAft>
                <a:spcPts val="0"/>
              </a:spcAft>
              <a:defRPr/>
            </a:pPr>
            <a:fld id="{F9BD2394-9745-44ED-BE8B-044073EA6017}" type="slidenum">
              <a:rPr lang="en-US">
                <a:solidFill>
                  <a:schemeClr val="accent1"/>
                </a:solidFill>
                <a:latin typeface="+mj-lt"/>
                <a:cs typeface="+mn-cs"/>
              </a:rPr>
              <a:pPr fontAlgn="auto">
                <a:spcBef>
                  <a:spcPts val="0"/>
                </a:spcBef>
                <a:spcAft>
                  <a:spcPts val="0"/>
                </a:spcAft>
                <a:defRPr/>
              </a:pPr>
              <a:t>80</a:t>
            </a:fld>
            <a:endParaRPr lang="en-US" dirty="0">
              <a:solidFill>
                <a:schemeClr val="accent1"/>
              </a:solidFill>
              <a:latin typeface="+mj-lt"/>
              <a:cs typeface="+mn-cs"/>
            </a:endParaRPr>
          </a:p>
        </p:txBody>
      </p:sp>
      <p:sp>
        <p:nvSpPr>
          <p:cNvPr id="21" name="Text Placeholder 20"/>
          <p:cNvSpPr>
            <a:spLocks noGrp="1"/>
          </p:cNvSpPr>
          <p:nvPr>
            <p:ph type="body" sz="quarter" idx="11"/>
          </p:nvPr>
        </p:nvSpPr>
        <p:spPr>
          <a:xfrm>
            <a:off x="225425" y="1616075"/>
            <a:ext cx="4346575" cy="4629150"/>
          </a:xfrm>
        </p:spPr>
        <p:txBody>
          <a:bodyPr rtlCol="0">
            <a:normAutofit lnSpcReduction="10000"/>
          </a:bodyPr>
          <a:lstStyle/>
          <a:p>
            <a:pPr fontAlgn="auto">
              <a:spcAft>
                <a:spcPts val="0"/>
              </a:spcAft>
              <a:buFont typeface="Arial" pitchFamily="34" charset="0"/>
              <a:buChar char="•"/>
              <a:defRPr/>
            </a:pPr>
            <a:r>
              <a:rPr lang="ru-RU" dirty="0" smtClean="0"/>
              <a:t>Беспрецедентная прозрачность </a:t>
            </a:r>
            <a:r>
              <a:rPr lang="ru-RU" dirty="0"/>
              <a:t>сети, контроль и </a:t>
            </a:r>
            <a:r>
              <a:rPr lang="ru-RU" dirty="0" smtClean="0"/>
              <a:t>автоматизация виртуализации</a:t>
            </a:r>
          </a:p>
          <a:p>
            <a:pPr fontAlgn="auto">
              <a:spcAft>
                <a:spcPts val="0"/>
              </a:spcAft>
              <a:buFont typeface="Arial" pitchFamily="34" charset="0"/>
              <a:buChar char="•"/>
              <a:defRPr/>
            </a:pPr>
            <a:r>
              <a:rPr lang="ru-RU" dirty="0" smtClean="0"/>
              <a:t>Централизованное применение сетевых политик</a:t>
            </a:r>
            <a:r>
              <a:rPr lang="en-US" dirty="0" smtClean="0"/>
              <a:t> (ACLs, </a:t>
            </a:r>
            <a:r>
              <a:rPr lang="en-US" dirty="0" err="1" smtClean="0"/>
              <a:t>QoS</a:t>
            </a:r>
            <a:r>
              <a:rPr lang="en-US" dirty="0" smtClean="0"/>
              <a:t>, </a:t>
            </a:r>
            <a:r>
              <a:rPr lang="ru-RU" dirty="0" smtClean="0"/>
              <a:t>и т.п.</a:t>
            </a:r>
            <a:r>
              <a:rPr lang="en-US" dirty="0" smtClean="0"/>
              <a:t>) </a:t>
            </a:r>
            <a:r>
              <a:rPr lang="ru-RU" dirty="0" smtClean="0"/>
              <a:t>на порту виртуальной машины с помощью</a:t>
            </a:r>
            <a:r>
              <a:rPr lang="en-US" dirty="0" smtClean="0"/>
              <a:t> </a:t>
            </a:r>
            <a:br>
              <a:rPr lang="en-US" dirty="0" smtClean="0"/>
            </a:br>
            <a:r>
              <a:rPr lang="en-US" dirty="0" smtClean="0"/>
              <a:t>Virtual Port Profiles (VPP)</a:t>
            </a:r>
          </a:p>
          <a:p>
            <a:pPr fontAlgn="auto">
              <a:spcAft>
                <a:spcPts val="0"/>
              </a:spcAft>
              <a:buFont typeface="Arial" pitchFamily="34" charset="0"/>
              <a:buChar char="•"/>
              <a:defRPr/>
            </a:pPr>
            <a:r>
              <a:rPr lang="ru-RU" dirty="0" smtClean="0"/>
              <a:t>Возможность автоматического отслеживания перемещения виртуальных машин в рамках всего ЦОДа и применения профилей </a:t>
            </a:r>
            <a:r>
              <a:rPr lang="en-US" dirty="0" smtClean="0"/>
              <a:t>VPP</a:t>
            </a:r>
          </a:p>
          <a:p>
            <a:pPr fontAlgn="auto">
              <a:spcAft>
                <a:spcPts val="0"/>
              </a:spcAft>
              <a:buFont typeface="Arial" pitchFamily="34" charset="0"/>
              <a:buChar char="•"/>
              <a:defRPr/>
            </a:pPr>
            <a:r>
              <a:rPr lang="ru-RU" dirty="0" smtClean="0"/>
              <a:t>Инвентаризация виртуальных машин, история их перемещений</a:t>
            </a:r>
            <a:endParaRPr lang="en-US" dirty="0" smtClean="0"/>
          </a:p>
        </p:txBody>
      </p:sp>
      <p:sp>
        <p:nvSpPr>
          <p:cNvPr id="215044" name="Text Placeholder 12"/>
          <p:cNvSpPr>
            <a:spLocks noGrp="1"/>
          </p:cNvSpPr>
          <p:nvPr>
            <p:ph type="body" sz="quarter" idx="12"/>
          </p:nvPr>
        </p:nvSpPr>
        <p:spPr>
          <a:xfrm>
            <a:off x="223838" y="1249363"/>
            <a:ext cx="8696325" cy="406400"/>
          </a:xfrm>
        </p:spPr>
        <p:txBody>
          <a:bodyPr/>
          <a:lstStyle/>
          <a:p>
            <a:r>
              <a:rPr lang="ru-RU" smtClean="0">
                <a:cs typeface="Arial" charset="0"/>
              </a:rPr>
              <a:t>Поддержа </a:t>
            </a:r>
            <a:r>
              <a:rPr lang="en-US" smtClean="0">
                <a:cs typeface="Arial" charset="0"/>
              </a:rPr>
              <a:t>XNV </a:t>
            </a:r>
            <a:r>
              <a:rPr lang="ru-RU" smtClean="0">
                <a:cs typeface="Arial" charset="0"/>
              </a:rPr>
              <a:t>в </a:t>
            </a:r>
            <a:r>
              <a:rPr lang="en-US" smtClean="0">
                <a:cs typeface="Arial" charset="0"/>
              </a:rPr>
              <a:t>Ridgeline</a:t>
            </a:r>
          </a:p>
        </p:txBody>
      </p:sp>
      <p:pic>
        <p:nvPicPr>
          <p:cNvPr id="215045" name="Picture 7" descr="Slide6.png"/>
          <p:cNvPicPr>
            <a:picLocks noChangeAspect="1"/>
          </p:cNvPicPr>
          <p:nvPr/>
        </p:nvPicPr>
        <p:blipFill>
          <a:blip r:embed="rId3"/>
          <a:srcRect/>
          <a:stretch>
            <a:fillRect/>
          </a:stretch>
        </p:blipFill>
        <p:spPr bwMode="auto">
          <a:xfrm>
            <a:off x="4619625" y="1668463"/>
            <a:ext cx="4357688" cy="4178300"/>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2"/>
          <p:cNvSpPr>
            <a:spLocks noGrp="1"/>
          </p:cNvSpPr>
          <p:nvPr>
            <p:ph type="title"/>
          </p:nvPr>
        </p:nvSpPr>
        <p:spPr>
          <a:xfrm>
            <a:off x="179388" y="1447800"/>
            <a:ext cx="8820150" cy="1676400"/>
          </a:xfrm>
        </p:spPr>
        <p:txBody>
          <a:bodyPr/>
          <a:lstStyle/>
          <a:p>
            <a:r>
              <a:rPr smtClean="0">
                <a:cs typeface="Arial" charset="0"/>
              </a:rPr>
              <a:t>Multi-Switch Link Aggregation</a:t>
            </a:r>
          </a:p>
        </p:txBody>
      </p:sp>
    </p:spTree>
  </p:cSld>
  <p:clrMapOvr>
    <a:masterClrMapping/>
  </p:clrMapOvr>
  <p:transition spd="med">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Connector 72"/>
          <p:cNvCxnSpPr/>
          <p:nvPr/>
        </p:nvCxnSpPr>
        <p:spPr>
          <a:xfrm rot="16200000" flipH="1">
            <a:off x="6865144" y="2089944"/>
            <a:ext cx="825500" cy="684212"/>
          </a:xfrm>
          <a:prstGeom prst="line">
            <a:avLst/>
          </a:prstGeom>
          <a:ln>
            <a:solidFill>
              <a:srgbClr val="595959"/>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rot="5400000">
            <a:off x="5959475" y="2106613"/>
            <a:ext cx="836613" cy="661987"/>
          </a:xfrm>
          <a:prstGeom prst="line">
            <a:avLst/>
          </a:prstGeom>
          <a:ln>
            <a:solidFill>
              <a:srgbClr val="595959"/>
            </a:solidFill>
          </a:ln>
        </p:spPr>
        <p:style>
          <a:lnRef idx="2">
            <a:schemeClr val="accent1"/>
          </a:lnRef>
          <a:fillRef idx="0">
            <a:schemeClr val="accent1"/>
          </a:fillRef>
          <a:effectRef idx="1">
            <a:schemeClr val="accent1"/>
          </a:effectRef>
          <a:fontRef idx="minor">
            <a:schemeClr val="tx1"/>
          </a:fontRef>
        </p:style>
      </p:cxnSp>
      <p:pic>
        <p:nvPicPr>
          <p:cNvPr id="6312" name="Picture 24" descr="Untitled-1 copy"/>
          <p:cNvPicPr>
            <a:picLocks noChangeAspect="1" noChangeArrowheads="1"/>
          </p:cNvPicPr>
          <p:nvPr/>
        </p:nvPicPr>
        <p:blipFill>
          <a:blip r:embed="rId4"/>
          <a:srcRect/>
          <a:stretch>
            <a:fillRect/>
          </a:stretch>
        </p:blipFill>
        <p:spPr bwMode="auto">
          <a:xfrm>
            <a:off x="5794375" y="1341438"/>
            <a:ext cx="2103438" cy="1133475"/>
          </a:xfrm>
          <a:prstGeom prst="rect">
            <a:avLst/>
          </a:prstGeom>
          <a:noFill/>
          <a:ln w="9525">
            <a:noFill/>
            <a:miter lim="800000"/>
            <a:headEnd/>
            <a:tailEnd/>
          </a:ln>
        </p:spPr>
      </p:pic>
      <p:sp>
        <p:nvSpPr>
          <p:cNvPr id="6313" name="TextBox 75"/>
          <p:cNvSpPr txBox="1">
            <a:spLocks noChangeArrowheads="1"/>
          </p:cNvSpPr>
          <p:nvPr/>
        </p:nvSpPr>
        <p:spPr bwMode="auto">
          <a:xfrm>
            <a:off x="6219825" y="1770063"/>
            <a:ext cx="1182688" cy="336550"/>
          </a:xfrm>
          <a:prstGeom prst="rect">
            <a:avLst/>
          </a:prstGeom>
          <a:noFill/>
          <a:ln w="9525">
            <a:noFill/>
            <a:miter lim="800000"/>
            <a:headEnd/>
            <a:tailEnd/>
          </a:ln>
        </p:spPr>
        <p:txBody>
          <a:bodyPr lIns="45720" rIns="45720"/>
          <a:lstStyle/>
          <a:p>
            <a:pPr>
              <a:lnSpc>
                <a:spcPct val="85000"/>
              </a:lnSpc>
              <a:spcBef>
                <a:spcPts val="700"/>
              </a:spcBef>
            </a:pPr>
            <a:r>
              <a:rPr lang="en-US" sz="1400">
                <a:solidFill>
                  <a:srgbClr val="000000"/>
                </a:solidFill>
              </a:rPr>
              <a:t>Core Network</a:t>
            </a:r>
          </a:p>
        </p:txBody>
      </p:sp>
      <p:sp>
        <p:nvSpPr>
          <p:cNvPr id="6314" name="Title 1"/>
          <p:cNvSpPr>
            <a:spLocks noGrp="1"/>
          </p:cNvSpPr>
          <p:nvPr>
            <p:ph type="title"/>
          </p:nvPr>
        </p:nvSpPr>
        <p:spPr>
          <a:xfrm>
            <a:off x="233363" y="53975"/>
            <a:ext cx="7404100" cy="495300"/>
          </a:xfrm>
        </p:spPr>
        <p:txBody>
          <a:bodyPr/>
          <a:lstStyle/>
          <a:p>
            <a:r>
              <a:rPr smtClean="0">
                <a:cs typeface="Arial" charset="0"/>
              </a:rPr>
              <a:t>Multi-Switch Link Aggregation</a:t>
            </a:r>
          </a:p>
        </p:txBody>
      </p:sp>
      <p:grpSp>
        <p:nvGrpSpPr>
          <p:cNvPr id="6315" name="Group 5"/>
          <p:cNvGrpSpPr>
            <a:grpSpLocks/>
          </p:cNvGrpSpPr>
          <p:nvPr/>
        </p:nvGrpSpPr>
        <p:grpSpPr bwMode="auto">
          <a:xfrm flipH="1">
            <a:off x="6242050" y="3582988"/>
            <a:ext cx="1085850" cy="1108075"/>
            <a:chOff x="6242071" y="2627051"/>
            <a:chExt cx="1085499" cy="1108111"/>
          </a:xfrm>
        </p:grpSpPr>
        <p:cxnSp>
          <p:nvCxnSpPr>
            <p:cNvPr id="7" name="Straight Connector 6"/>
            <p:cNvCxnSpPr/>
            <p:nvPr/>
          </p:nvCxnSpPr>
          <p:spPr>
            <a:xfrm rot="5400000">
              <a:off x="6225220" y="2643902"/>
              <a:ext cx="1054134" cy="1020432"/>
            </a:xfrm>
            <a:prstGeom prst="line">
              <a:avLst/>
            </a:prstGeom>
            <a:ln w="25400" cap="flat" cmpd="sng" algn="ctr">
              <a:solidFill>
                <a:schemeClr val="tx2">
                  <a:lumMod val="60000"/>
                  <a:lumOff val="4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rot="5400000">
              <a:off x="6290286" y="2697878"/>
              <a:ext cx="1054134" cy="1020433"/>
            </a:xfrm>
            <a:prstGeom prst="line">
              <a:avLst/>
            </a:prstGeom>
            <a:ln w="25400" cap="flat" cmpd="sng" algn="ctr">
              <a:solidFill>
                <a:schemeClr val="tx2">
                  <a:lumMod val="60000"/>
                  <a:lumOff val="40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6316" name="Group 8"/>
          <p:cNvGrpSpPr>
            <a:grpSpLocks/>
          </p:cNvGrpSpPr>
          <p:nvPr/>
        </p:nvGrpSpPr>
        <p:grpSpPr bwMode="auto">
          <a:xfrm>
            <a:off x="6242050" y="3571875"/>
            <a:ext cx="1085850" cy="1108075"/>
            <a:chOff x="6242071" y="2627051"/>
            <a:chExt cx="1085499" cy="1108111"/>
          </a:xfrm>
        </p:grpSpPr>
        <p:cxnSp>
          <p:nvCxnSpPr>
            <p:cNvPr id="10" name="Straight Connector 9"/>
            <p:cNvCxnSpPr/>
            <p:nvPr/>
          </p:nvCxnSpPr>
          <p:spPr>
            <a:xfrm rot="5400000">
              <a:off x="6225221" y="2643901"/>
              <a:ext cx="1054134" cy="1020433"/>
            </a:xfrm>
            <a:prstGeom prst="line">
              <a:avLst/>
            </a:prstGeom>
            <a:ln w="2540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6290287" y="2697879"/>
              <a:ext cx="1054134" cy="1020432"/>
            </a:xfrm>
            <a:prstGeom prst="line">
              <a:avLst/>
            </a:prstGeom>
            <a:ln w="2540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6317" name="Group 11"/>
          <p:cNvGrpSpPr>
            <a:grpSpLocks/>
          </p:cNvGrpSpPr>
          <p:nvPr/>
        </p:nvGrpSpPr>
        <p:grpSpPr bwMode="auto">
          <a:xfrm>
            <a:off x="5873750" y="3702050"/>
            <a:ext cx="96838" cy="923925"/>
            <a:chOff x="5862142" y="2757311"/>
            <a:chExt cx="97266" cy="923145"/>
          </a:xfrm>
        </p:grpSpPr>
        <p:cxnSp>
          <p:nvCxnSpPr>
            <p:cNvPr id="13" name="Straight Connector 12"/>
            <p:cNvCxnSpPr/>
            <p:nvPr/>
          </p:nvCxnSpPr>
          <p:spPr>
            <a:xfrm rot="16200000" flipH="1">
              <a:off x="5497806" y="3207751"/>
              <a:ext cx="912042" cy="111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rot="16200000" flipH="1">
              <a:off x="5411703" y="3218854"/>
              <a:ext cx="912041" cy="11162"/>
            </a:xfrm>
            <a:prstGeom prst="line">
              <a:avLst/>
            </a:prstGeom>
          </p:spPr>
          <p:style>
            <a:lnRef idx="2">
              <a:schemeClr val="accent1"/>
            </a:lnRef>
            <a:fillRef idx="0">
              <a:schemeClr val="accent1"/>
            </a:fillRef>
            <a:effectRef idx="1">
              <a:schemeClr val="accent1"/>
            </a:effectRef>
            <a:fontRef idx="minor">
              <a:schemeClr val="tx1"/>
            </a:fontRef>
          </p:style>
        </p:cxnSp>
      </p:grpSp>
      <p:cxnSp>
        <p:nvCxnSpPr>
          <p:cNvPr id="16" name="Straight Connector 15"/>
          <p:cNvCxnSpPr/>
          <p:nvPr/>
        </p:nvCxnSpPr>
        <p:spPr>
          <a:xfrm rot="10800000" flipV="1">
            <a:off x="5970588" y="4810125"/>
            <a:ext cx="1443037" cy="933450"/>
          </a:xfrm>
          <a:prstGeom prst="lin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16200000" flipH="1">
            <a:off x="5423694" y="5293519"/>
            <a:ext cx="911225" cy="11113"/>
          </a:xfrm>
          <a:prstGeom prst="line">
            <a:avLst/>
          </a:prstGeom>
          <a:ln>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aphicFrame>
        <p:nvGraphicFramePr>
          <p:cNvPr id="6308" name="Object 164"/>
          <p:cNvGraphicFramePr>
            <a:graphicFrameLocks noChangeAspect="1"/>
          </p:cNvGraphicFramePr>
          <p:nvPr/>
        </p:nvGraphicFramePr>
        <p:xfrm>
          <a:off x="5700713" y="5637213"/>
          <a:ext cx="457200" cy="596900"/>
        </p:xfrm>
        <a:graphic>
          <a:graphicData uri="http://schemas.openxmlformats.org/presentationml/2006/ole">
            <p:oleObj spid="_x0000_s6308" name="Visio" r:id="rId5" imgW="729996" imgH="955548" progId="">
              <p:embed/>
            </p:oleObj>
          </a:graphicData>
        </a:graphic>
      </p:graphicFrame>
      <p:grpSp>
        <p:nvGrpSpPr>
          <p:cNvPr id="6320" name="Group 21"/>
          <p:cNvGrpSpPr>
            <a:grpSpLocks/>
          </p:cNvGrpSpPr>
          <p:nvPr/>
        </p:nvGrpSpPr>
        <p:grpSpPr bwMode="auto">
          <a:xfrm>
            <a:off x="7577138" y="3692525"/>
            <a:ext cx="98425" cy="922338"/>
            <a:chOff x="5862142" y="2757311"/>
            <a:chExt cx="97266" cy="923145"/>
          </a:xfrm>
        </p:grpSpPr>
        <p:cxnSp>
          <p:nvCxnSpPr>
            <p:cNvPr id="23" name="Straight Connector 22"/>
            <p:cNvCxnSpPr/>
            <p:nvPr/>
          </p:nvCxnSpPr>
          <p:spPr>
            <a:xfrm rot="16200000" flipH="1">
              <a:off x="5497906" y="3207831"/>
              <a:ext cx="912022" cy="10982"/>
            </a:xfrm>
            <a:prstGeom prst="line">
              <a:avLst/>
            </a:prstGeom>
            <a:ln>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rot="16200000" flipH="1">
              <a:off x="5411621" y="3218955"/>
              <a:ext cx="912022" cy="10981"/>
            </a:xfrm>
            <a:prstGeom prst="line">
              <a:avLst/>
            </a:prstGeom>
            <a:ln>
              <a:solidFill>
                <a:schemeClr val="tx2">
                  <a:lumMod val="60000"/>
                  <a:lumOff val="40000"/>
                </a:schemeClr>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p:cNvCxnSpPr/>
          <p:nvPr/>
        </p:nvCxnSpPr>
        <p:spPr>
          <a:xfrm rot="16200000" flipH="1">
            <a:off x="7236619" y="5271294"/>
            <a:ext cx="911225" cy="11113"/>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6188075" y="4819650"/>
            <a:ext cx="1422400" cy="925513"/>
          </a:xfrm>
          <a:prstGeom prst="line">
            <a:avLst/>
          </a:prstGeom>
          <a:ln>
            <a:solidFill>
              <a:schemeClr val="accent6">
                <a:lumMod val="50000"/>
              </a:schemeClr>
            </a:solidFill>
          </a:ln>
        </p:spPr>
        <p:style>
          <a:lnRef idx="2">
            <a:schemeClr val="accent1"/>
          </a:lnRef>
          <a:fillRef idx="0">
            <a:schemeClr val="accent1"/>
          </a:fillRef>
          <a:effectRef idx="1">
            <a:schemeClr val="accent1"/>
          </a:effectRef>
          <a:fontRef idx="minor">
            <a:schemeClr val="tx1"/>
          </a:fontRef>
        </p:style>
      </p:cxnSp>
      <p:grpSp>
        <p:nvGrpSpPr>
          <p:cNvPr id="6323" name="Group 27"/>
          <p:cNvGrpSpPr>
            <a:grpSpLocks/>
          </p:cNvGrpSpPr>
          <p:nvPr/>
        </p:nvGrpSpPr>
        <p:grpSpPr bwMode="auto">
          <a:xfrm rot="-5400000">
            <a:off x="6827838" y="2638425"/>
            <a:ext cx="98425" cy="923925"/>
            <a:chOff x="5862142" y="2757311"/>
            <a:chExt cx="97266" cy="923145"/>
          </a:xfrm>
        </p:grpSpPr>
        <p:cxnSp>
          <p:nvCxnSpPr>
            <p:cNvPr id="29" name="Straight Connector 28"/>
            <p:cNvCxnSpPr/>
            <p:nvPr/>
          </p:nvCxnSpPr>
          <p:spPr>
            <a:xfrm rot="16200000" flipH="1">
              <a:off x="5499465" y="3207841"/>
              <a:ext cx="912041" cy="10981"/>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rot="16200000" flipH="1">
              <a:off x="5413180" y="3218944"/>
              <a:ext cx="912042" cy="10982"/>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pic>
        <p:nvPicPr>
          <p:cNvPr id="6324" name="Picture 16" descr="2009_BlackDiamond_8810_TopDown"/>
          <p:cNvPicPr>
            <a:picLocks noChangeAspect="1" noChangeArrowheads="1"/>
          </p:cNvPicPr>
          <p:nvPr/>
        </p:nvPicPr>
        <p:blipFill>
          <a:blip r:embed="rId6"/>
          <a:srcRect/>
          <a:stretch>
            <a:fillRect/>
          </a:stretch>
        </p:blipFill>
        <p:spPr bwMode="auto">
          <a:xfrm>
            <a:off x="5613400" y="2644775"/>
            <a:ext cx="823913" cy="1093788"/>
          </a:xfrm>
          <a:prstGeom prst="rect">
            <a:avLst/>
          </a:prstGeom>
          <a:noFill/>
          <a:ln w="9525">
            <a:noFill/>
            <a:miter lim="800000"/>
            <a:headEnd/>
            <a:tailEnd/>
          </a:ln>
        </p:spPr>
      </p:pic>
      <p:pic>
        <p:nvPicPr>
          <p:cNvPr id="6325" name="Picture 16" descr="2009_BlackDiamond_8810_TopDown"/>
          <p:cNvPicPr>
            <a:picLocks noChangeAspect="1" noChangeArrowheads="1"/>
          </p:cNvPicPr>
          <p:nvPr/>
        </p:nvPicPr>
        <p:blipFill>
          <a:blip r:embed="rId6"/>
          <a:srcRect/>
          <a:stretch>
            <a:fillRect/>
          </a:stretch>
        </p:blipFill>
        <p:spPr bwMode="auto">
          <a:xfrm>
            <a:off x="7208838" y="2644775"/>
            <a:ext cx="823912" cy="1093788"/>
          </a:xfrm>
          <a:prstGeom prst="rect">
            <a:avLst/>
          </a:prstGeom>
          <a:noFill/>
          <a:ln w="9525">
            <a:noFill/>
            <a:miter lim="800000"/>
            <a:headEnd/>
            <a:tailEnd/>
          </a:ln>
        </p:spPr>
      </p:pic>
      <p:grpSp>
        <p:nvGrpSpPr>
          <p:cNvPr id="6326" name="Group 32"/>
          <p:cNvGrpSpPr>
            <a:grpSpLocks/>
          </p:cNvGrpSpPr>
          <p:nvPr/>
        </p:nvGrpSpPr>
        <p:grpSpPr bwMode="auto">
          <a:xfrm>
            <a:off x="7192963" y="4602163"/>
            <a:ext cx="841375" cy="277812"/>
            <a:chOff x="5292783" y="3927540"/>
            <a:chExt cx="840734" cy="279134"/>
          </a:xfrm>
        </p:grpSpPr>
        <p:pic>
          <p:nvPicPr>
            <p:cNvPr id="6359" name="Picture 33" descr="Summitx480_48tAC.png"/>
            <p:cNvPicPr>
              <a:picLocks noChangeAspect="1"/>
            </p:cNvPicPr>
            <p:nvPr/>
          </p:nvPicPr>
          <p:blipFill>
            <a:blip r:embed="rId7"/>
            <a:srcRect/>
            <a:stretch>
              <a:fillRect/>
            </a:stretch>
          </p:blipFill>
          <p:spPr bwMode="auto">
            <a:xfrm>
              <a:off x="5292783" y="4024817"/>
              <a:ext cx="840305" cy="181857"/>
            </a:xfrm>
            <a:prstGeom prst="rect">
              <a:avLst/>
            </a:prstGeom>
            <a:noFill/>
            <a:ln w="9525">
              <a:noFill/>
              <a:miter lim="800000"/>
              <a:headEnd/>
              <a:tailEnd/>
            </a:ln>
          </p:spPr>
        </p:pic>
        <p:pic>
          <p:nvPicPr>
            <p:cNvPr id="6360" name="Picture 34" descr="Summitx480_48tAC.png"/>
            <p:cNvPicPr>
              <a:picLocks noChangeAspect="1"/>
            </p:cNvPicPr>
            <p:nvPr/>
          </p:nvPicPr>
          <p:blipFill>
            <a:blip r:embed="rId7"/>
            <a:srcRect/>
            <a:stretch>
              <a:fillRect/>
            </a:stretch>
          </p:blipFill>
          <p:spPr bwMode="auto">
            <a:xfrm>
              <a:off x="5293212" y="3927540"/>
              <a:ext cx="840305" cy="181857"/>
            </a:xfrm>
            <a:prstGeom prst="rect">
              <a:avLst/>
            </a:prstGeom>
            <a:noFill/>
            <a:ln w="9525">
              <a:noFill/>
              <a:miter lim="800000"/>
              <a:headEnd/>
              <a:tailEnd/>
            </a:ln>
          </p:spPr>
        </p:pic>
      </p:grpSp>
      <p:sp>
        <p:nvSpPr>
          <p:cNvPr id="37" name="Oval 36"/>
          <p:cNvSpPr/>
          <p:nvPr/>
        </p:nvSpPr>
        <p:spPr>
          <a:xfrm>
            <a:off x="6904038" y="4408488"/>
            <a:ext cx="922337" cy="130175"/>
          </a:xfrm>
          <a:prstGeom prst="ellipse">
            <a:avLst/>
          </a:prstGeom>
          <a:noFill/>
          <a:ln w="19050" cap="flat" cmpd="sng" algn="ctr">
            <a:solidFill>
              <a:srgbClr val="A084BA"/>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sp>
        <p:nvSpPr>
          <p:cNvPr id="38" name="Oval 37"/>
          <p:cNvSpPr/>
          <p:nvPr/>
        </p:nvSpPr>
        <p:spPr>
          <a:xfrm>
            <a:off x="5710238" y="5429250"/>
            <a:ext cx="814387" cy="139700"/>
          </a:xfrm>
          <a:prstGeom prst="ellipse">
            <a:avLst/>
          </a:prstGeom>
          <a:noFill/>
          <a:ln w="19050" cap="flat" cmpd="sng" algn="ctr">
            <a:solidFill>
              <a:srgbClr val="264B75"/>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sp>
        <p:nvSpPr>
          <p:cNvPr id="40" name="Oval 39"/>
          <p:cNvSpPr/>
          <p:nvPr/>
        </p:nvSpPr>
        <p:spPr>
          <a:xfrm rot="16200000">
            <a:off x="6644482" y="3040856"/>
            <a:ext cx="347662" cy="130175"/>
          </a:xfrm>
          <a:prstGeom prst="ellipse">
            <a:avLst/>
          </a:prstGeom>
          <a:noFill/>
          <a:ln w="19050" cap="flat" cmpd="sng" algn="ctr">
            <a:solidFill>
              <a:srgbClr val="595959"/>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sp>
        <p:nvSpPr>
          <p:cNvPr id="6330" name="TextBox 40"/>
          <p:cNvSpPr txBox="1">
            <a:spLocks noChangeArrowheads="1"/>
          </p:cNvSpPr>
          <p:nvPr/>
        </p:nvSpPr>
        <p:spPr bwMode="auto">
          <a:xfrm>
            <a:off x="5187950" y="4278313"/>
            <a:ext cx="619125" cy="292100"/>
          </a:xfrm>
          <a:prstGeom prst="rect">
            <a:avLst/>
          </a:prstGeom>
          <a:noFill/>
          <a:ln w="9525">
            <a:noFill/>
            <a:miter lim="800000"/>
            <a:headEnd/>
            <a:tailEnd/>
          </a:ln>
        </p:spPr>
        <p:txBody>
          <a:bodyPr lIns="45720" rIns="45720"/>
          <a:lstStyle/>
          <a:p>
            <a:pPr algn="ctr">
              <a:lnSpc>
                <a:spcPct val="85000"/>
              </a:lnSpc>
              <a:spcBef>
                <a:spcPts val="700"/>
              </a:spcBef>
            </a:pPr>
            <a:r>
              <a:rPr lang="en-US" sz="800">
                <a:solidFill>
                  <a:srgbClr val="000000"/>
                </a:solidFill>
              </a:rPr>
              <a:t>MLAG Group 1</a:t>
            </a:r>
          </a:p>
        </p:txBody>
      </p:sp>
      <p:sp>
        <p:nvSpPr>
          <p:cNvPr id="6331" name="TextBox 41"/>
          <p:cNvSpPr txBox="1">
            <a:spLocks noChangeArrowheads="1"/>
          </p:cNvSpPr>
          <p:nvPr/>
        </p:nvSpPr>
        <p:spPr bwMode="auto">
          <a:xfrm>
            <a:off x="7772400" y="4289425"/>
            <a:ext cx="619125" cy="292100"/>
          </a:xfrm>
          <a:prstGeom prst="rect">
            <a:avLst/>
          </a:prstGeom>
          <a:noFill/>
          <a:ln w="9525">
            <a:noFill/>
            <a:miter lim="800000"/>
            <a:headEnd/>
            <a:tailEnd/>
          </a:ln>
        </p:spPr>
        <p:txBody>
          <a:bodyPr lIns="45720" rIns="45720"/>
          <a:lstStyle/>
          <a:p>
            <a:pPr algn="ctr">
              <a:lnSpc>
                <a:spcPct val="85000"/>
              </a:lnSpc>
              <a:spcBef>
                <a:spcPts val="700"/>
              </a:spcBef>
            </a:pPr>
            <a:r>
              <a:rPr lang="en-US" sz="800">
                <a:solidFill>
                  <a:srgbClr val="000000"/>
                </a:solidFill>
              </a:rPr>
              <a:t>MLAG Group 2</a:t>
            </a:r>
          </a:p>
        </p:txBody>
      </p:sp>
      <p:sp>
        <p:nvSpPr>
          <p:cNvPr id="6332" name="TextBox 42"/>
          <p:cNvSpPr txBox="1">
            <a:spLocks noChangeArrowheads="1"/>
          </p:cNvSpPr>
          <p:nvPr/>
        </p:nvSpPr>
        <p:spPr bwMode="auto">
          <a:xfrm>
            <a:off x="5189538" y="5364163"/>
            <a:ext cx="617537" cy="292100"/>
          </a:xfrm>
          <a:prstGeom prst="rect">
            <a:avLst/>
          </a:prstGeom>
          <a:noFill/>
          <a:ln w="9525">
            <a:noFill/>
            <a:miter lim="800000"/>
            <a:headEnd/>
            <a:tailEnd/>
          </a:ln>
        </p:spPr>
        <p:txBody>
          <a:bodyPr lIns="45720" rIns="45720"/>
          <a:lstStyle/>
          <a:p>
            <a:pPr algn="ctr">
              <a:lnSpc>
                <a:spcPct val="85000"/>
              </a:lnSpc>
              <a:spcBef>
                <a:spcPts val="700"/>
              </a:spcBef>
            </a:pPr>
            <a:r>
              <a:rPr lang="en-US" sz="800">
                <a:solidFill>
                  <a:srgbClr val="000000"/>
                </a:solidFill>
              </a:rPr>
              <a:t>MLAG Group 3</a:t>
            </a:r>
          </a:p>
        </p:txBody>
      </p:sp>
      <p:sp>
        <p:nvSpPr>
          <p:cNvPr id="6333" name="TextBox 43"/>
          <p:cNvSpPr txBox="1">
            <a:spLocks noChangeArrowheads="1"/>
          </p:cNvSpPr>
          <p:nvPr/>
        </p:nvSpPr>
        <p:spPr bwMode="auto">
          <a:xfrm>
            <a:off x="7783513" y="5373688"/>
            <a:ext cx="617537" cy="293687"/>
          </a:xfrm>
          <a:prstGeom prst="rect">
            <a:avLst/>
          </a:prstGeom>
          <a:noFill/>
          <a:ln w="9525">
            <a:noFill/>
            <a:miter lim="800000"/>
            <a:headEnd/>
            <a:tailEnd/>
          </a:ln>
        </p:spPr>
        <p:txBody>
          <a:bodyPr lIns="45720" rIns="45720"/>
          <a:lstStyle/>
          <a:p>
            <a:pPr algn="ctr">
              <a:lnSpc>
                <a:spcPct val="85000"/>
              </a:lnSpc>
              <a:spcBef>
                <a:spcPts val="700"/>
              </a:spcBef>
            </a:pPr>
            <a:r>
              <a:rPr lang="en-US" sz="800">
                <a:solidFill>
                  <a:srgbClr val="000000"/>
                </a:solidFill>
              </a:rPr>
              <a:t>Link Agg Group 4</a:t>
            </a:r>
          </a:p>
        </p:txBody>
      </p:sp>
      <p:graphicFrame>
        <p:nvGraphicFramePr>
          <p:cNvPr id="6309" name="Object 165"/>
          <p:cNvGraphicFramePr>
            <a:graphicFrameLocks noChangeAspect="1"/>
          </p:cNvGraphicFramePr>
          <p:nvPr/>
        </p:nvGraphicFramePr>
        <p:xfrm>
          <a:off x="7416800" y="5638800"/>
          <a:ext cx="457200" cy="596900"/>
        </p:xfrm>
        <a:graphic>
          <a:graphicData uri="http://schemas.openxmlformats.org/presentationml/2006/ole">
            <p:oleObj spid="_x0000_s6309" name="Visio" r:id="rId8" imgW="729996" imgH="955548" progId="">
              <p:embed/>
            </p:oleObj>
          </a:graphicData>
        </a:graphic>
      </p:graphicFrame>
      <p:sp>
        <p:nvSpPr>
          <p:cNvPr id="6334" name="TextBox 45"/>
          <p:cNvSpPr txBox="1">
            <a:spLocks noChangeArrowheads="1"/>
          </p:cNvSpPr>
          <p:nvPr/>
        </p:nvSpPr>
        <p:spPr bwMode="auto">
          <a:xfrm>
            <a:off x="6502400" y="2432050"/>
            <a:ext cx="619125" cy="500063"/>
          </a:xfrm>
          <a:prstGeom prst="rect">
            <a:avLst/>
          </a:prstGeom>
          <a:noFill/>
          <a:ln w="9525">
            <a:noFill/>
            <a:miter lim="800000"/>
            <a:headEnd/>
            <a:tailEnd/>
          </a:ln>
        </p:spPr>
        <p:txBody>
          <a:bodyPr lIns="45720" rIns="45720"/>
          <a:lstStyle/>
          <a:p>
            <a:pPr algn="ctr">
              <a:lnSpc>
                <a:spcPct val="85000"/>
              </a:lnSpc>
              <a:spcBef>
                <a:spcPts val="700"/>
              </a:spcBef>
            </a:pPr>
            <a:r>
              <a:rPr lang="en-US" sz="800">
                <a:solidFill>
                  <a:srgbClr val="000000"/>
                </a:solidFill>
              </a:rPr>
              <a:t>Inter-Switch Connection (ISC)</a:t>
            </a:r>
          </a:p>
        </p:txBody>
      </p:sp>
      <p:sp>
        <p:nvSpPr>
          <p:cNvPr id="64" name="Oval 63"/>
          <p:cNvSpPr/>
          <p:nvPr/>
        </p:nvSpPr>
        <p:spPr>
          <a:xfrm>
            <a:off x="5741988" y="4397375"/>
            <a:ext cx="923925" cy="130175"/>
          </a:xfrm>
          <a:prstGeom prst="ellipse">
            <a:avLst/>
          </a:prstGeom>
          <a:noFill/>
          <a:ln w="19050" cap="flat" cmpd="sng" algn="ctr">
            <a:solidFill>
              <a:schemeClr val="accent1"/>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grpSp>
        <p:nvGrpSpPr>
          <p:cNvPr id="6336" name="Group 17"/>
          <p:cNvGrpSpPr>
            <a:grpSpLocks/>
          </p:cNvGrpSpPr>
          <p:nvPr/>
        </p:nvGrpSpPr>
        <p:grpSpPr bwMode="auto">
          <a:xfrm>
            <a:off x="5575300" y="4589463"/>
            <a:ext cx="839788" cy="279400"/>
            <a:chOff x="5292783" y="3927540"/>
            <a:chExt cx="840734" cy="279134"/>
          </a:xfrm>
        </p:grpSpPr>
        <p:pic>
          <p:nvPicPr>
            <p:cNvPr id="6357" name="Picture 18" descr="Summitx480_48tAC.png"/>
            <p:cNvPicPr>
              <a:picLocks noChangeAspect="1"/>
            </p:cNvPicPr>
            <p:nvPr/>
          </p:nvPicPr>
          <p:blipFill>
            <a:blip r:embed="rId7"/>
            <a:srcRect/>
            <a:stretch>
              <a:fillRect/>
            </a:stretch>
          </p:blipFill>
          <p:spPr bwMode="auto">
            <a:xfrm>
              <a:off x="5292783" y="4024817"/>
              <a:ext cx="840305" cy="181857"/>
            </a:xfrm>
            <a:prstGeom prst="rect">
              <a:avLst/>
            </a:prstGeom>
            <a:noFill/>
            <a:ln w="9525">
              <a:noFill/>
              <a:miter lim="800000"/>
              <a:headEnd/>
              <a:tailEnd/>
            </a:ln>
          </p:spPr>
        </p:pic>
        <p:pic>
          <p:nvPicPr>
            <p:cNvPr id="6358" name="Picture 19" descr="Summitx480_48tAC.png"/>
            <p:cNvPicPr>
              <a:picLocks noChangeAspect="1"/>
            </p:cNvPicPr>
            <p:nvPr/>
          </p:nvPicPr>
          <p:blipFill>
            <a:blip r:embed="rId7"/>
            <a:srcRect/>
            <a:stretch>
              <a:fillRect/>
            </a:stretch>
          </p:blipFill>
          <p:spPr bwMode="auto">
            <a:xfrm>
              <a:off x="5293212" y="3927540"/>
              <a:ext cx="840305" cy="181857"/>
            </a:xfrm>
            <a:prstGeom prst="rect">
              <a:avLst/>
            </a:prstGeom>
            <a:noFill/>
            <a:ln w="9525">
              <a:noFill/>
              <a:miter lim="800000"/>
              <a:headEnd/>
              <a:tailEnd/>
            </a:ln>
          </p:spPr>
        </p:pic>
      </p:grpSp>
      <p:sp>
        <p:nvSpPr>
          <p:cNvPr id="65" name="Oval 64"/>
          <p:cNvSpPr/>
          <p:nvPr/>
        </p:nvSpPr>
        <p:spPr>
          <a:xfrm>
            <a:off x="7045325" y="5429250"/>
            <a:ext cx="814388" cy="141288"/>
          </a:xfrm>
          <a:prstGeom prst="ellipse">
            <a:avLst/>
          </a:prstGeom>
          <a:noFill/>
          <a:ln w="19050" cap="flat" cmpd="sng" algn="ctr">
            <a:solidFill>
              <a:srgbClr val="D39900"/>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grpSp>
        <p:nvGrpSpPr>
          <p:cNvPr id="6338" name="Group 66"/>
          <p:cNvGrpSpPr>
            <a:grpSpLocks/>
          </p:cNvGrpSpPr>
          <p:nvPr/>
        </p:nvGrpSpPr>
        <p:grpSpPr bwMode="auto">
          <a:xfrm rot="-5400000">
            <a:off x="6731794" y="4299744"/>
            <a:ext cx="96837" cy="923925"/>
            <a:chOff x="5862142" y="2757311"/>
            <a:chExt cx="97266" cy="923145"/>
          </a:xfrm>
        </p:grpSpPr>
        <p:cxnSp>
          <p:nvCxnSpPr>
            <p:cNvPr id="68" name="Straight Connector 67"/>
            <p:cNvCxnSpPr/>
            <p:nvPr/>
          </p:nvCxnSpPr>
          <p:spPr>
            <a:xfrm rot="16200000" flipH="1">
              <a:off x="5497806" y="3207752"/>
              <a:ext cx="912042" cy="11161"/>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rot="16200000" flipH="1">
              <a:off x="5411702" y="3218855"/>
              <a:ext cx="912041" cy="11161"/>
            </a:xfrm>
            <a:prstGeom prst="line">
              <a:avLst/>
            </a:prstGeom>
            <a:ln>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sp>
        <p:nvSpPr>
          <p:cNvPr id="70" name="Oval 69"/>
          <p:cNvSpPr/>
          <p:nvPr/>
        </p:nvSpPr>
        <p:spPr>
          <a:xfrm rot="16200000">
            <a:off x="6645275" y="4702175"/>
            <a:ext cx="346075" cy="130175"/>
          </a:xfrm>
          <a:prstGeom prst="ellipse">
            <a:avLst/>
          </a:prstGeom>
          <a:noFill/>
          <a:ln w="19050" cap="flat" cmpd="sng" algn="ctr">
            <a:solidFill>
              <a:srgbClr val="595959"/>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800" dirty="0">
              <a:solidFill>
                <a:prstClr val="white"/>
              </a:solidFill>
            </a:endParaRPr>
          </a:p>
        </p:txBody>
      </p:sp>
      <p:sp>
        <p:nvSpPr>
          <p:cNvPr id="6340" name="TextBox 70"/>
          <p:cNvSpPr txBox="1">
            <a:spLocks noChangeArrowheads="1"/>
          </p:cNvSpPr>
          <p:nvPr/>
        </p:nvSpPr>
        <p:spPr bwMode="auto">
          <a:xfrm>
            <a:off x="8185150" y="4778375"/>
            <a:ext cx="619125" cy="498475"/>
          </a:xfrm>
          <a:prstGeom prst="rect">
            <a:avLst/>
          </a:prstGeom>
          <a:noFill/>
          <a:ln w="9525">
            <a:noFill/>
            <a:miter lim="800000"/>
            <a:headEnd/>
            <a:tailEnd/>
          </a:ln>
        </p:spPr>
        <p:txBody>
          <a:bodyPr lIns="45720" rIns="45720"/>
          <a:lstStyle/>
          <a:p>
            <a:pPr>
              <a:lnSpc>
                <a:spcPct val="85000"/>
              </a:lnSpc>
              <a:spcBef>
                <a:spcPts val="700"/>
              </a:spcBef>
            </a:pPr>
            <a:r>
              <a:rPr lang="en-US" sz="800">
                <a:solidFill>
                  <a:srgbClr val="000000"/>
                </a:solidFill>
              </a:rPr>
              <a:t>Inter-Switch Connection (ISC)</a:t>
            </a:r>
          </a:p>
        </p:txBody>
      </p:sp>
      <p:sp>
        <p:nvSpPr>
          <p:cNvPr id="72" name="Freeform 71"/>
          <p:cNvSpPr/>
          <p:nvPr/>
        </p:nvSpPr>
        <p:spPr>
          <a:xfrm>
            <a:off x="6904038" y="4929188"/>
            <a:ext cx="1236662" cy="214312"/>
          </a:xfrm>
          <a:custGeom>
            <a:avLst/>
            <a:gdLst>
              <a:gd name="connsiteX0" fmla="*/ 1237472 w 1237472"/>
              <a:gd name="connsiteY0" fmla="*/ 119411 h 215302"/>
              <a:gd name="connsiteX1" fmla="*/ 466766 w 1237472"/>
              <a:gd name="connsiteY1" fmla="*/ 195400 h 215302"/>
              <a:gd name="connsiteX2" fmla="*/ 0 w 1237472"/>
              <a:gd name="connsiteY2" fmla="*/ 0 h 215302"/>
            </a:gdLst>
            <a:ahLst/>
            <a:cxnLst>
              <a:cxn ang="0">
                <a:pos x="connsiteX0" y="connsiteY0"/>
              </a:cxn>
              <a:cxn ang="0">
                <a:pos x="connsiteX1" y="connsiteY1"/>
              </a:cxn>
              <a:cxn ang="0">
                <a:pos x="connsiteX2" y="connsiteY2"/>
              </a:cxn>
            </a:cxnLst>
            <a:rect l="l" t="t" r="r" b="b"/>
            <a:pathLst>
              <a:path w="1237472" h="215302">
                <a:moveTo>
                  <a:pt x="1237472" y="119411"/>
                </a:moveTo>
                <a:cubicBezTo>
                  <a:pt x="955241" y="167356"/>
                  <a:pt x="673011" y="215302"/>
                  <a:pt x="466766" y="195400"/>
                </a:cubicBezTo>
                <a:cubicBezTo>
                  <a:pt x="260521" y="175498"/>
                  <a:pt x="0" y="0"/>
                  <a:pt x="0" y="0"/>
                </a:cubicBezTo>
              </a:path>
            </a:pathLst>
          </a:custGeom>
          <a:ln w="12700" cap="flat" cmpd="sng" algn="ctr">
            <a:solidFill>
              <a:srgbClr val="595959"/>
            </a:solidFill>
            <a:prstDash val="solid"/>
            <a:round/>
            <a:headEnd type="none" w="med" len="med"/>
            <a:tailEnd type="stealth" w="med" len="med"/>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dirty="0">
              <a:solidFill>
                <a:prstClr val="black"/>
              </a:solidFill>
            </a:endParaRPr>
          </a:p>
        </p:txBody>
      </p:sp>
      <p:sp>
        <p:nvSpPr>
          <p:cNvPr id="55" name="Notched Right Arrow 54"/>
          <p:cNvSpPr/>
          <p:nvPr/>
        </p:nvSpPr>
        <p:spPr>
          <a:xfrm rot="16200000">
            <a:off x="5384007" y="5156993"/>
            <a:ext cx="1085850" cy="303213"/>
          </a:xfrm>
          <a:prstGeom prst="notchedRightArrow">
            <a:avLst>
              <a:gd name="adj1" fmla="val 50000"/>
              <a:gd name="adj2" fmla="val 96424"/>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6" name="Notched Right Arrow 55"/>
          <p:cNvSpPr/>
          <p:nvPr/>
        </p:nvSpPr>
        <p:spPr>
          <a:xfrm rot="16200000">
            <a:off x="5384801" y="3941762"/>
            <a:ext cx="1084262" cy="303213"/>
          </a:xfrm>
          <a:prstGeom prst="notchedRightArrow">
            <a:avLst>
              <a:gd name="adj1" fmla="val 50000"/>
              <a:gd name="adj2" fmla="val 96424"/>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7" name="Notched Right Arrow 56"/>
          <p:cNvSpPr/>
          <p:nvPr/>
        </p:nvSpPr>
        <p:spPr>
          <a:xfrm rot="18354832">
            <a:off x="5912644" y="2351881"/>
            <a:ext cx="803275" cy="303213"/>
          </a:xfrm>
          <a:prstGeom prst="notchedRightArrow">
            <a:avLst>
              <a:gd name="adj1" fmla="val 50000"/>
              <a:gd name="adj2" fmla="val 96424"/>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8" name="Notched Right Arrow 57"/>
          <p:cNvSpPr/>
          <p:nvPr/>
        </p:nvSpPr>
        <p:spPr>
          <a:xfrm rot="19564754">
            <a:off x="5916613" y="5102225"/>
            <a:ext cx="1592262" cy="303213"/>
          </a:xfrm>
          <a:prstGeom prst="notchedRightArrow">
            <a:avLst>
              <a:gd name="adj1" fmla="val 50000"/>
              <a:gd name="adj2" fmla="val 9642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59" name="Notched Right Arrow 58"/>
          <p:cNvSpPr/>
          <p:nvPr/>
        </p:nvSpPr>
        <p:spPr>
          <a:xfrm rot="18870181">
            <a:off x="6015832" y="3947319"/>
            <a:ext cx="1585912" cy="304800"/>
          </a:xfrm>
          <a:prstGeom prst="notchedRightArrow">
            <a:avLst>
              <a:gd name="adj1" fmla="val 50000"/>
              <a:gd name="adj2" fmla="val 96424"/>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0" name="Notched Right Arrow 59"/>
          <p:cNvSpPr/>
          <p:nvPr/>
        </p:nvSpPr>
        <p:spPr>
          <a:xfrm rot="16200000">
            <a:off x="7077869" y="3985419"/>
            <a:ext cx="1085850" cy="303212"/>
          </a:xfrm>
          <a:prstGeom prst="notchedRightArrow">
            <a:avLst>
              <a:gd name="adj1" fmla="val 50000"/>
              <a:gd name="adj2" fmla="val 9642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2" name="Notched Right Arrow 61"/>
          <p:cNvSpPr/>
          <p:nvPr/>
        </p:nvSpPr>
        <p:spPr>
          <a:xfrm rot="2729819" flipH="1">
            <a:off x="5983287" y="3981451"/>
            <a:ext cx="1585913" cy="303212"/>
          </a:xfrm>
          <a:prstGeom prst="notchedRightArrow">
            <a:avLst>
              <a:gd name="adj1" fmla="val 50000"/>
              <a:gd name="adj2" fmla="val 9642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3" name="Notched Right Arrow 62"/>
          <p:cNvSpPr/>
          <p:nvPr/>
        </p:nvSpPr>
        <p:spPr>
          <a:xfrm rot="3245168" flipH="1">
            <a:off x="6921500" y="2330450"/>
            <a:ext cx="804863" cy="303213"/>
          </a:xfrm>
          <a:prstGeom prst="notchedRightArrow">
            <a:avLst>
              <a:gd name="adj1" fmla="val 50000"/>
              <a:gd name="adj2" fmla="val 96424"/>
            </a:avLst>
          </a:prstGeom>
        </p:spPr>
        <p:style>
          <a:lnRef idx="1">
            <a:schemeClr val="accent3"/>
          </a:lnRef>
          <a:fillRef idx="3">
            <a:schemeClr val="accent3"/>
          </a:fillRef>
          <a:effectRef idx="2">
            <a:schemeClr val="accent3"/>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1" name="Notched Right Arrow 60"/>
          <p:cNvSpPr/>
          <p:nvPr/>
        </p:nvSpPr>
        <p:spPr>
          <a:xfrm rot="3245168" flipH="1">
            <a:off x="6922294" y="2329656"/>
            <a:ext cx="803275" cy="303213"/>
          </a:xfrm>
          <a:prstGeom prst="notchedRightArrow">
            <a:avLst>
              <a:gd name="adj1" fmla="val 50000"/>
              <a:gd name="adj2" fmla="val 9642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77" name="Notched Right Arrow 76"/>
          <p:cNvSpPr/>
          <p:nvPr/>
        </p:nvSpPr>
        <p:spPr>
          <a:xfrm rot="18354832">
            <a:off x="5923756" y="2340770"/>
            <a:ext cx="803275" cy="303212"/>
          </a:xfrm>
          <a:prstGeom prst="notchedRightArrow">
            <a:avLst>
              <a:gd name="adj1" fmla="val 50000"/>
              <a:gd name="adj2" fmla="val 96424"/>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6352" name="Text Placeholder 3"/>
          <p:cNvSpPr>
            <a:spLocks noGrp="1"/>
          </p:cNvSpPr>
          <p:nvPr>
            <p:ph type="body" sz="quarter" idx="13"/>
          </p:nvPr>
        </p:nvSpPr>
        <p:spPr>
          <a:xfrm>
            <a:off x="133350" y="1616075"/>
            <a:ext cx="5200650" cy="4765675"/>
          </a:xfrm>
        </p:spPr>
        <p:txBody>
          <a:bodyPr/>
          <a:lstStyle/>
          <a:p>
            <a:pPr marL="342900" indent="-342900"/>
            <a:r>
              <a:rPr lang="en-US" smtClean="0">
                <a:solidFill>
                  <a:srgbClr val="584A83"/>
                </a:solidFill>
                <a:cs typeface="Arial" charset="0"/>
              </a:rPr>
              <a:t>MLAG </a:t>
            </a:r>
            <a:r>
              <a:rPr lang="ru-RU" smtClean="0">
                <a:solidFill>
                  <a:srgbClr val="584A83"/>
                </a:solidFill>
                <a:cs typeface="Arial" charset="0"/>
              </a:rPr>
              <a:t>-</a:t>
            </a:r>
            <a:r>
              <a:rPr lang="en-US" smtClean="0">
                <a:solidFill>
                  <a:srgbClr val="584A83"/>
                </a:solidFill>
                <a:cs typeface="Arial" charset="0"/>
              </a:rPr>
              <a:t> Multiswitch LAG</a:t>
            </a:r>
          </a:p>
          <a:p>
            <a:pPr marL="342900" indent="-342900"/>
            <a:r>
              <a:rPr lang="ru-RU" smtClean="0">
                <a:solidFill>
                  <a:srgbClr val="584A83"/>
                </a:solidFill>
                <a:cs typeface="Arial" charset="0"/>
              </a:rPr>
              <a:t>Объединение двух коммутаторов в виртуальный коммутатор с синхронизацией таблиц коммутации</a:t>
            </a:r>
          </a:p>
          <a:p>
            <a:pPr marL="342900" indent="-342900"/>
            <a:r>
              <a:rPr lang="ru-RU" smtClean="0">
                <a:solidFill>
                  <a:srgbClr val="584A83"/>
                </a:solidFill>
                <a:cs typeface="Arial" charset="0"/>
              </a:rPr>
              <a:t>Выглядит для других коммутаторов одним коммутатором, поэтому возможно использовать группу каналов (</a:t>
            </a:r>
            <a:r>
              <a:rPr lang="en-US" smtClean="0">
                <a:solidFill>
                  <a:srgbClr val="584A83"/>
                </a:solidFill>
                <a:cs typeface="Arial" charset="0"/>
              </a:rPr>
              <a:t>LAG)</a:t>
            </a:r>
            <a:r>
              <a:rPr lang="ru-RU" smtClean="0">
                <a:solidFill>
                  <a:srgbClr val="584A83"/>
                </a:solidFill>
                <a:cs typeface="Arial" charset="0"/>
              </a:rPr>
              <a:t>, которая работает с обоими коммутаторами одновременно</a:t>
            </a:r>
            <a:endParaRPr lang="en-US" smtClean="0">
              <a:solidFill>
                <a:srgbClr val="584A83"/>
              </a:solidFill>
              <a:cs typeface="Arial" charset="0"/>
            </a:endParaRPr>
          </a:p>
          <a:p>
            <a:pPr lvl="1"/>
            <a:r>
              <a:rPr lang="ru-RU" sz="2000" smtClean="0">
                <a:solidFill>
                  <a:srgbClr val="584A83"/>
                </a:solidFill>
                <a:cs typeface="Arial" charset="0"/>
              </a:rPr>
              <a:t>Поддерживается на</a:t>
            </a:r>
            <a:r>
              <a:rPr lang="en-US" sz="2000" smtClean="0">
                <a:solidFill>
                  <a:srgbClr val="584A83"/>
                </a:solidFill>
                <a:cs typeface="Arial" charset="0"/>
              </a:rPr>
              <a:t>:</a:t>
            </a:r>
          </a:p>
          <a:p>
            <a:pPr lvl="2"/>
            <a:r>
              <a:rPr lang="en-US" sz="2000" smtClean="0">
                <a:solidFill>
                  <a:srgbClr val="584A83"/>
                </a:solidFill>
                <a:cs typeface="Arial" charset="0"/>
              </a:rPr>
              <a:t>BlackDiamond® 8K series</a:t>
            </a:r>
          </a:p>
          <a:p>
            <a:pPr lvl="2"/>
            <a:r>
              <a:rPr lang="en-US" sz="2000" smtClean="0">
                <a:solidFill>
                  <a:srgbClr val="584A83"/>
                </a:solidFill>
                <a:cs typeface="Arial" charset="0"/>
              </a:rPr>
              <a:t>Summit® series with Edge License or above</a:t>
            </a:r>
          </a:p>
          <a:p>
            <a:pPr lvl="1"/>
            <a:endParaRPr lang="en-US" sz="2000" smtClean="0">
              <a:solidFill>
                <a:srgbClr val="584A83"/>
              </a:solidFill>
              <a:cs typeface="Arial" charset="0"/>
            </a:endParaRPr>
          </a:p>
          <a:p>
            <a:pPr lvl="1"/>
            <a:endParaRPr lang="en-US" sz="2000" smtClean="0">
              <a:solidFill>
                <a:srgbClr val="584A83"/>
              </a:solidFill>
              <a:cs typeface="Arial" charset="0"/>
            </a:endParaRPr>
          </a:p>
        </p:txBody>
      </p:sp>
      <p:sp>
        <p:nvSpPr>
          <p:cNvPr id="53" name="Slide Number Placeholder 52"/>
          <p:cNvSpPr>
            <a:spLocks noGrp="1"/>
          </p:cNvSpPr>
          <p:nvPr>
            <p:ph type="sldNum" sz="quarter" idx="14"/>
          </p:nvPr>
        </p:nvSpPr>
        <p:spPr/>
        <p:txBody>
          <a:bodyPr/>
          <a:lstStyle/>
          <a:p>
            <a:pPr>
              <a:defRPr/>
            </a:pPr>
            <a:r>
              <a:rPr lang="en-US">
                <a:solidFill>
                  <a:prstClr val="white"/>
                </a:solidFill>
              </a:rPr>
              <a:t> </a:t>
            </a:r>
            <a:fld id="{85D95D54-1CA2-47B2-AB1C-D78C4EA98331}" type="slidenum">
              <a:rPr lang="en-US">
                <a:solidFill>
                  <a:prstClr val="white"/>
                </a:solidFill>
              </a:rPr>
              <a:pPr>
                <a:defRPr/>
              </a:pPr>
              <a:t>82</a:t>
            </a:fld>
            <a:endParaRPr lang="en-US">
              <a:solidFill>
                <a:prstClr val="white"/>
              </a:solidFill>
            </a:endParaRPr>
          </a:p>
        </p:txBody>
      </p:sp>
      <p:sp>
        <p:nvSpPr>
          <p:cNvPr id="6354" name="Content Placeholder 6"/>
          <p:cNvSpPr txBox="1">
            <a:spLocks/>
          </p:cNvSpPr>
          <p:nvPr/>
        </p:nvSpPr>
        <p:spPr bwMode="auto">
          <a:xfrm>
            <a:off x="238125" y="825500"/>
            <a:ext cx="8461375" cy="803275"/>
          </a:xfrm>
          <a:prstGeom prst="rect">
            <a:avLst/>
          </a:prstGeom>
          <a:noFill/>
          <a:ln w="9525">
            <a:noFill/>
            <a:miter lim="800000"/>
            <a:headEnd/>
            <a:tailEnd/>
          </a:ln>
        </p:spPr>
        <p:txBody>
          <a:bodyPr/>
          <a:lstStyle/>
          <a:p>
            <a:pPr algn="ctr" defTabSz="914400">
              <a:lnSpc>
                <a:spcPct val="85000"/>
              </a:lnSpc>
              <a:spcBef>
                <a:spcPts val="1800"/>
              </a:spcBef>
              <a:buFont typeface="Arial" charset="0"/>
              <a:buNone/>
            </a:pPr>
            <a:r>
              <a:rPr lang="ru-RU" sz="2400" b="1">
                <a:solidFill>
                  <a:srgbClr val="74639B"/>
                </a:solidFill>
              </a:rPr>
              <a:t>Меньше конфигурирования и увеличение пропускной способности!</a:t>
            </a:r>
            <a:endParaRPr lang="en-US" sz="2400" b="1">
              <a:solidFill>
                <a:srgbClr val="74639B"/>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2000"/>
                                        <p:tgtEl>
                                          <p:spTgt spid="55"/>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down)">
                                      <p:cBhvr>
                                        <p:cTn id="11" dur="2000"/>
                                        <p:tgtEl>
                                          <p:spTgt spid="5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wipe(down)">
                                      <p:cBhvr>
                                        <p:cTn id="14" dur="2000"/>
                                        <p:tgtEl>
                                          <p:spTgt spid="59"/>
                                        </p:tgtEl>
                                      </p:cBhvr>
                                    </p:animEffect>
                                  </p:childTnLst>
                                </p:cTn>
                              </p:par>
                              <p:par>
                                <p:cTn id="15" presetID="22" presetClass="exit" presetSubtype="4" fill="hold" nodeType="withEffect">
                                  <p:stCondLst>
                                    <p:cond delay="0"/>
                                  </p:stCondLst>
                                  <p:childTnLst>
                                    <p:animEffect transition="out" filter="wipe(down)">
                                      <p:cBhvr>
                                        <p:cTn id="16" dur="2000"/>
                                        <p:tgtEl>
                                          <p:spTgt spid="55"/>
                                        </p:tgtEl>
                                      </p:cBhvr>
                                    </p:animEffect>
                                    <p:set>
                                      <p:cBhvr>
                                        <p:cTn id="17" dur="1" fill="hold">
                                          <p:stCondLst>
                                            <p:cond delay="1999"/>
                                          </p:stCondLst>
                                        </p:cTn>
                                        <p:tgtEl>
                                          <p:spTgt spid="55"/>
                                        </p:tgtEl>
                                        <p:attrNameLst>
                                          <p:attrName>style.visibility</p:attrName>
                                        </p:attrNameLst>
                                      </p:cBhvr>
                                      <p:to>
                                        <p:strVal val="hidden"/>
                                      </p:to>
                                    </p:set>
                                  </p:childTnLst>
                                </p:cTn>
                              </p:par>
                            </p:childTnLst>
                          </p:cTn>
                        </p:par>
                        <p:par>
                          <p:cTn id="18" fill="hold">
                            <p:stCondLst>
                              <p:cond delay="4000"/>
                            </p:stCondLst>
                            <p:childTnLst>
                              <p:par>
                                <p:cTn id="19" presetID="22" presetClass="entr" presetSubtype="4"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2000"/>
                                        <p:tgtEl>
                                          <p:spTgt spid="5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ipe(down)">
                                      <p:cBhvr>
                                        <p:cTn id="24" dur="2000"/>
                                        <p:tgtEl>
                                          <p:spTgt spid="63"/>
                                        </p:tgtEl>
                                      </p:cBhvr>
                                    </p:animEffect>
                                  </p:childTnLst>
                                </p:cTn>
                              </p:par>
                              <p:par>
                                <p:cTn id="25" presetID="22" presetClass="exit" presetSubtype="4" fill="hold" grpId="1" nodeType="withEffect">
                                  <p:stCondLst>
                                    <p:cond delay="0"/>
                                  </p:stCondLst>
                                  <p:childTnLst>
                                    <p:animEffect transition="out" filter="wipe(down)">
                                      <p:cBhvr>
                                        <p:cTn id="26" dur="2000"/>
                                        <p:tgtEl>
                                          <p:spTgt spid="56"/>
                                        </p:tgtEl>
                                      </p:cBhvr>
                                    </p:animEffect>
                                    <p:set>
                                      <p:cBhvr>
                                        <p:cTn id="27" dur="1" fill="hold">
                                          <p:stCondLst>
                                            <p:cond delay="1999"/>
                                          </p:stCondLst>
                                        </p:cTn>
                                        <p:tgtEl>
                                          <p:spTgt spid="56"/>
                                        </p:tgtEl>
                                        <p:attrNameLst>
                                          <p:attrName>style.visibility</p:attrName>
                                        </p:attrNameLst>
                                      </p:cBhvr>
                                      <p:to>
                                        <p:strVal val="hidden"/>
                                      </p:to>
                                    </p:set>
                                  </p:childTnLst>
                                </p:cTn>
                              </p:par>
                              <p:par>
                                <p:cTn id="28" presetID="22" presetClass="exit" presetSubtype="4" fill="hold" grpId="1" nodeType="withEffect">
                                  <p:stCondLst>
                                    <p:cond delay="0"/>
                                  </p:stCondLst>
                                  <p:childTnLst>
                                    <p:animEffect transition="out" filter="wipe(down)">
                                      <p:cBhvr>
                                        <p:cTn id="29" dur="2000"/>
                                        <p:tgtEl>
                                          <p:spTgt spid="59"/>
                                        </p:tgtEl>
                                      </p:cBhvr>
                                    </p:animEffect>
                                    <p:set>
                                      <p:cBhvr>
                                        <p:cTn id="30" dur="1" fill="hold">
                                          <p:stCondLst>
                                            <p:cond delay="1999"/>
                                          </p:stCondLst>
                                        </p:cTn>
                                        <p:tgtEl>
                                          <p:spTgt spid="59"/>
                                        </p:tgtEl>
                                        <p:attrNameLst>
                                          <p:attrName>style.visibility</p:attrName>
                                        </p:attrNameLst>
                                      </p:cBhvr>
                                      <p:to>
                                        <p:strVal val="hidden"/>
                                      </p:to>
                                    </p:set>
                                  </p:childTnLst>
                                </p:cTn>
                              </p:par>
                              <p:par>
                                <p:cTn id="31" presetID="22" presetClass="exit" presetSubtype="4" fill="hold" grpId="1" nodeType="withEffect">
                                  <p:stCondLst>
                                    <p:cond delay="0"/>
                                  </p:stCondLst>
                                  <p:childTnLst>
                                    <p:animEffect transition="out" filter="wipe(down)">
                                      <p:cBhvr>
                                        <p:cTn id="32" dur="2000"/>
                                        <p:tgtEl>
                                          <p:spTgt spid="57"/>
                                        </p:tgtEl>
                                      </p:cBhvr>
                                    </p:animEffect>
                                    <p:set>
                                      <p:cBhvr>
                                        <p:cTn id="33" dur="1" fill="hold">
                                          <p:stCondLst>
                                            <p:cond delay="1999"/>
                                          </p:stCondLst>
                                        </p:cTn>
                                        <p:tgtEl>
                                          <p:spTgt spid="57"/>
                                        </p:tgtEl>
                                        <p:attrNameLst>
                                          <p:attrName>style.visibility</p:attrName>
                                        </p:attrNameLst>
                                      </p:cBhvr>
                                      <p:to>
                                        <p:strVal val="hidden"/>
                                      </p:to>
                                    </p:set>
                                  </p:childTnLst>
                                </p:cTn>
                              </p:par>
                              <p:par>
                                <p:cTn id="34" presetID="22" presetClass="exit" presetSubtype="4" fill="hold" nodeType="withEffect">
                                  <p:stCondLst>
                                    <p:cond delay="0"/>
                                  </p:stCondLst>
                                  <p:childTnLst>
                                    <p:animEffect transition="out" filter="wipe(down)">
                                      <p:cBhvr>
                                        <p:cTn id="35" dur="2000"/>
                                        <p:tgtEl>
                                          <p:spTgt spid="63"/>
                                        </p:tgtEl>
                                      </p:cBhvr>
                                    </p:animEffect>
                                    <p:set>
                                      <p:cBhvr>
                                        <p:cTn id="36" dur="1" fill="hold">
                                          <p:stCondLst>
                                            <p:cond delay="1999"/>
                                          </p:stCondLst>
                                        </p:cTn>
                                        <p:tgtEl>
                                          <p:spTgt spid="63"/>
                                        </p:tgtEl>
                                        <p:attrNameLst>
                                          <p:attrName>style.visibility</p:attrName>
                                        </p:attrNameLst>
                                      </p:cBhvr>
                                      <p:to>
                                        <p:strVal val="hidden"/>
                                      </p:to>
                                    </p:set>
                                  </p:childTnLst>
                                </p:cTn>
                              </p:par>
                            </p:childTnLst>
                          </p:cTn>
                        </p:par>
                        <p:par>
                          <p:cTn id="37" fill="hold">
                            <p:stCondLst>
                              <p:cond delay="6000"/>
                            </p:stCondLst>
                            <p:childTnLst>
                              <p:par>
                                <p:cTn id="38" presetID="22" presetClass="entr" presetSubtype="4"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down)">
                                      <p:cBhvr>
                                        <p:cTn id="40" dur="2000"/>
                                        <p:tgtEl>
                                          <p:spTgt spid="58"/>
                                        </p:tgtEl>
                                      </p:cBhvr>
                                    </p:animEffect>
                                  </p:childTnLst>
                                </p:cTn>
                              </p:par>
                            </p:childTnLst>
                          </p:cTn>
                        </p:par>
                        <p:par>
                          <p:cTn id="41" fill="hold">
                            <p:stCondLst>
                              <p:cond delay="8000"/>
                            </p:stCondLst>
                            <p:childTnLst>
                              <p:par>
                                <p:cTn id="42" presetID="22" presetClass="entr" presetSubtype="4"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20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down)">
                                      <p:cBhvr>
                                        <p:cTn id="47" dur="2000"/>
                                        <p:tgtEl>
                                          <p:spTgt spid="60"/>
                                        </p:tgtEl>
                                      </p:cBhvr>
                                    </p:animEffect>
                                  </p:childTnLst>
                                </p:cTn>
                              </p:par>
                              <p:par>
                                <p:cTn id="48" presetID="22" presetClass="exit" presetSubtype="4" fill="hold" grpId="1" nodeType="withEffect">
                                  <p:stCondLst>
                                    <p:cond delay="0"/>
                                  </p:stCondLst>
                                  <p:childTnLst>
                                    <p:animEffect transition="out" filter="wipe(down)">
                                      <p:cBhvr>
                                        <p:cTn id="49" dur="2000"/>
                                        <p:tgtEl>
                                          <p:spTgt spid="58"/>
                                        </p:tgtEl>
                                      </p:cBhvr>
                                    </p:animEffect>
                                    <p:set>
                                      <p:cBhvr>
                                        <p:cTn id="50" dur="1" fill="hold">
                                          <p:stCondLst>
                                            <p:cond delay="1999"/>
                                          </p:stCondLst>
                                        </p:cTn>
                                        <p:tgtEl>
                                          <p:spTgt spid="58"/>
                                        </p:tgtEl>
                                        <p:attrNameLst>
                                          <p:attrName>style.visibility</p:attrName>
                                        </p:attrNameLst>
                                      </p:cBhvr>
                                      <p:to>
                                        <p:strVal val="hidden"/>
                                      </p:to>
                                    </p:set>
                                  </p:childTnLst>
                                </p:cTn>
                              </p:par>
                            </p:childTnLst>
                          </p:cTn>
                        </p:par>
                        <p:par>
                          <p:cTn id="51" fill="hold">
                            <p:stCondLst>
                              <p:cond delay="10000"/>
                            </p:stCondLst>
                            <p:childTnLst>
                              <p:par>
                                <p:cTn id="52" presetID="22" presetClass="entr" presetSubtype="4" fill="hold" grpId="0"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down)">
                                      <p:cBhvr>
                                        <p:cTn id="54" dur="2000"/>
                                        <p:tgtEl>
                                          <p:spTgt spid="7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down)">
                                      <p:cBhvr>
                                        <p:cTn id="57" dur="2000"/>
                                        <p:tgtEl>
                                          <p:spTgt spid="61"/>
                                        </p:tgtEl>
                                      </p:cBhvr>
                                    </p:animEffect>
                                  </p:childTnLst>
                                </p:cTn>
                              </p:par>
                              <p:par>
                                <p:cTn id="58" presetID="22" presetClass="exit" presetSubtype="4" fill="hold" grpId="1" nodeType="withEffect">
                                  <p:stCondLst>
                                    <p:cond delay="0"/>
                                  </p:stCondLst>
                                  <p:childTnLst>
                                    <p:animEffect transition="out" filter="wipe(down)">
                                      <p:cBhvr>
                                        <p:cTn id="59" dur="2000"/>
                                        <p:tgtEl>
                                          <p:spTgt spid="62"/>
                                        </p:tgtEl>
                                      </p:cBhvr>
                                    </p:animEffect>
                                    <p:set>
                                      <p:cBhvr>
                                        <p:cTn id="60" dur="1" fill="hold">
                                          <p:stCondLst>
                                            <p:cond delay="1999"/>
                                          </p:stCondLst>
                                        </p:cTn>
                                        <p:tgtEl>
                                          <p:spTgt spid="62"/>
                                        </p:tgtEl>
                                        <p:attrNameLst>
                                          <p:attrName>style.visibility</p:attrName>
                                        </p:attrNameLst>
                                      </p:cBhvr>
                                      <p:to>
                                        <p:strVal val="hidden"/>
                                      </p:to>
                                    </p:set>
                                  </p:childTnLst>
                                </p:cTn>
                              </p:par>
                              <p:par>
                                <p:cTn id="61" presetID="22" presetClass="exit" presetSubtype="4" fill="hold" grpId="1" nodeType="withEffect">
                                  <p:stCondLst>
                                    <p:cond delay="0"/>
                                  </p:stCondLst>
                                  <p:childTnLst>
                                    <p:animEffect transition="out" filter="wipe(down)">
                                      <p:cBhvr>
                                        <p:cTn id="62" dur="2000"/>
                                        <p:tgtEl>
                                          <p:spTgt spid="60"/>
                                        </p:tgtEl>
                                      </p:cBhvr>
                                    </p:animEffect>
                                    <p:set>
                                      <p:cBhvr>
                                        <p:cTn id="63" dur="1" fill="hold">
                                          <p:stCondLst>
                                            <p:cond delay="1999"/>
                                          </p:stCondLst>
                                        </p:cTn>
                                        <p:tgtEl>
                                          <p:spTgt spid="60"/>
                                        </p:tgtEl>
                                        <p:attrNameLst>
                                          <p:attrName>style.visibility</p:attrName>
                                        </p:attrNameLst>
                                      </p:cBhvr>
                                      <p:to>
                                        <p:strVal val="hidden"/>
                                      </p:to>
                                    </p:set>
                                  </p:childTnLst>
                                </p:cTn>
                              </p:par>
                            </p:childTnLst>
                          </p:cTn>
                        </p:par>
                        <p:par>
                          <p:cTn id="64" fill="hold">
                            <p:stCondLst>
                              <p:cond delay="12000"/>
                            </p:stCondLst>
                            <p:childTnLst>
                              <p:par>
                                <p:cTn id="65" presetID="22" presetClass="exit" presetSubtype="4" fill="hold" grpId="1" nodeType="afterEffect">
                                  <p:stCondLst>
                                    <p:cond delay="0"/>
                                  </p:stCondLst>
                                  <p:childTnLst>
                                    <p:animEffect transition="out" filter="wipe(down)">
                                      <p:cBhvr>
                                        <p:cTn id="66" dur="2000"/>
                                        <p:tgtEl>
                                          <p:spTgt spid="77"/>
                                        </p:tgtEl>
                                      </p:cBhvr>
                                    </p:animEffect>
                                    <p:set>
                                      <p:cBhvr>
                                        <p:cTn id="67" dur="1" fill="hold">
                                          <p:stCondLst>
                                            <p:cond delay="1999"/>
                                          </p:stCondLst>
                                        </p:cTn>
                                        <p:tgtEl>
                                          <p:spTgt spid="77"/>
                                        </p:tgtEl>
                                        <p:attrNameLst>
                                          <p:attrName>style.visibility</p:attrName>
                                        </p:attrNameLst>
                                      </p:cBhvr>
                                      <p:to>
                                        <p:strVal val="hidden"/>
                                      </p:to>
                                    </p:set>
                                  </p:childTnLst>
                                </p:cTn>
                              </p:par>
                              <p:par>
                                <p:cTn id="68" presetID="22" presetClass="exit" presetSubtype="4" fill="hold" grpId="1" nodeType="withEffect">
                                  <p:stCondLst>
                                    <p:cond delay="0"/>
                                  </p:stCondLst>
                                  <p:childTnLst>
                                    <p:animEffect transition="out" filter="wipe(down)">
                                      <p:cBhvr>
                                        <p:cTn id="69" dur="2000"/>
                                        <p:tgtEl>
                                          <p:spTgt spid="61"/>
                                        </p:tgtEl>
                                      </p:cBhvr>
                                    </p:animEffect>
                                    <p:set>
                                      <p:cBhvr>
                                        <p:cTn id="70" dur="1" fill="hold">
                                          <p:stCondLst>
                                            <p:cond delay="1999"/>
                                          </p:stCondLst>
                                        </p:cTn>
                                        <p:tgtEl>
                                          <p:spTgt spid="6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2" grpId="0" animBg="1"/>
      <p:bldP spid="62" grpId="1" animBg="1"/>
      <p:bldP spid="63" grpId="0" animBg="1"/>
      <p:bldP spid="61" grpId="0" animBg="1"/>
      <p:bldP spid="61" grpId="1" animBg="1"/>
      <p:bldP spid="77" grpId="0" animBg="1"/>
      <p:bldP spid="77"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3"/>
          <p:cNvSpPr>
            <a:spLocks noGrp="1"/>
          </p:cNvSpPr>
          <p:nvPr>
            <p:ph type="title"/>
          </p:nvPr>
        </p:nvSpPr>
        <p:spPr>
          <a:xfrm>
            <a:off x="225425" y="104775"/>
            <a:ext cx="7659688" cy="515938"/>
          </a:xfrm>
        </p:spPr>
        <p:txBody>
          <a:bodyPr/>
          <a:lstStyle/>
          <a:p>
            <a:r>
              <a:rPr smtClean="0">
                <a:solidFill>
                  <a:schemeClr val="bg1"/>
                </a:solidFill>
                <a:cs typeface="Arial" charset="0"/>
              </a:rPr>
              <a:t>Multi-switch Link Aggregation Group (M-LAG)</a:t>
            </a:r>
          </a:p>
        </p:txBody>
      </p:sp>
      <p:cxnSp>
        <p:nvCxnSpPr>
          <p:cNvPr id="3" name="Straight Connector 2"/>
          <p:cNvCxnSpPr/>
          <p:nvPr/>
        </p:nvCxnSpPr>
        <p:spPr>
          <a:xfrm flipV="1">
            <a:off x="3571875" y="1939925"/>
            <a:ext cx="2014538"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V="1">
            <a:off x="3571875" y="2117725"/>
            <a:ext cx="201295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V="1">
            <a:off x="3557588" y="1757363"/>
            <a:ext cx="2014537" cy="1587"/>
          </a:xfrm>
          <a:prstGeom prst="line">
            <a:avLst/>
          </a:prstGeom>
        </p:spPr>
        <p:style>
          <a:lnRef idx="2">
            <a:schemeClr val="accent1"/>
          </a:lnRef>
          <a:fillRef idx="0">
            <a:schemeClr val="accent1"/>
          </a:fillRef>
          <a:effectRef idx="1">
            <a:schemeClr val="accent1"/>
          </a:effectRef>
          <a:fontRef idx="minor">
            <a:schemeClr val="tx1"/>
          </a:fontRef>
        </p:style>
      </p:cxnSp>
      <p:sp>
        <p:nvSpPr>
          <p:cNvPr id="10" name="Donut 9"/>
          <p:cNvSpPr/>
          <p:nvPr/>
        </p:nvSpPr>
        <p:spPr>
          <a:xfrm>
            <a:off x="4413250" y="1616075"/>
            <a:ext cx="153988" cy="731838"/>
          </a:xfrm>
          <a:prstGeom prst="donut">
            <a:avLst/>
          </a:prstGeom>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21190" name="TextBox 10"/>
          <p:cNvSpPr txBox="1">
            <a:spLocks noChangeArrowheads="1"/>
          </p:cNvSpPr>
          <p:nvPr/>
        </p:nvSpPr>
        <p:spPr bwMode="auto">
          <a:xfrm>
            <a:off x="4017963" y="1082675"/>
            <a:ext cx="914400" cy="474663"/>
          </a:xfrm>
          <a:prstGeom prst="rect">
            <a:avLst/>
          </a:prstGeom>
          <a:noFill/>
          <a:ln w="9525">
            <a:noFill/>
            <a:miter lim="800000"/>
            <a:headEnd/>
            <a:tailEnd/>
          </a:ln>
        </p:spPr>
        <p:txBody>
          <a:bodyPr wrap="none"/>
          <a:lstStyle/>
          <a:p>
            <a:pPr algn="ctr" defTabSz="914400">
              <a:lnSpc>
                <a:spcPct val="85000"/>
              </a:lnSpc>
              <a:spcBef>
                <a:spcPts val="1200"/>
              </a:spcBef>
            </a:pPr>
            <a:r>
              <a:rPr lang="en-US" sz="2000">
                <a:latin typeface="Arial Narrow" pitchFamily="34" charset="0"/>
              </a:rPr>
              <a:t>ISC</a:t>
            </a:r>
          </a:p>
        </p:txBody>
      </p:sp>
      <p:pic>
        <p:nvPicPr>
          <p:cNvPr id="221191" name="Picture 11" descr="Summit X670_Topdown.png"/>
          <p:cNvPicPr>
            <a:picLocks noChangeAspect="1"/>
          </p:cNvPicPr>
          <p:nvPr/>
        </p:nvPicPr>
        <p:blipFill>
          <a:blip r:embed="rId3"/>
          <a:srcRect/>
          <a:stretch>
            <a:fillRect/>
          </a:stretch>
        </p:blipFill>
        <p:spPr bwMode="auto">
          <a:xfrm>
            <a:off x="1811338" y="4348163"/>
            <a:ext cx="1946275" cy="423862"/>
          </a:xfrm>
          <a:prstGeom prst="rect">
            <a:avLst/>
          </a:prstGeom>
          <a:noFill/>
          <a:ln w="9525">
            <a:noFill/>
            <a:miter lim="800000"/>
            <a:headEnd/>
            <a:tailEnd/>
          </a:ln>
        </p:spPr>
      </p:pic>
      <p:cxnSp>
        <p:nvCxnSpPr>
          <p:cNvPr id="14" name="Straight Connector 13"/>
          <p:cNvCxnSpPr>
            <a:endCxn id="12" idx="0"/>
          </p:cNvCxnSpPr>
          <p:nvPr/>
        </p:nvCxnSpPr>
        <p:spPr>
          <a:xfrm flipH="1">
            <a:off x="2784475" y="2860675"/>
            <a:ext cx="69850" cy="14874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endCxn id="12" idx="0"/>
          </p:cNvCxnSpPr>
          <p:nvPr/>
        </p:nvCxnSpPr>
        <p:spPr>
          <a:xfrm flipH="1">
            <a:off x="2784475" y="2860675"/>
            <a:ext cx="3519488" cy="1487488"/>
          </a:xfrm>
          <a:prstGeom prst="line">
            <a:avLst/>
          </a:prstGeom>
        </p:spPr>
        <p:style>
          <a:lnRef idx="2">
            <a:schemeClr val="accent1"/>
          </a:lnRef>
          <a:fillRef idx="0">
            <a:schemeClr val="accent1"/>
          </a:fillRef>
          <a:effectRef idx="1">
            <a:schemeClr val="accent1"/>
          </a:effectRef>
          <a:fontRef idx="minor">
            <a:schemeClr val="tx1"/>
          </a:fontRef>
        </p:style>
      </p:cxnSp>
      <p:sp>
        <p:nvSpPr>
          <p:cNvPr id="23" name="Donut 22"/>
          <p:cNvSpPr/>
          <p:nvPr/>
        </p:nvSpPr>
        <p:spPr>
          <a:xfrm rot="14270650">
            <a:off x="5892800" y="3243263"/>
            <a:ext cx="280987" cy="1303338"/>
          </a:xfrm>
          <a:prstGeom prst="donut">
            <a:avLst/>
          </a:prstGeom>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21195" name="TextBox 23"/>
          <p:cNvSpPr txBox="1">
            <a:spLocks noChangeArrowheads="1"/>
          </p:cNvSpPr>
          <p:nvPr/>
        </p:nvSpPr>
        <p:spPr bwMode="auto">
          <a:xfrm>
            <a:off x="1639888" y="3770313"/>
            <a:ext cx="914400" cy="474662"/>
          </a:xfrm>
          <a:prstGeom prst="rect">
            <a:avLst/>
          </a:prstGeom>
          <a:noFill/>
          <a:ln w="9525">
            <a:noFill/>
            <a:miter lim="800000"/>
            <a:headEnd/>
            <a:tailEnd/>
          </a:ln>
        </p:spPr>
        <p:txBody>
          <a:bodyPr wrap="none"/>
          <a:lstStyle/>
          <a:p>
            <a:pPr algn="ctr" defTabSz="914400">
              <a:lnSpc>
                <a:spcPct val="85000"/>
              </a:lnSpc>
              <a:spcBef>
                <a:spcPts val="1200"/>
              </a:spcBef>
            </a:pPr>
            <a:r>
              <a:rPr lang="en-US" sz="2000">
                <a:latin typeface="Arial Narrow" pitchFamily="34" charset="0"/>
              </a:rPr>
              <a:t>LAG</a:t>
            </a:r>
          </a:p>
        </p:txBody>
      </p:sp>
      <p:pic>
        <p:nvPicPr>
          <p:cNvPr id="221196" name="Picture 24"/>
          <p:cNvPicPr>
            <a:picLocks noChangeAspect="1"/>
          </p:cNvPicPr>
          <p:nvPr/>
        </p:nvPicPr>
        <p:blipFill>
          <a:blip r:embed="rId4"/>
          <a:srcRect/>
          <a:stretch>
            <a:fillRect/>
          </a:stretch>
        </p:blipFill>
        <p:spPr bwMode="auto">
          <a:xfrm>
            <a:off x="5156200" y="4381500"/>
            <a:ext cx="2259013" cy="439738"/>
          </a:xfrm>
          <a:prstGeom prst="rect">
            <a:avLst/>
          </a:prstGeom>
          <a:noFill/>
          <a:ln w="9525">
            <a:noFill/>
            <a:miter lim="800000"/>
            <a:headEnd/>
            <a:tailEnd/>
          </a:ln>
        </p:spPr>
      </p:pic>
      <p:cxnSp>
        <p:nvCxnSpPr>
          <p:cNvPr id="27" name="Straight Connector 26"/>
          <p:cNvCxnSpPr>
            <a:stCxn id="25" idx="0"/>
          </p:cNvCxnSpPr>
          <p:nvPr/>
        </p:nvCxnSpPr>
        <p:spPr>
          <a:xfrm flipH="1" flipV="1">
            <a:off x="2854325" y="2860675"/>
            <a:ext cx="3430588" cy="1520825"/>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endCxn id="25" idx="0"/>
          </p:cNvCxnSpPr>
          <p:nvPr/>
        </p:nvCxnSpPr>
        <p:spPr>
          <a:xfrm flipH="1">
            <a:off x="6284913" y="2860675"/>
            <a:ext cx="19050" cy="1520825"/>
          </a:xfrm>
          <a:prstGeom prst="line">
            <a:avLst/>
          </a:prstGeom>
        </p:spPr>
        <p:style>
          <a:lnRef idx="2">
            <a:schemeClr val="accent1"/>
          </a:lnRef>
          <a:fillRef idx="0">
            <a:schemeClr val="accent1"/>
          </a:fillRef>
          <a:effectRef idx="1">
            <a:schemeClr val="accent1"/>
          </a:effectRef>
          <a:fontRef idx="minor">
            <a:schemeClr val="tx1"/>
          </a:fontRef>
        </p:style>
      </p:cxnSp>
      <p:sp>
        <p:nvSpPr>
          <p:cNvPr id="34" name="Donut 33"/>
          <p:cNvSpPr/>
          <p:nvPr/>
        </p:nvSpPr>
        <p:spPr>
          <a:xfrm rot="18794623">
            <a:off x="3015457" y="3207544"/>
            <a:ext cx="273050" cy="1303337"/>
          </a:xfrm>
          <a:prstGeom prst="donut">
            <a:avLst/>
          </a:prstGeom>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solidFill>
            </a:endParaRPr>
          </a:p>
        </p:txBody>
      </p:sp>
      <p:sp>
        <p:nvSpPr>
          <p:cNvPr id="221200" name="TextBox 34"/>
          <p:cNvSpPr txBox="1">
            <a:spLocks noChangeArrowheads="1"/>
          </p:cNvSpPr>
          <p:nvPr/>
        </p:nvSpPr>
        <p:spPr bwMode="auto">
          <a:xfrm>
            <a:off x="6654800" y="3703638"/>
            <a:ext cx="914400" cy="474662"/>
          </a:xfrm>
          <a:prstGeom prst="rect">
            <a:avLst/>
          </a:prstGeom>
          <a:noFill/>
          <a:ln w="9525">
            <a:noFill/>
            <a:miter lim="800000"/>
            <a:headEnd/>
            <a:tailEnd/>
          </a:ln>
        </p:spPr>
        <p:txBody>
          <a:bodyPr wrap="none"/>
          <a:lstStyle/>
          <a:p>
            <a:pPr algn="ctr" defTabSz="914400">
              <a:lnSpc>
                <a:spcPct val="85000"/>
              </a:lnSpc>
              <a:spcBef>
                <a:spcPts val="1200"/>
              </a:spcBef>
            </a:pPr>
            <a:r>
              <a:rPr lang="en-US" sz="2000">
                <a:latin typeface="Arial Narrow" pitchFamily="34" charset="0"/>
              </a:rPr>
              <a:t>LAG</a:t>
            </a:r>
          </a:p>
        </p:txBody>
      </p:sp>
      <p:sp>
        <p:nvSpPr>
          <p:cNvPr id="221201" name="TextBox 35"/>
          <p:cNvSpPr txBox="1">
            <a:spLocks noChangeArrowheads="1"/>
          </p:cNvSpPr>
          <p:nvPr/>
        </p:nvSpPr>
        <p:spPr bwMode="auto">
          <a:xfrm>
            <a:off x="1782763" y="4832350"/>
            <a:ext cx="1963737" cy="474663"/>
          </a:xfrm>
          <a:prstGeom prst="rect">
            <a:avLst/>
          </a:prstGeom>
          <a:noFill/>
          <a:ln w="9525">
            <a:noFill/>
            <a:miter lim="800000"/>
            <a:headEnd/>
            <a:tailEnd/>
          </a:ln>
        </p:spPr>
        <p:txBody>
          <a:bodyPr wrap="none"/>
          <a:lstStyle/>
          <a:p>
            <a:pPr algn="ctr" defTabSz="914400">
              <a:lnSpc>
                <a:spcPct val="85000"/>
              </a:lnSpc>
            </a:pPr>
            <a:r>
              <a:rPr lang="en-US" sz="1600">
                <a:latin typeface="Arial Narrow" pitchFamily="34" charset="0"/>
              </a:rPr>
              <a:t>Edge or TOR</a:t>
            </a:r>
          </a:p>
          <a:p>
            <a:pPr algn="ctr" defTabSz="914400">
              <a:lnSpc>
                <a:spcPct val="85000"/>
              </a:lnSpc>
            </a:pPr>
            <a:r>
              <a:rPr lang="en-US" sz="1600">
                <a:latin typeface="Arial Narrow" pitchFamily="34" charset="0"/>
              </a:rPr>
              <a:t>Switch</a:t>
            </a:r>
          </a:p>
        </p:txBody>
      </p:sp>
      <p:sp>
        <p:nvSpPr>
          <p:cNvPr id="221202" name="TextBox 36"/>
          <p:cNvSpPr txBox="1">
            <a:spLocks noChangeArrowheads="1"/>
          </p:cNvSpPr>
          <p:nvPr/>
        </p:nvSpPr>
        <p:spPr bwMode="auto">
          <a:xfrm>
            <a:off x="5284788" y="4895850"/>
            <a:ext cx="1962150" cy="474663"/>
          </a:xfrm>
          <a:prstGeom prst="rect">
            <a:avLst/>
          </a:prstGeom>
          <a:noFill/>
          <a:ln w="9525">
            <a:noFill/>
            <a:miter lim="800000"/>
            <a:headEnd/>
            <a:tailEnd/>
          </a:ln>
        </p:spPr>
        <p:txBody>
          <a:bodyPr wrap="none"/>
          <a:lstStyle/>
          <a:p>
            <a:pPr algn="ctr" defTabSz="914400">
              <a:lnSpc>
                <a:spcPct val="85000"/>
              </a:lnSpc>
            </a:pPr>
            <a:r>
              <a:rPr lang="en-US" sz="1600">
                <a:latin typeface="Arial Narrow" pitchFamily="34" charset="0"/>
              </a:rPr>
              <a:t>Virtualization</a:t>
            </a:r>
          </a:p>
          <a:p>
            <a:pPr algn="ctr" defTabSz="914400">
              <a:lnSpc>
                <a:spcPct val="85000"/>
              </a:lnSpc>
            </a:pPr>
            <a:r>
              <a:rPr lang="en-US" sz="1600">
                <a:latin typeface="Arial Narrow" pitchFamily="34" charset="0"/>
              </a:rPr>
              <a:t>Server</a:t>
            </a:r>
          </a:p>
        </p:txBody>
      </p:sp>
      <p:sp>
        <p:nvSpPr>
          <p:cNvPr id="40" name="TextBox 39"/>
          <p:cNvSpPr txBox="1"/>
          <p:nvPr/>
        </p:nvSpPr>
        <p:spPr>
          <a:xfrm>
            <a:off x="2655888" y="5313363"/>
            <a:ext cx="3873500" cy="563562"/>
          </a:xfrm>
          <a:prstGeom prst="rect">
            <a:avLst/>
          </a:prstGeom>
        </p:spPr>
        <p:txBody>
          <a:bodyPr wrap="none">
            <a:normAutofit/>
          </a:bodyPr>
          <a:lstStyle/>
          <a:p>
            <a:pPr algn="ctr" defTabSz="914400" fontAlgn="auto">
              <a:lnSpc>
                <a:spcPct val="85000"/>
              </a:lnSpc>
              <a:spcBef>
                <a:spcPts val="1200"/>
              </a:spcBef>
              <a:spcAft>
                <a:spcPts val="0"/>
              </a:spcAft>
              <a:defRPr/>
            </a:pPr>
            <a:r>
              <a:rPr lang="ru-RU" sz="2800" b="1" dirty="0">
                <a:solidFill>
                  <a:schemeClr val="tx2">
                    <a:lumMod val="60000"/>
                    <a:lumOff val="40000"/>
                  </a:schemeClr>
                </a:solidFill>
                <a:latin typeface="Arial Narrow" pitchFamily="34" charset="0"/>
                <a:cs typeface="Arial" pitchFamily="34" charset="0"/>
              </a:rPr>
              <a:t>Оба канала активны!</a:t>
            </a:r>
            <a:endParaRPr lang="en-US" sz="2800" b="1" dirty="0">
              <a:solidFill>
                <a:schemeClr val="tx2">
                  <a:lumMod val="60000"/>
                  <a:lumOff val="40000"/>
                </a:schemeClr>
              </a:solidFill>
              <a:latin typeface="Arial Narrow" pitchFamily="34" charset="0"/>
              <a:cs typeface="Arial" pitchFamily="34" charset="0"/>
            </a:endParaRPr>
          </a:p>
        </p:txBody>
      </p:sp>
      <p:sp>
        <p:nvSpPr>
          <p:cNvPr id="42" name="TextBox 41"/>
          <p:cNvSpPr txBox="1"/>
          <p:nvPr/>
        </p:nvSpPr>
        <p:spPr>
          <a:xfrm>
            <a:off x="577850" y="5729288"/>
            <a:ext cx="7997825" cy="876300"/>
          </a:xfrm>
          <a:prstGeom prst="rect">
            <a:avLst/>
          </a:prstGeom>
          <a:noFill/>
          <a:effectLst/>
        </p:spPr>
        <p:txBody>
          <a:bodyPr lIns="45720" rIns="45720"/>
          <a:lstStyle/>
          <a:p>
            <a:pPr indent="228600" fontAlgn="auto">
              <a:lnSpc>
                <a:spcPct val="85000"/>
              </a:lnSpc>
              <a:spcBef>
                <a:spcPts val="700"/>
              </a:spcBef>
              <a:spcAft>
                <a:spcPts val="0"/>
              </a:spcAft>
              <a:buFont typeface="Arial" pitchFamily="34" charset="0"/>
              <a:buChar char="•"/>
              <a:tabLst>
                <a:tab pos="228600" algn="l"/>
              </a:tabLst>
              <a:defRPr/>
            </a:pPr>
            <a:r>
              <a:rPr lang="en-US" sz="1600" dirty="0">
                <a:latin typeface="+mn-lt"/>
                <a:cs typeface="+mn-cs"/>
              </a:rPr>
              <a:t>ISC Blocking filter mechanism prevents remote nodes from receiving duplicates</a:t>
            </a:r>
          </a:p>
          <a:p>
            <a:pPr indent="228600" fontAlgn="auto">
              <a:lnSpc>
                <a:spcPct val="85000"/>
              </a:lnSpc>
              <a:spcBef>
                <a:spcPts val="700"/>
              </a:spcBef>
              <a:spcAft>
                <a:spcPts val="0"/>
              </a:spcAft>
              <a:buFont typeface="Arial" pitchFamily="34" charset="0"/>
              <a:buChar char="•"/>
              <a:tabLst>
                <a:tab pos="228600" algn="l"/>
              </a:tabLst>
              <a:defRPr/>
            </a:pPr>
            <a:r>
              <a:rPr lang="en-US" sz="1600" dirty="0">
                <a:latin typeface="+mn-lt"/>
                <a:cs typeface="+mn-cs"/>
              </a:rPr>
              <a:t>All traffic received on the ISC is blocked to all MLAG ports that have MLAG peer 	ports active.</a:t>
            </a:r>
          </a:p>
          <a:p>
            <a:pPr fontAlgn="auto">
              <a:lnSpc>
                <a:spcPct val="85000"/>
              </a:lnSpc>
              <a:spcBef>
                <a:spcPts val="700"/>
              </a:spcBef>
              <a:spcAft>
                <a:spcPts val="0"/>
              </a:spcAft>
              <a:defRPr/>
            </a:pPr>
            <a:endParaRPr lang="en-US" sz="2000" dirty="0">
              <a:latin typeface="+mn-lt"/>
              <a:cs typeface="+mn-cs"/>
            </a:endParaRPr>
          </a:p>
        </p:txBody>
      </p:sp>
      <p:pic>
        <p:nvPicPr>
          <p:cNvPr id="26" name="Picture 2"/>
          <p:cNvPicPr>
            <a:picLocks noChangeAspect="1" noChangeArrowheads="1"/>
          </p:cNvPicPr>
          <p:nvPr/>
        </p:nvPicPr>
        <p:blipFill>
          <a:blip r:embed="rId5"/>
          <a:stretch>
            <a:fillRect/>
          </a:stretch>
        </p:blipFill>
        <p:spPr bwMode="auto">
          <a:xfrm>
            <a:off x="1900238" y="1196975"/>
            <a:ext cx="1879600" cy="1989138"/>
          </a:xfrm>
          <a:prstGeom prst="rect">
            <a:avLst/>
          </a:prstGeom>
          <a:ln>
            <a:noFill/>
          </a:ln>
          <a:effectLst>
            <a:outerShdw blurRad="292100" dist="139700" dir="2700000" algn="tl" rotWithShape="0">
              <a:srgbClr val="333333">
                <a:alpha val="65000"/>
              </a:srgbClr>
            </a:outerShdw>
          </a:effectLst>
        </p:spPr>
      </p:pic>
      <p:pic>
        <p:nvPicPr>
          <p:cNvPr id="30" name="Picture 2"/>
          <p:cNvPicPr>
            <a:picLocks noChangeAspect="1" noChangeArrowheads="1"/>
          </p:cNvPicPr>
          <p:nvPr/>
        </p:nvPicPr>
        <p:blipFill>
          <a:blip r:embed="rId5"/>
          <a:stretch>
            <a:fillRect/>
          </a:stretch>
        </p:blipFill>
        <p:spPr bwMode="auto">
          <a:xfrm>
            <a:off x="5284788" y="1223963"/>
            <a:ext cx="1879600" cy="198913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p:cNvSpPr>
            <a:spLocks noGrp="1"/>
          </p:cNvSpPr>
          <p:nvPr>
            <p:ph type="title"/>
          </p:nvPr>
        </p:nvSpPr>
        <p:spPr/>
        <p:txBody>
          <a:bodyPr/>
          <a:lstStyle/>
          <a:p>
            <a:r>
              <a:rPr smtClean="0">
                <a:latin typeface="Calibri" pitchFamily="34" charset="0"/>
                <a:cs typeface="Arial" charset="0"/>
              </a:rPr>
              <a:t>MLAG Convergence</a:t>
            </a:r>
          </a:p>
        </p:txBody>
      </p:sp>
      <p:sp>
        <p:nvSpPr>
          <p:cNvPr id="3" name="Content Placeholder 2"/>
          <p:cNvSpPr>
            <a:spLocks noGrp="1"/>
          </p:cNvSpPr>
          <p:nvPr>
            <p:ph idx="4294967295"/>
          </p:nvPr>
        </p:nvSpPr>
        <p:spPr>
          <a:xfrm>
            <a:off x="225425" y="903288"/>
            <a:ext cx="8691563" cy="5910262"/>
          </a:xfrm>
        </p:spPr>
        <p:txBody>
          <a:bodyPr rtlCol="0">
            <a:normAutofit/>
          </a:bodyPr>
          <a:lstStyle/>
          <a:p>
            <a:pPr marL="0" indent="0" fontAlgn="auto">
              <a:spcAft>
                <a:spcPts val="0"/>
              </a:spcAft>
              <a:buFont typeface="Arial" pitchFamily="34" charset="0"/>
              <a:buNone/>
              <a:defRPr/>
            </a:pPr>
            <a:r>
              <a:rPr lang="en-US" sz="1800" dirty="0" smtClean="0">
                <a:latin typeface="Calibri" pitchFamily="34" charset="0"/>
              </a:rPr>
              <a:t>L2 convergence by varying VLANs (3 Runs). All times in </a:t>
            </a:r>
            <a:r>
              <a:rPr lang="en-US" sz="1800" dirty="0" err="1" smtClean="0">
                <a:latin typeface="Calibri" pitchFamily="34" charset="0"/>
              </a:rPr>
              <a:t>msec</a:t>
            </a: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marL="0" indent="0" fontAlgn="auto">
              <a:spcAft>
                <a:spcPts val="0"/>
              </a:spcAft>
              <a:buFont typeface="Arial" pitchFamily="34" charset="0"/>
              <a:buNone/>
              <a:defRPr/>
            </a:pPr>
            <a:endParaRPr lang="en-US" sz="1800" dirty="0" smtClean="0">
              <a:latin typeface="Calibri" pitchFamily="34" charset="0"/>
            </a:endParaRPr>
          </a:p>
          <a:p>
            <a:pPr marL="0" indent="0" fontAlgn="auto">
              <a:spcAft>
                <a:spcPts val="0"/>
              </a:spcAft>
              <a:buFont typeface="Arial" pitchFamily="34" charset="0"/>
              <a:buNone/>
              <a:defRPr/>
            </a:pPr>
            <a:r>
              <a:rPr lang="en-US" sz="1800" dirty="0" smtClean="0">
                <a:latin typeface="Calibri" pitchFamily="34" charset="0"/>
              </a:rPr>
              <a:t>L2 convergence by varying FDB entries (3Runs – Link down only). All times in </a:t>
            </a:r>
            <a:r>
              <a:rPr lang="en-US" sz="1800" dirty="0" err="1" smtClean="0">
                <a:latin typeface="Calibri" pitchFamily="34" charset="0"/>
              </a:rPr>
              <a:t>msec</a:t>
            </a: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sz="1800" dirty="0" smtClean="0">
              <a:latin typeface="Calibri" pitchFamily="34" charset="0"/>
            </a:endParaRPr>
          </a:p>
          <a:p>
            <a:pPr lvl="1" fontAlgn="auto">
              <a:spcAft>
                <a:spcPts val="0"/>
              </a:spcAft>
              <a:defRPr/>
            </a:pPr>
            <a:endParaRPr lang="en-US" dirty="0" smtClean="0">
              <a:solidFill>
                <a:schemeClr val="accent6"/>
              </a:solidFill>
              <a:latin typeface="Calibri" pitchFamily="34" charset="0"/>
            </a:endParaRPr>
          </a:p>
          <a:p>
            <a:pPr lvl="1" fontAlgn="auto">
              <a:spcAft>
                <a:spcPts val="0"/>
              </a:spcAft>
              <a:defRPr/>
            </a:pPr>
            <a:r>
              <a:rPr lang="en-US" dirty="0" smtClean="0">
                <a:solidFill>
                  <a:schemeClr val="accent6"/>
                </a:solidFill>
                <a:latin typeface="Calibri" pitchFamily="34" charset="0"/>
              </a:rPr>
              <a:t>Linkup times are comparable to link down times</a:t>
            </a:r>
          </a:p>
          <a:p>
            <a:pPr marL="0" indent="0" fontAlgn="auto">
              <a:spcAft>
                <a:spcPts val="0"/>
              </a:spcAft>
              <a:buFont typeface="Arial" pitchFamily="34" charset="0"/>
              <a:buNone/>
              <a:defRPr/>
            </a:pPr>
            <a:r>
              <a:rPr lang="en-US" sz="1800" dirty="0" smtClean="0">
                <a:latin typeface="Calibri" pitchFamily="34" charset="0"/>
              </a:rPr>
              <a:t>Topology: 3-node MLAG setup with 2 MLAG peers connected to a remote switch</a:t>
            </a:r>
          </a:p>
          <a:p>
            <a:pPr marL="0" indent="0" fontAlgn="auto">
              <a:spcAft>
                <a:spcPts val="0"/>
              </a:spcAft>
              <a:buFont typeface="Arial" pitchFamily="34" charset="0"/>
              <a:buNone/>
              <a:defRPr/>
            </a:pPr>
            <a:r>
              <a:rPr lang="en-US" sz="1800" dirty="0" smtClean="0">
                <a:latin typeface="Calibri" pitchFamily="34" charset="0"/>
              </a:rPr>
              <a:t>L3 </a:t>
            </a:r>
            <a:r>
              <a:rPr lang="en-US" sz="1800" dirty="0" err="1" smtClean="0">
                <a:latin typeface="Calibri" pitchFamily="34" charset="0"/>
              </a:rPr>
              <a:t>unicast</a:t>
            </a:r>
            <a:r>
              <a:rPr lang="en-US" sz="1800" dirty="0" smtClean="0">
                <a:latin typeface="Calibri" pitchFamily="34" charset="0"/>
              </a:rPr>
              <a:t> routing convergence is dependent on VRRP failover time.</a:t>
            </a:r>
          </a:p>
          <a:p>
            <a:pPr fontAlgn="auto">
              <a:spcAft>
                <a:spcPts val="0"/>
              </a:spcAft>
              <a:buFont typeface="Arial" pitchFamily="34" charset="0"/>
              <a:buChar char="•"/>
              <a:defRPr/>
            </a:pPr>
            <a:endParaRPr lang="en-US" sz="1800" dirty="0" smtClean="0">
              <a:latin typeface="Calibri" pitchFamily="34" charset="0"/>
            </a:endParaRPr>
          </a:p>
          <a:p>
            <a:pPr fontAlgn="auto">
              <a:spcAft>
                <a:spcPts val="0"/>
              </a:spcAft>
              <a:buFont typeface="Arial" pitchFamily="34" charset="0"/>
              <a:buChar char="•"/>
              <a:defRPr/>
            </a:pPr>
            <a:endParaRPr lang="en-US" dirty="0" smtClean="0">
              <a:latin typeface="Calibri" pitchFamily="34" charset="0"/>
            </a:endParaRPr>
          </a:p>
          <a:p>
            <a:pPr fontAlgn="auto">
              <a:spcAft>
                <a:spcPts val="0"/>
              </a:spcAft>
              <a:buFont typeface="Arial" pitchFamily="34" charset="0"/>
              <a:buChar char="•"/>
              <a:defRPr/>
            </a:pPr>
            <a:endParaRPr lang="en-US" dirty="0" smtClean="0">
              <a:latin typeface="Calibri" pitchFamily="34" charset="0"/>
            </a:endParaRPr>
          </a:p>
        </p:txBody>
      </p:sp>
      <p:sp>
        <p:nvSpPr>
          <p:cNvPr id="4" name="Slide Number Placeholder 3"/>
          <p:cNvSpPr>
            <a:spLocks noGrp="1"/>
          </p:cNvSpPr>
          <p:nvPr>
            <p:ph type="sldNum" sz="quarter" idx="12"/>
          </p:nvPr>
        </p:nvSpPr>
        <p:spPr>
          <a:xfrm>
            <a:off x="225425" y="6453188"/>
            <a:ext cx="536575" cy="365125"/>
          </a:xfrm>
        </p:spPr>
        <p:txBody>
          <a:bodyPr/>
          <a:lstStyle/>
          <a:p>
            <a:pPr>
              <a:defRPr/>
            </a:pPr>
            <a:fld id="{485C26E8-68DB-4384-A5EA-0087055F3E43}" type="slidenum">
              <a:rPr lang="en-US">
                <a:solidFill>
                  <a:schemeClr val="accent1"/>
                </a:solidFill>
                <a:latin typeface="+mj-lt"/>
              </a:rPr>
              <a:pPr>
                <a:defRPr/>
              </a:pPr>
              <a:t>84</a:t>
            </a:fld>
            <a:endParaRPr lang="en-US" dirty="0">
              <a:solidFill>
                <a:schemeClr val="accent1"/>
              </a:solidFill>
              <a:latin typeface="+mj-lt"/>
            </a:endParaRPr>
          </a:p>
        </p:txBody>
      </p:sp>
      <p:graphicFrame>
        <p:nvGraphicFramePr>
          <p:cNvPr id="7" name="Table 6"/>
          <p:cNvGraphicFramePr>
            <a:graphicFrameLocks noGrp="1"/>
          </p:cNvGraphicFramePr>
          <p:nvPr/>
        </p:nvGraphicFramePr>
        <p:xfrm>
          <a:off x="258763" y="1295400"/>
          <a:ext cx="8523287" cy="1381125"/>
        </p:xfrm>
        <a:graphic>
          <a:graphicData uri="http://schemas.openxmlformats.org/drawingml/2006/table">
            <a:tbl>
              <a:tblPr firstRow="1" bandRow="1">
                <a:effectLst/>
                <a:tableStyleId>{5C22544A-7EE6-4342-B048-85BDC9FD1C3A}</a:tableStyleId>
              </a:tblPr>
              <a:tblGrid>
                <a:gridCol w="1704753"/>
                <a:gridCol w="1704753"/>
                <a:gridCol w="1704753"/>
                <a:gridCol w="1704753"/>
                <a:gridCol w="1704753"/>
              </a:tblGrid>
              <a:tr h="370840">
                <a:tc rowSpan="2">
                  <a:txBody>
                    <a:bodyPr/>
                    <a:lstStyle/>
                    <a:p>
                      <a:pPr algn="ctr"/>
                      <a:r>
                        <a:rPr lang="en-US" b="0" dirty="0" smtClean="0">
                          <a:latin typeface="Calibri" pitchFamily="34" charset="0"/>
                        </a:rPr>
                        <a:t>Platform</a:t>
                      </a:r>
                      <a:endParaRPr lang="en-US" b="0" dirty="0">
                        <a:latin typeface="Calibri" pitchFamily="34" charset="0"/>
                      </a:endParaRPr>
                    </a:p>
                  </a:txBody>
                  <a:tcPr/>
                </a:tc>
                <a:tc gridSpan="2">
                  <a:txBody>
                    <a:bodyPr/>
                    <a:lstStyle/>
                    <a:p>
                      <a:pPr algn="ctr"/>
                      <a:r>
                        <a:rPr lang="en-US" b="0" dirty="0" smtClean="0">
                          <a:latin typeface="Calibri" pitchFamily="34" charset="0"/>
                        </a:rPr>
                        <a:t>1 VLAN</a:t>
                      </a:r>
                    </a:p>
                  </a:txBody>
                  <a:tcPr/>
                </a:tc>
                <a:tc hMerge="1">
                  <a:txBody>
                    <a:bodyPr/>
                    <a:lstStyle/>
                    <a:p>
                      <a:endParaRPr lang="en-US" dirty="0"/>
                    </a:p>
                  </a:txBody>
                  <a:tcPr/>
                </a:tc>
                <a:tc gridSpan="2">
                  <a:txBody>
                    <a:bodyPr/>
                    <a:lstStyle/>
                    <a:p>
                      <a:pPr algn="ctr"/>
                      <a:r>
                        <a:rPr lang="en-US" b="0" dirty="0" smtClean="0">
                          <a:latin typeface="Calibri" pitchFamily="34" charset="0"/>
                        </a:rPr>
                        <a:t>1024 VLANs</a:t>
                      </a:r>
                      <a:endParaRPr lang="en-US" b="0" dirty="0">
                        <a:latin typeface="Calibri" pitchFamily="34" charset="0"/>
                      </a:endParaRPr>
                    </a:p>
                  </a:txBody>
                  <a:tcPr/>
                </a:tc>
                <a:tc hMerge="1">
                  <a:txBody>
                    <a:bodyPr/>
                    <a:lstStyle/>
                    <a:p>
                      <a:endParaRPr lang="en-US" dirty="0"/>
                    </a:p>
                  </a:txBody>
                  <a:tcPr/>
                </a:tc>
              </a:tr>
              <a:tr h="370840">
                <a:tc vMerge="1">
                  <a:txBody>
                    <a:bodyPr/>
                    <a:lstStyle/>
                    <a:p>
                      <a:endParaRPr lang="en-US" dirty="0"/>
                    </a:p>
                  </a:txBody>
                  <a:tcPr/>
                </a:tc>
                <a:tc>
                  <a:txBody>
                    <a:bodyPr/>
                    <a:lstStyle/>
                    <a:p>
                      <a:pPr algn="ctr"/>
                      <a:r>
                        <a:rPr lang="en-US" b="0" baseline="0" dirty="0" smtClean="0">
                          <a:solidFill>
                            <a:schemeClr val="bg1"/>
                          </a:solidFill>
                          <a:latin typeface="Calibri" pitchFamily="34" charset="0"/>
                        </a:rPr>
                        <a:t>Link Down</a:t>
                      </a:r>
                    </a:p>
                    <a:p>
                      <a:pPr algn="ctr"/>
                      <a:r>
                        <a:rPr lang="en-US" b="0" baseline="0" dirty="0" smtClean="0">
                          <a:solidFill>
                            <a:schemeClr val="bg1"/>
                          </a:solidFill>
                          <a:latin typeface="Calibri" pitchFamily="34" charset="0"/>
                        </a:rPr>
                        <a:t>R1/R2/R3</a:t>
                      </a:r>
                      <a:endParaRPr lang="en-US" b="0" baseline="0" dirty="0">
                        <a:solidFill>
                          <a:schemeClr val="bg1"/>
                        </a:solidFill>
                        <a:latin typeface="Calibri" pitchFamily="34" charset="0"/>
                      </a:endParaRPr>
                    </a:p>
                  </a:txBody>
                  <a:tcPr>
                    <a:solidFill>
                      <a:schemeClr val="accent1"/>
                    </a:solidFill>
                  </a:tcPr>
                </a:tc>
                <a:tc>
                  <a:txBody>
                    <a:bodyPr/>
                    <a:lstStyle/>
                    <a:p>
                      <a:pPr algn="ctr"/>
                      <a:r>
                        <a:rPr lang="en-US" b="0" baseline="0" dirty="0" smtClean="0">
                          <a:solidFill>
                            <a:schemeClr val="bg1"/>
                          </a:solidFill>
                          <a:latin typeface="Calibri" pitchFamily="34" charset="0"/>
                        </a:rPr>
                        <a:t>Link Up</a:t>
                      </a:r>
                    </a:p>
                    <a:p>
                      <a:pPr algn="ctr"/>
                      <a:r>
                        <a:rPr lang="en-US" b="0" baseline="0" dirty="0" smtClean="0">
                          <a:solidFill>
                            <a:schemeClr val="bg1"/>
                          </a:solidFill>
                          <a:latin typeface="Calibri" pitchFamily="34" charset="0"/>
                        </a:rPr>
                        <a:t>R1/R2/R3</a:t>
                      </a:r>
                      <a:endParaRPr lang="en-US" b="0" baseline="0" dirty="0">
                        <a:solidFill>
                          <a:schemeClr val="bg1"/>
                        </a:solidFill>
                        <a:latin typeface="Calibri" pitchFamily="34" charset="0"/>
                      </a:endParaRPr>
                    </a:p>
                  </a:txBody>
                  <a:tcPr>
                    <a:solidFill>
                      <a:schemeClr val="accent1"/>
                    </a:solidFill>
                  </a:tcPr>
                </a:tc>
                <a:tc>
                  <a:txBody>
                    <a:bodyPr/>
                    <a:lstStyle/>
                    <a:p>
                      <a:pPr algn="ctr"/>
                      <a:r>
                        <a:rPr lang="en-US" b="0" baseline="0" dirty="0" smtClean="0">
                          <a:solidFill>
                            <a:schemeClr val="bg1"/>
                          </a:solidFill>
                          <a:latin typeface="Calibri" pitchFamily="34" charset="0"/>
                        </a:rPr>
                        <a:t>Link Down</a:t>
                      </a:r>
                    </a:p>
                    <a:p>
                      <a:pPr algn="ctr"/>
                      <a:r>
                        <a:rPr lang="en-US" b="0" baseline="0" dirty="0" smtClean="0">
                          <a:solidFill>
                            <a:schemeClr val="bg1"/>
                          </a:solidFill>
                          <a:latin typeface="Calibri" pitchFamily="34" charset="0"/>
                        </a:rPr>
                        <a:t>R1/R2/R3</a:t>
                      </a:r>
                      <a:endParaRPr lang="en-US" b="0" baseline="0" dirty="0">
                        <a:solidFill>
                          <a:schemeClr val="bg1"/>
                        </a:solidFill>
                        <a:latin typeface="Calibri" pitchFamily="34" charset="0"/>
                      </a:endParaRPr>
                    </a:p>
                  </a:txBody>
                  <a:tcPr>
                    <a:solidFill>
                      <a:schemeClr val="accent1"/>
                    </a:solidFill>
                  </a:tcPr>
                </a:tc>
                <a:tc>
                  <a:txBody>
                    <a:bodyPr/>
                    <a:lstStyle/>
                    <a:p>
                      <a:pPr algn="ctr"/>
                      <a:r>
                        <a:rPr lang="en-US" b="0" baseline="0" dirty="0" smtClean="0">
                          <a:solidFill>
                            <a:schemeClr val="bg1"/>
                          </a:solidFill>
                          <a:latin typeface="Calibri" pitchFamily="34" charset="0"/>
                        </a:rPr>
                        <a:t>Link Up</a:t>
                      </a:r>
                    </a:p>
                    <a:p>
                      <a:pPr algn="ctr"/>
                      <a:r>
                        <a:rPr lang="en-US" b="0" baseline="0" dirty="0" smtClean="0">
                          <a:solidFill>
                            <a:schemeClr val="bg1"/>
                          </a:solidFill>
                          <a:latin typeface="Calibri" pitchFamily="34" charset="0"/>
                        </a:rPr>
                        <a:t>R1/R2/R3</a:t>
                      </a:r>
                      <a:endParaRPr lang="en-US" b="0" baseline="0" dirty="0">
                        <a:solidFill>
                          <a:schemeClr val="bg1"/>
                        </a:solidFill>
                        <a:latin typeface="Calibri" pitchFamily="34" charset="0"/>
                      </a:endParaRPr>
                    </a:p>
                  </a:txBody>
                  <a:tcPr>
                    <a:solidFill>
                      <a:schemeClr val="accent1"/>
                    </a:solidFill>
                  </a:tcPr>
                </a:tc>
              </a:tr>
              <a:tr h="370840">
                <a:tc>
                  <a:txBody>
                    <a:bodyPr/>
                    <a:lstStyle/>
                    <a:p>
                      <a:pPr algn="ctr"/>
                      <a:r>
                        <a:rPr lang="en-US" b="0" dirty="0" smtClean="0">
                          <a:latin typeface="Calibri" pitchFamily="34" charset="0"/>
                        </a:rPr>
                        <a:t>X480</a:t>
                      </a:r>
                      <a:endParaRPr lang="en-US" b="0" dirty="0">
                        <a:latin typeface="Calibri" pitchFamily="34" charset="0"/>
                      </a:endParaRPr>
                    </a:p>
                  </a:txBody>
                  <a:tcPr/>
                </a:tc>
                <a:tc>
                  <a:txBody>
                    <a:bodyPr/>
                    <a:lstStyle/>
                    <a:p>
                      <a:pPr algn="ctr"/>
                      <a:r>
                        <a:rPr lang="en-US" b="0" dirty="0" smtClean="0">
                          <a:latin typeface="Calibri" pitchFamily="34" charset="0"/>
                        </a:rPr>
                        <a:t>71/34/36</a:t>
                      </a:r>
                      <a:endParaRPr lang="en-US" b="0" dirty="0">
                        <a:latin typeface="Calibri" pitchFamily="34" charset="0"/>
                      </a:endParaRPr>
                    </a:p>
                  </a:txBody>
                  <a:tcPr/>
                </a:tc>
                <a:tc>
                  <a:txBody>
                    <a:bodyPr/>
                    <a:lstStyle/>
                    <a:p>
                      <a:pPr algn="ctr"/>
                      <a:r>
                        <a:rPr lang="en-US" b="0" dirty="0" smtClean="0">
                          <a:latin typeface="Calibri" pitchFamily="34" charset="0"/>
                        </a:rPr>
                        <a:t>50/20/15</a:t>
                      </a:r>
                      <a:endParaRPr lang="en-US" b="0" dirty="0">
                        <a:latin typeface="Calibri"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dirty="0" smtClean="0">
                          <a:latin typeface="Calibri" pitchFamily="34" charset="0"/>
                        </a:rPr>
                        <a:t>35/62/42</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0" dirty="0" smtClean="0">
                          <a:latin typeface="Calibri" pitchFamily="34" charset="0"/>
                        </a:rPr>
                        <a:t>141/79/131</a:t>
                      </a:r>
                    </a:p>
                  </a:txBody>
                  <a:tcPr/>
                </a:tc>
              </a:tr>
            </a:tbl>
          </a:graphicData>
        </a:graphic>
      </p:graphicFrame>
      <p:graphicFrame>
        <p:nvGraphicFramePr>
          <p:cNvPr id="8" name="Table 7"/>
          <p:cNvGraphicFramePr>
            <a:graphicFrameLocks noGrp="1"/>
          </p:cNvGraphicFramePr>
          <p:nvPr/>
        </p:nvGraphicFramePr>
        <p:xfrm>
          <a:off x="344488" y="3227388"/>
          <a:ext cx="8437562" cy="1752600"/>
        </p:xfrm>
        <a:graphic>
          <a:graphicData uri="http://schemas.openxmlformats.org/drawingml/2006/table">
            <a:tbl>
              <a:tblPr firstRow="1" bandRow="1">
                <a:tableStyleId>{5C22544A-7EE6-4342-B048-85BDC9FD1C3A}</a:tableStyleId>
              </a:tblPr>
              <a:tblGrid>
                <a:gridCol w="1451974"/>
                <a:gridCol w="1946901"/>
                <a:gridCol w="2211573"/>
                <a:gridCol w="2828259"/>
              </a:tblGrid>
              <a:tr h="370840">
                <a:tc>
                  <a:txBody>
                    <a:bodyPr/>
                    <a:lstStyle/>
                    <a:p>
                      <a:pPr algn="ctr"/>
                      <a:r>
                        <a:rPr lang="en-US" b="0" dirty="0" smtClean="0">
                          <a:latin typeface="Calibri" pitchFamily="34" charset="0"/>
                        </a:rPr>
                        <a:t>Platform</a:t>
                      </a:r>
                      <a:endParaRPr lang="en-US" b="0" dirty="0">
                        <a:latin typeface="Calibri" pitchFamily="34" charset="0"/>
                      </a:endParaRPr>
                    </a:p>
                  </a:txBody>
                  <a:tcPr/>
                </a:tc>
                <a:tc>
                  <a:txBody>
                    <a:bodyPr/>
                    <a:lstStyle/>
                    <a:p>
                      <a:pPr algn="ctr"/>
                      <a:r>
                        <a:rPr lang="en-US" b="0" dirty="0" smtClean="0">
                          <a:latin typeface="Calibri" pitchFamily="34" charset="0"/>
                        </a:rPr>
                        <a:t>Minimum (1 MAC)</a:t>
                      </a:r>
                    </a:p>
                    <a:p>
                      <a:pPr algn="ctr"/>
                      <a:r>
                        <a:rPr lang="en-US" b="0" dirty="0" smtClean="0">
                          <a:latin typeface="Calibri" pitchFamily="34" charset="0"/>
                        </a:rPr>
                        <a:t>R1/R2/R3</a:t>
                      </a:r>
                      <a:endParaRPr lang="en-US" b="0" dirty="0">
                        <a:latin typeface="Calibri" pitchFamily="34" charset="0"/>
                      </a:endParaRPr>
                    </a:p>
                  </a:txBody>
                  <a:tcPr/>
                </a:tc>
                <a:tc>
                  <a:txBody>
                    <a:bodyPr/>
                    <a:lstStyle/>
                    <a:p>
                      <a:pPr algn="ctr"/>
                      <a:r>
                        <a:rPr lang="en-US" b="0" dirty="0" smtClean="0">
                          <a:latin typeface="Calibri" pitchFamily="34" charset="0"/>
                        </a:rPr>
                        <a:t>Moderate (1k MACs)</a:t>
                      </a:r>
                    </a:p>
                    <a:p>
                      <a:pPr algn="ctr"/>
                      <a:r>
                        <a:rPr lang="en-US" b="0" dirty="0" smtClean="0">
                          <a:latin typeface="Calibri" pitchFamily="34" charset="0"/>
                        </a:rPr>
                        <a:t>R1/R2/R3</a:t>
                      </a:r>
                      <a:endParaRPr lang="en-US" b="0" dirty="0">
                        <a:latin typeface="Calibri" pitchFamily="34" charset="0"/>
                      </a:endParaRPr>
                    </a:p>
                  </a:txBody>
                  <a:tcPr/>
                </a:tc>
                <a:tc>
                  <a:txBody>
                    <a:bodyPr/>
                    <a:lstStyle/>
                    <a:p>
                      <a:pPr algn="ctr"/>
                      <a:r>
                        <a:rPr lang="en-US" b="0" dirty="0" smtClean="0">
                          <a:latin typeface="Calibri" pitchFamily="34" charset="0"/>
                        </a:rPr>
                        <a:t>Maximum</a:t>
                      </a:r>
                    </a:p>
                    <a:p>
                      <a:pPr algn="ctr"/>
                      <a:r>
                        <a:rPr lang="en-US" b="0" dirty="0" smtClean="0">
                          <a:latin typeface="Calibri" pitchFamily="34" charset="0"/>
                        </a:rPr>
                        <a:t>R1/R2/R3</a:t>
                      </a:r>
                      <a:endParaRPr lang="en-US" b="0" dirty="0">
                        <a:latin typeface="Calibri" pitchFamily="34" charset="0"/>
                      </a:endParaRPr>
                    </a:p>
                  </a:txBody>
                  <a:tcPr/>
                </a:tc>
              </a:tr>
              <a:tr h="370840">
                <a:tc>
                  <a:txBody>
                    <a:bodyPr/>
                    <a:lstStyle/>
                    <a:p>
                      <a:pPr algn="ctr"/>
                      <a:r>
                        <a:rPr lang="en-US" b="0" dirty="0" smtClean="0">
                          <a:latin typeface="Calibri" pitchFamily="34" charset="0"/>
                        </a:rPr>
                        <a:t>X650</a:t>
                      </a:r>
                      <a:endParaRPr lang="en-US" b="0" dirty="0">
                        <a:latin typeface="Calibri" pitchFamily="34" charset="0"/>
                      </a:endParaRPr>
                    </a:p>
                  </a:txBody>
                  <a:tcPr/>
                </a:tc>
                <a:tc>
                  <a:txBody>
                    <a:bodyPr/>
                    <a:lstStyle/>
                    <a:p>
                      <a:pPr algn="ctr"/>
                      <a:r>
                        <a:rPr lang="en-US" b="0" dirty="0" smtClean="0">
                          <a:latin typeface="Calibri" pitchFamily="34" charset="0"/>
                        </a:rPr>
                        <a:t>54/44/66 </a:t>
                      </a:r>
                      <a:endParaRPr lang="en-US" b="0" dirty="0">
                        <a:latin typeface="Calibri" pitchFamily="34" charset="0"/>
                      </a:endParaRPr>
                    </a:p>
                  </a:txBody>
                  <a:tcPr/>
                </a:tc>
                <a:tc>
                  <a:txBody>
                    <a:bodyPr/>
                    <a:lstStyle/>
                    <a:p>
                      <a:pPr algn="ctr"/>
                      <a:r>
                        <a:rPr lang="en-US" b="0" dirty="0" smtClean="0">
                          <a:latin typeface="Calibri" pitchFamily="34" charset="0"/>
                        </a:rPr>
                        <a:t>53/55/64 </a:t>
                      </a:r>
                      <a:endParaRPr lang="en-US" b="0" dirty="0">
                        <a:latin typeface="Calibri" pitchFamily="34" charset="0"/>
                      </a:endParaRPr>
                    </a:p>
                  </a:txBody>
                  <a:tcPr/>
                </a:tc>
                <a:tc>
                  <a:txBody>
                    <a:bodyPr/>
                    <a:lstStyle/>
                    <a:p>
                      <a:pPr algn="ctr"/>
                      <a:r>
                        <a:rPr lang="en-US" b="0" dirty="0" smtClean="0">
                          <a:latin typeface="Calibri" pitchFamily="34" charset="0"/>
                        </a:rPr>
                        <a:t>52/55/54 (32k</a:t>
                      </a:r>
                      <a:r>
                        <a:rPr lang="en-US" b="0" baseline="0" dirty="0" smtClean="0">
                          <a:latin typeface="Calibri" pitchFamily="34" charset="0"/>
                        </a:rPr>
                        <a:t> MACs)</a:t>
                      </a:r>
                      <a:endParaRPr lang="en-US" b="0" dirty="0">
                        <a:latin typeface="Calibri" pitchFamily="34" charset="0"/>
                      </a:endParaRPr>
                    </a:p>
                  </a:txBody>
                  <a:tcPr/>
                </a:tc>
              </a:tr>
              <a:tr h="370840">
                <a:tc>
                  <a:txBody>
                    <a:bodyPr/>
                    <a:lstStyle/>
                    <a:p>
                      <a:pPr algn="ctr"/>
                      <a:r>
                        <a:rPr lang="en-US" b="0" dirty="0" smtClean="0">
                          <a:latin typeface="Calibri" pitchFamily="34" charset="0"/>
                        </a:rPr>
                        <a:t>X480</a:t>
                      </a:r>
                      <a:endParaRPr lang="en-US" b="0" dirty="0">
                        <a:latin typeface="Calibri" pitchFamily="34" charset="0"/>
                      </a:endParaRPr>
                    </a:p>
                  </a:txBody>
                  <a:tcPr/>
                </a:tc>
                <a:tc>
                  <a:txBody>
                    <a:bodyPr/>
                    <a:lstStyle/>
                    <a:p>
                      <a:pPr algn="ctr"/>
                      <a:r>
                        <a:rPr lang="en-US" b="0" dirty="0" smtClean="0">
                          <a:latin typeface="Calibri" pitchFamily="34" charset="0"/>
                        </a:rPr>
                        <a:t>33/18/15</a:t>
                      </a:r>
                      <a:endParaRPr lang="en-US" b="0" dirty="0">
                        <a:latin typeface="Calibri" pitchFamily="34" charset="0"/>
                      </a:endParaRPr>
                    </a:p>
                  </a:txBody>
                  <a:tcPr/>
                </a:tc>
                <a:tc>
                  <a:txBody>
                    <a:bodyPr/>
                    <a:lstStyle/>
                    <a:p>
                      <a:pPr algn="ctr"/>
                      <a:r>
                        <a:rPr lang="en-US" b="0" dirty="0" smtClean="0">
                          <a:latin typeface="Calibri" pitchFamily="34" charset="0"/>
                        </a:rPr>
                        <a:t>47/49/34</a:t>
                      </a:r>
                      <a:endParaRPr lang="en-US" b="0" dirty="0">
                        <a:latin typeface="Calibri" pitchFamily="34" charset="0"/>
                      </a:endParaRPr>
                    </a:p>
                  </a:txBody>
                  <a:tcPr/>
                </a:tc>
                <a:tc>
                  <a:txBody>
                    <a:bodyPr/>
                    <a:lstStyle/>
                    <a:p>
                      <a:pPr algn="ctr"/>
                      <a:r>
                        <a:rPr lang="en-US" b="0" dirty="0" smtClean="0">
                          <a:latin typeface="Calibri" pitchFamily="34" charset="0"/>
                        </a:rPr>
                        <a:t>13/17/14 (256k MACs)</a:t>
                      </a:r>
                      <a:endParaRPr lang="en-US" b="0" dirty="0">
                        <a:latin typeface="Calibri" pitchFamily="34" charset="0"/>
                      </a:endParaRPr>
                    </a:p>
                  </a:txBody>
                  <a:tcPr/>
                </a:tc>
              </a:tr>
              <a:tr h="370840">
                <a:tc>
                  <a:txBody>
                    <a:bodyPr/>
                    <a:lstStyle/>
                    <a:p>
                      <a:pPr algn="ctr"/>
                      <a:r>
                        <a:rPr lang="en-US" b="0" dirty="0" smtClean="0">
                          <a:latin typeface="Calibri" pitchFamily="34" charset="0"/>
                        </a:rPr>
                        <a:t>X460</a:t>
                      </a:r>
                      <a:endParaRPr lang="en-US" b="0" dirty="0">
                        <a:latin typeface="Calibri" pitchFamily="34" charset="0"/>
                      </a:endParaRPr>
                    </a:p>
                  </a:txBody>
                  <a:tcPr/>
                </a:tc>
                <a:tc>
                  <a:txBody>
                    <a:bodyPr/>
                    <a:lstStyle/>
                    <a:p>
                      <a:pPr algn="ctr"/>
                      <a:r>
                        <a:rPr lang="en-US" b="0" dirty="0" smtClean="0">
                          <a:latin typeface="Calibri" pitchFamily="34" charset="0"/>
                        </a:rPr>
                        <a:t>37/20/20</a:t>
                      </a:r>
                      <a:endParaRPr lang="en-US" b="0" dirty="0">
                        <a:latin typeface="Calibri" pitchFamily="34" charset="0"/>
                      </a:endParaRPr>
                    </a:p>
                  </a:txBody>
                  <a:tcPr/>
                </a:tc>
                <a:tc>
                  <a:txBody>
                    <a:bodyPr/>
                    <a:lstStyle/>
                    <a:p>
                      <a:pPr algn="ctr"/>
                      <a:r>
                        <a:rPr lang="en-US" b="0" dirty="0" smtClean="0">
                          <a:latin typeface="Calibri" pitchFamily="34" charset="0"/>
                        </a:rPr>
                        <a:t>21/43/24</a:t>
                      </a:r>
                      <a:endParaRPr lang="en-US" b="0" dirty="0">
                        <a:latin typeface="Calibri" pitchFamily="34" charset="0"/>
                      </a:endParaRPr>
                    </a:p>
                  </a:txBody>
                  <a:tcPr/>
                </a:tc>
                <a:tc>
                  <a:txBody>
                    <a:bodyPr/>
                    <a:lstStyle/>
                    <a:p>
                      <a:pPr algn="ctr"/>
                      <a:r>
                        <a:rPr lang="en-US" b="0" dirty="0" smtClean="0">
                          <a:latin typeface="Calibri" pitchFamily="34" charset="0"/>
                        </a:rPr>
                        <a:t>52/44/40 (32k MACs)</a:t>
                      </a:r>
                      <a:endParaRPr lang="en-US" b="0" dirty="0">
                        <a:latin typeface="Calibri" pitchFamily="34" charset="0"/>
                      </a:endParaRPr>
                    </a:p>
                  </a:txBody>
                  <a:tcPr/>
                </a:tc>
              </a:tr>
            </a:tbl>
          </a:graphicData>
        </a:graphic>
      </p:graphicFrame>
    </p:spTree>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le 2"/>
          <p:cNvSpPr>
            <a:spLocks noGrp="1"/>
          </p:cNvSpPr>
          <p:nvPr>
            <p:ph type="title"/>
          </p:nvPr>
        </p:nvSpPr>
        <p:spPr>
          <a:xfrm>
            <a:off x="179388" y="1447800"/>
            <a:ext cx="8820150" cy="1676400"/>
          </a:xfrm>
        </p:spPr>
        <p:txBody>
          <a:bodyPr/>
          <a:lstStyle/>
          <a:p>
            <a:r>
              <a:rPr smtClean="0">
                <a:cs typeface="Arial" charset="0"/>
              </a:rPr>
              <a:t>EAPS / ERPS (G.8032)</a:t>
            </a:r>
          </a:p>
        </p:txBody>
      </p:sp>
    </p:spTree>
  </p:cSld>
  <p:clrMapOvr>
    <a:masterClrMapping/>
  </p:clrMapOvr>
  <p:transition spd="med">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4" name="Straight Connector 123"/>
          <p:cNvCxnSpPr/>
          <p:nvPr/>
        </p:nvCxnSpPr>
        <p:spPr>
          <a:xfrm>
            <a:off x="5524500" y="3760788"/>
            <a:ext cx="1277938" cy="658812"/>
          </a:xfrm>
          <a:prstGeom prst="line">
            <a:avLst/>
          </a:prstGeom>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flipH="1">
            <a:off x="2116138" y="1217613"/>
            <a:ext cx="890587" cy="661987"/>
          </a:xfrm>
          <a:prstGeom prst="line">
            <a:avLst/>
          </a:prstGeom>
        </p:spPr>
        <p:style>
          <a:lnRef idx="2">
            <a:schemeClr val="accent1"/>
          </a:lnRef>
          <a:fillRef idx="0">
            <a:schemeClr val="accent1"/>
          </a:fillRef>
          <a:effectRef idx="1">
            <a:schemeClr val="accent1"/>
          </a:effectRef>
          <a:fontRef idx="minor">
            <a:schemeClr val="tx1"/>
          </a:fontRef>
        </p:style>
      </p:cxnSp>
      <p:sp>
        <p:nvSpPr>
          <p:cNvPr id="225283" name="Rectangle 3"/>
          <p:cNvSpPr>
            <a:spLocks noGrp="1" noChangeArrowheads="1"/>
          </p:cNvSpPr>
          <p:nvPr>
            <p:ph type="title"/>
          </p:nvPr>
        </p:nvSpPr>
        <p:spPr/>
        <p:txBody>
          <a:bodyPr/>
          <a:lstStyle/>
          <a:p>
            <a:r>
              <a:rPr sz="2400" smtClean="0">
                <a:cs typeface="Arial" charset="0"/>
              </a:rPr>
              <a:t>EAPS/ERPS: </a:t>
            </a:r>
            <a:r>
              <a:rPr lang="ru-RU" sz="2400" smtClean="0">
                <a:cs typeface="Arial" charset="0"/>
              </a:rPr>
              <a:t>Время сходимости 50мс</a:t>
            </a:r>
            <a:r>
              <a:rPr sz="2400" smtClean="0">
                <a:cs typeface="Arial" charset="0"/>
              </a:rPr>
              <a:t>! </a:t>
            </a:r>
          </a:p>
        </p:txBody>
      </p:sp>
      <p:sp>
        <p:nvSpPr>
          <p:cNvPr id="225284" name="Slide Number Placeholder 2"/>
          <p:cNvSpPr>
            <a:spLocks noGrp="1"/>
          </p:cNvSpPr>
          <p:nvPr>
            <p:ph type="sldNum" sz="quarter" idx="12"/>
          </p:nvPr>
        </p:nvSpPr>
        <p:spPr bwMode="auto">
          <a:xfrm>
            <a:off x="0" y="6492875"/>
            <a:ext cx="2133600" cy="365125"/>
          </a:xfrm>
          <a:noFill/>
          <a:ln>
            <a:miter lim="800000"/>
            <a:headEnd/>
            <a:tailEnd/>
          </a:ln>
        </p:spPr>
        <p:txBody>
          <a:bodyPr/>
          <a:lstStyle/>
          <a:p>
            <a:pPr fontAlgn="base">
              <a:spcBef>
                <a:spcPct val="0"/>
              </a:spcBef>
              <a:spcAft>
                <a:spcPct val="0"/>
              </a:spcAft>
            </a:pPr>
            <a:r>
              <a:rPr lang="en-US">
                <a:solidFill>
                  <a:schemeClr val="accent1"/>
                </a:solidFill>
                <a:latin typeface="Arial" charset="0"/>
                <a:cs typeface="Arial" charset="0"/>
              </a:rPr>
              <a:t>Page </a:t>
            </a:r>
            <a:fld id="{E8E2D641-02E9-4C94-A6E8-731D9DBB1AF4}" type="slidenum">
              <a:rPr lang="en-US">
                <a:solidFill>
                  <a:schemeClr val="accent1"/>
                </a:solidFill>
                <a:latin typeface="Arial" charset="0"/>
                <a:cs typeface="Arial" charset="0"/>
              </a:rPr>
              <a:pPr fontAlgn="base">
                <a:spcBef>
                  <a:spcPct val="0"/>
                </a:spcBef>
                <a:spcAft>
                  <a:spcPct val="0"/>
                </a:spcAft>
              </a:pPr>
              <a:t>86</a:t>
            </a:fld>
            <a:endParaRPr lang="en-US">
              <a:solidFill>
                <a:schemeClr val="accent1"/>
              </a:solidFill>
              <a:latin typeface="Arial" charset="0"/>
              <a:cs typeface="Arial" charset="0"/>
            </a:endParaRPr>
          </a:p>
        </p:txBody>
      </p:sp>
      <p:sp>
        <p:nvSpPr>
          <p:cNvPr id="225285" name="Oval 2"/>
          <p:cNvSpPr>
            <a:spLocks noChangeArrowheads="1"/>
          </p:cNvSpPr>
          <p:nvPr/>
        </p:nvSpPr>
        <p:spPr bwMode="auto">
          <a:xfrm>
            <a:off x="2670175" y="1573213"/>
            <a:ext cx="1868488" cy="2055812"/>
          </a:xfrm>
          <a:prstGeom prst="ellipse">
            <a:avLst/>
          </a:prstGeom>
          <a:noFill/>
          <a:ln w="38100">
            <a:solidFill>
              <a:schemeClr val="hlink"/>
            </a:solidFill>
            <a:round/>
            <a:headEnd/>
            <a:tailEnd/>
          </a:ln>
        </p:spPr>
        <p:txBody>
          <a:bodyPr wrap="none" anchor="ctr"/>
          <a:lstStyle/>
          <a:p>
            <a:endParaRPr lang="ru-RU"/>
          </a:p>
        </p:txBody>
      </p:sp>
      <p:sp>
        <p:nvSpPr>
          <p:cNvPr id="225286" name="AutoShape 4"/>
          <p:cNvSpPr>
            <a:spLocks noChangeArrowheads="1"/>
          </p:cNvSpPr>
          <p:nvPr/>
        </p:nvSpPr>
        <p:spPr bwMode="auto">
          <a:xfrm>
            <a:off x="2390775" y="4462463"/>
            <a:ext cx="1231900" cy="1244600"/>
          </a:xfrm>
          <a:prstGeom prst="can">
            <a:avLst>
              <a:gd name="adj" fmla="val 25258"/>
            </a:avLst>
          </a:prstGeom>
          <a:noFill/>
          <a:ln w="9525">
            <a:noFill/>
            <a:round/>
            <a:headEnd/>
            <a:tailEnd/>
          </a:ln>
        </p:spPr>
        <p:txBody>
          <a:bodyPr anchor="ctr">
            <a:spAutoFit/>
          </a:bodyPr>
          <a:lstStyle/>
          <a:p>
            <a:endParaRPr lang="ru-RU"/>
          </a:p>
        </p:txBody>
      </p:sp>
      <p:sp>
        <p:nvSpPr>
          <p:cNvPr id="68614" name="Rectangle 5"/>
          <p:cNvSpPr>
            <a:spLocks noChangeArrowheads="1"/>
          </p:cNvSpPr>
          <p:nvPr/>
        </p:nvSpPr>
        <p:spPr bwMode="auto">
          <a:xfrm>
            <a:off x="274638" y="4149725"/>
            <a:ext cx="8166100" cy="1625600"/>
          </a:xfrm>
          <a:prstGeom prst="rect">
            <a:avLst/>
          </a:prstGeom>
          <a:noFill/>
          <a:ln w="9525">
            <a:noFill/>
            <a:miter lim="800000"/>
            <a:headEnd/>
            <a:tailEnd/>
          </a:ln>
        </p:spPr>
        <p:txBody>
          <a:bodyPr/>
          <a:lstStyle/>
          <a:p>
            <a:pPr marL="342900" lvl="1" indent="-342900" fontAlgn="auto">
              <a:spcBef>
                <a:spcPts val="0"/>
              </a:spcBef>
              <a:spcAft>
                <a:spcPts val="0"/>
              </a:spcAft>
              <a:buClr>
                <a:srgbClr val="61AF13"/>
              </a:buClr>
              <a:buFontTx/>
              <a:buBlip>
                <a:blip r:embed="rId3"/>
              </a:buBlip>
              <a:defRPr/>
            </a:pPr>
            <a:r>
              <a:rPr lang="en-US" dirty="0">
                <a:latin typeface="+mn-lt"/>
                <a:cs typeface="+mn-cs"/>
              </a:rPr>
              <a:t>Ring-based network resiliency </a:t>
            </a:r>
            <a:r>
              <a:rPr lang="en-US" dirty="0">
                <a:latin typeface="+mn-lt"/>
                <a:cs typeface="+mn-cs"/>
              </a:rPr>
              <a:t>protocols</a:t>
            </a:r>
          </a:p>
          <a:p>
            <a:pPr marL="342900" indent="-342900" fontAlgn="auto">
              <a:spcBef>
                <a:spcPts val="0"/>
              </a:spcBef>
              <a:spcAft>
                <a:spcPts val="0"/>
              </a:spcAft>
              <a:buClr>
                <a:srgbClr val="61AF13"/>
              </a:buClr>
              <a:buFontTx/>
              <a:buBlip>
                <a:blip r:embed="rId3"/>
              </a:buBlip>
              <a:defRPr/>
            </a:pPr>
            <a:r>
              <a:rPr lang="en-US" dirty="0">
                <a:latin typeface="+mn-lt"/>
                <a:cs typeface="+mn-cs"/>
              </a:rPr>
              <a:t>EAPS </a:t>
            </a:r>
            <a:r>
              <a:rPr lang="en-US" dirty="0">
                <a:latin typeface="+mn-lt"/>
                <a:cs typeface="+mn-cs"/>
              </a:rPr>
              <a:t>– Ethernet Automatic Protection </a:t>
            </a:r>
            <a:r>
              <a:rPr lang="en-US" dirty="0">
                <a:latin typeface="+mn-lt"/>
                <a:cs typeface="+mn-cs"/>
              </a:rPr>
              <a:t>Switching</a:t>
            </a:r>
          </a:p>
          <a:p>
            <a:pPr marL="800100" lvl="2" indent="-342900" fontAlgn="auto">
              <a:spcBef>
                <a:spcPts val="0"/>
              </a:spcBef>
              <a:spcAft>
                <a:spcPts val="0"/>
              </a:spcAft>
              <a:buClr>
                <a:srgbClr val="61AF13"/>
              </a:buClr>
              <a:buFontTx/>
              <a:buBlip>
                <a:blip r:embed="rId3"/>
              </a:buBlip>
              <a:defRPr/>
            </a:pPr>
            <a:r>
              <a:rPr lang="en-US" dirty="0">
                <a:solidFill>
                  <a:schemeClr val="tx2">
                    <a:lumMod val="60000"/>
                    <a:lumOff val="40000"/>
                  </a:schemeClr>
                </a:solidFill>
                <a:latin typeface="+mn-lt"/>
                <a:cs typeface="+mn-cs"/>
              </a:rPr>
              <a:t>IETF RFC </a:t>
            </a:r>
            <a:r>
              <a:rPr lang="en-US" dirty="0">
                <a:solidFill>
                  <a:schemeClr val="tx2">
                    <a:lumMod val="60000"/>
                    <a:lumOff val="40000"/>
                  </a:schemeClr>
                </a:solidFill>
                <a:latin typeface="+mn-lt"/>
                <a:cs typeface="+mn-cs"/>
              </a:rPr>
              <a:t>3619</a:t>
            </a:r>
            <a:endParaRPr lang="en-US" sz="2000" dirty="0">
              <a:latin typeface="+mn-lt"/>
              <a:cs typeface="+mn-cs"/>
            </a:endParaRPr>
          </a:p>
          <a:p>
            <a:pPr marL="342900" indent="-342900" fontAlgn="auto">
              <a:spcBef>
                <a:spcPts val="0"/>
              </a:spcBef>
              <a:spcAft>
                <a:spcPts val="0"/>
              </a:spcAft>
              <a:buClr>
                <a:srgbClr val="61AF13"/>
              </a:buClr>
              <a:buFontTx/>
              <a:buBlip>
                <a:blip r:embed="rId3"/>
              </a:buBlip>
              <a:defRPr/>
            </a:pPr>
            <a:r>
              <a:rPr lang="en-US" dirty="0">
                <a:latin typeface="+mn-lt"/>
                <a:cs typeface="+mn-cs"/>
              </a:rPr>
              <a:t>ERPS – Ethernet Ring Protection Switching</a:t>
            </a:r>
          </a:p>
          <a:p>
            <a:pPr marL="800100" lvl="2" indent="-342900" fontAlgn="auto">
              <a:spcBef>
                <a:spcPts val="0"/>
              </a:spcBef>
              <a:spcAft>
                <a:spcPts val="0"/>
              </a:spcAft>
              <a:buClr>
                <a:srgbClr val="61AF13"/>
              </a:buClr>
              <a:buFontTx/>
              <a:buBlip>
                <a:blip r:embed="rId3"/>
              </a:buBlip>
              <a:defRPr/>
            </a:pPr>
            <a:r>
              <a:rPr lang="en-US" dirty="0">
                <a:solidFill>
                  <a:schemeClr val="tx2">
                    <a:lumMod val="60000"/>
                    <a:lumOff val="40000"/>
                  </a:schemeClr>
                </a:solidFill>
                <a:latin typeface="+mn-lt"/>
                <a:cs typeface="+mn-cs"/>
              </a:rPr>
              <a:t>IEEE ITU-T G.8032</a:t>
            </a:r>
            <a:endParaRPr lang="en-US" dirty="0">
              <a:latin typeface="+mn-lt"/>
              <a:cs typeface="Arial" pitchFamily="34" charset="0"/>
            </a:endParaRPr>
          </a:p>
          <a:p>
            <a:pPr marL="342900" indent="-342900" fontAlgn="auto">
              <a:spcBef>
                <a:spcPts val="0"/>
              </a:spcBef>
              <a:spcAft>
                <a:spcPts val="0"/>
              </a:spcAft>
              <a:buClr>
                <a:srgbClr val="61AF13"/>
              </a:buClr>
              <a:buFontTx/>
              <a:buBlip>
                <a:blip r:embed="rId3"/>
              </a:buBlip>
              <a:defRPr/>
            </a:pPr>
            <a:r>
              <a:rPr lang="en-US" dirty="0">
                <a:latin typeface="+mn-lt"/>
                <a:cs typeface="Arial" pitchFamily="34" charset="0"/>
              </a:rPr>
              <a:t>Multiple domains supported per switch</a:t>
            </a:r>
          </a:p>
          <a:p>
            <a:pPr marL="800100" lvl="1" indent="-342900" fontAlgn="auto">
              <a:spcBef>
                <a:spcPts val="0"/>
              </a:spcBef>
              <a:spcAft>
                <a:spcPts val="0"/>
              </a:spcAft>
              <a:buClr>
                <a:srgbClr val="61AF13"/>
              </a:buClr>
              <a:buFontTx/>
              <a:buBlip>
                <a:blip r:embed="rId3"/>
              </a:buBlip>
              <a:defRPr/>
            </a:pPr>
            <a:r>
              <a:rPr lang="en-US" dirty="0">
                <a:latin typeface="+mn-lt"/>
                <a:cs typeface="Arial" pitchFamily="34" charset="0"/>
              </a:rPr>
              <a:t>Spatial Reuse to allow multiple rings on a single physical ring</a:t>
            </a:r>
          </a:p>
          <a:p>
            <a:pPr marL="800100" lvl="1" indent="-342900" fontAlgn="auto">
              <a:spcBef>
                <a:spcPts val="0"/>
              </a:spcBef>
              <a:spcAft>
                <a:spcPts val="0"/>
              </a:spcAft>
              <a:buClr>
                <a:srgbClr val="61AF13"/>
              </a:buClr>
              <a:buFontTx/>
              <a:buBlip>
                <a:blip r:embed="rId3"/>
              </a:buBlip>
              <a:defRPr/>
            </a:pPr>
            <a:r>
              <a:rPr lang="en-US" dirty="0">
                <a:latin typeface="+mn-lt"/>
                <a:cs typeface="Arial" pitchFamily="34" charset="0"/>
              </a:rPr>
              <a:t>Dual router connection for L2 IXP transport</a:t>
            </a:r>
            <a:endParaRPr lang="en-US" dirty="0">
              <a:latin typeface="+mn-lt"/>
              <a:cs typeface="Arial" pitchFamily="34" charset="0"/>
            </a:endParaRPr>
          </a:p>
        </p:txBody>
      </p:sp>
      <p:sp>
        <p:nvSpPr>
          <p:cNvPr id="225288" name="Oval 6"/>
          <p:cNvSpPr>
            <a:spLocks noChangeArrowheads="1"/>
          </p:cNvSpPr>
          <p:nvPr/>
        </p:nvSpPr>
        <p:spPr bwMode="auto">
          <a:xfrm>
            <a:off x="1727200" y="1389063"/>
            <a:ext cx="2844800" cy="2413000"/>
          </a:xfrm>
          <a:prstGeom prst="ellipse">
            <a:avLst/>
          </a:prstGeom>
          <a:noFill/>
          <a:ln w="28575">
            <a:solidFill>
              <a:schemeClr val="tx1"/>
            </a:solidFill>
            <a:round/>
            <a:headEnd/>
            <a:tailEnd/>
          </a:ln>
        </p:spPr>
        <p:txBody>
          <a:bodyPr wrap="none" anchor="ctr"/>
          <a:lstStyle/>
          <a:p>
            <a:endParaRPr lang="ru-RU"/>
          </a:p>
        </p:txBody>
      </p:sp>
      <p:sp>
        <p:nvSpPr>
          <p:cNvPr id="225289" name="Oval 7"/>
          <p:cNvSpPr>
            <a:spLocks noChangeArrowheads="1"/>
          </p:cNvSpPr>
          <p:nvPr/>
        </p:nvSpPr>
        <p:spPr bwMode="auto">
          <a:xfrm>
            <a:off x="4584700" y="1389063"/>
            <a:ext cx="2844800" cy="2413000"/>
          </a:xfrm>
          <a:prstGeom prst="ellipse">
            <a:avLst/>
          </a:prstGeom>
          <a:noFill/>
          <a:ln w="28575">
            <a:solidFill>
              <a:schemeClr val="tx1"/>
            </a:solidFill>
            <a:round/>
            <a:headEnd/>
            <a:tailEnd/>
          </a:ln>
        </p:spPr>
        <p:txBody>
          <a:bodyPr wrap="none" anchor="ctr"/>
          <a:lstStyle/>
          <a:p>
            <a:endParaRPr lang="ru-RU"/>
          </a:p>
        </p:txBody>
      </p:sp>
      <p:sp>
        <p:nvSpPr>
          <p:cNvPr id="225290" name="Text Box 8"/>
          <p:cNvSpPr txBox="1">
            <a:spLocks noChangeArrowheads="1"/>
          </p:cNvSpPr>
          <p:nvPr/>
        </p:nvSpPr>
        <p:spPr bwMode="auto">
          <a:xfrm>
            <a:off x="1858963" y="1922463"/>
            <a:ext cx="1027112" cy="247650"/>
          </a:xfrm>
          <a:prstGeom prst="rect">
            <a:avLst/>
          </a:prstGeom>
          <a:noFill/>
          <a:ln w="9525">
            <a:noFill/>
            <a:miter lim="800000"/>
            <a:headEnd/>
            <a:tailEnd/>
          </a:ln>
        </p:spPr>
        <p:txBody>
          <a:bodyPr>
            <a:spAutoFit/>
          </a:bodyPr>
          <a:lstStyle/>
          <a:p>
            <a:pPr>
              <a:spcBef>
                <a:spcPct val="50000"/>
              </a:spcBef>
            </a:pPr>
            <a:r>
              <a:rPr lang="en-US" sz="1000" b="1"/>
              <a:t>Master 2</a:t>
            </a:r>
          </a:p>
        </p:txBody>
      </p:sp>
      <p:sp>
        <p:nvSpPr>
          <p:cNvPr id="225291" name="Text Box 9"/>
          <p:cNvSpPr txBox="1">
            <a:spLocks noChangeArrowheads="1"/>
          </p:cNvSpPr>
          <p:nvPr/>
        </p:nvSpPr>
        <p:spPr bwMode="auto">
          <a:xfrm>
            <a:off x="5416550" y="1503363"/>
            <a:ext cx="1122363" cy="246062"/>
          </a:xfrm>
          <a:prstGeom prst="rect">
            <a:avLst/>
          </a:prstGeom>
          <a:noFill/>
          <a:ln w="9525">
            <a:noFill/>
            <a:miter lim="800000"/>
            <a:headEnd/>
            <a:tailEnd/>
          </a:ln>
        </p:spPr>
        <p:txBody>
          <a:bodyPr>
            <a:spAutoFit/>
          </a:bodyPr>
          <a:lstStyle/>
          <a:p>
            <a:pPr>
              <a:spcBef>
                <a:spcPct val="50000"/>
              </a:spcBef>
            </a:pPr>
            <a:r>
              <a:rPr lang="en-US" sz="1000" b="1"/>
              <a:t>Master 3</a:t>
            </a:r>
          </a:p>
        </p:txBody>
      </p:sp>
      <p:sp>
        <p:nvSpPr>
          <p:cNvPr id="225292" name="Arc 10"/>
          <p:cNvSpPr>
            <a:spLocks/>
          </p:cNvSpPr>
          <p:nvPr/>
        </p:nvSpPr>
        <p:spPr bwMode="auto">
          <a:xfrm>
            <a:off x="2470150" y="2579688"/>
            <a:ext cx="987425" cy="1363662"/>
          </a:xfrm>
          <a:custGeom>
            <a:avLst/>
            <a:gdLst>
              <a:gd name="T0" fmla="*/ 2147483647 w 11831"/>
              <a:gd name="T1" fmla="*/ 2147483647 h 20938"/>
              <a:gd name="T2" fmla="*/ 0 w 11831"/>
              <a:gd name="T3" fmla="*/ 2147483647 h 20938"/>
              <a:gd name="T4" fmla="*/ 2147483647 w 11831"/>
              <a:gd name="T5" fmla="*/ 0 h 20938"/>
              <a:gd name="T6" fmla="*/ 0 60000 65536"/>
              <a:gd name="T7" fmla="*/ 0 60000 65536"/>
              <a:gd name="T8" fmla="*/ 0 60000 65536"/>
              <a:gd name="T9" fmla="*/ 0 w 11831"/>
              <a:gd name="T10" fmla="*/ 0 h 20938"/>
              <a:gd name="T11" fmla="*/ 11831 w 11831"/>
              <a:gd name="T12" fmla="*/ 20938 h 20938"/>
            </a:gdLst>
            <a:ahLst/>
            <a:cxnLst>
              <a:cxn ang="T6">
                <a:pos x="T0" y="T1"/>
              </a:cxn>
              <a:cxn ang="T7">
                <a:pos x="T2" y="T3"/>
              </a:cxn>
              <a:cxn ang="T8">
                <a:pos x="T4" y="T5"/>
              </a:cxn>
            </a:cxnLst>
            <a:rect l="T9" t="T10" r="T11" b="T12"/>
            <a:pathLst>
              <a:path w="11831" h="20938" fill="none" extrusionOk="0">
                <a:moveTo>
                  <a:pt x="6525" y="20938"/>
                </a:moveTo>
                <a:cubicBezTo>
                  <a:pt x="4206" y="20350"/>
                  <a:pt x="2001" y="19382"/>
                  <a:pt x="0" y="18071"/>
                </a:cubicBezTo>
              </a:path>
              <a:path w="11831" h="20938" stroke="0" extrusionOk="0">
                <a:moveTo>
                  <a:pt x="6525" y="20938"/>
                </a:moveTo>
                <a:cubicBezTo>
                  <a:pt x="4206" y="20350"/>
                  <a:pt x="2001" y="19382"/>
                  <a:pt x="0" y="18071"/>
                </a:cubicBezTo>
                <a:lnTo>
                  <a:pt x="11831" y="0"/>
                </a:lnTo>
                <a:close/>
              </a:path>
            </a:pathLst>
          </a:custGeom>
          <a:noFill/>
          <a:ln w="25400">
            <a:solidFill>
              <a:schemeClr val="accent1"/>
            </a:solidFill>
            <a:round/>
            <a:headEnd/>
            <a:tailEnd type="triangle" w="med" len="med"/>
          </a:ln>
        </p:spPr>
        <p:txBody>
          <a:bodyPr wrap="none" anchor="ctr"/>
          <a:lstStyle/>
          <a:p>
            <a:endParaRPr lang="ru-RU"/>
          </a:p>
        </p:txBody>
      </p:sp>
      <p:sp>
        <p:nvSpPr>
          <p:cNvPr id="225293" name="Arc 11"/>
          <p:cNvSpPr>
            <a:spLocks/>
          </p:cNvSpPr>
          <p:nvPr/>
        </p:nvSpPr>
        <p:spPr bwMode="auto">
          <a:xfrm>
            <a:off x="5888038" y="2487613"/>
            <a:ext cx="927100" cy="1373187"/>
          </a:xfrm>
          <a:custGeom>
            <a:avLst/>
            <a:gdLst>
              <a:gd name="T0" fmla="*/ 2147483647 w 11106"/>
              <a:gd name="T1" fmla="*/ 2147483647 h 21034"/>
              <a:gd name="T2" fmla="*/ 2147483647 w 11106"/>
              <a:gd name="T3" fmla="*/ 2147483647 h 21034"/>
              <a:gd name="T4" fmla="*/ 0 w 11106"/>
              <a:gd name="T5" fmla="*/ 0 h 21034"/>
              <a:gd name="T6" fmla="*/ 0 60000 65536"/>
              <a:gd name="T7" fmla="*/ 0 60000 65536"/>
              <a:gd name="T8" fmla="*/ 0 60000 65536"/>
              <a:gd name="T9" fmla="*/ 0 w 11106"/>
              <a:gd name="T10" fmla="*/ 0 h 21034"/>
              <a:gd name="T11" fmla="*/ 11106 w 11106"/>
              <a:gd name="T12" fmla="*/ 21034 h 21034"/>
            </a:gdLst>
            <a:ahLst/>
            <a:cxnLst>
              <a:cxn ang="T6">
                <a:pos x="T0" y="T1"/>
              </a:cxn>
              <a:cxn ang="T7">
                <a:pos x="T2" y="T3"/>
              </a:cxn>
              <a:cxn ang="T8">
                <a:pos x="T4" y="T5"/>
              </a:cxn>
            </a:cxnLst>
            <a:rect l="T9" t="T10" r="T11" b="T12"/>
            <a:pathLst>
              <a:path w="11106" h="21034" fill="none" extrusionOk="0">
                <a:moveTo>
                  <a:pt x="11106" y="18526"/>
                </a:moveTo>
                <a:cubicBezTo>
                  <a:pt x="9183" y="19678"/>
                  <a:pt x="7093" y="20524"/>
                  <a:pt x="4911" y="21034"/>
                </a:cubicBezTo>
              </a:path>
              <a:path w="11106" h="21034" stroke="0" extrusionOk="0">
                <a:moveTo>
                  <a:pt x="11106" y="18526"/>
                </a:moveTo>
                <a:cubicBezTo>
                  <a:pt x="9183" y="19678"/>
                  <a:pt x="7093" y="20524"/>
                  <a:pt x="4911" y="21034"/>
                </a:cubicBezTo>
                <a:lnTo>
                  <a:pt x="0" y="0"/>
                </a:lnTo>
                <a:close/>
              </a:path>
            </a:pathLst>
          </a:custGeom>
          <a:noFill/>
          <a:ln w="25400">
            <a:solidFill>
              <a:schemeClr val="accent1"/>
            </a:solidFill>
            <a:round/>
            <a:headEnd type="triangle" w="med" len="med"/>
            <a:tailEnd/>
          </a:ln>
        </p:spPr>
        <p:txBody>
          <a:bodyPr wrap="none" anchor="ctr"/>
          <a:lstStyle/>
          <a:p>
            <a:endParaRPr lang="ru-RU"/>
          </a:p>
        </p:txBody>
      </p:sp>
      <p:sp>
        <p:nvSpPr>
          <p:cNvPr id="225294" name="Text Box 12"/>
          <p:cNvSpPr txBox="1">
            <a:spLocks noChangeArrowheads="1"/>
          </p:cNvSpPr>
          <p:nvPr/>
        </p:nvSpPr>
        <p:spPr bwMode="auto">
          <a:xfrm>
            <a:off x="1887538" y="2387600"/>
            <a:ext cx="930275" cy="307975"/>
          </a:xfrm>
          <a:prstGeom prst="rect">
            <a:avLst/>
          </a:prstGeom>
          <a:noFill/>
          <a:ln w="9525">
            <a:noFill/>
            <a:miter lim="800000"/>
            <a:headEnd/>
            <a:tailEnd/>
          </a:ln>
        </p:spPr>
        <p:txBody>
          <a:bodyPr>
            <a:spAutoFit/>
          </a:bodyPr>
          <a:lstStyle/>
          <a:p>
            <a:pPr>
              <a:spcBef>
                <a:spcPct val="50000"/>
              </a:spcBef>
            </a:pPr>
            <a:r>
              <a:rPr lang="en-US" sz="1400" b="1">
                <a:solidFill>
                  <a:schemeClr val="accent2"/>
                </a:solidFill>
              </a:rPr>
              <a:t>Ring 1</a:t>
            </a:r>
          </a:p>
        </p:txBody>
      </p:sp>
      <p:sp>
        <p:nvSpPr>
          <p:cNvPr id="225295" name="Text Box 13"/>
          <p:cNvSpPr txBox="1">
            <a:spLocks noChangeArrowheads="1"/>
          </p:cNvSpPr>
          <p:nvPr/>
        </p:nvSpPr>
        <p:spPr bwMode="auto">
          <a:xfrm>
            <a:off x="5511800" y="2297113"/>
            <a:ext cx="990600" cy="338137"/>
          </a:xfrm>
          <a:prstGeom prst="rect">
            <a:avLst/>
          </a:prstGeom>
          <a:noFill/>
          <a:ln w="9525">
            <a:noFill/>
            <a:miter lim="800000"/>
            <a:headEnd/>
            <a:tailEnd/>
          </a:ln>
        </p:spPr>
        <p:txBody>
          <a:bodyPr>
            <a:spAutoFit/>
          </a:bodyPr>
          <a:lstStyle/>
          <a:p>
            <a:pPr>
              <a:spcBef>
                <a:spcPct val="50000"/>
              </a:spcBef>
            </a:pPr>
            <a:r>
              <a:rPr lang="en-US" sz="1600" b="1">
                <a:solidFill>
                  <a:schemeClr val="accent2"/>
                </a:solidFill>
              </a:rPr>
              <a:t>Ring 3</a:t>
            </a:r>
          </a:p>
        </p:txBody>
      </p:sp>
      <p:sp>
        <p:nvSpPr>
          <p:cNvPr id="225296" name="Line 14"/>
          <p:cNvSpPr>
            <a:spLocks noChangeShapeType="1"/>
          </p:cNvSpPr>
          <p:nvPr/>
        </p:nvSpPr>
        <p:spPr bwMode="auto">
          <a:xfrm>
            <a:off x="4584700" y="2309813"/>
            <a:ext cx="0" cy="482600"/>
          </a:xfrm>
          <a:prstGeom prst="line">
            <a:avLst/>
          </a:prstGeom>
          <a:noFill/>
          <a:ln w="63500">
            <a:solidFill>
              <a:schemeClr val="tx1"/>
            </a:solidFill>
            <a:round/>
            <a:headEnd/>
            <a:tailEnd/>
          </a:ln>
        </p:spPr>
        <p:txBody>
          <a:bodyPr/>
          <a:lstStyle/>
          <a:p>
            <a:endParaRPr lang="ru-RU"/>
          </a:p>
        </p:txBody>
      </p:sp>
      <p:sp>
        <p:nvSpPr>
          <p:cNvPr id="225297" name="Text Box 15"/>
          <p:cNvSpPr txBox="1">
            <a:spLocks noChangeArrowheads="1"/>
          </p:cNvSpPr>
          <p:nvPr/>
        </p:nvSpPr>
        <p:spPr bwMode="auto">
          <a:xfrm>
            <a:off x="4057650" y="1268413"/>
            <a:ext cx="1054100" cy="304800"/>
          </a:xfrm>
          <a:prstGeom prst="rect">
            <a:avLst/>
          </a:prstGeom>
          <a:noFill/>
          <a:ln w="9525">
            <a:noFill/>
            <a:miter lim="800000"/>
            <a:headEnd/>
            <a:tailEnd/>
          </a:ln>
        </p:spPr>
        <p:txBody>
          <a:bodyPr>
            <a:spAutoFit/>
          </a:bodyPr>
          <a:lstStyle/>
          <a:p>
            <a:pPr>
              <a:spcBef>
                <a:spcPct val="50000"/>
              </a:spcBef>
            </a:pPr>
            <a:r>
              <a:rPr lang="en-US" sz="1400" b="1"/>
              <a:t>Controller</a:t>
            </a:r>
          </a:p>
        </p:txBody>
      </p:sp>
      <p:sp>
        <p:nvSpPr>
          <p:cNvPr id="225298" name="Text Box 16"/>
          <p:cNvSpPr txBox="1">
            <a:spLocks noChangeArrowheads="1"/>
          </p:cNvSpPr>
          <p:nvPr/>
        </p:nvSpPr>
        <p:spPr bwMode="auto">
          <a:xfrm>
            <a:off x="4171950" y="3541713"/>
            <a:ext cx="863600" cy="304800"/>
          </a:xfrm>
          <a:prstGeom prst="rect">
            <a:avLst/>
          </a:prstGeom>
          <a:noFill/>
          <a:ln w="9525">
            <a:noFill/>
            <a:miter lim="800000"/>
            <a:headEnd/>
            <a:tailEnd/>
          </a:ln>
        </p:spPr>
        <p:txBody>
          <a:bodyPr>
            <a:spAutoFit/>
          </a:bodyPr>
          <a:lstStyle/>
          <a:p>
            <a:pPr>
              <a:spcBef>
                <a:spcPct val="50000"/>
              </a:spcBef>
            </a:pPr>
            <a:r>
              <a:rPr lang="en-US" sz="1400" b="1"/>
              <a:t>Partner</a:t>
            </a:r>
          </a:p>
        </p:txBody>
      </p:sp>
      <p:sp>
        <p:nvSpPr>
          <p:cNvPr id="225299" name="Text Box 17"/>
          <p:cNvSpPr txBox="1">
            <a:spLocks noChangeArrowheads="1"/>
          </p:cNvSpPr>
          <p:nvPr/>
        </p:nvSpPr>
        <p:spPr bwMode="auto">
          <a:xfrm>
            <a:off x="3784600" y="2386013"/>
            <a:ext cx="1498600" cy="274637"/>
          </a:xfrm>
          <a:prstGeom prst="rect">
            <a:avLst/>
          </a:prstGeom>
          <a:noFill/>
          <a:ln w="9525">
            <a:noFill/>
            <a:miter lim="800000"/>
            <a:headEnd/>
            <a:tailEnd/>
          </a:ln>
        </p:spPr>
        <p:txBody>
          <a:bodyPr>
            <a:spAutoFit/>
          </a:bodyPr>
          <a:lstStyle/>
          <a:p>
            <a:pPr>
              <a:spcBef>
                <a:spcPct val="50000"/>
              </a:spcBef>
            </a:pPr>
            <a:r>
              <a:rPr lang="en-US" sz="1200" b="1"/>
              <a:t>Common   Link</a:t>
            </a:r>
          </a:p>
        </p:txBody>
      </p:sp>
      <p:sp>
        <p:nvSpPr>
          <p:cNvPr id="225300" name="Text Box 18"/>
          <p:cNvSpPr txBox="1">
            <a:spLocks noChangeArrowheads="1"/>
          </p:cNvSpPr>
          <p:nvPr/>
        </p:nvSpPr>
        <p:spPr bwMode="auto">
          <a:xfrm>
            <a:off x="3060700" y="2655888"/>
            <a:ext cx="930275" cy="338137"/>
          </a:xfrm>
          <a:prstGeom prst="rect">
            <a:avLst/>
          </a:prstGeom>
          <a:noFill/>
          <a:ln w="9525">
            <a:noFill/>
            <a:miter lim="800000"/>
            <a:headEnd/>
            <a:tailEnd/>
          </a:ln>
        </p:spPr>
        <p:txBody>
          <a:bodyPr>
            <a:spAutoFit/>
          </a:bodyPr>
          <a:lstStyle/>
          <a:p>
            <a:pPr>
              <a:spcBef>
                <a:spcPct val="50000"/>
              </a:spcBef>
            </a:pPr>
            <a:r>
              <a:rPr lang="en-US" sz="1600" b="1">
                <a:solidFill>
                  <a:schemeClr val="accent2"/>
                </a:solidFill>
              </a:rPr>
              <a:t>Ring 2</a:t>
            </a:r>
          </a:p>
        </p:txBody>
      </p:sp>
      <p:sp>
        <p:nvSpPr>
          <p:cNvPr id="225301" name="Arc 19"/>
          <p:cNvSpPr>
            <a:spLocks/>
          </p:cNvSpPr>
          <p:nvPr/>
        </p:nvSpPr>
        <p:spPr bwMode="auto">
          <a:xfrm rot="7930112" flipH="1">
            <a:off x="3066256" y="1781969"/>
            <a:ext cx="885825" cy="1366838"/>
          </a:xfrm>
          <a:custGeom>
            <a:avLst/>
            <a:gdLst>
              <a:gd name="T0" fmla="*/ 2147483647 w 10607"/>
              <a:gd name="T1" fmla="*/ 2147483647 h 20938"/>
              <a:gd name="T2" fmla="*/ 0 w 10607"/>
              <a:gd name="T3" fmla="*/ 2147483647 h 20938"/>
              <a:gd name="T4" fmla="*/ 2147483647 w 10607"/>
              <a:gd name="T5" fmla="*/ 0 h 20938"/>
              <a:gd name="T6" fmla="*/ 0 60000 65536"/>
              <a:gd name="T7" fmla="*/ 0 60000 65536"/>
              <a:gd name="T8" fmla="*/ 0 60000 65536"/>
              <a:gd name="T9" fmla="*/ 0 w 10607"/>
              <a:gd name="T10" fmla="*/ 0 h 20938"/>
              <a:gd name="T11" fmla="*/ 10607 w 10607"/>
              <a:gd name="T12" fmla="*/ 20938 h 20938"/>
            </a:gdLst>
            <a:ahLst/>
            <a:cxnLst>
              <a:cxn ang="T6">
                <a:pos x="T0" y="T1"/>
              </a:cxn>
              <a:cxn ang="T7">
                <a:pos x="T2" y="T3"/>
              </a:cxn>
              <a:cxn ang="T8">
                <a:pos x="T4" y="T5"/>
              </a:cxn>
            </a:cxnLst>
            <a:rect l="T9" t="T10" r="T11" b="T12"/>
            <a:pathLst>
              <a:path w="10607" h="20938" fill="none" extrusionOk="0">
                <a:moveTo>
                  <a:pt x="5301" y="20938"/>
                </a:moveTo>
                <a:cubicBezTo>
                  <a:pt x="3448" y="20468"/>
                  <a:pt x="1665" y="19755"/>
                  <a:pt x="0" y="18816"/>
                </a:cubicBezTo>
              </a:path>
              <a:path w="10607" h="20938" stroke="0" extrusionOk="0">
                <a:moveTo>
                  <a:pt x="5301" y="20938"/>
                </a:moveTo>
                <a:cubicBezTo>
                  <a:pt x="3448" y="20468"/>
                  <a:pt x="1665" y="19755"/>
                  <a:pt x="0" y="18816"/>
                </a:cubicBezTo>
                <a:lnTo>
                  <a:pt x="10607" y="0"/>
                </a:lnTo>
                <a:close/>
              </a:path>
            </a:pathLst>
          </a:custGeom>
          <a:noFill/>
          <a:ln w="25400">
            <a:solidFill>
              <a:schemeClr val="accent1"/>
            </a:solidFill>
            <a:round/>
            <a:headEnd/>
            <a:tailEnd type="triangle" w="med" len="med"/>
          </a:ln>
        </p:spPr>
        <p:txBody>
          <a:bodyPr wrap="none" anchor="ctr"/>
          <a:lstStyle/>
          <a:p>
            <a:endParaRPr lang="ru-RU"/>
          </a:p>
        </p:txBody>
      </p:sp>
      <p:sp>
        <p:nvSpPr>
          <p:cNvPr id="225302" name="Text Box 9"/>
          <p:cNvSpPr txBox="1">
            <a:spLocks noChangeArrowheads="1"/>
          </p:cNvSpPr>
          <p:nvPr/>
        </p:nvSpPr>
        <p:spPr bwMode="auto">
          <a:xfrm>
            <a:off x="2892425" y="1812925"/>
            <a:ext cx="811213" cy="246063"/>
          </a:xfrm>
          <a:prstGeom prst="rect">
            <a:avLst/>
          </a:prstGeom>
          <a:noFill/>
          <a:ln w="9525">
            <a:noFill/>
            <a:miter lim="800000"/>
            <a:headEnd/>
            <a:tailEnd/>
          </a:ln>
        </p:spPr>
        <p:txBody>
          <a:bodyPr>
            <a:spAutoFit/>
          </a:bodyPr>
          <a:lstStyle/>
          <a:p>
            <a:pPr>
              <a:spcBef>
                <a:spcPct val="50000"/>
              </a:spcBef>
            </a:pPr>
            <a:r>
              <a:rPr lang="en-US" sz="1000" b="1"/>
              <a:t>Master 1</a:t>
            </a:r>
          </a:p>
        </p:txBody>
      </p:sp>
      <p:pic>
        <p:nvPicPr>
          <p:cNvPr id="225303" name="Picture 33" descr="SummitX670_stack_Top_Front.png"/>
          <p:cNvPicPr>
            <a:picLocks noChangeAspect="1"/>
          </p:cNvPicPr>
          <p:nvPr/>
        </p:nvPicPr>
        <p:blipFill>
          <a:blip r:embed="rId4"/>
          <a:srcRect/>
          <a:stretch>
            <a:fillRect/>
          </a:stretch>
        </p:blipFill>
        <p:spPr bwMode="auto">
          <a:xfrm>
            <a:off x="4183063" y="3013075"/>
            <a:ext cx="857250" cy="341313"/>
          </a:xfrm>
          <a:prstGeom prst="rect">
            <a:avLst/>
          </a:prstGeom>
          <a:noFill/>
          <a:ln w="9525">
            <a:noFill/>
            <a:miter lim="800000"/>
            <a:headEnd/>
            <a:tailEnd/>
          </a:ln>
        </p:spPr>
      </p:pic>
      <p:pic>
        <p:nvPicPr>
          <p:cNvPr id="225304" name="Picture 34" descr="SummitX670_stack_Top_Front.png"/>
          <p:cNvPicPr>
            <a:picLocks noChangeAspect="1"/>
          </p:cNvPicPr>
          <p:nvPr/>
        </p:nvPicPr>
        <p:blipFill>
          <a:blip r:embed="rId4"/>
          <a:srcRect/>
          <a:stretch>
            <a:fillRect/>
          </a:stretch>
        </p:blipFill>
        <p:spPr bwMode="auto">
          <a:xfrm>
            <a:off x="4235450" y="1811338"/>
            <a:ext cx="857250" cy="341312"/>
          </a:xfrm>
          <a:prstGeom prst="rect">
            <a:avLst/>
          </a:prstGeom>
          <a:noFill/>
          <a:ln w="9525">
            <a:noFill/>
            <a:miter lim="800000"/>
            <a:headEnd/>
            <a:tailEnd/>
          </a:ln>
        </p:spPr>
      </p:pic>
      <p:pic>
        <p:nvPicPr>
          <p:cNvPr id="225305" name="Picture 41" descr="SummitX670_stack_Top_Front.png"/>
          <p:cNvPicPr>
            <a:picLocks noChangeAspect="1"/>
          </p:cNvPicPr>
          <p:nvPr/>
        </p:nvPicPr>
        <p:blipFill>
          <a:blip r:embed="rId4"/>
          <a:srcRect/>
          <a:stretch>
            <a:fillRect/>
          </a:stretch>
        </p:blipFill>
        <p:spPr bwMode="auto">
          <a:xfrm>
            <a:off x="5037138" y="3549650"/>
            <a:ext cx="855662" cy="341313"/>
          </a:xfrm>
          <a:prstGeom prst="rect">
            <a:avLst/>
          </a:prstGeom>
          <a:noFill/>
          <a:ln w="9525">
            <a:noFill/>
            <a:miter lim="800000"/>
            <a:headEnd/>
            <a:tailEnd/>
          </a:ln>
        </p:spPr>
      </p:pic>
      <p:cxnSp>
        <p:nvCxnSpPr>
          <p:cNvPr id="84" name="Straight Connector 83"/>
          <p:cNvCxnSpPr/>
          <p:nvPr/>
        </p:nvCxnSpPr>
        <p:spPr>
          <a:xfrm flipH="1">
            <a:off x="3060700" y="1196975"/>
            <a:ext cx="150813" cy="515938"/>
          </a:xfrm>
          <a:prstGeom prst="line">
            <a:avLst/>
          </a:prstGeom>
        </p:spPr>
        <p:style>
          <a:lnRef idx="2">
            <a:schemeClr val="accent1"/>
          </a:lnRef>
          <a:fillRef idx="0">
            <a:schemeClr val="accent1"/>
          </a:fillRef>
          <a:effectRef idx="1">
            <a:schemeClr val="accent1"/>
          </a:effectRef>
          <a:fontRef idx="minor">
            <a:schemeClr val="tx1"/>
          </a:fontRef>
        </p:style>
      </p:cxnSp>
      <p:cxnSp>
        <p:nvCxnSpPr>
          <p:cNvPr id="89" name="Straight Connector 88"/>
          <p:cNvCxnSpPr/>
          <p:nvPr/>
        </p:nvCxnSpPr>
        <p:spPr>
          <a:xfrm flipH="1">
            <a:off x="1563688" y="1454150"/>
            <a:ext cx="55562" cy="1370013"/>
          </a:xfrm>
          <a:prstGeom prst="line">
            <a:avLst/>
          </a:prstGeom>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a:off x="1846263" y="1425575"/>
            <a:ext cx="330200" cy="409575"/>
          </a:xfrm>
          <a:prstGeom prst="line">
            <a:avLst/>
          </a:prstGeom>
        </p:spPr>
        <p:style>
          <a:lnRef idx="2">
            <a:schemeClr val="accent1"/>
          </a:lnRef>
          <a:fillRef idx="0">
            <a:schemeClr val="accent1"/>
          </a:fillRef>
          <a:effectRef idx="1">
            <a:schemeClr val="accent1"/>
          </a:effectRef>
          <a:fontRef idx="minor">
            <a:schemeClr val="tx1"/>
          </a:fontRef>
        </p:style>
      </p:cxnSp>
      <p:pic>
        <p:nvPicPr>
          <p:cNvPr id="225309" name="Picture 31" descr="SummitX670_stack_Top_Front.png"/>
          <p:cNvPicPr>
            <a:picLocks noChangeAspect="1"/>
          </p:cNvPicPr>
          <p:nvPr/>
        </p:nvPicPr>
        <p:blipFill>
          <a:blip r:embed="rId4"/>
          <a:srcRect/>
          <a:stretch>
            <a:fillRect/>
          </a:stretch>
        </p:blipFill>
        <p:spPr bwMode="auto">
          <a:xfrm>
            <a:off x="1296988" y="2679700"/>
            <a:ext cx="855662" cy="342900"/>
          </a:xfrm>
          <a:prstGeom prst="rect">
            <a:avLst/>
          </a:prstGeom>
          <a:noFill/>
          <a:ln w="9525">
            <a:noFill/>
            <a:miter lim="800000"/>
            <a:headEnd/>
            <a:tailEnd/>
          </a:ln>
        </p:spPr>
      </p:pic>
      <p:pic>
        <p:nvPicPr>
          <p:cNvPr id="225310" name="Picture 30" descr="SummitX670_stack_Top_Front.png"/>
          <p:cNvPicPr>
            <a:picLocks noChangeAspect="1"/>
          </p:cNvPicPr>
          <p:nvPr/>
        </p:nvPicPr>
        <p:blipFill>
          <a:blip r:embed="rId4"/>
          <a:srcRect/>
          <a:stretch>
            <a:fillRect/>
          </a:stretch>
        </p:blipFill>
        <p:spPr bwMode="auto">
          <a:xfrm>
            <a:off x="1763713" y="1711325"/>
            <a:ext cx="855662" cy="342900"/>
          </a:xfrm>
          <a:prstGeom prst="rect">
            <a:avLst/>
          </a:prstGeom>
          <a:noFill/>
          <a:ln w="9525">
            <a:noFill/>
            <a:miter lim="800000"/>
            <a:headEnd/>
            <a:tailEnd/>
          </a:ln>
        </p:spPr>
      </p:pic>
      <p:pic>
        <p:nvPicPr>
          <p:cNvPr id="225311" name="Picture 36" descr="SummitX670_stack_Top_Front.png"/>
          <p:cNvPicPr>
            <a:picLocks noChangeAspect="1"/>
          </p:cNvPicPr>
          <p:nvPr/>
        </p:nvPicPr>
        <p:blipFill>
          <a:blip r:embed="rId4"/>
          <a:srcRect/>
          <a:stretch>
            <a:fillRect/>
          </a:stretch>
        </p:blipFill>
        <p:spPr bwMode="auto">
          <a:xfrm>
            <a:off x="2724150" y="1570038"/>
            <a:ext cx="857250" cy="341312"/>
          </a:xfrm>
          <a:prstGeom prst="rect">
            <a:avLst/>
          </a:prstGeom>
          <a:noFill/>
          <a:ln w="9525">
            <a:noFill/>
            <a:miter lim="800000"/>
            <a:headEnd/>
            <a:tailEnd/>
          </a:ln>
        </p:spPr>
      </p:pic>
      <p:cxnSp>
        <p:nvCxnSpPr>
          <p:cNvPr id="96" name="Straight Connector 95"/>
          <p:cNvCxnSpPr/>
          <p:nvPr/>
        </p:nvCxnSpPr>
        <p:spPr>
          <a:xfrm>
            <a:off x="931863" y="3081338"/>
            <a:ext cx="1811337" cy="136525"/>
          </a:xfrm>
          <a:prstGeom prst="line">
            <a:avLst/>
          </a:prstGeom>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a:off x="925513" y="3081338"/>
            <a:ext cx="1538287" cy="58261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flipV="1">
            <a:off x="1717675" y="3224213"/>
            <a:ext cx="889000" cy="6270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flipV="1">
            <a:off x="2001838" y="3648075"/>
            <a:ext cx="385762" cy="361950"/>
          </a:xfrm>
          <a:prstGeom prst="line">
            <a:avLst/>
          </a:prstGeom>
        </p:spPr>
        <p:style>
          <a:lnRef idx="2">
            <a:schemeClr val="accent1"/>
          </a:lnRef>
          <a:fillRef idx="0">
            <a:schemeClr val="accent1"/>
          </a:fillRef>
          <a:effectRef idx="1">
            <a:schemeClr val="accent1"/>
          </a:effectRef>
          <a:fontRef idx="minor">
            <a:schemeClr val="tx1"/>
          </a:fontRef>
        </p:style>
      </p:cxnSp>
      <p:pic>
        <p:nvPicPr>
          <p:cNvPr id="225316" name="Picture 35" descr="SummitX670_stack_Top_Front.png"/>
          <p:cNvPicPr>
            <a:picLocks noChangeAspect="1"/>
          </p:cNvPicPr>
          <p:nvPr/>
        </p:nvPicPr>
        <p:blipFill>
          <a:blip r:embed="rId4"/>
          <a:srcRect/>
          <a:stretch>
            <a:fillRect/>
          </a:stretch>
        </p:blipFill>
        <p:spPr bwMode="auto">
          <a:xfrm>
            <a:off x="2452688" y="3013075"/>
            <a:ext cx="855662" cy="341313"/>
          </a:xfrm>
          <a:prstGeom prst="rect">
            <a:avLst/>
          </a:prstGeom>
          <a:noFill/>
          <a:ln w="9525">
            <a:noFill/>
            <a:miter lim="800000"/>
            <a:headEnd/>
            <a:tailEnd/>
          </a:ln>
        </p:spPr>
      </p:pic>
      <p:pic>
        <p:nvPicPr>
          <p:cNvPr id="225317" name="Picture 32" descr="SummitX670_stack_Top_Front.png"/>
          <p:cNvPicPr>
            <a:picLocks noChangeAspect="1"/>
          </p:cNvPicPr>
          <p:nvPr/>
        </p:nvPicPr>
        <p:blipFill>
          <a:blip r:embed="rId4"/>
          <a:srcRect/>
          <a:stretch>
            <a:fillRect/>
          </a:stretch>
        </p:blipFill>
        <p:spPr bwMode="auto">
          <a:xfrm>
            <a:off x="2127250" y="3473450"/>
            <a:ext cx="857250" cy="342900"/>
          </a:xfrm>
          <a:prstGeom prst="rect">
            <a:avLst/>
          </a:prstGeom>
          <a:noFill/>
          <a:ln w="9525">
            <a:noFill/>
            <a:miter lim="800000"/>
            <a:headEnd/>
            <a:tailEnd/>
          </a:ln>
        </p:spPr>
      </p:pic>
      <p:cxnSp>
        <p:nvCxnSpPr>
          <p:cNvPr id="126" name="Straight Connector 125"/>
          <p:cNvCxnSpPr/>
          <p:nvPr/>
        </p:nvCxnSpPr>
        <p:spPr>
          <a:xfrm>
            <a:off x="7085013" y="3446463"/>
            <a:ext cx="109537" cy="9572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7504113" y="2514600"/>
            <a:ext cx="739775" cy="931863"/>
          </a:xfrm>
          <a:prstGeom prst="line">
            <a:avLst/>
          </a:prstGeom>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7092950" y="3386138"/>
            <a:ext cx="1000125" cy="809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flipV="1">
            <a:off x="7646988" y="2246313"/>
            <a:ext cx="735012" cy="3143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7080250" y="1819275"/>
            <a:ext cx="1301750" cy="2809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36" name="Straight Connector 135"/>
          <p:cNvCxnSpPr/>
          <p:nvPr/>
        </p:nvCxnSpPr>
        <p:spPr>
          <a:xfrm flipV="1">
            <a:off x="7202488" y="1193800"/>
            <a:ext cx="484187" cy="5349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flipV="1">
            <a:off x="6053138" y="1223963"/>
            <a:ext cx="1089025" cy="1571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a:off x="6053138" y="912813"/>
            <a:ext cx="944562" cy="868362"/>
          </a:xfrm>
          <a:prstGeom prst="line">
            <a:avLst/>
          </a:prstGeom>
        </p:spPr>
        <p:style>
          <a:lnRef idx="2">
            <a:schemeClr val="accent1"/>
          </a:lnRef>
          <a:fillRef idx="0">
            <a:schemeClr val="accent1"/>
          </a:fillRef>
          <a:effectRef idx="1">
            <a:schemeClr val="accent1"/>
          </a:effectRef>
          <a:fontRef idx="minor">
            <a:schemeClr val="tx1"/>
          </a:fontRef>
        </p:style>
      </p:cxnSp>
      <p:cxnSp>
        <p:nvCxnSpPr>
          <p:cNvPr id="143" name="Straight Connector 142"/>
          <p:cNvCxnSpPr/>
          <p:nvPr/>
        </p:nvCxnSpPr>
        <p:spPr>
          <a:xfrm>
            <a:off x="5634038" y="1012825"/>
            <a:ext cx="49212" cy="360363"/>
          </a:xfrm>
          <a:prstGeom prst="line">
            <a:avLst/>
          </a:prstGeom>
        </p:spPr>
        <p:style>
          <a:lnRef idx="2">
            <a:schemeClr val="accent1"/>
          </a:lnRef>
          <a:fillRef idx="0">
            <a:schemeClr val="accent1"/>
          </a:fillRef>
          <a:effectRef idx="1">
            <a:schemeClr val="accent1"/>
          </a:effectRef>
          <a:fontRef idx="minor">
            <a:schemeClr val="tx1"/>
          </a:fontRef>
        </p:style>
      </p:cxnSp>
      <p:pic>
        <p:nvPicPr>
          <p:cNvPr id="225327" name="Picture 37" descr="SummitX670_stack_Top_Front.png"/>
          <p:cNvPicPr>
            <a:picLocks noChangeAspect="1"/>
          </p:cNvPicPr>
          <p:nvPr/>
        </p:nvPicPr>
        <p:blipFill>
          <a:blip r:embed="rId4"/>
          <a:srcRect/>
          <a:stretch>
            <a:fillRect/>
          </a:stretch>
        </p:blipFill>
        <p:spPr bwMode="auto">
          <a:xfrm>
            <a:off x="5324475" y="1244600"/>
            <a:ext cx="855663" cy="341313"/>
          </a:xfrm>
          <a:prstGeom prst="rect">
            <a:avLst/>
          </a:prstGeom>
          <a:noFill/>
          <a:ln w="9525">
            <a:noFill/>
            <a:miter lim="800000"/>
            <a:headEnd/>
            <a:tailEnd/>
          </a:ln>
        </p:spPr>
      </p:pic>
      <p:pic>
        <p:nvPicPr>
          <p:cNvPr id="225328" name="Picture 38" descr="SummitX670_stack_Top_Front.png"/>
          <p:cNvPicPr>
            <a:picLocks noChangeAspect="1"/>
          </p:cNvPicPr>
          <p:nvPr/>
        </p:nvPicPr>
        <p:blipFill>
          <a:blip r:embed="rId4"/>
          <a:srcRect/>
          <a:stretch>
            <a:fillRect/>
          </a:stretch>
        </p:blipFill>
        <p:spPr bwMode="auto">
          <a:xfrm>
            <a:off x="6526213" y="1652588"/>
            <a:ext cx="855662" cy="341312"/>
          </a:xfrm>
          <a:prstGeom prst="rect">
            <a:avLst/>
          </a:prstGeom>
          <a:noFill/>
          <a:ln w="9525">
            <a:noFill/>
            <a:miter lim="800000"/>
            <a:headEnd/>
            <a:tailEnd/>
          </a:ln>
        </p:spPr>
      </p:pic>
      <p:pic>
        <p:nvPicPr>
          <p:cNvPr id="225329" name="Picture 39" descr="SummitX670_stack_Top_Front.png"/>
          <p:cNvPicPr>
            <a:picLocks noChangeAspect="1"/>
          </p:cNvPicPr>
          <p:nvPr/>
        </p:nvPicPr>
        <p:blipFill>
          <a:blip r:embed="rId4"/>
          <a:srcRect/>
          <a:stretch>
            <a:fillRect/>
          </a:stretch>
        </p:blipFill>
        <p:spPr bwMode="auto">
          <a:xfrm>
            <a:off x="7002463" y="2438400"/>
            <a:ext cx="855662" cy="341313"/>
          </a:xfrm>
          <a:prstGeom prst="rect">
            <a:avLst/>
          </a:prstGeom>
          <a:noFill/>
          <a:ln w="9525">
            <a:noFill/>
            <a:miter lim="800000"/>
            <a:headEnd/>
            <a:tailEnd/>
          </a:ln>
        </p:spPr>
      </p:pic>
      <p:pic>
        <p:nvPicPr>
          <p:cNvPr id="225330" name="Picture 40" descr="SummitX670_stack_Top_Front.png"/>
          <p:cNvPicPr>
            <a:picLocks noChangeAspect="1"/>
          </p:cNvPicPr>
          <p:nvPr/>
        </p:nvPicPr>
        <p:blipFill>
          <a:blip r:embed="rId4"/>
          <a:srcRect/>
          <a:stretch>
            <a:fillRect/>
          </a:stretch>
        </p:blipFill>
        <p:spPr bwMode="auto">
          <a:xfrm>
            <a:off x="6578600" y="3209925"/>
            <a:ext cx="857250" cy="341313"/>
          </a:xfrm>
          <a:prstGeom prst="rect">
            <a:avLst/>
          </a:prstGeom>
          <a:noFill/>
          <a:ln w="9525">
            <a:noFill/>
            <a:miter lim="800000"/>
            <a:headEnd/>
            <a:tailEnd/>
          </a:ln>
        </p:spPr>
      </p:pic>
      <p:pic>
        <p:nvPicPr>
          <p:cNvPr id="225331" name="Picture 81" descr="SummitX670_stack_Top_Front.png"/>
          <p:cNvPicPr>
            <a:picLocks noChangeAspect="1"/>
          </p:cNvPicPr>
          <p:nvPr/>
        </p:nvPicPr>
        <p:blipFill>
          <a:blip r:embed="rId4"/>
          <a:srcRect/>
          <a:stretch>
            <a:fillRect/>
          </a:stretch>
        </p:blipFill>
        <p:spPr bwMode="auto">
          <a:xfrm>
            <a:off x="6286500" y="4311650"/>
            <a:ext cx="855663" cy="341313"/>
          </a:xfrm>
          <a:prstGeom prst="rect">
            <a:avLst/>
          </a:prstGeom>
          <a:noFill/>
          <a:ln w="9525">
            <a:noFill/>
            <a:miter lim="800000"/>
            <a:headEnd/>
            <a:tailEnd/>
          </a:ln>
        </p:spPr>
      </p:pic>
      <p:pic>
        <p:nvPicPr>
          <p:cNvPr id="225332" name="Picture 84" descr="SummitX670_stack_Top_Front.png"/>
          <p:cNvPicPr>
            <a:picLocks noChangeAspect="1"/>
          </p:cNvPicPr>
          <p:nvPr/>
        </p:nvPicPr>
        <p:blipFill>
          <a:blip r:embed="rId4"/>
          <a:srcRect/>
          <a:stretch>
            <a:fillRect/>
          </a:stretch>
        </p:blipFill>
        <p:spPr bwMode="auto">
          <a:xfrm>
            <a:off x="6765925" y="4232275"/>
            <a:ext cx="857250" cy="342900"/>
          </a:xfrm>
          <a:prstGeom prst="rect">
            <a:avLst/>
          </a:prstGeom>
          <a:noFill/>
          <a:ln w="9525">
            <a:noFill/>
            <a:miter lim="800000"/>
            <a:headEnd/>
            <a:tailEnd/>
          </a:ln>
        </p:spPr>
      </p:pic>
      <p:pic>
        <p:nvPicPr>
          <p:cNvPr id="225333" name="Picture 85" descr="SummitX670_stack_Top_Front.png"/>
          <p:cNvPicPr>
            <a:picLocks noChangeAspect="1"/>
          </p:cNvPicPr>
          <p:nvPr/>
        </p:nvPicPr>
        <p:blipFill>
          <a:blip r:embed="rId4"/>
          <a:srcRect/>
          <a:stretch>
            <a:fillRect/>
          </a:stretch>
        </p:blipFill>
        <p:spPr bwMode="auto">
          <a:xfrm>
            <a:off x="1093788" y="3768725"/>
            <a:ext cx="857250" cy="341313"/>
          </a:xfrm>
          <a:prstGeom prst="rect">
            <a:avLst/>
          </a:prstGeom>
          <a:noFill/>
          <a:ln w="9525">
            <a:noFill/>
            <a:miter lim="800000"/>
            <a:headEnd/>
            <a:tailEnd/>
          </a:ln>
        </p:spPr>
      </p:pic>
      <p:pic>
        <p:nvPicPr>
          <p:cNvPr id="225334" name="Picture 86" descr="SummitX670_stack_Top_Front.png"/>
          <p:cNvPicPr>
            <a:picLocks noChangeAspect="1"/>
          </p:cNvPicPr>
          <p:nvPr/>
        </p:nvPicPr>
        <p:blipFill>
          <a:blip r:embed="rId4"/>
          <a:srcRect/>
          <a:stretch>
            <a:fillRect/>
          </a:stretch>
        </p:blipFill>
        <p:spPr bwMode="auto">
          <a:xfrm>
            <a:off x="1544638" y="3879850"/>
            <a:ext cx="857250" cy="341313"/>
          </a:xfrm>
          <a:prstGeom prst="rect">
            <a:avLst/>
          </a:prstGeom>
          <a:noFill/>
          <a:ln w="9525">
            <a:noFill/>
            <a:miter lim="800000"/>
            <a:headEnd/>
            <a:tailEnd/>
          </a:ln>
        </p:spPr>
      </p:pic>
      <p:pic>
        <p:nvPicPr>
          <p:cNvPr id="225335" name="Picture 89" descr="SummitX670_stack_Top_Front.png"/>
          <p:cNvPicPr>
            <a:picLocks noChangeAspect="1"/>
          </p:cNvPicPr>
          <p:nvPr/>
        </p:nvPicPr>
        <p:blipFill>
          <a:blip r:embed="rId4"/>
          <a:srcRect/>
          <a:stretch>
            <a:fillRect/>
          </a:stretch>
        </p:blipFill>
        <p:spPr bwMode="auto">
          <a:xfrm>
            <a:off x="320675" y="2882900"/>
            <a:ext cx="855663" cy="341313"/>
          </a:xfrm>
          <a:prstGeom prst="rect">
            <a:avLst/>
          </a:prstGeom>
          <a:noFill/>
          <a:ln w="9525">
            <a:noFill/>
            <a:miter lim="800000"/>
            <a:headEnd/>
            <a:tailEnd/>
          </a:ln>
        </p:spPr>
      </p:pic>
      <p:pic>
        <p:nvPicPr>
          <p:cNvPr id="225336" name="Picture 91" descr="SummitX670_stack_Top_Front.png"/>
          <p:cNvPicPr>
            <a:picLocks noChangeAspect="1"/>
          </p:cNvPicPr>
          <p:nvPr/>
        </p:nvPicPr>
        <p:blipFill>
          <a:blip r:embed="rId4"/>
          <a:srcRect/>
          <a:stretch>
            <a:fillRect/>
          </a:stretch>
        </p:blipFill>
        <p:spPr bwMode="auto">
          <a:xfrm>
            <a:off x="2670175" y="982663"/>
            <a:ext cx="855663" cy="342900"/>
          </a:xfrm>
          <a:prstGeom prst="rect">
            <a:avLst/>
          </a:prstGeom>
          <a:noFill/>
          <a:ln w="9525">
            <a:noFill/>
            <a:miter lim="800000"/>
            <a:headEnd/>
            <a:tailEnd/>
          </a:ln>
        </p:spPr>
      </p:pic>
      <p:pic>
        <p:nvPicPr>
          <p:cNvPr id="225337" name="Picture 96" descr="SummitX670_stack_Top_Front.png"/>
          <p:cNvPicPr>
            <a:picLocks noChangeAspect="1"/>
          </p:cNvPicPr>
          <p:nvPr/>
        </p:nvPicPr>
        <p:blipFill>
          <a:blip r:embed="rId4"/>
          <a:srcRect/>
          <a:stretch>
            <a:fillRect/>
          </a:stretch>
        </p:blipFill>
        <p:spPr bwMode="auto">
          <a:xfrm>
            <a:off x="5145088" y="838200"/>
            <a:ext cx="855662" cy="341313"/>
          </a:xfrm>
          <a:prstGeom prst="rect">
            <a:avLst/>
          </a:prstGeom>
          <a:noFill/>
          <a:ln w="9525">
            <a:noFill/>
            <a:miter lim="800000"/>
            <a:headEnd/>
            <a:tailEnd/>
          </a:ln>
        </p:spPr>
      </p:pic>
      <p:pic>
        <p:nvPicPr>
          <p:cNvPr id="225338" name="Picture 98" descr="SummitX670_stack_Top_Front.png"/>
          <p:cNvPicPr>
            <a:picLocks noChangeAspect="1"/>
          </p:cNvPicPr>
          <p:nvPr/>
        </p:nvPicPr>
        <p:blipFill>
          <a:blip r:embed="rId4"/>
          <a:srcRect/>
          <a:stretch>
            <a:fillRect/>
          </a:stretch>
        </p:blipFill>
        <p:spPr bwMode="auto">
          <a:xfrm>
            <a:off x="5624513" y="760413"/>
            <a:ext cx="857250" cy="341312"/>
          </a:xfrm>
          <a:prstGeom prst="rect">
            <a:avLst/>
          </a:prstGeom>
          <a:noFill/>
          <a:ln w="9525">
            <a:noFill/>
            <a:miter lim="800000"/>
            <a:headEnd/>
            <a:tailEnd/>
          </a:ln>
        </p:spPr>
      </p:pic>
      <p:pic>
        <p:nvPicPr>
          <p:cNvPr id="225339" name="Picture 100" descr="SummitX670_stack_Top_Front.png"/>
          <p:cNvPicPr>
            <a:picLocks noChangeAspect="1"/>
          </p:cNvPicPr>
          <p:nvPr/>
        </p:nvPicPr>
        <p:blipFill>
          <a:blip r:embed="rId4"/>
          <a:srcRect/>
          <a:stretch>
            <a:fillRect/>
          </a:stretch>
        </p:blipFill>
        <p:spPr bwMode="auto">
          <a:xfrm>
            <a:off x="6764338" y="1111250"/>
            <a:ext cx="855662" cy="342900"/>
          </a:xfrm>
          <a:prstGeom prst="rect">
            <a:avLst/>
          </a:prstGeom>
          <a:noFill/>
          <a:ln w="9525">
            <a:noFill/>
            <a:miter lim="800000"/>
            <a:headEnd/>
            <a:tailEnd/>
          </a:ln>
        </p:spPr>
      </p:pic>
      <p:pic>
        <p:nvPicPr>
          <p:cNvPr id="225340" name="Picture 102" descr="SummitX670_stack_Top_Front.png"/>
          <p:cNvPicPr>
            <a:picLocks noChangeAspect="1"/>
          </p:cNvPicPr>
          <p:nvPr/>
        </p:nvPicPr>
        <p:blipFill>
          <a:blip r:embed="rId4"/>
          <a:srcRect/>
          <a:stretch>
            <a:fillRect/>
          </a:stretch>
        </p:blipFill>
        <p:spPr bwMode="auto">
          <a:xfrm>
            <a:off x="7243763" y="1033463"/>
            <a:ext cx="857250" cy="341312"/>
          </a:xfrm>
          <a:prstGeom prst="rect">
            <a:avLst/>
          </a:prstGeom>
          <a:noFill/>
          <a:ln w="9525">
            <a:noFill/>
            <a:miter lim="800000"/>
            <a:headEnd/>
            <a:tailEnd/>
          </a:ln>
        </p:spPr>
      </p:pic>
      <p:pic>
        <p:nvPicPr>
          <p:cNvPr id="225341" name="Picture 103" descr="SummitX670_stack_Top_Front.png"/>
          <p:cNvPicPr>
            <a:picLocks noChangeAspect="1"/>
          </p:cNvPicPr>
          <p:nvPr/>
        </p:nvPicPr>
        <p:blipFill>
          <a:blip r:embed="rId4"/>
          <a:srcRect/>
          <a:stretch>
            <a:fillRect/>
          </a:stretch>
        </p:blipFill>
        <p:spPr bwMode="auto">
          <a:xfrm>
            <a:off x="8213725" y="2089150"/>
            <a:ext cx="857250" cy="341313"/>
          </a:xfrm>
          <a:prstGeom prst="rect">
            <a:avLst/>
          </a:prstGeom>
          <a:noFill/>
          <a:ln w="9525">
            <a:noFill/>
            <a:miter lim="800000"/>
            <a:headEnd/>
            <a:tailEnd/>
          </a:ln>
        </p:spPr>
      </p:pic>
      <p:pic>
        <p:nvPicPr>
          <p:cNvPr id="225342" name="Picture 104" descr="SummitX670_stack_Top_Front.png"/>
          <p:cNvPicPr>
            <a:picLocks noChangeAspect="1"/>
          </p:cNvPicPr>
          <p:nvPr/>
        </p:nvPicPr>
        <p:blipFill>
          <a:blip r:embed="rId4"/>
          <a:srcRect/>
          <a:stretch>
            <a:fillRect/>
          </a:stretch>
        </p:blipFill>
        <p:spPr bwMode="auto">
          <a:xfrm>
            <a:off x="8093075" y="1955800"/>
            <a:ext cx="857250" cy="341313"/>
          </a:xfrm>
          <a:prstGeom prst="rect">
            <a:avLst/>
          </a:prstGeom>
          <a:noFill/>
          <a:ln w="9525">
            <a:noFill/>
            <a:miter lim="800000"/>
            <a:headEnd/>
            <a:tailEnd/>
          </a:ln>
        </p:spPr>
      </p:pic>
      <p:pic>
        <p:nvPicPr>
          <p:cNvPr id="225343" name="Picture 105" descr="SummitX670_stack_Top_Front.png"/>
          <p:cNvPicPr>
            <a:picLocks noChangeAspect="1"/>
          </p:cNvPicPr>
          <p:nvPr/>
        </p:nvPicPr>
        <p:blipFill>
          <a:blip r:embed="rId4"/>
          <a:srcRect/>
          <a:stretch>
            <a:fillRect/>
          </a:stretch>
        </p:blipFill>
        <p:spPr bwMode="auto">
          <a:xfrm>
            <a:off x="1176338" y="1282700"/>
            <a:ext cx="857250" cy="341313"/>
          </a:xfrm>
          <a:prstGeom prst="rect">
            <a:avLst/>
          </a:prstGeom>
          <a:noFill/>
          <a:ln w="9525">
            <a:noFill/>
            <a:miter lim="800000"/>
            <a:headEnd/>
            <a:tailEnd/>
          </a:ln>
        </p:spPr>
      </p:pic>
      <p:pic>
        <p:nvPicPr>
          <p:cNvPr id="225344" name="Picture 109" descr="SummitX670_stack_Top_Front.png"/>
          <p:cNvPicPr>
            <a:picLocks noChangeAspect="1"/>
          </p:cNvPicPr>
          <p:nvPr/>
        </p:nvPicPr>
        <p:blipFill>
          <a:blip r:embed="rId4"/>
          <a:srcRect/>
          <a:stretch>
            <a:fillRect/>
          </a:stretch>
        </p:blipFill>
        <p:spPr bwMode="auto">
          <a:xfrm>
            <a:off x="7816850" y="3284538"/>
            <a:ext cx="855663" cy="341312"/>
          </a:xfrm>
          <a:prstGeom prst="rect">
            <a:avLst/>
          </a:prstGeom>
          <a:noFill/>
          <a:ln w="9525">
            <a:noFill/>
            <a:miter lim="800000"/>
            <a:headEnd/>
            <a:tailEnd/>
          </a:ln>
        </p:spPr>
      </p:pic>
      <p:pic>
        <p:nvPicPr>
          <p:cNvPr id="225345" name="Picture 110" descr="SummitX670_stack_Top_Front.png"/>
          <p:cNvPicPr>
            <a:picLocks noChangeAspect="1"/>
          </p:cNvPicPr>
          <p:nvPr/>
        </p:nvPicPr>
        <p:blipFill>
          <a:blip r:embed="rId4"/>
          <a:srcRect/>
          <a:stretch>
            <a:fillRect/>
          </a:stretch>
        </p:blipFill>
        <p:spPr bwMode="auto">
          <a:xfrm>
            <a:off x="1335088" y="1181100"/>
            <a:ext cx="857250" cy="3413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29" name="Picture 7" descr="5501_01c.png"/>
          <p:cNvPicPr>
            <a:picLocks noChangeAspect="1"/>
          </p:cNvPicPr>
          <p:nvPr/>
        </p:nvPicPr>
        <p:blipFill>
          <a:blip r:embed="rId2"/>
          <a:srcRect/>
          <a:stretch>
            <a:fillRect/>
          </a:stretch>
        </p:blipFill>
        <p:spPr bwMode="auto">
          <a:xfrm>
            <a:off x="4316413" y="1916113"/>
            <a:ext cx="4621212" cy="3400425"/>
          </a:xfrm>
          <a:prstGeom prst="rect">
            <a:avLst/>
          </a:prstGeom>
          <a:noFill/>
          <a:ln w="9525">
            <a:noFill/>
            <a:miter lim="800000"/>
            <a:headEnd/>
            <a:tailEnd/>
          </a:ln>
        </p:spPr>
      </p:pic>
      <p:sp>
        <p:nvSpPr>
          <p:cNvPr id="227330" name="Title 1"/>
          <p:cNvSpPr>
            <a:spLocks noGrp="1"/>
          </p:cNvSpPr>
          <p:nvPr>
            <p:ph type="title"/>
          </p:nvPr>
        </p:nvSpPr>
        <p:spPr/>
        <p:txBody>
          <a:bodyPr/>
          <a:lstStyle/>
          <a:p>
            <a:r>
              <a:rPr smtClean="0">
                <a:cs typeface="Arial" charset="0"/>
              </a:rPr>
              <a:t>EAPS:  Link Resiliency</a:t>
            </a:r>
          </a:p>
        </p:txBody>
      </p:sp>
      <p:sp>
        <p:nvSpPr>
          <p:cNvPr id="227331" name="Content Placeholder 2"/>
          <p:cNvSpPr>
            <a:spLocks noGrp="1"/>
          </p:cNvSpPr>
          <p:nvPr>
            <p:ph idx="4294967295"/>
          </p:nvPr>
        </p:nvSpPr>
        <p:spPr>
          <a:xfrm>
            <a:off x="225425" y="1162050"/>
            <a:ext cx="8691563" cy="1508125"/>
          </a:xfrm>
        </p:spPr>
        <p:txBody>
          <a:bodyPr/>
          <a:lstStyle/>
          <a:p>
            <a:pPr lvl="1"/>
            <a:r>
              <a:rPr lang="en-US" smtClean="0">
                <a:cs typeface="Arial" charset="0"/>
              </a:rPr>
              <a:t>Ring-based network resiliency protocol</a:t>
            </a:r>
          </a:p>
          <a:p>
            <a:pPr lvl="1"/>
            <a:r>
              <a:rPr lang="en-US" smtClean="0">
                <a:cs typeface="Arial" charset="0"/>
              </a:rPr>
              <a:t>Operates at Layer 2</a:t>
            </a:r>
          </a:p>
          <a:p>
            <a:pPr lvl="1"/>
            <a:r>
              <a:rPr lang="en-US" smtClean="0">
                <a:cs typeface="Arial" charset="0"/>
              </a:rPr>
              <a:t>IETF RFC 3619</a:t>
            </a:r>
          </a:p>
        </p:txBody>
      </p:sp>
      <p:sp>
        <p:nvSpPr>
          <p:cNvPr id="6" name="Content Placeholder 2"/>
          <p:cNvSpPr txBox="1">
            <a:spLocks/>
          </p:cNvSpPr>
          <p:nvPr/>
        </p:nvSpPr>
        <p:spPr>
          <a:xfrm>
            <a:off x="233363" y="2497138"/>
            <a:ext cx="4048125" cy="3929062"/>
          </a:xfrm>
          <a:prstGeom prst="rect">
            <a:avLst/>
          </a:prstGeom>
        </p:spPr>
        <p:txBody>
          <a:bodyPr>
            <a:normAutofit fontScale="92500"/>
          </a:bodyPr>
          <a:lstStyle/>
          <a:p>
            <a:pPr fontAlgn="auto">
              <a:lnSpc>
                <a:spcPct val="85000"/>
              </a:lnSpc>
              <a:spcBef>
                <a:spcPts val="1800"/>
              </a:spcBef>
              <a:spcAft>
                <a:spcPts val="0"/>
              </a:spcAft>
              <a:buFont typeface="Arial" pitchFamily="34" charset="0"/>
              <a:buNone/>
              <a:defRPr/>
            </a:pPr>
            <a:r>
              <a:rPr lang="en-US" sz="2200" b="1" dirty="0">
                <a:solidFill>
                  <a:srgbClr val="74639B"/>
                </a:solidFill>
                <a:latin typeface="+mn-lt"/>
                <a:cs typeface="Arial" pitchFamily="34" charset="0"/>
              </a:rPr>
              <a:t>EAPS offers several benefits:</a:t>
            </a:r>
          </a:p>
          <a:p>
            <a:pPr marL="225425" lvl="1" indent="-225425" fontAlgn="auto">
              <a:spcBef>
                <a:spcPts val="600"/>
              </a:spcBef>
              <a:spcAft>
                <a:spcPts val="0"/>
              </a:spcAft>
              <a:buClr>
                <a:prstClr val="black"/>
              </a:buClr>
              <a:buFont typeface="Arial"/>
              <a:buChar char="•"/>
              <a:defRPr/>
            </a:pPr>
            <a:r>
              <a:rPr lang="en-US" sz="2000" dirty="0">
                <a:solidFill>
                  <a:prstClr val="black"/>
                </a:solidFill>
                <a:latin typeface="+mn-lt"/>
                <a:cs typeface="Arial" pitchFamily="34" charset="0"/>
              </a:rPr>
              <a:t>Designed for carriers—essential  for convergence in the enterprise</a:t>
            </a:r>
          </a:p>
          <a:p>
            <a:pPr marL="225425" lvl="1" indent="-225425" fontAlgn="auto">
              <a:spcBef>
                <a:spcPts val="600"/>
              </a:spcBef>
              <a:spcAft>
                <a:spcPts val="0"/>
              </a:spcAft>
              <a:buClr>
                <a:prstClr val="black"/>
              </a:buClr>
              <a:buFont typeface="Arial"/>
              <a:buChar char="•"/>
              <a:defRPr/>
            </a:pPr>
            <a:r>
              <a:rPr lang="en-US" sz="2000" dirty="0">
                <a:solidFill>
                  <a:prstClr val="black"/>
                </a:solidFill>
                <a:latin typeface="+mn-lt"/>
                <a:cs typeface="Arial" pitchFamily="34" charset="0"/>
              </a:rPr>
              <a:t>Proven sub-50ms failover times   for voice-class connections</a:t>
            </a:r>
          </a:p>
          <a:p>
            <a:pPr marL="225425" lvl="1" indent="-225425" fontAlgn="auto">
              <a:spcBef>
                <a:spcPts val="600"/>
              </a:spcBef>
              <a:spcAft>
                <a:spcPts val="0"/>
              </a:spcAft>
              <a:buClr>
                <a:prstClr val="black"/>
              </a:buClr>
              <a:buFont typeface="Arial"/>
              <a:buChar char="•"/>
              <a:defRPr/>
            </a:pPr>
            <a:r>
              <a:rPr lang="en-US" sz="2000" dirty="0">
                <a:solidFill>
                  <a:prstClr val="black"/>
                </a:solidFill>
                <a:latin typeface="+mn-lt"/>
                <a:cs typeface="Arial" pitchFamily="34" charset="0"/>
              </a:rPr>
              <a:t>Featured on all                    Extreme Networks</a:t>
            </a:r>
            <a:r>
              <a:rPr lang="en-US" sz="2000" baseline="30000" dirty="0">
                <a:solidFill>
                  <a:prstClr val="black"/>
                </a:solidFill>
                <a:latin typeface="+mn-lt"/>
                <a:cs typeface="Arial" pitchFamily="34" charset="0"/>
              </a:rPr>
              <a:t>®</a:t>
            </a:r>
            <a:r>
              <a:rPr lang="en-US" sz="2000" dirty="0">
                <a:solidFill>
                  <a:prstClr val="black"/>
                </a:solidFill>
                <a:latin typeface="+mn-lt"/>
                <a:cs typeface="Arial" pitchFamily="34" charset="0"/>
              </a:rPr>
              <a:t> product lines</a:t>
            </a:r>
          </a:p>
          <a:p>
            <a:pPr marL="225425" lvl="1" indent="-225425" fontAlgn="auto">
              <a:spcBef>
                <a:spcPts val="600"/>
              </a:spcBef>
              <a:spcAft>
                <a:spcPts val="0"/>
              </a:spcAft>
              <a:buClr>
                <a:prstClr val="black"/>
              </a:buClr>
              <a:buFont typeface="Arial"/>
              <a:buChar char="•"/>
              <a:defRPr/>
            </a:pPr>
            <a:r>
              <a:rPr lang="en-US" sz="2000" dirty="0">
                <a:solidFill>
                  <a:prstClr val="black"/>
                </a:solidFill>
                <a:latin typeface="+mn-lt"/>
                <a:cs typeface="Arial" pitchFamily="34" charset="0"/>
              </a:rPr>
              <a:t>Non-stop IP Routing Services:  A resilient foundation for upper level routing protocols such as Open Shortest Path First (OSPF) and Border Gateway Protocol (BGP)</a:t>
            </a:r>
          </a:p>
          <a:p>
            <a:pPr marL="225425" lvl="1" indent="-225425" fontAlgn="auto">
              <a:spcBef>
                <a:spcPts val="600"/>
              </a:spcBef>
              <a:spcAft>
                <a:spcPts val="0"/>
              </a:spcAft>
              <a:buClr>
                <a:prstClr val="black"/>
              </a:buClr>
              <a:buFont typeface="Arial" pitchFamily="34" charset="0"/>
              <a:buChar char="•"/>
              <a:defRPr/>
            </a:pPr>
            <a:endParaRPr lang="en-US" sz="2000" dirty="0">
              <a:solidFill>
                <a:prstClr val="black"/>
              </a:solidFill>
              <a:latin typeface="+mn-lt"/>
              <a:cs typeface="Arial" pitchFamily="34" charset="0"/>
            </a:endParaRPr>
          </a:p>
        </p:txBody>
      </p:sp>
      <p:sp>
        <p:nvSpPr>
          <p:cNvPr id="9" name="Slide Number Placeholder 8"/>
          <p:cNvSpPr>
            <a:spLocks noGrp="1"/>
          </p:cNvSpPr>
          <p:nvPr>
            <p:ph type="sldNum" sz="quarter" idx="13"/>
          </p:nvPr>
        </p:nvSpPr>
        <p:spPr/>
        <p:txBody>
          <a:bodyPr/>
          <a:lstStyle/>
          <a:p>
            <a:pPr>
              <a:defRPr/>
            </a:pPr>
            <a:fld id="{C4372D7E-DD3B-45B2-85CE-E07897BEE388}" type="slidenum">
              <a:rPr lang="en-US">
                <a:solidFill>
                  <a:prstClr val="white"/>
                </a:solidFill>
                <a:latin typeface="+mj-lt"/>
              </a:rPr>
              <a:pPr>
                <a:defRPr/>
              </a:pPr>
              <a:t>87</a:t>
            </a:fld>
            <a:endParaRPr lang="en-US" dirty="0">
              <a:solidFill>
                <a:prstClr val="white"/>
              </a:solidFill>
              <a:latin typeface="+mj-lt"/>
            </a:endParaRPr>
          </a:p>
        </p:txBody>
      </p:sp>
    </p:spTree>
  </p:cSld>
  <p:clrMapOvr>
    <a:masterClrMapping/>
  </p:clrMapOvr>
  <p:transition spd="slow">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p:cNvSpPr>
            <a:spLocks noGrp="1"/>
          </p:cNvSpPr>
          <p:nvPr>
            <p:ph type="title"/>
          </p:nvPr>
        </p:nvSpPr>
        <p:spPr/>
        <p:txBody>
          <a:bodyPr/>
          <a:lstStyle/>
          <a:p>
            <a:r>
              <a:rPr smtClean="0">
                <a:solidFill>
                  <a:schemeClr val="bg1"/>
                </a:solidFill>
                <a:cs typeface="Arial" charset="0"/>
              </a:rPr>
              <a:t>What is EAPS / ERPS</a:t>
            </a:r>
          </a:p>
        </p:txBody>
      </p:sp>
      <p:sp>
        <p:nvSpPr>
          <p:cNvPr id="3" name="Content Placeholder 2"/>
          <p:cNvSpPr>
            <a:spLocks noGrp="1"/>
          </p:cNvSpPr>
          <p:nvPr>
            <p:ph idx="4294967295"/>
          </p:nvPr>
        </p:nvSpPr>
        <p:spPr>
          <a:xfrm>
            <a:off x="225425" y="1062038"/>
            <a:ext cx="8691563" cy="5751512"/>
          </a:xfrm>
        </p:spPr>
        <p:txBody>
          <a:bodyPr rtlCol="0">
            <a:normAutofit fontScale="92500" lnSpcReduction="20000"/>
          </a:bodyPr>
          <a:lstStyle/>
          <a:p>
            <a:pPr fontAlgn="auto">
              <a:spcAft>
                <a:spcPts val="0"/>
              </a:spcAft>
              <a:buFont typeface="Arial" pitchFamily="34" charset="0"/>
              <a:buChar char="•"/>
              <a:defRPr/>
            </a:pPr>
            <a:r>
              <a:rPr lang="en-US" dirty="0" smtClean="0"/>
              <a:t> EAPS – Ethernet Automatic Protection Switching</a:t>
            </a:r>
            <a:endParaRPr lang="en-US" sz="2100" dirty="0" smtClean="0"/>
          </a:p>
          <a:p>
            <a:pPr marL="634810" lvl="1" indent="-347472">
              <a:lnSpc>
                <a:spcPct val="90000"/>
              </a:lnSpc>
              <a:spcBef>
                <a:spcPts val="480"/>
              </a:spcBef>
              <a:spcAft>
                <a:spcPts val="480"/>
              </a:spcAft>
              <a:defRPr/>
            </a:pPr>
            <a:r>
              <a:rPr lang="en-US" dirty="0" smtClean="0">
                <a:solidFill>
                  <a:schemeClr val="accent6"/>
                </a:solidFill>
              </a:rPr>
              <a:t>Ring based network resiliency protocol</a:t>
            </a:r>
            <a:endParaRPr lang="en-US" dirty="0" smtClean="0">
              <a:solidFill>
                <a:schemeClr val="tx1"/>
              </a:solidFill>
              <a:cs typeface="+mn-cs"/>
            </a:endParaRPr>
          </a:p>
          <a:p>
            <a:pPr marL="634810" lvl="1" indent="-347472">
              <a:lnSpc>
                <a:spcPct val="90000"/>
              </a:lnSpc>
              <a:spcBef>
                <a:spcPts val="480"/>
              </a:spcBef>
              <a:spcAft>
                <a:spcPts val="480"/>
              </a:spcAft>
              <a:defRPr/>
            </a:pPr>
            <a:r>
              <a:rPr lang="en-US" dirty="0" smtClean="0">
                <a:solidFill>
                  <a:schemeClr val="tx1"/>
                </a:solidFill>
                <a:cs typeface="+mn-cs"/>
              </a:rPr>
              <a:t>Operates at layer 2</a:t>
            </a:r>
            <a:endParaRPr lang="en-US" dirty="0" smtClean="0">
              <a:solidFill>
                <a:schemeClr val="accent6"/>
              </a:solidFill>
            </a:endParaRPr>
          </a:p>
          <a:p>
            <a:pPr marL="634810" lvl="1" indent="-347472">
              <a:lnSpc>
                <a:spcPct val="90000"/>
              </a:lnSpc>
              <a:spcBef>
                <a:spcPts val="480"/>
              </a:spcBef>
              <a:spcAft>
                <a:spcPts val="480"/>
              </a:spcAft>
              <a:defRPr/>
            </a:pPr>
            <a:r>
              <a:rPr lang="en-US" dirty="0" smtClean="0">
                <a:solidFill>
                  <a:schemeClr val="tx1"/>
                </a:solidFill>
                <a:cs typeface="+mn-cs"/>
              </a:rPr>
              <a:t>Provides SONET/SDH like fast convergence from network failures</a:t>
            </a:r>
            <a:endParaRPr lang="en-US" dirty="0" smtClean="0">
              <a:solidFill>
                <a:schemeClr val="accent6"/>
              </a:solidFill>
            </a:endParaRPr>
          </a:p>
          <a:p>
            <a:pPr marL="1028002" lvl="1" indent="-283464">
              <a:lnSpc>
                <a:spcPct val="90000"/>
              </a:lnSpc>
              <a:spcBef>
                <a:spcPts val="432"/>
              </a:spcBef>
              <a:spcAft>
                <a:spcPts val="432"/>
              </a:spcAft>
              <a:defRPr/>
            </a:pPr>
            <a:r>
              <a:rPr lang="en-US" dirty="0" smtClean="0">
                <a:solidFill>
                  <a:schemeClr val="accent6"/>
                </a:solidFill>
              </a:rPr>
              <a:t>Up to 50 ms for</a:t>
            </a:r>
            <a:r>
              <a:rPr lang="en-US" dirty="0" smtClean="0">
                <a:solidFill>
                  <a:schemeClr val="tx1"/>
                </a:solidFill>
              </a:rPr>
              <a:t> protection switching</a:t>
            </a:r>
          </a:p>
          <a:p>
            <a:pPr marL="1028002" lvl="1" indent="-283464">
              <a:lnSpc>
                <a:spcPct val="90000"/>
              </a:lnSpc>
              <a:spcBef>
                <a:spcPts val="432"/>
              </a:spcBef>
              <a:spcAft>
                <a:spcPts val="432"/>
              </a:spcAft>
              <a:defRPr/>
            </a:pPr>
            <a:r>
              <a:rPr lang="en-US" dirty="0" smtClean="0">
                <a:solidFill>
                  <a:schemeClr val="accent6"/>
                </a:solidFill>
              </a:rPr>
              <a:t>No complicated control plane</a:t>
            </a:r>
          </a:p>
          <a:p>
            <a:pPr marL="1028002" lvl="1" indent="-283464">
              <a:lnSpc>
                <a:spcPct val="90000"/>
              </a:lnSpc>
              <a:spcBef>
                <a:spcPts val="432"/>
              </a:spcBef>
              <a:spcAft>
                <a:spcPts val="432"/>
              </a:spcAft>
              <a:defRPr/>
            </a:pPr>
            <a:r>
              <a:rPr lang="en-US" dirty="0" smtClean="0">
                <a:solidFill>
                  <a:schemeClr val="accent6"/>
                </a:solidFill>
              </a:rPr>
              <a:t>Simple provisioning</a:t>
            </a:r>
          </a:p>
          <a:p>
            <a:pPr marL="1028002" lvl="1" indent="-283464">
              <a:lnSpc>
                <a:spcPct val="90000"/>
              </a:lnSpc>
              <a:spcBef>
                <a:spcPts val="432"/>
              </a:spcBef>
              <a:spcAft>
                <a:spcPts val="432"/>
              </a:spcAft>
              <a:defRPr/>
            </a:pPr>
            <a:r>
              <a:rPr lang="en-US" dirty="0" smtClean="0">
                <a:solidFill>
                  <a:schemeClr val="accent6"/>
                </a:solidFill>
              </a:rPr>
              <a:t>Doesn’t use STP</a:t>
            </a:r>
          </a:p>
          <a:p>
            <a:pPr marL="634810" lvl="1" indent="-347472">
              <a:lnSpc>
                <a:spcPct val="90000"/>
              </a:lnSpc>
              <a:spcBef>
                <a:spcPts val="480"/>
              </a:spcBef>
              <a:spcAft>
                <a:spcPts val="480"/>
              </a:spcAft>
              <a:defRPr/>
            </a:pPr>
            <a:r>
              <a:rPr lang="en-US" dirty="0" smtClean="0">
                <a:solidFill>
                  <a:schemeClr val="tx1"/>
                </a:solidFill>
                <a:cs typeface="+mn-cs"/>
              </a:rPr>
              <a:t>Pioneered by </a:t>
            </a:r>
            <a:r>
              <a:rPr lang="en-US" b="1" dirty="0" smtClean="0">
                <a:solidFill>
                  <a:schemeClr val="tx1"/>
                </a:solidFill>
                <a:cs typeface="+mn-cs"/>
              </a:rPr>
              <a:t>Extreme Networks </a:t>
            </a:r>
            <a:r>
              <a:rPr lang="en-US" dirty="0" smtClean="0">
                <a:solidFill>
                  <a:schemeClr val="tx1"/>
                </a:solidFill>
                <a:cs typeface="+mn-cs"/>
              </a:rPr>
              <a:t>in 2000</a:t>
            </a:r>
            <a:endParaRPr lang="en-US" dirty="0" smtClean="0">
              <a:solidFill>
                <a:schemeClr val="accent6"/>
              </a:solidFill>
            </a:endParaRPr>
          </a:p>
          <a:p>
            <a:pPr marL="1028002" lvl="1" indent="-283464">
              <a:lnSpc>
                <a:spcPct val="90000"/>
              </a:lnSpc>
              <a:spcBef>
                <a:spcPts val="432"/>
              </a:spcBef>
              <a:spcAft>
                <a:spcPts val="432"/>
              </a:spcAft>
              <a:defRPr/>
            </a:pPr>
            <a:r>
              <a:rPr lang="en-US" dirty="0" smtClean="0">
                <a:solidFill>
                  <a:schemeClr val="tx2">
                    <a:lumMod val="60000"/>
                    <a:lumOff val="40000"/>
                  </a:schemeClr>
                </a:solidFill>
              </a:rPr>
              <a:t>IETF RFC 3619</a:t>
            </a:r>
          </a:p>
          <a:p>
            <a:pPr fontAlgn="auto">
              <a:spcAft>
                <a:spcPts val="0"/>
              </a:spcAft>
              <a:buFont typeface="Arial" pitchFamily="34" charset="0"/>
              <a:buChar char="•"/>
              <a:defRPr/>
            </a:pPr>
            <a:r>
              <a:rPr lang="en-US" dirty="0"/>
              <a:t> </a:t>
            </a:r>
            <a:r>
              <a:rPr lang="en-US" dirty="0" smtClean="0"/>
              <a:t>ERPS </a:t>
            </a:r>
            <a:r>
              <a:rPr lang="en-US" dirty="0"/>
              <a:t>– Ethernet Ring Protection Switching</a:t>
            </a:r>
          </a:p>
          <a:p>
            <a:pPr marL="634810" lvl="1" indent="-347472">
              <a:lnSpc>
                <a:spcPct val="90000"/>
              </a:lnSpc>
              <a:spcBef>
                <a:spcPts val="480"/>
              </a:spcBef>
              <a:spcAft>
                <a:spcPts val="480"/>
              </a:spcAft>
              <a:defRPr/>
            </a:pPr>
            <a:r>
              <a:rPr lang="en-US" dirty="0">
                <a:solidFill>
                  <a:schemeClr val="accent6"/>
                </a:solidFill>
              </a:rPr>
              <a:t>Ring based network resiliency protocol</a:t>
            </a:r>
            <a:endParaRPr lang="en-US" dirty="0">
              <a:solidFill>
                <a:schemeClr val="tx1"/>
              </a:solidFill>
            </a:endParaRPr>
          </a:p>
          <a:p>
            <a:pPr marL="634810" lvl="1" indent="-347472">
              <a:lnSpc>
                <a:spcPct val="90000"/>
              </a:lnSpc>
              <a:spcBef>
                <a:spcPts val="480"/>
              </a:spcBef>
              <a:spcAft>
                <a:spcPts val="480"/>
              </a:spcAft>
              <a:defRPr/>
            </a:pPr>
            <a:r>
              <a:rPr lang="en-US" dirty="0">
                <a:solidFill>
                  <a:schemeClr val="accent6"/>
                </a:solidFill>
              </a:rPr>
              <a:t>Introduced as an ITU standard in 2006</a:t>
            </a:r>
          </a:p>
          <a:p>
            <a:pPr marL="634810" lvl="1" indent="-347472">
              <a:lnSpc>
                <a:spcPct val="90000"/>
              </a:lnSpc>
              <a:spcBef>
                <a:spcPts val="480"/>
              </a:spcBef>
              <a:spcAft>
                <a:spcPts val="480"/>
              </a:spcAft>
              <a:defRPr/>
            </a:pPr>
            <a:r>
              <a:rPr lang="en-US" dirty="0">
                <a:solidFill>
                  <a:schemeClr val="accent6"/>
                </a:solidFill>
              </a:rPr>
              <a:t> Based on EAPS architecture (IETF 3619) </a:t>
            </a:r>
          </a:p>
          <a:p>
            <a:pPr marL="634810" lvl="1" indent="-347472">
              <a:lnSpc>
                <a:spcPct val="90000"/>
              </a:lnSpc>
              <a:spcBef>
                <a:spcPts val="480"/>
              </a:spcBef>
              <a:spcAft>
                <a:spcPts val="480"/>
              </a:spcAft>
              <a:defRPr/>
            </a:pPr>
            <a:r>
              <a:rPr lang="en-US" dirty="0">
                <a:solidFill>
                  <a:schemeClr val="accent6"/>
                </a:solidFill>
              </a:rPr>
              <a:t> Meant for Ring Protection Architecture</a:t>
            </a:r>
          </a:p>
          <a:p>
            <a:pPr marL="634810" lvl="1" indent="-347472">
              <a:lnSpc>
                <a:spcPct val="90000"/>
              </a:lnSpc>
              <a:spcBef>
                <a:spcPts val="480"/>
              </a:spcBef>
              <a:spcAft>
                <a:spcPts val="480"/>
              </a:spcAft>
              <a:defRPr/>
            </a:pPr>
            <a:r>
              <a:rPr lang="en-US" dirty="0">
                <a:solidFill>
                  <a:schemeClr val="accent6"/>
                </a:solidFill>
              </a:rPr>
              <a:t> 50 </a:t>
            </a:r>
            <a:r>
              <a:rPr lang="en-US" dirty="0" err="1">
                <a:solidFill>
                  <a:schemeClr val="accent6"/>
                </a:solidFill>
              </a:rPr>
              <a:t>ms</a:t>
            </a:r>
            <a:r>
              <a:rPr lang="en-US" dirty="0">
                <a:solidFill>
                  <a:schemeClr val="accent6"/>
                </a:solidFill>
              </a:rPr>
              <a:t> protection switching</a:t>
            </a:r>
          </a:p>
          <a:p>
            <a:pPr marL="634810" lvl="1" indent="-347472">
              <a:lnSpc>
                <a:spcPct val="90000"/>
              </a:lnSpc>
              <a:spcBef>
                <a:spcPts val="480"/>
              </a:spcBef>
              <a:spcAft>
                <a:spcPts val="480"/>
              </a:spcAft>
              <a:defRPr/>
            </a:pPr>
            <a:r>
              <a:rPr lang="en-US" dirty="0">
                <a:solidFill>
                  <a:schemeClr val="accent6"/>
                </a:solidFill>
              </a:rPr>
              <a:t> Uses 802.1 for MAC, forwarding database and tagging</a:t>
            </a:r>
          </a:p>
          <a:p>
            <a:pPr marL="634810" lvl="1" indent="-347472">
              <a:lnSpc>
                <a:spcPct val="90000"/>
              </a:lnSpc>
              <a:spcBef>
                <a:spcPts val="480"/>
              </a:spcBef>
              <a:spcAft>
                <a:spcPts val="480"/>
              </a:spcAft>
              <a:defRPr/>
            </a:pPr>
            <a:r>
              <a:rPr lang="en-US" dirty="0">
                <a:solidFill>
                  <a:schemeClr val="accent6"/>
                </a:solidFill>
              </a:rPr>
              <a:t> Y.1731 “Continuity Check” Message for link status</a:t>
            </a:r>
          </a:p>
          <a:p>
            <a:pPr marL="634810" lvl="1" indent="-347472">
              <a:lnSpc>
                <a:spcPct val="90000"/>
              </a:lnSpc>
              <a:spcBef>
                <a:spcPts val="480"/>
              </a:spcBef>
              <a:spcAft>
                <a:spcPts val="480"/>
              </a:spcAft>
              <a:defRPr/>
            </a:pPr>
            <a:endParaRPr lang="en-US" dirty="0">
              <a:solidFill>
                <a:schemeClr val="accent6"/>
              </a:solidFill>
            </a:endParaRPr>
          </a:p>
        </p:txBody>
      </p:sp>
      <p:sp>
        <p:nvSpPr>
          <p:cNvPr id="4" name="Slide Number Placeholder 3"/>
          <p:cNvSpPr>
            <a:spLocks noGrp="1"/>
          </p:cNvSpPr>
          <p:nvPr>
            <p:ph type="sldNum" sz="quarter" idx="12"/>
          </p:nvPr>
        </p:nvSpPr>
        <p:spPr/>
        <p:txBody>
          <a:bodyPr/>
          <a:lstStyle/>
          <a:p>
            <a:pPr>
              <a:defRPr/>
            </a:pPr>
            <a:fld id="{2B6B62B9-78B9-417C-BBF2-6AB8F948BF8D}" type="slidenum">
              <a:rPr lang="en-US">
                <a:solidFill>
                  <a:schemeClr val="accent1"/>
                </a:solidFill>
                <a:latin typeface="+mj-lt"/>
              </a:rPr>
              <a:pPr>
                <a:defRPr/>
              </a:pPr>
              <a:t>88</a:t>
            </a:fld>
            <a:endParaRPr lang="en-US" dirty="0">
              <a:solidFill>
                <a:schemeClr val="accent1"/>
              </a:solidFill>
              <a:latin typeface="+mj-lt"/>
            </a:endParaRPr>
          </a:p>
        </p:txBody>
      </p:sp>
    </p:spTree>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2"/>
          <p:cNvSpPr>
            <a:spLocks noGrp="1"/>
          </p:cNvSpPr>
          <p:nvPr>
            <p:ph type="title"/>
          </p:nvPr>
        </p:nvSpPr>
        <p:spPr>
          <a:xfrm>
            <a:off x="179388" y="1447800"/>
            <a:ext cx="8820150" cy="1676400"/>
          </a:xfrm>
        </p:spPr>
        <p:txBody>
          <a:bodyPr/>
          <a:lstStyle/>
          <a:p>
            <a:r>
              <a:rPr lang="ru-RU" smtClean="0">
                <a:cs typeface="Arial" charset="0"/>
              </a:rPr>
              <a:t>Стекирование</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2"/>
          <p:cNvSpPr>
            <a:spLocks noGrp="1"/>
          </p:cNvSpPr>
          <p:nvPr>
            <p:ph type="title"/>
          </p:nvPr>
        </p:nvSpPr>
        <p:spPr>
          <a:xfrm>
            <a:off x="179388" y="1447800"/>
            <a:ext cx="8820150" cy="1676400"/>
          </a:xfrm>
        </p:spPr>
        <p:txBody>
          <a:bodyPr/>
          <a:lstStyle/>
          <a:p>
            <a:r>
              <a:rPr lang="ru-RU" smtClean="0">
                <a:cs typeface="Arial" charset="0"/>
              </a:rPr>
              <a:t>Kоммутаторы Summit X440</a:t>
            </a:r>
            <a:endParaRPr smtClean="0">
              <a:cs typeface="Arial" charset="0"/>
            </a:endParaRPr>
          </a:p>
        </p:txBody>
      </p:sp>
    </p:spTree>
  </p:cSld>
  <p:clrMapOvr>
    <a:masterClrMapping/>
  </p:clrMapOvr>
  <p:transition spd="med">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p:cNvSpPr>
            <a:spLocks noGrp="1"/>
          </p:cNvSpPr>
          <p:nvPr>
            <p:ph type="title"/>
          </p:nvPr>
        </p:nvSpPr>
        <p:spPr>
          <a:xfrm>
            <a:off x="225425" y="44450"/>
            <a:ext cx="8694738" cy="774700"/>
          </a:xfrm>
        </p:spPr>
        <p:txBody>
          <a:bodyPr/>
          <a:lstStyle/>
          <a:p>
            <a:r>
              <a:rPr lang="ru-RU" smtClean="0">
                <a:cs typeface="Arial" charset="0"/>
              </a:rPr>
              <a:t>Зачем объединять коммутаторы в стек?</a:t>
            </a:r>
            <a:endParaRPr smtClean="0">
              <a:cs typeface="Arial" charset="0"/>
            </a:endParaRPr>
          </a:p>
        </p:txBody>
      </p:sp>
      <p:sp>
        <p:nvSpPr>
          <p:cNvPr id="5" name="Rounded Rectangle 4"/>
          <p:cNvSpPr/>
          <p:nvPr/>
        </p:nvSpPr>
        <p:spPr>
          <a:xfrm>
            <a:off x="374650" y="1081088"/>
            <a:ext cx="8339138" cy="554037"/>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Franklin Gothic Demi" pitchFamily="34" charset="0"/>
            </a:endParaRPr>
          </a:p>
        </p:txBody>
      </p:sp>
      <p:sp>
        <p:nvSpPr>
          <p:cNvPr id="230403" name="Rectangle 43"/>
          <p:cNvSpPr>
            <a:spLocks noChangeArrowheads="1"/>
          </p:cNvSpPr>
          <p:nvPr/>
        </p:nvSpPr>
        <p:spPr bwMode="auto">
          <a:xfrm>
            <a:off x="1300163" y="1657350"/>
            <a:ext cx="7313612" cy="1246188"/>
          </a:xfrm>
          <a:prstGeom prst="rect">
            <a:avLst/>
          </a:prstGeom>
          <a:noFill/>
          <a:ln w="9525" algn="ctr">
            <a:noFill/>
            <a:miter lim="800000"/>
            <a:headEnd/>
            <a:tailEnd/>
          </a:ln>
        </p:spPr>
        <p:txBody>
          <a:bodyPr/>
          <a:lstStyle/>
          <a:p>
            <a:pPr marL="231775" indent="-231775">
              <a:buSzPct val="100000"/>
              <a:buFont typeface="Arial" charset="0"/>
              <a:buChar char="•"/>
            </a:pPr>
            <a:r>
              <a:rPr lang="ru-RU" sz="2000"/>
              <a:t>Используется один </a:t>
            </a:r>
            <a:r>
              <a:rPr lang="en-US" sz="2000"/>
              <a:t>IP </a:t>
            </a:r>
            <a:r>
              <a:rPr lang="ru-RU" sz="2000"/>
              <a:t>адрес для настройки</a:t>
            </a:r>
            <a:endParaRPr lang="en-US" sz="2000"/>
          </a:p>
          <a:p>
            <a:pPr marL="231775" indent="-231775">
              <a:buSzPct val="100000"/>
              <a:buFont typeface="Arial" charset="0"/>
              <a:buChar char="•"/>
            </a:pPr>
            <a:r>
              <a:rPr lang="ru-RU" sz="2000"/>
              <a:t>Настройка стека не отличается от настройки шасси</a:t>
            </a:r>
            <a:endParaRPr lang="en-US" sz="2000"/>
          </a:p>
        </p:txBody>
      </p:sp>
      <p:sp>
        <p:nvSpPr>
          <p:cNvPr id="230404" name="Text Box 13"/>
          <p:cNvSpPr txBox="1">
            <a:spLocks noChangeArrowheads="1"/>
          </p:cNvSpPr>
          <p:nvPr/>
        </p:nvSpPr>
        <p:spPr bwMode="auto">
          <a:xfrm>
            <a:off x="549275" y="1112838"/>
            <a:ext cx="8027988" cy="457200"/>
          </a:xfrm>
          <a:prstGeom prst="rect">
            <a:avLst/>
          </a:prstGeom>
          <a:noFill/>
          <a:ln w="9525" algn="ctr">
            <a:noFill/>
            <a:miter lim="800000"/>
            <a:headEnd/>
            <a:tailEnd/>
          </a:ln>
        </p:spPr>
        <p:txBody>
          <a:bodyPr/>
          <a:lstStyle/>
          <a:p>
            <a:r>
              <a:rPr lang="ru-RU" sz="2400" b="1"/>
              <a:t>Централизованное управление</a:t>
            </a:r>
            <a:endParaRPr lang="en-US" sz="2400"/>
          </a:p>
        </p:txBody>
      </p:sp>
      <p:sp>
        <p:nvSpPr>
          <p:cNvPr id="8" name="Rounded Rectangle 7"/>
          <p:cNvSpPr/>
          <p:nvPr/>
        </p:nvSpPr>
        <p:spPr>
          <a:xfrm>
            <a:off x="374650" y="2438400"/>
            <a:ext cx="8339138" cy="554038"/>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Franklin Gothic Demi" pitchFamily="34" charset="0"/>
            </a:endParaRPr>
          </a:p>
        </p:txBody>
      </p:sp>
      <p:sp>
        <p:nvSpPr>
          <p:cNvPr id="230406" name="Rectangle 43"/>
          <p:cNvSpPr>
            <a:spLocks noChangeArrowheads="1"/>
          </p:cNvSpPr>
          <p:nvPr/>
        </p:nvSpPr>
        <p:spPr bwMode="auto">
          <a:xfrm>
            <a:off x="1300163" y="3014663"/>
            <a:ext cx="7313612" cy="396875"/>
          </a:xfrm>
          <a:prstGeom prst="rect">
            <a:avLst/>
          </a:prstGeom>
          <a:noFill/>
          <a:ln w="9525" algn="ctr">
            <a:noFill/>
            <a:miter lim="800000"/>
            <a:headEnd/>
            <a:tailEnd/>
          </a:ln>
        </p:spPr>
        <p:txBody>
          <a:bodyPr/>
          <a:lstStyle/>
          <a:p>
            <a:pPr marL="231775" indent="-231775">
              <a:buSzPct val="100000"/>
              <a:buFont typeface="Arial" charset="0"/>
              <a:buChar char="•"/>
            </a:pPr>
            <a:r>
              <a:rPr lang="ru-RU" sz="2000"/>
              <a:t>Стекирование позволяет подключать коммутаторы, используя не дорогие интерфейсы, а так же используя порты 10 Гбит и 40 Гбит</a:t>
            </a:r>
            <a:endParaRPr lang="en-US" sz="2000"/>
          </a:p>
        </p:txBody>
      </p:sp>
      <p:sp>
        <p:nvSpPr>
          <p:cNvPr id="230407" name="Text Box 13"/>
          <p:cNvSpPr txBox="1">
            <a:spLocks noChangeArrowheads="1"/>
          </p:cNvSpPr>
          <p:nvPr/>
        </p:nvSpPr>
        <p:spPr bwMode="auto">
          <a:xfrm>
            <a:off x="549275" y="2470150"/>
            <a:ext cx="8027988" cy="457200"/>
          </a:xfrm>
          <a:prstGeom prst="rect">
            <a:avLst/>
          </a:prstGeom>
          <a:noFill/>
          <a:ln w="9525" algn="ctr">
            <a:noFill/>
            <a:miter lim="800000"/>
            <a:headEnd/>
            <a:tailEnd/>
          </a:ln>
        </p:spPr>
        <p:txBody>
          <a:bodyPr/>
          <a:lstStyle/>
          <a:p>
            <a:r>
              <a:rPr lang="ru-RU" sz="2400" b="1"/>
              <a:t>Низкая стоимость и гибкость подключения</a:t>
            </a:r>
            <a:endParaRPr lang="en-US" sz="2400"/>
          </a:p>
        </p:txBody>
      </p:sp>
      <p:sp>
        <p:nvSpPr>
          <p:cNvPr id="11" name="Rounded Rectangle 10"/>
          <p:cNvSpPr/>
          <p:nvPr/>
        </p:nvSpPr>
        <p:spPr>
          <a:xfrm>
            <a:off x="374650" y="4060825"/>
            <a:ext cx="8339138" cy="554038"/>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Franklin Gothic Demi" pitchFamily="34" charset="0"/>
            </a:endParaRPr>
          </a:p>
        </p:txBody>
      </p:sp>
      <p:sp>
        <p:nvSpPr>
          <p:cNvPr id="230409" name="Rectangle 43"/>
          <p:cNvSpPr>
            <a:spLocks noChangeArrowheads="1"/>
          </p:cNvSpPr>
          <p:nvPr/>
        </p:nvSpPr>
        <p:spPr bwMode="auto">
          <a:xfrm>
            <a:off x="1300163" y="4637088"/>
            <a:ext cx="7313612" cy="396875"/>
          </a:xfrm>
          <a:prstGeom prst="rect">
            <a:avLst/>
          </a:prstGeom>
          <a:noFill/>
          <a:ln w="9525">
            <a:noFill/>
            <a:miter lim="800000"/>
            <a:headEnd/>
            <a:tailEnd/>
          </a:ln>
        </p:spPr>
        <p:txBody>
          <a:bodyPr/>
          <a:lstStyle/>
          <a:p>
            <a:pPr marL="231775" indent="-231775">
              <a:buSzPct val="100000"/>
              <a:buFont typeface="Arial" charset="0"/>
              <a:buChar char="•"/>
            </a:pPr>
            <a:r>
              <a:rPr lang="ru-RU" sz="2000"/>
              <a:t>Можно добавлять коммутаторы по мере необходимости</a:t>
            </a:r>
            <a:endParaRPr lang="en-US" sz="2000"/>
          </a:p>
        </p:txBody>
      </p:sp>
      <p:sp>
        <p:nvSpPr>
          <p:cNvPr id="230410" name="Text Box 13"/>
          <p:cNvSpPr txBox="1">
            <a:spLocks noChangeArrowheads="1"/>
          </p:cNvSpPr>
          <p:nvPr/>
        </p:nvSpPr>
        <p:spPr bwMode="auto">
          <a:xfrm>
            <a:off x="549275" y="4094163"/>
            <a:ext cx="8027988" cy="457200"/>
          </a:xfrm>
          <a:prstGeom prst="rect">
            <a:avLst/>
          </a:prstGeom>
          <a:noFill/>
          <a:ln w="9525" algn="ctr">
            <a:noFill/>
            <a:miter lim="800000"/>
            <a:headEnd/>
            <a:tailEnd/>
          </a:ln>
        </p:spPr>
        <p:txBody>
          <a:bodyPr/>
          <a:lstStyle/>
          <a:p>
            <a:r>
              <a:rPr lang="ru-RU" sz="2400" b="1"/>
              <a:t>Развитие в будущем</a:t>
            </a:r>
            <a:endParaRPr lang="en-US" sz="2400"/>
          </a:p>
        </p:txBody>
      </p:sp>
      <p:sp>
        <p:nvSpPr>
          <p:cNvPr id="14" name="Rounded Rectangle 13"/>
          <p:cNvSpPr/>
          <p:nvPr/>
        </p:nvSpPr>
        <p:spPr>
          <a:xfrm>
            <a:off x="374650" y="5122863"/>
            <a:ext cx="8339138" cy="554037"/>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bg1"/>
              </a:solidFill>
              <a:latin typeface="Franklin Gothic Demi" pitchFamily="34" charset="0"/>
            </a:endParaRPr>
          </a:p>
        </p:txBody>
      </p:sp>
      <p:sp>
        <p:nvSpPr>
          <p:cNvPr id="230412" name="Rectangle 43"/>
          <p:cNvSpPr>
            <a:spLocks noChangeArrowheads="1"/>
          </p:cNvSpPr>
          <p:nvPr/>
        </p:nvSpPr>
        <p:spPr bwMode="auto">
          <a:xfrm>
            <a:off x="1300163" y="5699125"/>
            <a:ext cx="7313612" cy="396875"/>
          </a:xfrm>
          <a:prstGeom prst="rect">
            <a:avLst/>
          </a:prstGeom>
          <a:noFill/>
          <a:ln w="9525">
            <a:noFill/>
            <a:miter lim="800000"/>
            <a:headEnd/>
            <a:tailEnd/>
          </a:ln>
        </p:spPr>
        <p:txBody>
          <a:bodyPr/>
          <a:lstStyle/>
          <a:p>
            <a:pPr marL="231775" indent="-231775">
              <a:buSzPct val="100000"/>
              <a:buFont typeface="Arial" charset="0"/>
              <a:buChar char="•"/>
            </a:pPr>
            <a:r>
              <a:rPr lang="ru-RU" sz="2000"/>
              <a:t>В стеке можно использовать разные коммутаторы с разными портами 1Гбит/10Гбит/40Гбит</a:t>
            </a:r>
            <a:endParaRPr lang="en-US" sz="2000"/>
          </a:p>
        </p:txBody>
      </p:sp>
      <p:sp>
        <p:nvSpPr>
          <p:cNvPr id="230413" name="Text Box 13"/>
          <p:cNvSpPr txBox="1">
            <a:spLocks noChangeArrowheads="1"/>
          </p:cNvSpPr>
          <p:nvPr/>
        </p:nvSpPr>
        <p:spPr bwMode="auto">
          <a:xfrm>
            <a:off x="549275" y="5154613"/>
            <a:ext cx="8027988" cy="457200"/>
          </a:xfrm>
          <a:prstGeom prst="rect">
            <a:avLst/>
          </a:prstGeom>
          <a:noFill/>
          <a:ln w="9525" algn="ctr">
            <a:noFill/>
            <a:miter lim="800000"/>
            <a:headEnd/>
            <a:tailEnd/>
          </a:ln>
        </p:spPr>
        <p:txBody>
          <a:bodyPr/>
          <a:lstStyle/>
          <a:p>
            <a:r>
              <a:rPr lang="ru-RU" sz="2400" b="1"/>
              <a:t>Гибкость в использовании портов</a:t>
            </a:r>
            <a:endParaRPr lang="en-US" sz="2400"/>
          </a:p>
        </p:txBody>
      </p:sp>
      <p:sp>
        <p:nvSpPr>
          <p:cNvPr id="18" name="Slide Number Placeholder 17"/>
          <p:cNvSpPr>
            <a:spLocks noGrp="1"/>
          </p:cNvSpPr>
          <p:nvPr>
            <p:ph type="sldNum" sz="quarter" idx="10"/>
          </p:nvPr>
        </p:nvSpPr>
        <p:spPr/>
        <p:txBody>
          <a:bodyPr/>
          <a:lstStyle/>
          <a:p>
            <a:pPr>
              <a:defRPr/>
            </a:pPr>
            <a:fld id="{0B9F62D2-3D55-4075-9F52-85D86D041C2E}" type="slidenum">
              <a:rPr lang="en-US">
                <a:solidFill>
                  <a:schemeClr val="accent1"/>
                </a:solidFill>
                <a:latin typeface="+mj-lt"/>
              </a:rPr>
              <a:pPr>
                <a:defRPr/>
              </a:pPr>
              <a:t>90</a:t>
            </a:fld>
            <a:endParaRPr lang="en-US" dirty="0">
              <a:solidFill>
                <a:schemeClr val="accent1"/>
              </a:solidFill>
              <a:latin typeface="+mj-lt"/>
            </a:endParaRPr>
          </a:p>
        </p:txBody>
      </p:sp>
    </p:spTree>
  </p:cSld>
  <p:clrMapOvr>
    <a:masterClrMapping/>
  </p:clrMapOvr>
  <p:transition spd="med">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219075" y="1179513"/>
            <a:ext cx="4222750" cy="2376487"/>
          </a:xfrm>
          <a:prstGeom prst="roundRect">
            <a:avLst>
              <a:gd name="adj" fmla="val 7658"/>
            </a:avLst>
          </a:prstGeom>
          <a:solidFill>
            <a:schemeClr val="accent2"/>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2450" name="Rectangle 14"/>
          <p:cNvSpPr>
            <a:spLocks noGrp="1" noChangeArrowheads="1"/>
          </p:cNvSpPr>
          <p:nvPr>
            <p:ph type="title"/>
          </p:nvPr>
        </p:nvSpPr>
        <p:spPr>
          <a:xfrm>
            <a:off x="225425" y="44450"/>
            <a:ext cx="8694738" cy="774700"/>
          </a:xfrm>
        </p:spPr>
        <p:txBody>
          <a:bodyPr/>
          <a:lstStyle/>
          <a:p>
            <a:r>
              <a:rPr smtClean="0">
                <a:cs typeface="Arial" charset="0"/>
              </a:rPr>
              <a:t>SummitStack™</a:t>
            </a:r>
          </a:p>
        </p:txBody>
      </p:sp>
      <p:sp>
        <p:nvSpPr>
          <p:cNvPr id="963077" name="Rectangle 1541"/>
          <p:cNvSpPr>
            <a:spLocks noChangeArrowheads="1"/>
          </p:cNvSpPr>
          <p:nvPr/>
        </p:nvSpPr>
        <p:spPr bwMode="auto">
          <a:xfrm>
            <a:off x="5611813" y="1154113"/>
            <a:ext cx="4184650" cy="609600"/>
          </a:xfrm>
          <a:prstGeom prst="rect">
            <a:avLst/>
          </a:prstGeom>
          <a:noFill/>
          <a:ln w="12700" algn="ctr">
            <a:noFill/>
            <a:miter lim="800000"/>
            <a:headEnd/>
            <a:tailEnd/>
          </a:ln>
        </p:spPr>
        <p:txBody>
          <a:bodyPr anchor="ctr" anchorCtr="1"/>
          <a:lstStyle/>
          <a:p>
            <a:pPr algn="ctr"/>
            <a:r>
              <a:rPr lang="en-US" sz="2000" b="1"/>
              <a:t>High Availability </a:t>
            </a:r>
            <a:endParaRPr lang="en-US" sz="2000"/>
          </a:p>
        </p:txBody>
      </p:sp>
      <p:sp>
        <p:nvSpPr>
          <p:cNvPr id="19" name="Rounded Rectangle 18"/>
          <p:cNvSpPr/>
          <p:nvPr/>
        </p:nvSpPr>
        <p:spPr>
          <a:xfrm>
            <a:off x="266700" y="1343025"/>
            <a:ext cx="4114800" cy="2193925"/>
          </a:xfrm>
          <a:prstGeom prst="roundRect">
            <a:avLst>
              <a:gd name="adj" fmla="val 8081"/>
            </a:avLst>
          </a:prstGeom>
          <a:solidFill>
            <a:schemeClr val="bg1"/>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ounded Rectangle 21"/>
          <p:cNvSpPr/>
          <p:nvPr/>
        </p:nvSpPr>
        <p:spPr>
          <a:xfrm>
            <a:off x="228600" y="1036638"/>
            <a:ext cx="4194175" cy="555625"/>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sp>
        <p:nvSpPr>
          <p:cNvPr id="961563" name="Rectangle 27"/>
          <p:cNvSpPr>
            <a:spLocks noChangeArrowheads="1"/>
          </p:cNvSpPr>
          <p:nvPr/>
        </p:nvSpPr>
        <p:spPr bwMode="auto">
          <a:xfrm>
            <a:off x="204788" y="1028700"/>
            <a:ext cx="4165600" cy="609600"/>
          </a:xfrm>
          <a:prstGeom prst="rect">
            <a:avLst/>
          </a:prstGeom>
          <a:noFill/>
          <a:ln w="12700" algn="ctr">
            <a:noFill/>
            <a:miter lim="800000"/>
            <a:headEnd/>
            <a:tailEnd/>
          </a:ln>
        </p:spPr>
        <p:txBody>
          <a:bodyPr anchor="ctr" anchorCtr="1"/>
          <a:lstStyle/>
          <a:p>
            <a:pPr algn="ctr"/>
            <a:r>
              <a:rPr lang="ru-RU" sz="2000" b="1"/>
              <a:t>Простота управления</a:t>
            </a:r>
            <a:endParaRPr lang="en-US" sz="2000"/>
          </a:p>
        </p:txBody>
      </p:sp>
      <p:sp>
        <p:nvSpPr>
          <p:cNvPr id="963078" name="Text Box 1542"/>
          <p:cNvSpPr txBox="1">
            <a:spLocks noChangeArrowheads="1"/>
          </p:cNvSpPr>
          <p:nvPr/>
        </p:nvSpPr>
        <p:spPr bwMode="auto">
          <a:xfrm>
            <a:off x="334963" y="1592263"/>
            <a:ext cx="3998912" cy="1781175"/>
          </a:xfrm>
          <a:prstGeom prst="rect">
            <a:avLst/>
          </a:prstGeom>
          <a:noFill/>
          <a:ln w="12700" algn="ctr">
            <a:noFill/>
            <a:miter lim="800000"/>
            <a:headEnd/>
            <a:tailEnd/>
          </a:ln>
        </p:spPr>
        <p:txBody>
          <a:bodyPr lIns="0" rIns="0">
            <a:spAutoFit/>
          </a:bodyPr>
          <a:lstStyle/>
          <a:p>
            <a:pPr marL="231775" indent="-231775">
              <a:lnSpc>
                <a:spcPct val="85000"/>
              </a:lnSpc>
              <a:spcBef>
                <a:spcPts val="700"/>
              </a:spcBef>
              <a:buSzPct val="100000"/>
              <a:buFont typeface="Arial" charset="0"/>
              <a:buChar char="•"/>
            </a:pPr>
            <a:r>
              <a:rPr lang="ru-RU"/>
              <a:t>Один </a:t>
            </a:r>
            <a:r>
              <a:rPr lang="en-US"/>
              <a:t>IP </a:t>
            </a:r>
            <a:r>
              <a:rPr lang="ru-RU"/>
              <a:t>адрес для управления</a:t>
            </a:r>
            <a:endParaRPr lang="en-US"/>
          </a:p>
          <a:p>
            <a:pPr marL="231775" indent="-231775">
              <a:lnSpc>
                <a:spcPct val="85000"/>
              </a:lnSpc>
              <a:spcBef>
                <a:spcPts val="700"/>
              </a:spcBef>
              <a:buSzPct val="100000"/>
              <a:buFont typeface="Arial" charset="0"/>
              <a:buChar char="•"/>
            </a:pPr>
            <a:r>
              <a:rPr lang="ru-RU"/>
              <a:t>Единый конфигурационный файл</a:t>
            </a:r>
            <a:endParaRPr lang="en-US"/>
          </a:p>
          <a:p>
            <a:pPr marL="231775" indent="-231775">
              <a:lnSpc>
                <a:spcPct val="85000"/>
              </a:lnSpc>
              <a:spcBef>
                <a:spcPts val="700"/>
              </a:spcBef>
              <a:buSzPct val="100000"/>
              <a:buFont typeface="Arial" charset="0"/>
              <a:buChar char="•"/>
            </a:pPr>
            <a:r>
              <a:rPr lang="ru-RU"/>
              <a:t>Единая версия Операционной Системы</a:t>
            </a:r>
            <a:endParaRPr lang="en-US"/>
          </a:p>
          <a:p>
            <a:pPr marL="231775" indent="-231775">
              <a:lnSpc>
                <a:spcPct val="85000"/>
              </a:lnSpc>
              <a:spcBef>
                <a:spcPts val="700"/>
              </a:spcBef>
              <a:buSzPct val="100000"/>
              <a:buFont typeface="Arial" charset="0"/>
              <a:buChar char="•"/>
            </a:pPr>
            <a:r>
              <a:rPr lang="ru-RU"/>
              <a:t>Управление через </a:t>
            </a:r>
            <a:r>
              <a:rPr lang="en-US"/>
              <a:t>CLI, Web </a:t>
            </a:r>
            <a:r>
              <a:rPr lang="ru-RU"/>
              <a:t>и</a:t>
            </a:r>
            <a:r>
              <a:rPr lang="en-US"/>
              <a:t> Ridgeline</a:t>
            </a:r>
            <a:r>
              <a:rPr lang="en-US" baseline="30000"/>
              <a:t>®</a:t>
            </a:r>
            <a:r>
              <a:rPr lang="en-US"/>
              <a:t> (SNMP)</a:t>
            </a:r>
          </a:p>
        </p:txBody>
      </p:sp>
      <p:sp>
        <p:nvSpPr>
          <p:cNvPr id="20" name="Rounded Rectangle 19"/>
          <p:cNvSpPr/>
          <p:nvPr/>
        </p:nvSpPr>
        <p:spPr>
          <a:xfrm>
            <a:off x="4714875" y="1179513"/>
            <a:ext cx="4222750" cy="2376487"/>
          </a:xfrm>
          <a:prstGeom prst="roundRect">
            <a:avLst>
              <a:gd name="adj" fmla="val 7658"/>
            </a:avLst>
          </a:prstGeom>
          <a:solidFill>
            <a:schemeClr val="accent2"/>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ounded Rectangle 23"/>
          <p:cNvSpPr/>
          <p:nvPr/>
        </p:nvSpPr>
        <p:spPr>
          <a:xfrm>
            <a:off x="4762500" y="1343025"/>
            <a:ext cx="4114800" cy="2193925"/>
          </a:xfrm>
          <a:prstGeom prst="roundRect">
            <a:avLst>
              <a:gd name="adj" fmla="val 8081"/>
            </a:avLst>
          </a:prstGeom>
          <a:solidFill>
            <a:schemeClr val="bg1"/>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ounded Rectangle 24"/>
          <p:cNvSpPr/>
          <p:nvPr/>
        </p:nvSpPr>
        <p:spPr>
          <a:xfrm>
            <a:off x="4724400" y="1036638"/>
            <a:ext cx="4194175" cy="555625"/>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sp>
        <p:nvSpPr>
          <p:cNvPr id="963061" name="Rectangle 1525"/>
          <p:cNvSpPr>
            <a:spLocks noChangeArrowheads="1"/>
          </p:cNvSpPr>
          <p:nvPr/>
        </p:nvSpPr>
        <p:spPr bwMode="auto">
          <a:xfrm>
            <a:off x="4695825" y="990600"/>
            <a:ext cx="4219575" cy="609600"/>
          </a:xfrm>
          <a:prstGeom prst="rect">
            <a:avLst/>
          </a:prstGeom>
          <a:noFill/>
          <a:ln w="12700" algn="ctr">
            <a:noFill/>
            <a:miter lim="800000"/>
            <a:headEnd/>
            <a:tailEnd/>
          </a:ln>
        </p:spPr>
        <p:txBody>
          <a:bodyPr anchor="ctr" anchorCtr="1"/>
          <a:lstStyle/>
          <a:p>
            <a:pPr algn="ctr"/>
            <a:r>
              <a:rPr lang="ru-RU" sz="2000" b="1"/>
              <a:t>Высокопроизводительное стекирование</a:t>
            </a:r>
            <a:endParaRPr lang="en-US" sz="2000"/>
          </a:p>
        </p:txBody>
      </p:sp>
      <p:sp>
        <p:nvSpPr>
          <p:cNvPr id="963079" name="Text Box 1543"/>
          <p:cNvSpPr txBox="1">
            <a:spLocks noChangeArrowheads="1"/>
          </p:cNvSpPr>
          <p:nvPr/>
        </p:nvSpPr>
        <p:spPr bwMode="auto">
          <a:xfrm>
            <a:off x="4827588" y="1592263"/>
            <a:ext cx="4046537" cy="2016125"/>
          </a:xfrm>
          <a:prstGeom prst="rect">
            <a:avLst/>
          </a:prstGeom>
          <a:noFill/>
          <a:ln w="12700" algn="ctr">
            <a:noFill/>
            <a:miter lim="800000"/>
            <a:headEnd/>
            <a:tailEnd/>
          </a:ln>
        </p:spPr>
        <p:txBody>
          <a:bodyPr lIns="0" rIns="0">
            <a:spAutoFit/>
          </a:bodyPr>
          <a:lstStyle/>
          <a:p>
            <a:pPr marL="231775" indent="-231775">
              <a:lnSpc>
                <a:spcPct val="85000"/>
              </a:lnSpc>
              <a:spcBef>
                <a:spcPts val="700"/>
              </a:spcBef>
              <a:buSzPct val="100000"/>
              <a:buFont typeface="Arial" charset="0"/>
              <a:buChar char="•"/>
            </a:pPr>
            <a:r>
              <a:rPr lang="ru-RU"/>
              <a:t>До 8 коммутаторов в стеке</a:t>
            </a:r>
            <a:endParaRPr lang="en-US"/>
          </a:p>
          <a:p>
            <a:pPr marL="231775" indent="-231775">
              <a:lnSpc>
                <a:spcPct val="85000"/>
              </a:lnSpc>
              <a:spcBef>
                <a:spcPts val="700"/>
              </a:spcBef>
              <a:buSzPct val="100000"/>
              <a:buFont typeface="Arial" charset="0"/>
              <a:buChar char="•"/>
            </a:pPr>
            <a:r>
              <a:rPr lang="ru-RU"/>
              <a:t>Различные скорости в стеке, от </a:t>
            </a:r>
            <a:r>
              <a:rPr lang="en-US"/>
              <a:t>20Gbps </a:t>
            </a:r>
            <a:r>
              <a:rPr lang="ru-RU"/>
              <a:t>до</a:t>
            </a:r>
            <a:r>
              <a:rPr lang="en-US"/>
              <a:t> 256Gbps </a:t>
            </a:r>
          </a:p>
          <a:p>
            <a:pPr marL="231775" indent="-231775">
              <a:lnSpc>
                <a:spcPct val="85000"/>
              </a:lnSpc>
              <a:spcBef>
                <a:spcPts val="700"/>
              </a:spcBef>
              <a:buSzPct val="100000"/>
              <a:buFont typeface="Arial" charset="0"/>
              <a:buChar char="•"/>
            </a:pPr>
            <a:r>
              <a:rPr lang="ru-RU"/>
              <a:t>Трафик направляется по кратчайшему пути</a:t>
            </a:r>
            <a:endParaRPr lang="en-US"/>
          </a:p>
          <a:p>
            <a:pPr marL="231775" indent="-231775">
              <a:lnSpc>
                <a:spcPct val="85000"/>
              </a:lnSpc>
              <a:spcBef>
                <a:spcPts val="700"/>
              </a:spcBef>
              <a:buSzPct val="100000"/>
              <a:buFont typeface="Arial" charset="0"/>
              <a:buChar char="•"/>
            </a:pPr>
            <a:r>
              <a:rPr lang="ru-RU"/>
              <a:t>Распределенная коммутация  и маршрутизация</a:t>
            </a:r>
            <a:endParaRPr lang="en-US"/>
          </a:p>
        </p:txBody>
      </p:sp>
      <p:sp>
        <p:nvSpPr>
          <p:cNvPr id="33" name="Rounded Rectangle 32"/>
          <p:cNvSpPr/>
          <p:nvPr/>
        </p:nvSpPr>
        <p:spPr>
          <a:xfrm>
            <a:off x="219075" y="3846513"/>
            <a:ext cx="4222750" cy="2376487"/>
          </a:xfrm>
          <a:prstGeom prst="roundRect">
            <a:avLst>
              <a:gd name="adj" fmla="val 7658"/>
            </a:avLst>
          </a:prstGeom>
          <a:solidFill>
            <a:schemeClr val="accent2"/>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a:xfrm>
            <a:off x="266700" y="4010025"/>
            <a:ext cx="4114800" cy="2193925"/>
          </a:xfrm>
          <a:prstGeom prst="roundRect">
            <a:avLst>
              <a:gd name="adj" fmla="val 8081"/>
            </a:avLst>
          </a:prstGeom>
          <a:solidFill>
            <a:schemeClr val="bg1"/>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ounded Rectangle 34"/>
          <p:cNvSpPr/>
          <p:nvPr/>
        </p:nvSpPr>
        <p:spPr>
          <a:xfrm>
            <a:off x="228600" y="3703638"/>
            <a:ext cx="4194175" cy="555625"/>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sp>
        <p:nvSpPr>
          <p:cNvPr id="36" name="Rectangle 1535"/>
          <p:cNvSpPr>
            <a:spLocks noChangeArrowheads="1"/>
          </p:cNvSpPr>
          <p:nvPr/>
        </p:nvSpPr>
        <p:spPr bwMode="auto">
          <a:xfrm>
            <a:off x="209550" y="3667125"/>
            <a:ext cx="4160838" cy="609600"/>
          </a:xfrm>
          <a:prstGeom prst="rect">
            <a:avLst/>
          </a:prstGeom>
          <a:noFill/>
          <a:ln w="12700" algn="ctr">
            <a:noFill/>
            <a:miter lim="800000"/>
            <a:headEnd/>
            <a:tailEnd/>
          </a:ln>
        </p:spPr>
        <p:txBody>
          <a:bodyPr anchor="ctr" anchorCtr="1"/>
          <a:lstStyle/>
          <a:p>
            <a:pPr algn="ctr"/>
            <a:r>
              <a:rPr lang="ru-RU" sz="2000" b="1"/>
              <a:t>Гетерогенное стекирование</a:t>
            </a:r>
            <a:endParaRPr lang="en-US" sz="2000" b="1"/>
          </a:p>
        </p:txBody>
      </p:sp>
      <p:sp>
        <p:nvSpPr>
          <p:cNvPr id="37" name="Text Box 1546"/>
          <p:cNvSpPr txBox="1">
            <a:spLocks noChangeArrowheads="1"/>
          </p:cNvSpPr>
          <p:nvPr/>
        </p:nvSpPr>
        <p:spPr bwMode="auto">
          <a:xfrm>
            <a:off x="333375" y="4362450"/>
            <a:ext cx="4005263" cy="1925638"/>
          </a:xfrm>
          <a:prstGeom prst="rect">
            <a:avLst/>
          </a:prstGeom>
          <a:noFill/>
          <a:ln w="12700" algn="ctr">
            <a:noFill/>
            <a:miter lim="800000"/>
            <a:headEnd/>
            <a:tailEnd/>
          </a:ln>
        </p:spPr>
        <p:txBody>
          <a:bodyPr lIns="0" rIns="0">
            <a:spAutoFit/>
          </a:bodyPr>
          <a:lstStyle/>
          <a:p>
            <a:pPr marL="231775" indent="-231775">
              <a:lnSpc>
                <a:spcPct val="85000"/>
              </a:lnSpc>
              <a:spcBef>
                <a:spcPts val="700"/>
              </a:spcBef>
              <a:buSzPct val="100000"/>
              <a:buFont typeface="Arial" charset="0"/>
              <a:buChar char="•"/>
            </a:pPr>
            <a:r>
              <a:rPr lang="ru-RU"/>
              <a:t>В стек можно собрать разные модели коммутаторов</a:t>
            </a:r>
            <a:endParaRPr lang="en-US"/>
          </a:p>
          <a:p>
            <a:pPr marL="231775" indent="-231775">
              <a:lnSpc>
                <a:spcPct val="85000"/>
              </a:lnSpc>
              <a:spcBef>
                <a:spcPts val="700"/>
              </a:spcBef>
              <a:buSzPct val="100000"/>
              <a:buFont typeface="Arial" charset="0"/>
              <a:buChar char="•"/>
            </a:pPr>
            <a:r>
              <a:rPr lang="ru-RU"/>
              <a:t>Практически все коммутаторы </a:t>
            </a:r>
            <a:r>
              <a:rPr lang="en-US"/>
              <a:t>Extreme </a:t>
            </a:r>
            <a:r>
              <a:rPr lang="ru-RU"/>
              <a:t>поддерживают стекирование</a:t>
            </a:r>
            <a:endParaRPr lang="en-US"/>
          </a:p>
          <a:p>
            <a:pPr marL="231775" indent="-231775">
              <a:lnSpc>
                <a:spcPct val="85000"/>
              </a:lnSpc>
              <a:spcBef>
                <a:spcPts val="700"/>
              </a:spcBef>
              <a:buSzPct val="100000"/>
              <a:buFont typeface="Arial" charset="0"/>
              <a:buChar char="•"/>
            </a:pPr>
            <a:r>
              <a:rPr lang="ru-RU"/>
              <a:t>Упрощается топология – меньше петель!</a:t>
            </a:r>
            <a:endParaRPr lang="en-US"/>
          </a:p>
        </p:txBody>
      </p:sp>
      <p:sp>
        <p:nvSpPr>
          <p:cNvPr id="38" name="Rounded Rectangle 37"/>
          <p:cNvSpPr/>
          <p:nvPr/>
        </p:nvSpPr>
        <p:spPr>
          <a:xfrm>
            <a:off x="4714875" y="3846513"/>
            <a:ext cx="4222750" cy="2376487"/>
          </a:xfrm>
          <a:prstGeom prst="roundRect">
            <a:avLst>
              <a:gd name="adj" fmla="val 7658"/>
            </a:avLst>
          </a:prstGeom>
          <a:solidFill>
            <a:schemeClr val="accent2"/>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ounded Rectangle 38"/>
          <p:cNvSpPr/>
          <p:nvPr/>
        </p:nvSpPr>
        <p:spPr>
          <a:xfrm>
            <a:off x="4762500" y="4010025"/>
            <a:ext cx="4114800" cy="2193925"/>
          </a:xfrm>
          <a:prstGeom prst="roundRect">
            <a:avLst>
              <a:gd name="adj" fmla="val 8081"/>
            </a:avLst>
          </a:prstGeom>
          <a:solidFill>
            <a:schemeClr val="bg1"/>
          </a:solidFill>
          <a:ln>
            <a:noFill/>
          </a:ln>
          <a:effectLst>
            <a:outerShdw blurRad="76200" dist="762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ounded Rectangle 39"/>
          <p:cNvSpPr/>
          <p:nvPr/>
        </p:nvSpPr>
        <p:spPr>
          <a:xfrm>
            <a:off x="4724400" y="3703638"/>
            <a:ext cx="4194175" cy="555625"/>
          </a:xfrm>
          <a:prstGeom prst="roundRect">
            <a:avLst/>
          </a:prstGeom>
          <a:solidFill>
            <a:schemeClr val="bg1"/>
          </a:solidFill>
          <a:ln>
            <a:solidFill>
              <a:schemeClr val="accent2"/>
            </a:solid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Franklin Gothic Demi" pitchFamily="34" charset="0"/>
            </a:endParaRPr>
          </a:p>
        </p:txBody>
      </p:sp>
      <p:sp>
        <p:nvSpPr>
          <p:cNvPr id="41" name="Rectangle 1535"/>
          <p:cNvSpPr>
            <a:spLocks noChangeArrowheads="1"/>
          </p:cNvSpPr>
          <p:nvPr/>
        </p:nvSpPr>
        <p:spPr bwMode="auto">
          <a:xfrm>
            <a:off x="4724400" y="3667125"/>
            <a:ext cx="4160838" cy="609600"/>
          </a:xfrm>
          <a:prstGeom prst="rect">
            <a:avLst/>
          </a:prstGeom>
          <a:noFill/>
          <a:ln w="12700" algn="ctr">
            <a:noFill/>
            <a:miter lim="800000"/>
            <a:headEnd/>
            <a:tailEnd/>
          </a:ln>
        </p:spPr>
        <p:txBody>
          <a:bodyPr anchor="ctr" anchorCtr="1"/>
          <a:lstStyle/>
          <a:p>
            <a:pPr algn="ctr"/>
            <a:r>
              <a:rPr lang="ru-RU" sz="2000" b="1"/>
              <a:t>Высокая доступность</a:t>
            </a:r>
            <a:endParaRPr lang="en-US" sz="2000"/>
          </a:p>
        </p:txBody>
      </p:sp>
      <p:sp>
        <p:nvSpPr>
          <p:cNvPr id="963080" name="Text Box 1544"/>
          <p:cNvSpPr txBox="1">
            <a:spLocks noChangeArrowheads="1"/>
          </p:cNvSpPr>
          <p:nvPr/>
        </p:nvSpPr>
        <p:spPr bwMode="auto">
          <a:xfrm>
            <a:off x="4832350" y="4321175"/>
            <a:ext cx="3967163" cy="1692275"/>
          </a:xfrm>
          <a:prstGeom prst="rect">
            <a:avLst/>
          </a:prstGeom>
          <a:noFill/>
          <a:ln w="12700" algn="ctr">
            <a:noFill/>
            <a:miter lim="800000"/>
            <a:headEnd/>
            <a:tailEnd/>
          </a:ln>
        </p:spPr>
        <p:txBody>
          <a:bodyPr lIns="0" rIns="0">
            <a:spAutoFit/>
          </a:bodyPr>
          <a:lstStyle/>
          <a:p>
            <a:pPr marL="231775" indent="-231775">
              <a:lnSpc>
                <a:spcPct val="85000"/>
              </a:lnSpc>
              <a:spcBef>
                <a:spcPts val="700"/>
              </a:spcBef>
              <a:buSzPct val="100000"/>
              <a:buFont typeface="Arial" charset="0"/>
              <a:buChar char="•"/>
            </a:pPr>
            <a:r>
              <a:rPr lang="ru-RU"/>
              <a:t>Архитектура как в модульных решениях</a:t>
            </a:r>
            <a:endParaRPr lang="en-US"/>
          </a:p>
          <a:p>
            <a:pPr marL="231775" indent="-231775">
              <a:lnSpc>
                <a:spcPct val="85000"/>
              </a:lnSpc>
              <a:spcBef>
                <a:spcPts val="700"/>
              </a:spcBef>
              <a:buSzPct val="100000"/>
              <a:buFont typeface="Arial" charset="0"/>
              <a:buChar char="•"/>
            </a:pPr>
            <a:r>
              <a:rPr lang="ru-RU"/>
              <a:t>Время восстановления после аварии – 50мс</a:t>
            </a:r>
            <a:endParaRPr lang="en-US"/>
          </a:p>
          <a:p>
            <a:pPr marL="231775" indent="-231775">
              <a:lnSpc>
                <a:spcPct val="85000"/>
              </a:lnSpc>
              <a:spcBef>
                <a:spcPts val="700"/>
              </a:spcBef>
              <a:buSzPct val="100000"/>
              <a:buFont typeface="Arial" charset="0"/>
              <a:buChar char="•"/>
            </a:pPr>
            <a:r>
              <a:rPr lang="ru-RU"/>
              <a:t>Мгновенное восстановление управления</a:t>
            </a:r>
            <a:endParaRPr lang="en-US"/>
          </a:p>
        </p:txBody>
      </p:sp>
      <p:sp>
        <p:nvSpPr>
          <p:cNvPr id="27" name="Slide Number Placeholder 26"/>
          <p:cNvSpPr>
            <a:spLocks noGrp="1"/>
          </p:cNvSpPr>
          <p:nvPr>
            <p:ph type="sldNum" sz="quarter" idx="10"/>
          </p:nvPr>
        </p:nvSpPr>
        <p:spPr/>
        <p:txBody>
          <a:bodyPr/>
          <a:lstStyle/>
          <a:p>
            <a:pPr>
              <a:defRPr/>
            </a:pPr>
            <a:fld id="{EAAA57EC-3A2D-4A58-9002-08D60C23F734}" type="slidenum">
              <a:rPr lang="en-US">
                <a:solidFill>
                  <a:schemeClr val="accent1"/>
                </a:solidFill>
                <a:latin typeface="+mj-lt"/>
              </a:rPr>
              <a:pPr>
                <a:defRPr/>
              </a:pPr>
              <a:t>91</a:t>
            </a:fld>
            <a:endParaRPr lang="en-US" dirty="0">
              <a:solidFill>
                <a:schemeClr val="accent1"/>
              </a:solidFill>
              <a:latin typeface="+mj-lt"/>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961563"/>
                                        </p:tgtEl>
                                        <p:attrNameLst>
                                          <p:attrName>style.visibility</p:attrName>
                                        </p:attrNameLst>
                                      </p:cBhvr>
                                      <p:to>
                                        <p:strVal val="visible"/>
                                      </p:to>
                                    </p:set>
                                    <p:anim calcmode="lin" valueType="num">
                                      <p:cBhvr>
                                        <p:cTn id="7" dur="1000" fill="hold"/>
                                        <p:tgtEl>
                                          <p:spTgt spid="961563"/>
                                        </p:tgtEl>
                                        <p:attrNameLst>
                                          <p:attrName>ppt_w</p:attrName>
                                        </p:attrNameLst>
                                      </p:cBhvr>
                                      <p:tavLst>
                                        <p:tav tm="0">
                                          <p:val>
                                            <p:strVal val="#ppt_w*0.70"/>
                                          </p:val>
                                        </p:tav>
                                        <p:tav tm="100000">
                                          <p:val>
                                            <p:strVal val="#ppt_w"/>
                                          </p:val>
                                        </p:tav>
                                      </p:tavLst>
                                    </p:anim>
                                    <p:anim calcmode="lin" valueType="num">
                                      <p:cBhvr>
                                        <p:cTn id="8" dur="1000" fill="hold"/>
                                        <p:tgtEl>
                                          <p:spTgt spid="961563"/>
                                        </p:tgtEl>
                                        <p:attrNameLst>
                                          <p:attrName>ppt_h</p:attrName>
                                        </p:attrNameLst>
                                      </p:cBhvr>
                                      <p:tavLst>
                                        <p:tav tm="0">
                                          <p:val>
                                            <p:strVal val="#ppt_h"/>
                                          </p:val>
                                        </p:tav>
                                        <p:tav tm="100000">
                                          <p:val>
                                            <p:strVal val="#ppt_h"/>
                                          </p:val>
                                        </p:tav>
                                      </p:tavLst>
                                    </p:anim>
                                    <p:animEffect transition="in" filter="fade">
                                      <p:cBhvr>
                                        <p:cTn id="9" dur="1000"/>
                                        <p:tgtEl>
                                          <p:spTgt spid="961563"/>
                                        </p:tgtEl>
                                      </p:cBhvr>
                                    </p:animEffect>
                                  </p:childTnLst>
                                </p:cTn>
                              </p:par>
                              <p:par>
                                <p:cTn id="10" presetID="10" presetClass="entr" presetSubtype="0" fill="hold" nodeType="withEffect">
                                  <p:stCondLst>
                                    <p:cond delay="200"/>
                                  </p:stCondLst>
                                  <p:childTnLst>
                                    <p:set>
                                      <p:cBhvr>
                                        <p:cTn id="11" dur="1" fill="hold">
                                          <p:stCondLst>
                                            <p:cond delay="0"/>
                                          </p:stCondLst>
                                        </p:cTn>
                                        <p:tgtEl>
                                          <p:spTgt spid="963078"/>
                                        </p:tgtEl>
                                        <p:attrNameLst>
                                          <p:attrName>style.visibility</p:attrName>
                                        </p:attrNameLst>
                                      </p:cBhvr>
                                      <p:to>
                                        <p:strVal val="visible"/>
                                      </p:to>
                                    </p:set>
                                    <p:animEffect transition="in" filter="fade">
                                      <p:cBhvr>
                                        <p:cTn id="12" dur="1000"/>
                                        <p:tgtEl>
                                          <p:spTgt spid="963078"/>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963061"/>
                                        </p:tgtEl>
                                        <p:attrNameLst>
                                          <p:attrName>style.visibility</p:attrName>
                                        </p:attrNameLst>
                                      </p:cBhvr>
                                      <p:to>
                                        <p:strVal val="visible"/>
                                      </p:to>
                                    </p:set>
                                    <p:anim calcmode="lin" valueType="num">
                                      <p:cBhvr>
                                        <p:cTn id="15" dur="1000" fill="hold"/>
                                        <p:tgtEl>
                                          <p:spTgt spid="963061"/>
                                        </p:tgtEl>
                                        <p:attrNameLst>
                                          <p:attrName>ppt_w</p:attrName>
                                        </p:attrNameLst>
                                      </p:cBhvr>
                                      <p:tavLst>
                                        <p:tav tm="0">
                                          <p:val>
                                            <p:strVal val="#ppt_w*0.70"/>
                                          </p:val>
                                        </p:tav>
                                        <p:tav tm="100000">
                                          <p:val>
                                            <p:strVal val="#ppt_w"/>
                                          </p:val>
                                        </p:tav>
                                      </p:tavLst>
                                    </p:anim>
                                    <p:anim calcmode="lin" valueType="num">
                                      <p:cBhvr>
                                        <p:cTn id="16" dur="1000" fill="hold"/>
                                        <p:tgtEl>
                                          <p:spTgt spid="963061"/>
                                        </p:tgtEl>
                                        <p:attrNameLst>
                                          <p:attrName>ppt_h</p:attrName>
                                        </p:attrNameLst>
                                      </p:cBhvr>
                                      <p:tavLst>
                                        <p:tav tm="0">
                                          <p:val>
                                            <p:strVal val="#ppt_h"/>
                                          </p:val>
                                        </p:tav>
                                        <p:tav tm="100000">
                                          <p:val>
                                            <p:strVal val="#ppt_h"/>
                                          </p:val>
                                        </p:tav>
                                      </p:tavLst>
                                    </p:anim>
                                    <p:animEffect transition="in" filter="fade">
                                      <p:cBhvr>
                                        <p:cTn id="17" dur="1000"/>
                                        <p:tgtEl>
                                          <p:spTgt spid="96306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963079"/>
                                        </p:tgtEl>
                                        <p:attrNameLst>
                                          <p:attrName>style.visibility</p:attrName>
                                        </p:attrNameLst>
                                      </p:cBhvr>
                                      <p:to>
                                        <p:strVal val="visible"/>
                                      </p:to>
                                    </p:set>
                                    <p:animEffect transition="in" filter="fade">
                                      <p:cBhvr>
                                        <p:cTn id="20" dur="1000"/>
                                        <p:tgtEl>
                                          <p:spTgt spid="963079"/>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963077"/>
                                        </p:tgtEl>
                                        <p:attrNameLst>
                                          <p:attrName>style.visibility</p:attrName>
                                        </p:attrNameLst>
                                      </p:cBhvr>
                                      <p:to>
                                        <p:strVal val="visible"/>
                                      </p:to>
                                    </p:set>
                                    <p:anim calcmode="lin" valueType="num">
                                      <p:cBhvr>
                                        <p:cTn id="23" dur="1000" fill="hold"/>
                                        <p:tgtEl>
                                          <p:spTgt spid="963077"/>
                                        </p:tgtEl>
                                        <p:attrNameLst>
                                          <p:attrName>ppt_w</p:attrName>
                                        </p:attrNameLst>
                                      </p:cBhvr>
                                      <p:tavLst>
                                        <p:tav tm="0">
                                          <p:val>
                                            <p:strVal val="#ppt_w*0.70"/>
                                          </p:val>
                                        </p:tav>
                                        <p:tav tm="100000">
                                          <p:val>
                                            <p:strVal val="#ppt_w"/>
                                          </p:val>
                                        </p:tav>
                                      </p:tavLst>
                                    </p:anim>
                                    <p:anim calcmode="lin" valueType="num">
                                      <p:cBhvr>
                                        <p:cTn id="24" dur="1000" fill="hold"/>
                                        <p:tgtEl>
                                          <p:spTgt spid="963077"/>
                                        </p:tgtEl>
                                        <p:attrNameLst>
                                          <p:attrName>ppt_h</p:attrName>
                                        </p:attrNameLst>
                                      </p:cBhvr>
                                      <p:tavLst>
                                        <p:tav tm="0">
                                          <p:val>
                                            <p:strVal val="#ppt_h"/>
                                          </p:val>
                                        </p:tav>
                                        <p:tav tm="100000">
                                          <p:val>
                                            <p:strVal val="#ppt_h"/>
                                          </p:val>
                                        </p:tav>
                                      </p:tavLst>
                                    </p:anim>
                                    <p:animEffect transition="in" filter="fade">
                                      <p:cBhvr>
                                        <p:cTn id="25" dur="1000"/>
                                        <p:tgtEl>
                                          <p:spTgt spid="963077"/>
                                        </p:tgtEl>
                                      </p:cBhvr>
                                    </p:animEffect>
                                  </p:childTnLst>
                                </p:cTn>
                              </p:par>
                              <p:par>
                                <p:cTn id="26" presetID="10" presetClass="entr" presetSubtype="0" fill="hold" grpId="0" nodeType="withEffect">
                                  <p:stCondLst>
                                    <p:cond delay="200"/>
                                  </p:stCondLst>
                                  <p:childTnLst>
                                    <p:set>
                                      <p:cBhvr>
                                        <p:cTn id="27" dur="1" fill="hold">
                                          <p:stCondLst>
                                            <p:cond delay="0"/>
                                          </p:stCondLst>
                                        </p:cTn>
                                        <p:tgtEl>
                                          <p:spTgt spid="963080"/>
                                        </p:tgtEl>
                                        <p:attrNameLst>
                                          <p:attrName>style.visibility</p:attrName>
                                        </p:attrNameLst>
                                      </p:cBhvr>
                                      <p:to>
                                        <p:strVal val="visible"/>
                                      </p:to>
                                    </p:set>
                                    <p:animEffect transition="in" filter="fade">
                                      <p:cBhvr>
                                        <p:cTn id="28" dur="1000"/>
                                        <p:tgtEl>
                                          <p:spTgt spid="963080"/>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strVal val="#ppt_w*0.70"/>
                                          </p:val>
                                        </p:tav>
                                        <p:tav tm="100000">
                                          <p:val>
                                            <p:strVal val="#ppt_w"/>
                                          </p:val>
                                        </p:tav>
                                      </p:tavLst>
                                    </p:anim>
                                    <p:anim calcmode="lin" valueType="num">
                                      <p:cBhvr>
                                        <p:cTn id="32" dur="1000" fill="hold"/>
                                        <p:tgtEl>
                                          <p:spTgt spid="36"/>
                                        </p:tgtEl>
                                        <p:attrNameLst>
                                          <p:attrName>ppt_h</p:attrName>
                                        </p:attrNameLst>
                                      </p:cBhvr>
                                      <p:tavLst>
                                        <p:tav tm="0">
                                          <p:val>
                                            <p:strVal val="#ppt_h"/>
                                          </p:val>
                                        </p:tav>
                                        <p:tav tm="100000">
                                          <p:val>
                                            <p:strVal val="#ppt_h"/>
                                          </p:val>
                                        </p:tav>
                                      </p:tavLst>
                                    </p:anim>
                                    <p:animEffect transition="in" filter="fade">
                                      <p:cBhvr>
                                        <p:cTn id="33" dur="1000"/>
                                        <p:tgtEl>
                                          <p:spTgt spid="36"/>
                                        </p:tgtEl>
                                      </p:cBhvr>
                                    </p:animEffect>
                                  </p:childTnLst>
                                </p:cTn>
                              </p:par>
                              <p:par>
                                <p:cTn id="34" presetID="10" presetClass="entr" presetSubtype="0" fill="hold" grpId="0" nodeType="withEffect">
                                  <p:stCondLst>
                                    <p:cond delay="20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1000" fill="hold"/>
                                        <p:tgtEl>
                                          <p:spTgt spid="41"/>
                                        </p:tgtEl>
                                        <p:attrNameLst>
                                          <p:attrName>ppt_w</p:attrName>
                                        </p:attrNameLst>
                                      </p:cBhvr>
                                      <p:tavLst>
                                        <p:tav tm="0">
                                          <p:val>
                                            <p:strVal val="#ppt_w*0.70"/>
                                          </p:val>
                                        </p:tav>
                                        <p:tav tm="100000">
                                          <p:val>
                                            <p:strVal val="#ppt_w"/>
                                          </p:val>
                                        </p:tav>
                                      </p:tavLst>
                                    </p:anim>
                                    <p:anim calcmode="lin" valueType="num">
                                      <p:cBhvr>
                                        <p:cTn id="40" dur="1000" fill="hold"/>
                                        <p:tgtEl>
                                          <p:spTgt spid="41"/>
                                        </p:tgtEl>
                                        <p:attrNameLst>
                                          <p:attrName>ppt_h</p:attrName>
                                        </p:attrNameLst>
                                      </p:cBhvr>
                                      <p:tavLst>
                                        <p:tav tm="0">
                                          <p:val>
                                            <p:strVal val="#ppt_h"/>
                                          </p:val>
                                        </p:tav>
                                        <p:tav tm="100000">
                                          <p:val>
                                            <p:strVal val="#ppt_h"/>
                                          </p:val>
                                        </p:tav>
                                      </p:tavLst>
                                    </p:anim>
                                    <p:animEffect transition="in" filter="fade">
                                      <p:cBhvr>
                                        <p:cTn id="41"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3077" grpId="0"/>
      <p:bldP spid="961563" grpId="0"/>
      <p:bldP spid="963061" grpId="0"/>
      <p:bldP spid="963079" grpId="0"/>
      <p:bldP spid="36" grpId="0"/>
      <p:bldP spid="37" grpId="0"/>
      <p:bldP spid="41" grpId="0"/>
      <p:bldP spid="963080"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14"/>
          <p:cNvSpPr>
            <a:spLocks noGrp="1" noChangeArrowheads="1"/>
          </p:cNvSpPr>
          <p:nvPr>
            <p:ph type="title"/>
          </p:nvPr>
        </p:nvSpPr>
        <p:spPr>
          <a:xfrm>
            <a:off x="225425" y="44450"/>
            <a:ext cx="8694738" cy="774700"/>
          </a:xfrm>
        </p:spPr>
        <p:txBody>
          <a:bodyPr/>
          <a:lstStyle/>
          <a:p>
            <a:r>
              <a:rPr lang="ru-RU" smtClean="0">
                <a:cs typeface="Arial" charset="0"/>
              </a:rPr>
              <a:t>Технологии стекирования </a:t>
            </a:r>
            <a:r>
              <a:rPr smtClean="0">
                <a:cs typeface="Arial" charset="0"/>
              </a:rPr>
              <a:t>Extreme Networks</a:t>
            </a:r>
          </a:p>
        </p:txBody>
      </p:sp>
      <p:sp>
        <p:nvSpPr>
          <p:cNvPr id="3" name="Rectangle 2"/>
          <p:cNvSpPr/>
          <p:nvPr/>
        </p:nvSpPr>
        <p:spPr>
          <a:xfrm>
            <a:off x="0" y="1052513"/>
            <a:ext cx="9144000" cy="6657975"/>
          </a:xfrm>
          <a:prstGeom prst="rect">
            <a:avLst/>
          </a:prstGeom>
        </p:spPr>
        <p:txBody>
          <a:bodyPr>
            <a:spAutoFit/>
          </a:bodyPr>
          <a:lstStyle/>
          <a:p>
            <a:pPr marL="365760" indent="-274320" fontAlgn="auto">
              <a:lnSpc>
                <a:spcPct val="85000"/>
              </a:lnSpc>
              <a:spcBef>
                <a:spcPts val="1800"/>
              </a:spcBef>
              <a:spcAft>
                <a:spcPts val="0"/>
              </a:spcAft>
              <a:buFont typeface="Arial" pitchFamily="34" charset="0"/>
              <a:buChar char="•"/>
              <a:defRPr/>
            </a:pPr>
            <a:r>
              <a:rPr lang="en-US" sz="2400" b="1" dirty="0" err="1">
                <a:latin typeface="Arial" pitchFamily="34" charset="0"/>
                <a:cs typeface="Arial" pitchFamily="34" charset="0"/>
              </a:rPr>
              <a:t>SummitStack</a:t>
            </a:r>
            <a:r>
              <a:rPr lang="en-US" sz="2400" b="1" dirty="0">
                <a:latin typeface="Arial" pitchFamily="34" charset="0"/>
                <a:cs typeface="Arial" pitchFamily="34" charset="0"/>
              </a:rPr>
              <a:t>™ – </a:t>
            </a:r>
            <a:r>
              <a:rPr lang="ru-RU" b="1" dirty="0">
                <a:latin typeface="Arial" pitchFamily="34" charset="0"/>
                <a:cs typeface="Arial" pitchFamily="34" charset="0"/>
              </a:rPr>
              <a:t>Классический </a:t>
            </a:r>
            <a:r>
              <a:rPr lang="en-US" b="1" dirty="0" err="1">
                <a:latin typeface="Arial" pitchFamily="34" charset="0"/>
                <a:cs typeface="Arial" pitchFamily="34" charset="0"/>
              </a:rPr>
              <a:t>SummitStack</a:t>
            </a:r>
            <a:r>
              <a:rPr lang="ru-RU" b="1" dirty="0">
                <a:latin typeface="Arial" pitchFamily="34" charset="0"/>
                <a:cs typeface="Arial" pitchFamily="34" charset="0"/>
              </a:rPr>
              <a:t>, использующий для подключения специализированный кабель</a:t>
            </a:r>
            <a:r>
              <a:rPr lang="en-US" b="1" dirty="0">
                <a:latin typeface="Arial" pitchFamily="34" charset="0"/>
                <a:cs typeface="Arial" pitchFamily="34" charset="0"/>
              </a:rPr>
              <a:t> </a:t>
            </a:r>
          </a:p>
          <a:p>
            <a:pPr marL="365760" indent="-274320" fontAlgn="auto">
              <a:lnSpc>
                <a:spcPct val="85000"/>
              </a:lnSpc>
              <a:spcBef>
                <a:spcPts val="1800"/>
              </a:spcBef>
              <a:spcAft>
                <a:spcPts val="0"/>
              </a:spcAft>
              <a:buFont typeface="Arial" pitchFamily="34" charset="0"/>
              <a:buChar char="•"/>
              <a:defRPr/>
            </a:pPr>
            <a:r>
              <a:rPr lang="en-US" sz="2400" b="1" dirty="0" err="1">
                <a:latin typeface="Arial" pitchFamily="34" charset="0"/>
                <a:cs typeface="Arial" pitchFamily="34" charset="0"/>
              </a:rPr>
              <a:t>SummitStack</a:t>
            </a:r>
            <a:r>
              <a:rPr lang="en-US" sz="2400" b="1" dirty="0">
                <a:latin typeface="Arial" pitchFamily="34" charset="0"/>
                <a:cs typeface="Arial" pitchFamily="34" charset="0"/>
              </a:rPr>
              <a:t>-V </a:t>
            </a:r>
            <a:r>
              <a:rPr lang="en-US" b="1" dirty="0">
                <a:latin typeface="Arial" pitchFamily="34" charset="0"/>
                <a:cs typeface="Arial" pitchFamily="34" charset="0"/>
              </a:rPr>
              <a:t>– </a:t>
            </a:r>
            <a:r>
              <a:rPr lang="en-US" b="1" dirty="0" err="1">
                <a:latin typeface="Arial" pitchFamily="34" charset="0"/>
                <a:cs typeface="Arial" pitchFamily="34" charset="0"/>
              </a:rPr>
              <a:t>C</a:t>
            </a:r>
            <a:r>
              <a:rPr lang="en-US" b="1" dirty="0" err="1">
                <a:latin typeface="Arial" pitchFamily="34" charset="0"/>
                <a:cs typeface="Arial" pitchFamily="34" charset="0"/>
              </a:rPr>
              <a:t>текирование</a:t>
            </a:r>
            <a:r>
              <a:rPr lang="en-US" b="1" dirty="0">
                <a:latin typeface="Arial" pitchFamily="34" charset="0"/>
                <a:cs typeface="Arial" pitchFamily="34" charset="0"/>
              </a:rPr>
              <a:t> </a:t>
            </a:r>
            <a:r>
              <a:rPr lang="ru-RU" b="1" dirty="0">
                <a:latin typeface="Arial" pitchFamily="34" charset="0"/>
                <a:cs typeface="Arial" pitchFamily="34" charset="0"/>
              </a:rPr>
              <a:t>с помощью интерфейсов 10</a:t>
            </a:r>
            <a:r>
              <a:rPr lang="en-US" b="1" dirty="0">
                <a:latin typeface="Arial" pitchFamily="34" charset="0"/>
                <a:cs typeface="Arial" pitchFamily="34" charset="0"/>
              </a:rPr>
              <a:t> Gigabit </a:t>
            </a:r>
            <a:r>
              <a:rPr lang="en-US" b="1" dirty="0">
                <a:latin typeface="Arial" pitchFamily="34" charset="0"/>
                <a:cs typeface="Arial" pitchFamily="34" charset="0"/>
              </a:rPr>
              <a:t>Ethernet (</a:t>
            </a:r>
            <a:r>
              <a:rPr lang="en-US" b="1" dirty="0">
                <a:latin typeface="Arial" pitchFamily="34" charset="0"/>
                <a:cs typeface="Arial" pitchFamily="34" charset="0"/>
              </a:rPr>
              <a:t>XFP, </a:t>
            </a:r>
            <a:r>
              <a:rPr lang="en-US" b="1" dirty="0">
                <a:latin typeface="Arial" pitchFamily="34" charset="0"/>
                <a:cs typeface="Arial" pitchFamily="34" charset="0"/>
              </a:rPr>
              <a:t>XENPAK</a:t>
            </a:r>
            <a:r>
              <a:rPr lang="en-US" b="1" dirty="0">
                <a:latin typeface="Arial" pitchFamily="34" charset="0"/>
                <a:cs typeface="Arial" pitchFamily="34" charset="0"/>
              </a:rPr>
              <a:t> </a:t>
            </a:r>
            <a:r>
              <a:rPr lang="ru-RU" b="1" dirty="0">
                <a:latin typeface="Arial" pitchFamily="34" charset="0"/>
                <a:cs typeface="Arial" pitchFamily="34" charset="0"/>
              </a:rPr>
              <a:t>и</a:t>
            </a:r>
            <a:r>
              <a:rPr lang="en-US" b="1" dirty="0">
                <a:latin typeface="Arial" pitchFamily="34" charset="0"/>
                <a:cs typeface="Arial" pitchFamily="34" charset="0"/>
              </a:rPr>
              <a:t> </a:t>
            </a:r>
            <a:r>
              <a:rPr lang="en-US" b="1" dirty="0">
                <a:latin typeface="Arial" pitchFamily="34" charset="0"/>
                <a:cs typeface="Arial" pitchFamily="34" charset="0"/>
              </a:rPr>
              <a:t>SFP</a:t>
            </a:r>
            <a:r>
              <a:rPr lang="en-US" b="1" dirty="0">
                <a:latin typeface="Arial" pitchFamily="34" charset="0"/>
                <a:cs typeface="Arial" pitchFamily="34" charset="0"/>
              </a:rPr>
              <a:t>+), </a:t>
            </a:r>
            <a:r>
              <a:rPr lang="ru-RU" b="1" dirty="0">
                <a:latin typeface="Arial" pitchFamily="34" charset="0"/>
                <a:cs typeface="Arial" pitchFamily="34" charset="0"/>
              </a:rPr>
              <a:t>поддерживается всеми коммутаторами </a:t>
            </a:r>
            <a:r>
              <a:rPr lang="en-US" b="1" dirty="0">
                <a:latin typeface="Arial" pitchFamily="34" charset="0"/>
                <a:cs typeface="Arial" pitchFamily="34" charset="0"/>
              </a:rPr>
              <a:t>Summit </a:t>
            </a:r>
            <a:endParaRPr lang="ru-RU" b="1" dirty="0">
              <a:latin typeface="Arial" pitchFamily="34" charset="0"/>
              <a:cs typeface="Arial" pitchFamily="34" charset="0"/>
            </a:endParaRPr>
          </a:p>
          <a:p>
            <a:pPr marL="365760" indent="-274320" fontAlgn="auto">
              <a:lnSpc>
                <a:spcPct val="85000"/>
              </a:lnSpc>
              <a:spcBef>
                <a:spcPts val="1800"/>
              </a:spcBef>
              <a:spcAft>
                <a:spcPts val="0"/>
              </a:spcAft>
              <a:buFont typeface="Arial" pitchFamily="34" charset="0"/>
              <a:buChar char="•"/>
              <a:defRPr/>
            </a:pPr>
            <a:r>
              <a:rPr lang="en-US" sz="2400" b="1" dirty="0">
                <a:latin typeface="Arial" pitchFamily="34" charset="0"/>
                <a:cs typeface="Arial" pitchFamily="34" charset="0"/>
              </a:rPr>
              <a:t>SummitStack</a:t>
            </a:r>
            <a:r>
              <a:rPr lang="en-US" sz="2400" b="1" dirty="0">
                <a:latin typeface="Arial" pitchFamily="34" charset="0"/>
                <a:cs typeface="Arial" pitchFamily="34" charset="0"/>
              </a:rPr>
              <a:t>-V80, -V160, -V320 </a:t>
            </a:r>
            <a:r>
              <a:rPr lang="en-US" b="1" dirty="0">
                <a:latin typeface="Arial" pitchFamily="34" charset="0"/>
                <a:cs typeface="Arial" pitchFamily="34" charset="0"/>
              </a:rPr>
              <a:t>– </a:t>
            </a:r>
            <a:r>
              <a:rPr lang="en-US" b="1" dirty="0" err="1">
                <a:latin typeface="Arial" pitchFamily="34" charset="0"/>
                <a:cs typeface="Arial" pitchFamily="34" charset="0"/>
              </a:rPr>
              <a:t>Cтекирование</a:t>
            </a:r>
            <a:r>
              <a:rPr lang="en-US" b="1" dirty="0">
                <a:latin typeface="Arial" pitchFamily="34" charset="0"/>
                <a:cs typeface="Arial" pitchFamily="34" charset="0"/>
              </a:rPr>
              <a:t> </a:t>
            </a:r>
            <a:r>
              <a:rPr lang="ru-RU" b="1" dirty="0">
                <a:latin typeface="Arial" pitchFamily="34" charset="0"/>
                <a:cs typeface="Arial" pitchFamily="34" charset="0"/>
              </a:rPr>
              <a:t>с помощью интерфейсов </a:t>
            </a:r>
            <a:r>
              <a:rPr lang="en-US" b="1" dirty="0">
                <a:latin typeface="Arial" pitchFamily="34" charset="0"/>
                <a:cs typeface="Arial" pitchFamily="34" charset="0"/>
              </a:rPr>
              <a:t>QSFP+</a:t>
            </a:r>
            <a:r>
              <a:rPr lang="ru-RU" b="1" dirty="0">
                <a:latin typeface="Arial" pitchFamily="34" charset="0"/>
                <a:cs typeface="Arial" pitchFamily="34" charset="0"/>
              </a:rPr>
              <a:t>,</a:t>
            </a:r>
            <a:r>
              <a:rPr lang="ru-RU" b="1" dirty="0">
                <a:latin typeface="Arial" pitchFamily="34" charset="0"/>
                <a:cs typeface="Arial" pitchFamily="34" charset="0"/>
              </a:rPr>
              <a:t> позволяющее </a:t>
            </a:r>
            <a:r>
              <a:rPr lang="ru-RU" b="1" dirty="0">
                <a:latin typeface="Arial" pitchFamily="34" charset="0"/>
                <a:cs typeface="Arial" pitchFamily="34" charset="0"/>
              </a:rPr>
              <a:t>подключать коммутаторы на скорости до 320Гбит/с</a:t>
            </a:r>
            <a:r>
              <a:rPr lang="en-US" b="1" dirty="0">
                <a:latin typeface="Arial" pitchFamily="34" charset="0"/>
                <a:cs typeface="Arial" pitchFamily="34" charset="0"/>
              </a:rPr>
              <a:t> </a:t>
            </a:r>
            <a:endParaRPr lang="ru-RU" b="1" dirty="0">
              <a:latin typeface="Arial" pitchFamily="34" charset="0"/>
              <a:cs typeface="Arial" pitchFamily="34" charset="0"/>
            </a:endParaRPr>
          </a:p>
          <a:p>
            <a:pPr marL="365760" indent="-274320" fontAlgn="auto">
              <a:lnSpc>
                <a:spcPct val="85000"/>
              </a:lnSpc>
              <a:spcBef>
                <a:spcPts val="1800"/>
              </a:spcBef>
              <a:spcAft>
                <a:spcPts val="0"/>
              </a:spcAft>
              <a:buFont typeface="Arial" pitchFamily="34" charset="0"/>
              <a:buChar char="•"/>
              <a:defRPr/>
            </a:pPr>
            <a:r>
              <a:rPr lang="en-US" sz="2400" b="1" dirty="0">
                <a:latin typeface="Arial" pitchFamily="34" charset="0"/>
                <a:cs typeface="Arial" pitchFamily="34" charset="0"/>
              </a:rPr>
              <a:t>SummitStack</a:t>
            </a:r>
            <a:r>
              <a:rPr lang="en-US" sz="2400" b="1" dirty="0">
                <a:latin typeface="Arial" pitchFamily="34" charset="0"/>
                <a:cs typeface="Arial" pitchFamily="34" charset="0"/>
              </a:rPr>
              <a:t>-128, -256, -512 – </a:t>
            </a:r>
            <a:r>
              <a:rPr lang="ru-RU" b="1" dirty="0">
                <a:latin typeface="Arial" pitchFamily="34" charset="0"/>
                <a:cs typeface="Arial" pitchFamily="34" charset="0"/>
              </a:rPr>
              <a:t>Высокопроизводительное </a:t>
            </a:r>
            <a:r>
              <a:rPr lang="ru-RU" b="1" dirty="0" err="1">
                <a:latin typeface="Arial" pitchFamily="34" charset="0"/>
                <a:cs typeface="Arial" pitchFamily="34" charset="0"/>
              </a:rPr>
              <a:t>стекирование</a:t>
            </a:r>
            <a:r>
              <a:rPr lang="ru-RU" b="1" dirty="0">
                <a:latin typeface="Arial" pitchFamily="34" charset="0"/>
                <a:cs typeface="Arial" pitchFamily="34" charset="0"/>
              </a:rPr>
              <a:t>, использующее специализированные кабели</a:t>
            </a:r>
            <a:endParaRPr lang="en-US" b="1" dirty="0">
              <a:latin typeface="Arial" pitchFamily="34" charset="0"/>
              <a:cs typeface="Arial" pitchFamily="34" charset="0"/>
            </a:endParaRPr>
          </a:p>
          <a:p>
            <a:pPr marL="822960" lvl="1" indent="-274320" fontAlgn="auto">
              <a:lnSpc>
                <a:spcPct val="85000"/>
              </a:lnSpc>
              <a:spcBef>
                <a:spcPts val="1800"/>
              </a:spcBef>
              <a:spcAft>
                <a:spcPts val="0"/>
              </a:spcAft>
              <a:buFont typeface="Arial" pitchFamily="34" charset="0"/>
              <a:buChar char="•"/>
              <a:defRPr/>
            </a:pPr>
            <a:r>
              <a:rPr lang="en-US" b="1" dirty="0">
                <a:latin typeface="Arial" pitchFamily="34" charset="0"/>
                <a:cs typeface="Arial" pitchFamily="34" charset="0"/>
              </a:rPr>
              <a:t>SummitStack-128 </a:t>
            </a:r>
            <a:r>
              <a:rPr lang="ru-RU" b="1" dirty="0">
                <a:latin typeface="Arial" pitchFamily="34" charset="0"/>
                <a:cs typeface="Arial" pitchFamily="34" charset="0"/>
              </a:rPr>
              <a:t>может подключаться к стандартному </a:t>
            </a:r>
            <a:r>
              <a:rPr lang="en-US" b="1" dirty="0" err="1">
                <a:latin typeface="Arial" pitchFamily="34" charset="0"/>
                <a:cs typeface="Arial" pitchFamily="34" charset="0"/>
              </a:rPr>
              <a:t>SummitStack</a:t>
            </a:r>
            <a:r>
              <a:rPr lang="ru-RU" b="1" dirty="0">
                <a:latin typeface="Arial" pitchFamily="34" charset="0"/>
                <a:cs typeface="Arial" pitchFamily="34" charset="0"/>
              </a:rPr>
              <a:t>,</a:t>
            </a:r>
            <a:r>
              <a:rPr lang="en-US" b="1" dirty="0">
                <a:latin typeface="Arial" pitchFamily="34" charset="0"/>
                <a:cs typeface="Arial" pitchFamily="34" charset="0"/>
              </a:rPr>
              <a:t> </a:t>
            </a:r>
            <a:r>
              <a:rPr lang="ru-RU" b="1" dirty="0">
                <a:latin typeface="Arial" pitchFamily="34" charset="0"/>
                <a:cs typeface="Arial" pitchFamily="34" charset="0"/>
              </a:rPr>
              <a:t>через </a:t>
            </a:r>
            <a:r>
              <a:rPr lang="en-US" b="1" dirty="0">
                <a:latin typeface="Arial" pitchFamily="34" charset="0"/>
                <a:cs typeface="Arial" pitchFamily="34" charset="0"/>
              </a:rPr>
              <a:t>conversion </a:t>
            </a:r>
            <a:r>
              <a:rPr lang="en-US" b="1" dirty="0">
                <a:latin typeface="Arial" pitchFamily="34" charset="0"/>
                <a:cs typeface="Arial" pitchFamily="34" charset="0"/>
              </a:rPr>
              <a:t>cable 64G/20G (</a:t>
            </a:r>
            <a:r>
              <a:rPr lang="en-US" b="1" dirty="0">
                <a:latin typeface="Arial" pitchFamily="34" charset="0"/>
                <a:cs typeface="Arial" pitchFamily="34" charset="0"/>
              </a:rPr>
              <a:t>1</a:t>
            </a:r>
            <a:r>
              <a:rPr lang="ru-RU" b="1" dirty="0">
                <a:latin typeface="Arial" pitchFamily="34" charset="0"/>
                <a:cs typeface="Arial" pitchFamily="34" charset="0"/>
              </a:rPr>
              <a:t>м</a:t>
            </a:r>
            <a:r>
              <a:rPr lang="en-US" b="1" dirty="0">
                <a:latin typeface="Arial" pitchFamily="34" charset="0"/>
                <a:cs typeface="Arial" pitchFamily="34" charset="0"/>
              </a:rPr>
              <a:t>)</a:t>
            </a:r>
            <a:endParaRPr lang="en-US" b="1" dirty="0">
              <a:latin typeface="Arial" pitchFamily="34" charset="0"/>
              <a:cs typeface="Arial" pitchFamily="34" charset="0"/>
            </a:endParaRPr>
          </a:p>
          <a:p>
            <a:pPr marL="822960" lvl="1" indent="-274320" fontAlgn="auto">
              <a:lnSpc>
                <a:spcPct val="85000"/>
              </a:lnSpc>
              <a:spcBef>
                <a:spcPts val="1800"/>
              </a:spcBef>
              <a:spcAft>
                <a:spcPts val="0"/>
              </a:spcAft>
              <a:buFont typeface="Arial" pitchFamily="34" charset="0"/>
              <a:buChar char="•"/>
              <a:defRPr/>
            </a:pPr>
            <a:r>
              <a:rPr lang="fr-FR" b="1" dirty="0">
                <a:latin typeface="Arial" pitchFamily="34" charset="0"/>
                <a:cs typeface="Arial" pitchFamily="34" charset="0"/>
              </a:rPr>
              <a:t>SummitStack-256 </a:t>
            </a:r>
            <a:r>
              <a:rPr lang="ru-RU" b="1" dirty="0">
                <a:latin typeface="Arial" pitchFamily="34" charset="0"/>
                <a:cs typeface="Arial" pitchFamily="34" charset="0"/>
              </a:rPr>
              <a:t>может подключаться </a:t>
            </a:r>
            <a:r>
              <a:rPr lang="ru-RU" b="1" dirty="0">
                <a:latin typeface="Arial" pitchFamily="34" charset="0"/>
                <a:cs typeface="Arial" pitchFamily="34" charset="0"/>
              </a:rPr>
              <a:t>к </a:t>
            </a:r>
            <a:r>
              <a:rPr lang="fr-FR" b="1" dirty="0">
                <a:latin typeface="Arial" pitchFamily="34" charset="0"/>
                <a:cs typeface="Arial" pitchFamily="34" charset="0"/>
              </a:rPr>
              <a:t>SummitStack</a:t>
            </a:r>
            <a:r>
              <a:rPr lang="fr-FR" b="1" dirty="0">
                <a:latin typeface="Arial" pitchFamily="34" charset="0"/>
                <a:cs typeface="Arial" pitchFamily="34" charset="0"/>
              </a:rPr>
              <a:t>-</a:t>
            </a:r>
            <a:r>
              <a:rPr lang="fr-FR" b="1" dirty="0">
                <a:latin typeface="Arial" pitchFamily="34" charset="0"/>
                <a:cs typeface="Arial" pitchFamily="34" charset="0"/>
              </a:rPr>
              <a:t>128</a:t>
            </a:r>
            <a:r>
              <a:rPr lang="ru-RU" b="1" dirty="0">
                <a:latin typeface="Arial" pitchFamily="34" charset="0"/>
                <a:cs typeface="Arial" pitchFamily="34" charset="0"/>
              </a:rPr>
              <a:t>,</a:t>
            </a:r>
            <a:r>
              <a:rPr lang="fr-FR" b="1" dirty="0">
                <a:latin typeface="Arial" pitchFamily="34" charset="0"/>
                <a:cs typeface="Arial" pitchFamily="34" charset="0"/>
              </a:rPr>
              <a:t> </a:t>
            </a:r>
            <a:r>
              <a:rPr lang="ru-RU" b="1" dirty="0">
                <a:latin typeface="Arial" pitchFamily="34" charset="0"/>
                <a:cs typeface="Arial" pitchFamily="34" charset="0"/>
              </a:rPr>
              <a:t>через </a:t>
            </a:r>
            <a:r>
              <a:rPr lang="fr-FR" b="1" dirty="0">
                <a:latin typeface="Arial" pitchFamily="34" charset="0"/>
                <a:cs typeface="Arial" pitchFamily="34" charset="0"/>
              </a:rPr>
              <a:t>conversion </a:t>
            </a:r>
            <a:r>
              <a:rPr lang="fr-FR" b="1" dirty="0" err="1">
                <a:latin typeface="Arial" pitchFamily="34" charset="0"/>
                <a:cs typeface="Arial" pitchFamily="34" charset="0"/>
              </a:rPr>
              <a:t>cable</a:t>
            </a:r>
            <a:r>
              <a:rPr lang="fr-FR" b="1" dirty="0">
                <a:latin typeface="Arial" pitchFamily="34" charset="0"/>
                <a:cs typeface="Arial" pitchFamily="34" charset="0"/>
              </a:rPr>
              <a:t> 128G/64G (</a:t>
            </a:r>
            <a:r>
              <a:rPr lang="fr-FR" b="1" dirty="0">
                <a:latin typeface="Arial" pitchFamily="34" charset="0"/>
                <a:cs typeface="Arial" pitchFamily="34" charset="0"/>
              </a:rPr>
              <a:t>1</a:t>
            </a:r>
            <a:r>
              <a:rPr lang="ru-RU" b="1" dirty="0">
                <a:latin typeface="Arial" pitchFamily="34" charset="0"/>
                <a:cs typeface="Arial" pitchFamily="34" charset="0"/>
              </a:rPr>
              <a:t>м</a:t>
            </a:r>
            <a:r>
              <a:rPr lang="fr-FR" b="1" dirty="0">
                <a:latin typeface="Arial" pitchFamily="34" charset="0"/>
                <a:cs typeface="Arial" pitchFamily="34" charset="0"/>
              </a:rPr>
              <a:t>)</a:t>
            </a:r>
            <a:endParaRPr lang="fr-FR" b="1" dirty="0">
              <a:latin typeface="Arial" pitchFamily="34" charset="0"/>
              <a:cs typeface="Arial" pitchFamily="34" charset="0"/>
            </a:endParaRPr>
          </a:p>
          <a:p>
            <a:pPr marL="822960" lvl="1" indent="-274320" fontAlgn="auto">
              <a:lnSpc>
                <a:spcPct val="85000"/>
              </a:lnSpc>
              <a:spcBef>
                <a:spcPts val="1800"/>
              </a:spcBef>
              <a:spcAft>
                <a:spcPts val="0"/>
              </a:spcAft>
              <a:buFont typeface="Arial" pitchFamily="34" charset="0"/>
              <a:buChar char="•"/>
              <a:defRPr/>
            </a:pPr>
            <a:r>
              <a:rPr lang="fr-FR" b="1" dirty="0">
                <a:latin typeface="Arial" pitchFamily="34" charset="0"/>
                <a:cs typeface="Arial" pitchFamily="34" charset="0"/>
              </a:rPr>
              <a:t>SummitStack-256 256 </a:t>
            </a:r>
            <a:r>
              <a:rPr lang="ru-RU" b="1" dirty="0">
                <a:latin typeface="Arial" pitchFamily="34" charset="0"/>
                <a:cs typeface="Arial" pitchFamily="34" charset="0"/>
              </a:rPr>
              <a:t>может подключаться </a:t>
            </a:r>
            <a:r>
              <a:rPr lang="ru-RU" b="1" dirty="0">
                <a:latin typeface="Arial" pitchFamily="34" charset="0"/>
                <a:cs typeface="Arial" pitchFamily="34" charset="0"/>
              </a:rPr>
              <a:t>к </a:t>
            </a:r>
            <a:r>
              <a:rPr lang="fr-FR" b="1" dirty="0" err="1">
                <a:latin typeface="Arial" pitchFamily="34" charset="0"/>
                <a:cs typeface="Arial" pitchFamily="34" charset="0"/>
              </a:rPr>
              <a:t>SummitStack</a:t>
            </a:r>
            <a:r>
              <a:rPr lang="ru-RU" b="1" dirty="0">
                <a:latin typeface="Arial" pitchFamily="34" charset="0"/>
                <a:cs typeface="Arial" pitchFamily="34" charset="0"/>
              </a:rPr>
              <a:t>,</a:t>
            </a:r>
            <a:r>
              <a:rPr lang="fr-FR" b="1" dirty="0">
                <a:latin typeface="Arial" pitchFamily="34" charset="0"/>
                <a:cs typeface="Arial" pitchFamily="34" charset="0"/>
              </a:rPr>
              <a:t> </a:t>
            </a:r>
            <a:r>
              <a:rPr lang="ru-RU" b="1" dirty="0">
                <a:latin typeface="Arial" pitchFamily="34" charset="0"/>
                <a:cs typeface="Arial" pitchFamily="34" charset="0"/>
              </a:rPr>
              <a:t>через </a:t>
            </a:r>
            <a:r>
              <a:rPr lang="fr-FR" b="1" dirty="0">
                <a:latin typeface="Arial" pitchFamily="34" charset="0"/>
                <a:cs typeface="Arial" pitchFamily="34" charset="0"/>
              </a:rPr>
              <a:t>conversion </a:t>
            </a:r>
            <a:r>
              <a:rPr lang="fr-FR" b="1" dirty="0" err="1">
                <a:latin typeface="Arial" pitchFamily="34" charset="0"/>
                <a:cs typeface="Arial" pitchFamily="34" charset="0"/>
              </a:rPr>
              <a:t>cable</a:t>
            </a:r>
            <a:r>
              <a:rPr lang="fr-FR" b="1" dirty="0">
                <a:latin typeface="Arial" pitchFamily="34" charset="0"/>
                <a:cs typeface="Arial" pitchFamily="34" charset="0"/>
              </a:rPr>
              <a:t> 128G/20G (</a:t>
            </a:r>
            <a:r>
              <a:rPr lang="fr-FR" b="1" dirty="0">
                <a:latin typeface="Arial" pitchFamily="34" charset="0"/>
                <a:cs typeface="Arial" pitchFamily="34" charset="0"/>
              </a:rPr>
              <a:t>1</a:t>
            </a:r>
            <a:r>
              <a:rPr lang="ru-RU" b="1" dirty="0">
                <a:latin typeface="Arial" pitchFamily="34" charset="0"/>
                <a:cs typeface="Arial" pitchFamily="34" charset="0"/>
              </a:rPr>
              <a:t>м</a:t>
            </a:r>
            <a:r>
              <a:rPr lang="fr-FR" b="1" dirty="0">
                <a:latin typeface="Arial" pitchFamily="34" charset="0"/>
                <a:cs typeface="Arial" pitchFamily="34" charset="0"/>
              </a:rPr>
              <a:t>)</a:t>
            </a:r>
            <a:endParaRPr lang="en-US" b="1" dirty="0">
              <a:latin typeface="Arial" pitchFamily="34" charset="0"/>
              <a:cs typeface="Arial" pitchFamily="34" charset="0"/>
            </a:endParaRPr>
          </a:p>
          <a:p>
            <a:pPr algn="ctr" fontAlgn="auto">
              <a:lnSpc>
                <a:spcPct val="85000"/>
              </a:lnSpc>
              <a:spcBef>
                <a:spcPts val="1800"/>
              </a:spcBef>
              <a:spcAft>
                <a:spcPts val="0"/>
              </a:spcAft>
              <a:defRPr/>
            </a:pPr>
            <a:endParaRPr lang="en-US" sz="2400" b="1" dirty="0">
              <a:solidFill>
                <a:srgbClr val="74639B"/>
              </a:solidFill>
              <a:latin typeface="Arial" pitchFamily="34" charset="0"/>
              <a:cs typeface="Arial" pitchFamily="34" charset="0"/>
            </a:endParaRPr>
          </a:p>
          <a:p>
            <a:pPr algn="ctr" fontAlgn="auto">
              <a:lnSpc>
                <a:spcPct val="85000"/>
              </a:lnSpc>
              <a:spcBef>
                <a:spcPts val="1800"/>
              </a:spcBef>
              <a:spcAft>
                <a:spcPts val="0"/>
              </a:spcAft>
              <a:defRPr/>
            </a:pPr>
            <a:endParaRPr lang="en-US" sz="2400" b="1" dirty="0">
              <a:solidFill>
                <a:srgbClr val="74639B"/>
              </a:solidFill>
              <a:latin typeface="Arial" pitchFamily="34"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le 1"/>
          <p:cNvSpPr>
            <a:spLocks noGrp="1"/>
          </p:cNvSpPr>
          <p:nvPr>
            <p:ph type="title"/>
          </p:nvPr>
        </p:nvSpPr>
        <p:spPr>
          <a:xfrm>
            <a:off x="225425" y="169863"/>
            <a:ext cx="7089775" cy="515937"/>
          </a:xfrm>
        </p:spPr>
        <p:txBody>
          <a:bodyPr/>
          <a:lstStyle/>
          <a:p>
            <a:r>
              <a:rPr lang="ru-RU" smtClean="0">
                <a:cs typeface="Arial" charset="0"/>
              </a:rPr>
              <a:t>Гибкость в выборе топологии сети</a:t>
            </a:r>
            <a:endParaRPr smtClean="0">
              <a:cs typeface="Arial" charset="0"/>
            </a:endParaRPr>
          </a:p>
        </p:txBody>
      </p:sp>
      <p:sp>
        <p:nvSpPr>
          <p:cNvPr id="3" name="Content Placeholder 2"/>
          <p:cNvSpPr>
            <a:spLocks noGrp="1"/>
          </p:cNvSpPr>
          <p:nvPr>
            <p:ph idx="4294967295"/>
          </p:nvPr>
        </p:nvSpPr>
        <p:spPr>
          <a:xfrm>
            <a:off x="225425" y="838200"/>
            <a:ext cx="8691563" cy="5272088"/>
          </a:xfrm>
        </p:spPr>
        <p:txBody>
          <a:bodyPr rtlCol="0">
            <a:normAutofit/>
          </a:bodyPr>
          <a:lstStyle/>
          <a:p>
            <a:pPr marL="0" indent="0" fontAlgn="auto">
              <a:spcAft>
                <a:spcPts val="0"/>
              </a:spcAft>
              <a:buFont typeface="Arial" pitchFamily="34" charset="0"/>
              <a:buNone/>
              <a:defRPr/>
            </a:pPr>
            <a:r>
              <a:rPr lang="en-US" dirty="0" err="1" smtClean="0"/>
              <a:t>SummitStack</a:t>
            </a:r>
            <a:r>
              <a:rPr lang="en-US" dirty="0" smtClean="0"/>
              <a:t>™-V</a:t>
            </a:r>
          </a:p>
          <a:p>
            <a:pPr lvl="1" fontAlgn="auto">
              <a:spcAft>
                <a:spcPts val="0"/>
              </a:spcAft>
              <a:defRPr/>
            </a:pPr>
            <a:r>
              <a:rPr lang="ru-RU" dirty="0" smtClean="0">
                <a:solidFill>
                  <a:schemeClr val="accent6"/>
                </a:solidFill>
              </a:rPr>
              <a:t>Высокопроизводительное </a:t>
            </a:r>
            <a:r>
              <a:rPr lang="ru-RU" dirty="0" err="1" smtClean="0">
                <a:solidFill>
                  <a:schemeClr val="accent6"/>
                </a:solidFill>
              </a:rPr>
              <a:t>стекирование</a:t>
            </a:r>
            <a:r>
              <a:rPr lang="ru-RU" dirty="0" smtClean="0">
                <a:solidFill>
                  <a:schemeClr val="accent6"/>
                </a:solidFill>
              </a:rPr>
              <a:t>, до </a:t>
            </a:r>
            <a:r>
              <a:rPr lang="en-US" dirty="0" smtClean="0">
                <a:solidFill>
                  <a:schemeClr val="accent6"/>
                </a:solidFill>
              </a:rPr>
              <a:t>320</a:t>
            </a:r>
            <a:r>
              <a:rPr lang="ru-RU" dirty="0" smtClean="0">
                <a:solidFill>
                  <a:schemeClr val="accent6"/>
                </a:solidFill>
              </a:rPr>
              <a:t> Гбит/с</a:t>
            </a:r>
            <a:endParaRPr lang="en-US" dirty="0" smtClean="0">
              <a:solidFill>
                <a:schemeClr val="accent6"/>
              </a:solidFill>
            </a:endParaRPr>
          </a:p>
          <a:p>
            <a:pPr lvl="1" fontAlgn="auto">
              <a:spcAft>
                <a:spcPts val="0"/>
              </a:spcAft>
              <a:defRPr/>
            </a:pPr>
            <a:r>
              <a:rPr lang="ru-RU" dirty="0" smtClean="0">
                <a:solidFill>
                  <a:schemeClr val="accent6"/>
                </a:solidFill>
              </a:rPr>
              <a:t>Гибкость подключения, используя модули </a:t>
            </a:r>
            <a:r>
              <a:rPr lang="en-US" dirty="0" smtClean="0">
                <a:solidFill>
                  <a:schemeClr val="accent6"/>
                </a:solidFill>
              </a:rPr>
              <a:t>SFP+/QSFP+</a:t>
            </a:r>
          </a:p>
          <a:p>
            <a:pPr lvl="2" fontAlgn="auto">
              <a:spcAft>
                <a:spcPts val="0"/>
              </a:spcAft>
              <a:buFont typeface="Arial" pitchFamily="34" charset="0"/>
              <a:buChar char="•"/>
              <a:defRPr/>
            </a:pPr>
            <a:r>
              <a:rPr lang="ru-RU" dirty="0" smtClean="0">
                <a:solidFill>
                  <a:schemeClr val="accent6"/>
                </a:solidFill>
              </a:rPr>
              <a:t>Через оптику </a:t>
            </a:r>
            <a:r>
              <a:rPr lang="fr-FR" dirty="0" smtClean="0">
                <a:solidFill>
                  <a:schemeClr val="accent6"/>
                </a:solidFill>
              </a:rPr>
              <a:t>SMF/MMF</a:t>
            </a:r>
          </a:p>
          <a:p>
            <a:pPr lvl="2" fontAlgn="auto">
              <a:spcAft>
                <a:spcPts val="0"/>
              </a:spcAft>
              <a:buFont typeface="Arial" pitchFamily="34" charset="0"/>
              <a:buChar char="•"/>
              <a:defRPr/>
            </a:pPr>
            <a:r>
              <a:rPr lang="ru-RU" dirty="0">
                <a:solidFill>
                  <a:schemeClr val="accent6"/>
                </a:solidFill>
              </a:rPr>
              <a:t>Через </a:t>
            </a:r>
            <a:r>
              <a:rPr lang="fr-FR" dirty="0" smtClean="0">
                <a:solidFill>
                  <a:schemeClr val="accent6"/>
                </a:solidFill>
              </a:rPr>
              <a:t>Passive Copper</a:t>
            </a:r>
          </a:p>
          <a:p>
            <a:pPr lvl="2" fontAlgn="auto">
              <a:spcAft>
                <a:spcPts val="0"/>
              </a:spcAft>
              <a:buFont typeface="Arial" pitchFamily="34" charset="0"/>
              <a:buChar char="•"/>
              <a:defRPr/>
            </a:pPr>
            <a:r>
              <a:rPr lang="ru-RU" dirty="0">
                <a:solidFill>
                  <a:schemeClr val="accent6"/>
                </a:solidFill>
              </a:rPr>
              <a:t>Через </a:t>
            </a:r>
            <a:r>
              <a:rPr lang="fr-FR" dirty="0" smtClean="0">
                <a:solidFill>
                  <a:schemeClr val="accent6"/>
                </a:solidFill>
              </a:rPr>
              <a:t>Active </a:t>
            </a:r>
            <a:r>
              <a:rPr lang="fr-FR" dirty="0" err="1" smtClean="0">
                <a:solidFill>
                  <a:schemeClr val="accent6"/>
                </a:solidFill>
              </a:rPr>
              <a:t>Fiber</a:t>
            </a:r>
            <a:endParaRPr lang="en-US" dirty="0" smtClean="0">
              <a:solidFill>
                <a:schemeClr val="accent6"/>
              </a:solidFill>
            </a:endParaRPr>
          </a:p>
          <a:p>
            <a:pPr lvl="1" fontAlgn="auto">
              <a:spcAft>
                <a:spcPts val="0"/>
              </a:spcAft>
              <a:defRPr/>
            </a:pPr>
            <a:r>
              <a:rPr lang="ru-RU" dirty="0" smtClean="0">
                <a:solidFill>
                  <a:schemeClr val="accent6"/>
                </a:solidFill>
              </a:rPr>
              <a:t>Расстояния до 40 км</a:t>
            </a:r>
            <a:endParaRPr lang="en-US" dirty="0" smtClean="0">
              <a:solidFill>
                <a:schemeClr val="accent6"/>
              </a:solidFill>
            </a:endParaRPr>
          </a:p>
          <a:p>
            <a:pPr fontAlgn="auto">
              <a:spcAft>
                <a:spcPts val="0"/>
              </a:spcAft>
              <a:buFont typeface="Arial" pitchFamily="34" charset="0"/>
              <a:buChar char="•"/>
              <a:defRPr/>
            </a:pPr>
            <a:endParaRPr lang="en-US" dirty="0"/>
          </a:p>
        </p:txBody>
      </p:sp>
      <p:sp>
        <p:nvSpPr>
          <p:cNvPr id="76" name="Rounded Rectangle 75"/>
          <p:cNvSpPr/>
          <p:nvPr/>
        </p:nvSpPr>
        <p:spPr>
          <a:xfrm>
            <a:off x="225425" y="5908675"/>
            <a:ext cx="8702675" cy="587375"/>
          </a:xfrm>
          <a:prstGeom prst="roundRect">
            <a:avLst/>
          </a:prstGeom>
          <a:gradFill>
            <a:gsLst>
              <a:gs pos="6300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err="1">
                <a:solidFill>
                  <a:schemeClr val="tx1"/>
                </a:solidFill>
              </a:rPr>
              <a:t>SummitStack</a:t>
            </a:r>
            <a:r>
              <a:rPr lang="en-US" dirty="0">
                <a:solidFill>
                  <a:schemeClr val="tx1"/>
                </a:solidFill>
              </a:rPr>
              <a:t>-V enables “cross-rack stacking”</a:t>
            </a:r>
          </a:p>
        </p:txBody>
      </p:sp>
      <p:grpSp>
        <p:nvGrpSpPr>
          <p:cNvPr id="236548" name="Group 38"/>
          <p:cNvGrpSpPr>
            <a:grpSpLocks/>
          </p:cNvGrpSpPr>
          <p:nvPr/>
        </p:nvGrpSpPr>
        <p:grpSpPr bwMode="auto">
          <a:xfrm>
            <a:off x="3328988" y="1863725"/>
            <a:ext cx="5614987" cy="3881438"/>
            <a:chOff x="85888" y="458651"/>
            <a:chExt cx="8939089" cy="6179116"/>
          </a:xfrm>
        </p:grpSpPr>
        <p:sp>
          <p:nvSpPr>
            <p:cNvPr id="53" name="Cube 52"/>
            <p:cNvSpPr/>
            <p:nvPr/>
          </p:nvSpPr>
          <p:spPr>
            <a:xfrm>
              <a:off x="1994005" y="2045761"/>
              <a:ext cx="1326838"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54" name="Cube 53"/>
            <p:cNvSpPr/>
            <p:nvPr/>
          </p:nvSpPr>
          <p:spPr>
            <a:xfrm>
              <a:off x="3123713" y="2045761"/>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55" name="Cube 54"/>
            <p:cNvSpPr/>
            <p:nvPr/>
          </p:nvSpPr>
          <p:spPr>
            <a:xfrm>
              <a:off x="4288801" y="2045761"/>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56" name="Cube 55"/>
            <p:cNvSpPr/>
            <p:nvPr/>
          </p:nvSpPr>
          <p:spPr>
            <a:xfrm>
              <a:off x="5418509" y="2045761"/>
              <a:ext cx="1324310"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57" name="Cube 56"/>
            <p:cNvSpPr/>
            <p:nvPr/>
          </p:nvSpPr>
          <p:spPr>
            <a:xfrm>
              <a:off x="6570961" y="2023017"/>
              <a:ext cx="1324310"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60" name="Cube 59"/>
            <p:cNvSpPr/>
            <p:nvPr/>
          </p:nvSpPr>
          <p:spPr>
            <a:xfrm>
              <a:off x="7700667" y="2023017"/>
              <a:ext cx="1324310" cy="2590426"/>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61" name="Cube 60"/>
            <p:cNvSpPr/>
            <p:nvPr/>
          </p:nvSpPr>
          <p:spPr>
            <a:xfrm>
              <a:off x="7730995" y="2323758"/>
              <a:ext cx="1010923" cy="240089"/>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62" name="Cube 61"/>
            <p:cNvSpPr/>
            <p:nvPr/>
          </p:nvSpPr>
          <p:spPr>
            <a:xfrm>
              <a:off x="7723414" y="2556265"/>
              <a:ext cx="1013450" cy="240089"/>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cxnSp>
          <p:nvCxnSpPr>
            <p:cNvPr id="64" name="Straight Connector 63"/>
            <p:cNvCxnSpPr/>
            <p:nvPr/>
          </p:nvCxnSpPr>
          <p:spPr>
            <a:xfrm flipH="1">
              <a:off x="6009899" y="458651"/>
              <a:ext cx="1976355" cy="2042014"/>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sp>
          <p:nvSpPr>
            <p:cNvPr id="65" name="Rectangle 64"/>
            <p:cNvSpPr/>
            <p:nvPr/>
          </p:nvSpPr>
          <p:spPr>
            <a:xfrm>
              <a:off x="7892743" y="2715482"/>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66" name="Rectangle 65"/>
            <p:cNvSpPr/>
            <p:nvPr/>
          </p:nvSpPr>
          <p:spPr>
            <a:xfrm>
              <a:off x="8011527" y="2715482"/>
              <a:ext cx="63182"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67" name="Rectangle 66"/>
            <p:cNvSpPr/>
            <p:nvPr/>
          </p:nvSpPr>
          <p:spPr>
            <a:xfrm>
              <a:off x="7892743" y="2490556"/>
              <a:ext cx="65710" cy="42964"/>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69" name="Rectangle 68"/>
            <p:cNvSpPr/>
            <p:nvPr/>
          </p:nvSpPr>
          <p:spPr>
            <a:xfrm>
              <a:off x="8011527" y="2490556"/>
              <a:ext cx="63182" cy="42964"/>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70" name="Freeform 69"/>
            <p:cNvSpPr/>
            <p:nvPr/>
          </p:nvSpPr>
          <p:spPr>
            <a:xfrm>
              <a:off x="7842197" y="2498139"/>
              <a:ext cx="78347" cy="320959"/>
            </a:xfrm>
            <a:custGeom>
              <a:avLst/>
              <a:gdLst>
                <a:gd name="connsiteX0" fmla="*/ 59820 w 71215"/>
                <a:gd name="connsiteY0" fmla="*/ 0 h 310497"/>
                <a:gd name="connsiteX1" fmla="*/ 0 w 71215"/>
                <a:gd name="connsiteY1" fmla="*/ 85458 h 310497"/>
                <a:gd name="connsiteX2" fmla="*/ 0 w 71215"/>
                <a:gd name="connsiteY2" fmla="*/ 310497 h 310497"/>
                <a:gd name="connsiteX3" fmla="*/ 71215 w 71215"/>
                <a:gd name="connsiteY3" fmla="*/ 225039 h 310497"/>
                <a:gd name="connsiteX0" fmla="*/ 68366 w 71215"/>
                <a:gd name="connsiteY0" fmla="*/ 0 h 289889"/>
                <a:gd name="connsiteX1" fmla="*/ 0 w 71215"/>
                <a:gd name="connsiteY1" fmla="*/ 64850 h 289889"/>
                <a:gd name="connsiteX2" fmla="*/ 0 w 71215"/>
                <a:gd name="connsiteY2" fmla="*/ 289889 h 289889"/>
                <a:gd name="connsiteX3" fmla="*/ 71215 w 71215"/>
                <a:gd name="connsiteY3" fmla="*/ 204431 h 289889"/>
                <a:gd name="connsiteX0" fmla="*/ 68366 w 79760"/>
                <a:gd name="connsiteY0" fmla="*/ 0 h 289889"/>
                <a:gd name="connsiteX1" fmla="*/ 0 w 79760"/>
                <a:gd name="connsiteY1" fmla="*/ 64850 h 289889"/>
                <a:gd name="connsiteX2" fmla="*/ 0 w 79760"/>
                <a:gd name="connsiteY2" fmla="*/ 289889 h 289889"/>
                <a:gd name="connsiteX3" fmla="*/ 79760 w 79760"/>
                <a:gd name="connsiteY3" fmla="*/ 214735 h 289889"/>
              </a:gdLst>
              <a:ahLst/>
              <a:cxnLst>
                <a:cxn ang="0">
                  <a:pos x="connsiteX0" y="connsiteY0"/>
                </a:cxn>
                <a:cxn ang="0">
                  <a:pos x="connsiteX1" y="connsiteY1"/>
                </a:cxn>
                <a:cxn ang="0">
                  <a:pos x="connsiteX2" y="connsiteY2"/>
                </a:cxn>
                <a:cxn ang="0">
                  <a:pos x="connsiteX3" y="connsiteY3"/>
                </a:cxn>
              </a:cxnLst>
              <a:rect l="l" t="t" r="r" b="b"/>
              <a:pathLst>
                <a:path w="79760" h="289889">
                  <a:moveTo>
                    <a:pt x="68366" y="0"/>
                  </a:moveTo>
                  <a:lnTo>
                    <a:pt x="0" y="64850"/>
                  </a:lnTo>
                  <a:lnTo>
                    <a:pt x="0" y="289889"/>
                  </a:lnTo>
                  <a:lnTo>
                    <a:pt x="79760" y="214735"/>
                  </a:lnTo>
                </a:path>
              </a:pathLst>
            </a:custGeom>
            <a:ln>
              <a:solidFill>
                <a:srgbClr val="92D05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sz="900"/>
            </a:p>
          </p:txBody>
        </p:sp>
        <p:cxnSp>
          <p:nvCxnSpPr>
            <p:cNvPr id="71" name="Straight Connector 70"/>
            <p:cNvCxnSpPr/>
            <p:nvPr/>
          </p:nvCxnSpPr>
          <p:spPr>
            <a:xfrm flipV="1">
              <a:off x="7945817" y="2738226"/>
              <a:ext cx="113728" cy="118781"/>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72" name="Straight Connector 71"/>
            <p:cNvCxnSpPr/>
            <p:nvPr/>
          </p:nvCxnSpPr>
          <p:spPr>
            <a:xfrm flipV="1">
              <a:off x="7945817" y="577432"/>
              <a:ext cx="0" cy="2279575"/>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V="1">
              <a:off x="7986254" y="2505720"/>
              <a:ext cx="73291" cy="96035"/>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V="1">
              <a:off x="7986254" y="458651"/>
              <a:ext cx="0" cy="2143104"/>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7028403" y="579959"/>
              <a:ext cx="909831" cy="942663"/>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grpSp>
          <p:nvGrpSpPr>
            <p:cNvPr id="236570" name="Group 76"/>
            <p:cNvGrpSpPr>
              <a:grpSpLocks/>
            </p:cNvGrpSpPr>
            <p:nvPr/>
          </p:nvGrpSpPr>
          <p:grpSpPr bwMode="auto">
            <a:xfrm>
              <a:off x="85888" y="3001062"/>
              <a:ext cx="7990672" cy="3636705"/>
              <a:chOff x="85888" y="3001062"/>
              <a:chExt cx="7990672" cy="3636705"/>
            </a:xfrm>
          </p:grpSpPr>
          <p:sp>
            <p:nvSpPr>
              <p:cNvPr id="78" name="Cube 77"/>
              <p:cNvSpPr/>
              <p:nvPr/>
            </p:nvSpPr>
            <p:spPr>
              <a:xfrm>
                <a:off x="1046265" y="3023806"/>
                <a:ext cx="1326836"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79" name="Cube 78"/>
              <p:cNvSpPr/>
              <p:nvPr/>
            </p:nvSpPr>
            <p:spPr>
              <a:xfrm>
                <a:off x="2175971" y="3023806"/>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0" name="Cube 79"/>
              <p:cNvSpPr/>
              <p:nvPr/>
            </p:nvSpPr>
            <p:spPr>
              <a:xfrm>
                <a:off x="3341061" y="3023806"/>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1" name="Cube 80"/>
              <p:cNvSpPr/>
              <p:nvPr/>
            </p:nvSpPr>
            <p:spPr>
              <a:xfrm>
                <a:off x="4468240" y="3023806"/>
                <a:ext cx="1326836"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2" name="Cube 81"/>
              <p:cNvSpPr/>
              <p:nvPr/>
            </p:nvSpPr>
            <p:spPr>
              <a:xfrm>
                <a:off x="5623220" y="3001060"/>
                <a:ext cx="1324310"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3" name="Cube 82"/>
              <p:cNvSpPr/>
              <p:nvPr/>
            </p:nvSpPr>
            <p:spPr>
              <a:xfrm>
                <a:off x="6750399" y="3001060"/>
                <a:ext cx="1326838"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4" name="Cube 83"/>
              <p:cNvSpPr/>
              <p:nvPr/>
            </p:nvSpPr>
            <p:spPr>
              <a:xfrm>
                <a:off x="85888" y="4044813"/>
                <a:ext cx="1326836"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5" name="Cube 84"/>
              <p:cNvSpPr/>
              <p:nvPr/>
            </p:nvSpPr>
            <p:spPr>
              <a:xfrm>
                <a:off x="1215594" y="4044813"/>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6" name="Cube 85"/>
              <p:cNvSpPr/>
              <p:nvPr/>
            </p:nvSpPr>
            <p:spPr>
              <a:xfrm>
                <a:off x="2380684" y="4044813"/>
                <a:ext cx="1324310"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7" name="Cube 86"/>
              <p:cNvSpPr/>
              <p:nvPr/>
            </p:nvSpPr>
            <p:spPr>
              <a:xfrm>
                <a:off x="3507863" y="4044813"/>
                <a:ext cx="1326836" cy="2592954"/>
              </a:xfrm>
              <a:prstGeom prst="cube">
                <a:avLst/>
              </a:prstGeom>
              <a:gradFill>
                <a:gsLst>
                  <a:gs pos="0">
                    <a:schemeClr val="dk1">
                      <a:tint val="100000"/>
                      <a:shade val="100000"/>
                      <a:satMod val="130000"/>
                      <a:alpha val="5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8" name="Cube 87"/>
              <p:cNvSpPr/>
              <p:nvPr/>
            </p:nvSpPr>
            <p:spPr>
              <a:xfrm>
                <a:off x="4662842" y="4022067"/>
                <a:ext cx="1324310"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89" name="Cube 88"/>
              <p:cNvSpPr/>
              <p:nvPr/>
            </p:nvSpPr>
            <p:spPr>
              <a:xfrm>
                <a:off x="6770617" y="3309384"/>
                <a:ext cx="1013451" cy="240089"/>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0" name="Cube 89"/>
              <p:cNvSpPr/>
              <p:nvPr/>
            </p:nvSpPr>
            <p:spPr>
              <a:xfrm>
                <a:off x="6763036" y="3541891"/>
                <a:ext cx="1013450" cy="240089"/>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1" name="Rectangle 90"/>
              <p:cNvSpPr/>
              <p:nvPr/>
            </p:nvSpPr>
            <p:spPr>
              <a:xfrm>
                <a:off x="6922256" y="3688471"/>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2" name="Rectangle 91"/>
              <p:cNvSpPr/>
              <p:nvPr/>
            </p:nvSpPr>
            <p:spPr>
              <a:xfrm>
                <a:off x="7038512" y="3688471"/>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3" name="Rectangle 92"/>
              <p:cNvSpPr/>
              <p:nvPr/>
            </p:nvSpPr>
            <p:spPr>
              <a:xfrm>
                <a:off x="6922256" y="3463547"/>
                <a:ext cx="65710" cy="42962"/>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4" name="Rectangle 93"/>
              <p:cNvSpPr/>
              <p:nvPr/>
            </p:nvSpPr>
            <p:spPr>
              <a:xfrm>
                <a:off x="7038512" y="3463547"/>
                <a:ext cx="65710" cy="42962"/>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5" name="Cube 94"/>
              <p:cNvSpPr/>
              <p:nvPr/>
            </p:nvSpPr>
            <p:spPr>
              <a:xfrm>
                <a:off x="5790022" y="4022067"/>
                <a:ext cx="1326838" cy="2592954"/>
              </a:xfrm>
              <a:prstGeom prst="cube">
                <a:avLst/>
              </a:prstGeom>
              <a:gradFill>
                <a:gsLst>
                  <a:gs pos="0">
                    <a:schemeClr val="dk1">
                      <a:tint val="100000"/>
                      <a:shade val="100000"/>
                      <a:satMod val="130000"/>
                      <a:alpha val="20000"/>
                    </a:schemeClr>
                  </a:gs>
                  <a:gs pos="100000">
                    <a:schemeClr val="dk1">
                      <a:tint val="50000"/>
                      <a:shade val="100000"/>
                      <a:satMod val="350000"/>
                    </a:schemeClr>
                  </a:gs>
                </a:gsLst>
              </a:gradFill>
            </p:spPr>
            <p:style>
              <a:lnRef idx="1">
                <a:schemeClr val="dk1"/>
              </a:lnRef>
              <a:fillRef idx="3">
                <a:schemeClr val="dk1"/>
              </a:fillRef>
              <a:effectRef idx="2">
                <a:schemeClr val="dk1"/>
              </a:effectRef>
              <a:fontRef idx="minor">
                <a:schemeClr val="lt1"/>
              </a:fontRef>
            </p:style>
            <p:txBody>
              <a:bodyPr anchor="ctr"/>
              <a:lstStyle/>
              <a:p>
                <a:pPr algn="ctr" fontAlgn="auto">
                  <a:spcBef>
                    <a:spcPts val="0"/>
                  </a:spcBef>
                  <a:spcAft>
                    <a:spcPts val="0"/>
                  </a:spcAft>
                  <a:defRPr/>
                </a:pPr>
                <a:endParaRPr lang="en-US" sz="900"/>
              </a:p>
            </p:txBody>
          </p:sp>
          <p:sp>
            <p:nvSpPr>
              <p:cNvPr id="96" name="Cube 95"/>
              <p:cNvSpPr/>
              <p:nvPr/>
            </p:nvSpPr>
            <p:spPr>
              <a:xfrm>
                <a:off x="5815295" y="4322810"/>
                <a:ext cx="1010923" cy="240087"/>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7" name="Cube 96"/>
              <p:cNvSpPr/>
              <p:nvPr/>
            </p:nvSpPr>
            <p:spPr>
              <a:xfrm>
                <a:off x="5807714" y="4555317"/>
                <a:ext cx="1013450" cy="240087"/>
              </a:xfrm>
              <a:prstGeom prst="cube">
                <a:avLst>
                  <a:gd name="adj" fmla="val 46682"/>
                </a:avLst>
              </a:prstGeom>
              <a:solidFill>
                <a:srgbClr val="8064A2"/>
              </a:solidFill>
              <a:ln>
                <a:solidFill>
                  <a:schemeClr val="accent4"/>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8" name="Rectangle 97"/>
              <p:cNvSpPr/>
              <p:nvPr/>
            </p:nvSpPr>
            <p:spPr>
              <a:xfrm>
                <a:off x="5966933" y="4706952"/>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99" name="Rectangle 98"/>
              <p:cNvSpPr/>
              <p:nvPr/>
            </p:nvSpPr>
            <p:spPr>
              <a:xfrm>
                <a:off x="6083190" y="4706952"/>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100" name="Rectangle 99"/>
              <p:cNvSpPr/>
              <p:nvPr/>
            </p:nvSpPr>
            <p:spPr>
              <a:xfrm>
                <a:off x="5966933" y="4474445"/>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101" name="Rectangle 100"/>
              <p:cNvSpPr/>
              <p:nvPr/>
            </p:nvSpPr>
            <p:spPr>
              <a:xfrm>
                <a:off x="6083190" y="4474445"/>
                <a:ext cx="65710" cy="40436"/>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cxnSp>
            <p:nvCxnSpPr>
              <p:cNvPr id="102" name="Straight Connector 101"/>
              <p:cNvCxnSpPr/>
              <p:nvPr/>
            </p:nvCxnSpPr>
            <p:spPr>
              <a:xfrm flipV="1">
                <a:off x="6009898" y="4717061"/>
                <a:ext cx="116256" cy="118780"/>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flipV="1">
                <a:off x="6052862" y="4484554"/>
                <a:ext cx="73293" cy="96035"/>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sp>
            <p:nvSpPr>
              <p:cNvPr id="104" name="Freeform 103"/>
              <p:cNvSpPr/>
              <p:nvPr/>
            </p:nvSpPr>
            <p:spPr>
              <a:xfrm>
                <a:off x="5908806" y="4484554"/>
                <a:ext cx="78346" cy="320959"/>
              </a:xfrm>
              <a:custGeom>
                <a:avLst/>
                <a:gdLst>
                  <a:gd name="connsiteX0" fmla="*/ 59820 w 71215"/>
                  <a:gd name="connsiteY0" fmla="*/ 0 h 310497"/>
                  <a:gd name="connsiteX1" fmla="*/ 0 w 71215"/>
                  <a:gd name="connsiteY1" fmla="*/ 85458 h 310497"/>
                  <a:gd name="connsiteX2" fmla="*/ 0 w 71215"/>
                  <a:gd name="connsiteY2" fmla="*/ 310497 h 310497"/>
                  <a:gd name="connsiteX3" fmla="*/ 71215 w 71215"/>
                  <a:gd name="connsiteY3" fmla="*/ 225039 h 310497"/>
                  <a:gd name="connsiteX0" fmla="*/ 68366 w 71215"/>
                  <a:gd name="connsiteY0" fmla="*/ 0 h 289889"/>
                  <a:gd name="connsiteX1" fmla="*/ 0 w 71215"/>
                  <a:gd name="connsiteY1" fmla="*/ 64850 h 289889"/>
                  <a:gd name="connsiteX2" fmla="*/ 0 w 71215"/>
                  <a:gd name="connsiteY2" fmla="*/ 289889 h 289889"/>
                  <a:gd name="connsiteX3" fmla="*/ 71215 w 71215"/>
                  <a:gd name="connsiteY3" fmla="*/ 204431 h 289889"/>
                  <a:gd name="connsiteX0" fmla="*/ 68366 w 79760"/>
                  <a:gd name="connsiteY0" fmla="*/ 0 h 289889"/>
                  <a:gd name="connsiteX1" fmla="*/ 0 w 79760"/>
                  <a:gd name="connsiteY1" fmla="*/ 64850 h 289889"/>
                  <a:gd name="connsiteX2" fmla="*/ 0 w 79760"/>
                  <a:gd name="connsiteY2" fmla="*/ 289889 h 289889"/>
                  <a:gd name="connsiteX3" fmla="*/ 79760 w 79760"/>
                  <a:gd name="connsiteY3" fmla="*/ 214735 h 289889"/>
                </a:gdLst>
                <a:ahLst/>
                <a:cxnLst>
                  <a:cxn ang="0">
                    <a:pos x="connsiteX0" y="connsiteY0"/>
                  </a:cxn>
                  <a:cxn ang="0">
                    <a:pos x="connsiteX1" y="connsiteY1"/>
                  </a:cxn>
                  <a:cxn ang="0">
                    <a:pos x="connsiteX2" y="connsiteY2"/>
                  </a:cxn>
                  <a:cxn ang="0">
                    <a:pos x="connsiteX3" y="connsiteY3"/>
                  </a:cxn>
                </a:cxnLst>
                <a:rect l="l" t="t" r="r" b="b"/>
                <a:pathLst>
                  <a:path w="79760" h="289889">
                    <a:moveTo>
                      <a:pt x="68366" y="0"/>
                    </a:moveTo>
                    <a:lnTo>
                      <a:pt x="0" y="64850"/>
                    </a:lnTo>
                    <a:lnTo>
                      <a:pt x="0" y="289889"/>
                    </a:lnTo>
                    <a:lnTo>
                      <a:pt x="79760" y="214735"/>
                    </a:lnTo>
                  </a:path>
                </a:pathLst>
              </a:custGeom>
              <a:ln>
                <a:solidFill>
                  <a:srgbClr val="92D05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sz="900"/>
              </a:p>
            </p:txBody>
          </p:sp>
          <p:sp>
            <p:nvSpPr>
              <p:cNvPr id="105" name="Freeform 104"/>
              <p:cNvSpPr/>
              <p:nvPr/>
            </p:nvSpPr>
            <p:spPr>
              <a:xfrm>
                <a:off x="6869183" y="3476182"/>
                <a:ext cx="78346" cy="318433"/>
              </a:xfrm>
              <a:custGeom>
                <a:avLst/>
                <a:gdLst>
                  <a:gd name="connsiteX0" fmla="*/ 59820 w 71215"/>
                  <a:gd name="connsiteY0" fmla="*/ 0 h 310497"/>
                  <a:gd name="connsiteX1" fmla="*/ 0 w 71215"/>
                  <a:gd name="connsiteY1" fmla="*/ 85458 h 310497"/>
                  <a:gd name="connsiteX2" fmla="*/ 0 w 71215"/>
                  <a:gd name="connsiteY2" fmla="*/ 310497 h 310497"/>
                  <a:gd name="connsiteX3" fmla="*/ 71215 w 71215"/>
                  <a:gd name="connsiteY3" fmla="*/ 225039 h 310497"/>
                  <a:gd name="connsiteX0" fmla="*/ 68366 w 71215"/>
                  <a:gd name="connsiteY0" fmla="*/ 0 h 289889"/>
                  <a:gd name="connsiteX1" fmla="*/ 0 w 71215"/>
                  <a:gd name="connsiteY1" fmla="*/ 64850 h 289889"/>
                  <a:gd name="connsiteX2" fmla="*/ 0 w 71215"/>
                  <a:gd name="connsiteY2" fmla="*/ 289889 h 289889"/>
                  <a:gd name="connsiteX3" fmla="*/ 71215 w 71215"/>
                  <a:gd name="connsiteY3" fmla="*/ 204431 h 289889"/>
                  <a:gd name="connsiteX0" fmla="*/ 68366 w 79760"/>
                  <a:gd name="connsiteY0" fmla="*/ 0 h 289889"/>
                  <a:gd name="connsiteX1" fmla="*/ 0 w 79760"/>
                  <a:gd name="connsiteY1" fmla="*/ 64850 h 289889"/>
                  <a:gd name="connsiteX2" fmla="*/ 0 w 79760"/>
                  <a:gd name="connsiteY2" fmla="*/ 289889 h 289889"/>
                  <a:gd name="connsiteX3" fmla="*/ 79760 w 79760"/>
                  <a:gd name="connsiteY3" fmla="*/ 214735 h 289889"/>
                </a:gdLst>
                <a:ahLst/>
                <a:cxnLst>
                  <a:cxn ang="0">
                    <a:pos x="connsiteX0" y="connsiteY0"/>
                  </a:cxn>
                  <a:cxn ang="0">
                    <a:pos x="connsiteX1" y="connsiteY1"/>
                  </a:cxn>
                  <a:cxn ang="0">
                    <a:pos x="connsiteX2" y="connsiteY2"/>
                  </a:cxn>
                  <a:cxn ang="0">
                    <a:pos x="connsiteX3" y="connsiteY3"/>
                  </a:cxn>
                </a:cxnLst>
                <a:rect l="l" t="t" r="r" b="b"/>
                <a:pathLst>
                  <a:path w="79760" h="289889">
                    <a:moveTo>
                      <a:pt x="68366" y="0"/>
                    </a:moveTo>
                    <a:lnTo>
                      <a:pt x="0" y="64850"/>
                    </a:lnTo>
                    <a:lnTo>
                      <a:pt x="0" y="289889"/>
                    </a:lnTo>
                    <a:lnTo>
                      <a:pt x="79760" y="214735"/>
                    </a:lnTo>
                  </a:path>
                </a:pathLst>
              </a:custGeom>
              <a:ln>
                <a:solidFill>
                  <a:srgbClr val="92D050"/>
                </a:solidFill>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US" sz="900"/>
              </a:p>
            </p:txBody>
          </p:sp>
          <p:cxnSp>
            <p:nvCxnSpPr>
              <p:cNvPr id="106" name="Straight Connector 105"/>
              <p:cNvCxnSpPr/>
              <p:nvPr/>
            </p:nvCxnSpPr>
            <p:spPr>
              <a:xfrm flipV="1">
                <a:off x="6972802" y="3706163"/>
                <a:ext cx="116256" cy="118780"/>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flipV="1">
                <a:off x="7015767" y="3473656"/>
                <a:ext cx="73291" cy="96035"/>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sp>
            <p:nvSpPr>
              <p:cNvPr id="108" name="Cube 107"/>
              <p:cNvSpPr/>
              <p:nvPr/>
            </p:nvSpPr>
            <p:spPr>
              <a:xfrm>
                <a:off x="5797249" y="6123849"/>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09" name="Cube 108"/>
              <p:cNvSpPr/>
              <p:nvPr/>
            </p:nvSpPr>
            <p:spPr>
              <a:xfrm>
                <a:off x="5797250" y="599728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0" name="Cube 109"/>
              <p:cNvSpPr/>
              <p:nvPr/>
            </p:nvSpPr>
            <p:spPr>
              <a:xfrm>
                <a:off x="5797249" y="58735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1" name="Cube 110"/>
              <p:cNvSpPr/>
              <p:nvPr/>
            </p:nvSpPr>
            <p:spPr>
              <a:xfrm>
                <a:off x="5797250" y="574701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2" name="Cube 111"/>
              <p:cNvSpPr/>
              <p:nvPr/>
            </p:nvSpPr>
            <p:spPr>
              <a:xfrm>
                <a:off x="5797249" y="5623134"/>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3" name="Cube 112"/>
              <p:cNvSpPr/>
              <p:nvPr/>
            </p:nvSpPr>
            <p:spPr>
              <a:xfrm>
                <a:off x="5797250" y="549657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4" name="Cube 113"/>
              <p:cNvSpPr/>
              <p:nvPr/>
            </p:nvSpPr>
            <p:spPr>
              <a:xfrm>
                <a:off x="5797249" y="537286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5" name="Cube 114"/>
              <p:cNvSpPr/>
              <p:nvPr/>
            </p:nvSpPr>
            <p:spPr>
              <a:xfrm>
                <a:off x="5797250" y="524630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6" name="Cube 115"/>
              <p:cNvSpPr/>
              <p:nvPr/>
            </p:nvSpPr>
            <p:spPr>
              <a:xfrm>
                <a:off x="4674816" y="6119949"/>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7" name="Cube 116"/>
              <p:cNvSpPr/>
              <p:nvPr/>
            </p:nvSpPr>
            <p:spPr>
              <a:xfrm>
                <a:off x="4674817" y="599338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8" name="Cube 117"/>
              <p:cNvSpPr/>
              <p:nvPr/>
            </p:nvSpPr>
            <p:spPr>
              <a:xfrm>
                <a:off x="4674816" y="58696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19" name="Cube 118"/>
              <p:cNvSpPr/>
              <p:nvPr/>
            </p:nvSpPr>
            <p:spPr>
              <a:xfrm>
                <a:off x="4674817" y="574311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0" name="Cube 119"/>
              <p:cNvSpPr/>
              <p:nvPr/>
            </p:nvSpPr>
            <p:spPr>
              <a:xfrm>
                <a:off x="4674816" y="5619234"/>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1" name="Cube 120"/>
              <p:cNvSpPr/>
              <p:nvPr/>
            </p:nvSpPr>
            <p:spPr>
              <a:xfrm>
                <a:off x="4674817" y="549267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2" name="Cube 121"/>
              <p:cNvSpPr/>
              <p:nvPr/>
            </p:nvSpPr>
            <p:spPr>
              <a:xfrm>
                <a:off x="4674816" y="536896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3" name="Cube 122"/>
              <p:cNvSpPr/>
              <p:nvPr/>
            </p:nvSpPr>
            <p:spPr>
              <a:xfrm>
                <a:off x="4674817" y="524240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4" name="Cube 123"/>
              <p:cNvSpPr/>
              <p:nvPr/>
            </p:nvSpPr>
            <p:spPr>
              <a:xfrm>
                <a:off x="3533786" y="6119949"/>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5" name="Cube 124"/>
              <p:cNvSpPr/>
              <p:nvPr/>
            </p:nvSpPr>
            <p:spPr>
              <a:xfrm>
                <a:off x="3533787" y="599338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6" name="Cube 125"/>
              <p:cNvSpPr/>
              <p:nvPr/>
            </p:nvSpPr>
            <p:spPr>
              <a:xfrm>
                <a:off x="3533786" y="58696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7" name="Cube 126"/>
              <p:cNvSpPr/>
              <p:nvPr/>
            </p:nvSpPr>
            <p:spPr>
              <a:xfrm>
                <a:off x="3533787" y="574311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8" name="Cube 127"/>
              <p:cNvSpPr/>
              <p:nvPr/>
            </p:nvSpPr>
            <p:spPr>
              <a:xfrm>
                <a:off x="3533786" y="5619234"/>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29" name="Cube 128"/>
              <p:cNvSpPr/>
              <p:nvPr/>
            </p:nvSpPr>
            <p:spPr>
              <a:xfrm>
                <a:off x="3533787" y="549267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0" name="Cube 129"/>
              <p:cNvSpPr/>
              <p:nvPr/>
            </p:nvSpPr>
            <p:spPr>
              <a:xfrm>
                <a:off x="3533786" y="536896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1" name="Cube 130"/>
              <p:cNvSpPr/>
              <p:nvPr/>
            </p:nvSpPr>
            <p:spPr>
              <a:xfrm>
                <a:off x="3533787" y="524240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2" name="Cube 131"/>
              <p:cNvSpPr/>
              <p:nvPr/>
            </p:nvSpPr>
            <p:spPr>
              <a:xfrm>
                <a:off x="2411353" y="6116049"/>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3" name="Cube 132"/>
              <p:cNvSpPr/>
              <p:nvPr/>
            </p:nvSpPr>
            <p:spPr>
              <a:xfrm>
                <a:off x="2411354" y="598948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4" name="Cube 133"/>
              <p:cNvSpPr/>
              <p:nvPr/>
            </p:nvSpPr>
            <p:spPr>
              <a:xfrm>
                <a:off x="2411353" y="58657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5" name="Cube 134"/>
              <p:cNvSpPr/>
              <p:nvPr/>
            </p:nvSpPr>
            <p:spPr>
              <a:xfrm>
                <a:off x="2411354" y="573921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6" name="Cube 135"/>
              <p:cNvSpPr/>
              <p:nvPr/>
            </p:nvSpPr>
            <p:spPr>
              <a:xfrm>
                <a:off x="2411353" y="5615334"/>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7" name="Cube 136"/>
              <p:cNvSpPr/>
              <p:nvPr/>
            </p:nvSpPr>
            <p:spPr>
              <a:xfrm>
                <a:off x="2411354" y="548877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8" name="Cube 137"/>
              <p:cNvSpPr/>
              <p:nvPr/>
            </p:nvSpPr>
            <p:spPr>
              <a:xfrm>
                <a:off x="2411353" y="536506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39" name="Cube 138"/>
              <p:cNvSpPr/>
              <p:nvPr/>
            </p:nvSpPr>
            <p:spPr>
              <a:xfrm>
                <a:off x="2411354" y="523850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0" name="Cube 139"/>
              <p:cNvSpPr/>
              <p:nvPr/>
            </p:nvSpPr>
            <p:spPr>
              <a:xfrm>
                <a:off x="1232384" y="610415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1" name="Cube 140"/>
              <p:cNvSpPr/>
              <p:nvPr/>
            </p:nvSpPr>
            <p:spPr>
              <a:xfrm>
                <a:off x="1232385" y="597759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2" name="Cube 141"/>
              <p:cNvSpPr/>
              <p:nvPr/>
            </p:nvSpPr>
            <p:spPr>
              <a:xfrm>
                <a:off x="1232384" y="585388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3" name="Cube 142"/>
              <p:cNvSpPr/>
              <p:nvPr/>
            </p:nvSpPr>
            <p:spPr>
              <a:xfrm>
                <a:off x="1232385" y="5727320"/>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4" name="Cube 143"/>
              <p:cNvSpPr/>
              <p:nvPr/>
            </p:nvSpPr>
            <p:spPr>
              <a:xfrm>
                <a:off x="1232384" y="560343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5" name="Cube 144"/>
              <p:cNvSpPr/>
              <p:nvPr/>
            </p:nvSpPr>
            <p:spPr>
              <a:xfrm>
                <a:off x="1232385" y="54768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6" name="Cube 145"/>
              <p:cNvSpPr/>
              <p:nvPr/>
            </p:nvSpPr>
            <p:spPr>
              <a:xfrm>
                <a:off x="1232384" y="535316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7" name="Cube 146"/>
              <p:cNvSpPr/>
              <p:nvPr/>
            </p:nvSpPr>
            <p:spPr>
              <a:xfrm>
                <a:off x="1232385" y="5226605"/>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8" name="Cube 147"/>
              <p:cNvSpPr/>
              <p:nvPr/>
            </p:nvSpPr>
            <p:spPr>
              <a:xfrm>
                <a:off x="109951" y="6100253"/>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49" name="Cube 148"/>
              <p:cNvSpPr/>
              <p:nvPr/>
            </p:nvSpPr>
            <p:spPr>
              <a:xfrm>
                <a:off x="109952" y="5973692"/>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0" name="Cube 149"/>
              <p:cNvSpPr/>
              <p:nvPr/>
            </p:nvSpPr>
            <p:spPr>
              <a:xfrm>
                <a:off x="109951" y="5849981"/>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1" name="Cube 150"/>
              <p:cNvSpPr/>
              <p:nvPr/>
            </p:nvSpPr>
            <p:spPr>
              <a:xfrm>
                <a:off x="109952" y="5723420"/>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2" name="Cube 151"/>
              <p:cNvSpPr/>
              <p:nvPr/>
            </p:nvSpPr>
            <p:spPr>
              <a:xfrm>
                <a:off x="109951" y="5599538"/>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3" name="Cube 152"/>
              <p:cNvSpPr/>
              <p:nvPr/>
            </p:nvSpPr>
            <p:spPr>
              <a:xfrm>
                <a:off x="109952" y="5472977"/>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4" name="Cube 153"/>
              <p:cNvSpPr/>
              <p:nvPr/>
            </p:nvSpPr>
            <p:spPr>
              <a:xfrm>
                <a:off x="109951" y="5349266"/>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sp>
            <p:nvSpPr>
              <p:cNvPr id="155" name="Cube 154"/>
              <p:cNvSpPr/>
              <p:nvPr/>
            </p:nvSpPr>
            <p:spPr>
              <a:xfrm>
                <a:off x="109952" y="5222705"/>
                <a:ext cx="1012425" cy="239623"/>
              </a:xfrm>
              <a:prstGeom prst="cube">
                <a:avLst>
                  <a:gd name="adj" fmla="val 46682"/>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n-US" sz="900"/>
              </a:p>
            </p:txBody>
          </p:sp>
        </p:grpSp>
        <p:cxnSp>
          <p:nvCxnSpPr>
            <p:cNvPr id="156" name="Straight Connector 155"/>
            <p:cNvCxnSpPr/>
            <p:nvPr/>
          </p:nvCxnSpPr>
          <p:spPr>
            <a:xfrm flipH="1">
              <a:off x="6052862" y="1573167"/>
              <a:ext cx="932578" cy="960353"/>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flipV="1">
              <a:off x="6985440" y="1573167"/>
              <a:ext cx="0" cy="2226502"/>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58" name="Straight Connector 157"/>
            <p:cNvCxnSpPr/>
            <p:nvPr/>
          </p:nvCxnSpPr>
          <p:spPr>
            <a:xfrm flipV="1">
              <a:off x="7025877" y="1517568"/>
              <a:ext cx="0" cy="2052123"/>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59" name="Straight Connector 158"/>
            <p:cNvCxnSpPr/>
            <p:nvPr/>
          </p:nvCxnSpPr>
          <p:spPr>
            <a:xfrm flipV="1">
              <a:off x="6009899" y="2498139"/>
              <a:ext cx="0" cy="2337701"/>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160" name="Straight Connector 159"/>
            <p:cNvCxnSpPr/>
            <p:nvPr/>
          </p:nvCxnSpPr>
          <p:spPr>
            <a:xfrm flipV="1">
              <a:off x="6050336" y="2533520"/>
              <a:ext cx="2527" cy="2047069"/>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sp>
          <p:nvSpPr>
            <p:cNvPr id="161" name="Rounded Rectangle 160"/>
            <p:cNvSpPr/>
            <p:nvPr/>
          </p:nvSpPr>
          <p:spPr>
            <a:xfrm>
              <a:off x="166762" y="579959"/>
              <a:ext cx="5251747" cy="3464854"/>
            </a:xfrm>
            <a:prstGeom prst="round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pic>
          <p:nvPicPr>
            <p:cNvPr id="162" name="Picture 3" descr="\\Ppgserver\drobo (i)\Client Projects\XTM\19509\From Client\SummitStack-V80_Top_Left.png"/>
            <p:cNvPicPr>
              <a:picLocks noChangeAspect="1" noChangeArrowheads="1"/>
            </p:cNvPicPr>
            <p:nvPr/>
          </p:nvPicPr>
          <p:blipFill>
            <a:blip r:embed="rId3"/>
            <a:srcRect/>
            <a:stretch>
              <a:fillRect/>
            </a:stretch>
          </p:blipFill>
          <p:spPr bwMode="auto">
            <a:xfrm>
              <a:off x="325982" y="759394"/>
              <a:ext cx="2332706" cy="1142315"/>
            </a:xfrm>
            <a:prstGeom prst="rect">
              <a:avLst/>
            </a:prstGeom>
            <a:noFill/>
            <a:effectLst>
              <a:outerShdw blurRad="50800" dist="38100" dir="2700000" algn="tl" rotWithShape="0">
                <a:prstClr val="black">
                  <a:alpha val="20000"/>
                </a:prstClr>
              </a:outerShdw>
            </a:effectLst>
          </p:spPr>
        </p:pic>
        <p:sp>
          <p:nvSpPr>
            <p:cNvPr id="163" name="Right Arrow 162"/>
            <p:cNvSpPr/>
            <p:nvPr/>
          </p:nvSpPr>
          <p:spPr>
            <a:xfrm rot="2219255">
              <a:off x="3833886" y="3787034"/>
              <a:ext cx="2269523" cy="75817"/>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164" name="Right Arrow 163"/>
            <p:cNvSpPr/>
            <p:nvPr/>
          </p:nvSpPr>
          <p:spPr>
            <a:xfrm rot="578016">
              <a:off x="4056289" y="3337184"/>
              <a:ext cx="2711803" cy="78344"/>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165" name="Right Arrow 164"/>
            <p:cNvSpPr/>
            <p:nvPr/>
          </p:nvSpPr>
          <p:spPr>
            <a:xfrm rot="21015365">
              <a:off x="4061343" y="2773608"/>
              <a:ext cx="3788436" cy="834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900"/>
            </a:p>
          </p:txBody>
        </p:sp>
        <p:sp>
          <p:nvSpPr>
            <p:cNvPr id="166" name="Right Arrow 165"/>
            <p:cNvSpPr/>
            <p:nvPr/>
          </p:nvSpPr>
          <p:spPr>
            <a:xfrm rot="2219255">
              <a:off x="3970360" y="1873908"/>
              <a:ext cx="2269523" cy="75817"/>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en-US" sz="900"/>
            </a:p>
          </p:txBody>
        </p:sp>
        <p:sp>
          <p:nvSpPr>
            <p:cNvPr id="167" name="Right Arrow 166"/>
            <p:cNvSpPr/>
            <p:nvPr/>
          </p:nvSpPr>
          <p:spPr>
            <a:xfrm rot="578016">
              <a:off x="4192763" y="1424059"/>
              <a:ext cx="2711803" cy="78345"/>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en-US" sz="900"/>
            </a:p>
          </p:txBody>
        </p:sp>
        <p:sp>
          <p:nvSpPr>
            <p:cNvPr id="168" name="Right Arrow 167"/>
            <p:cNvSpPr/>
            <p:nvPr/>
          </p:nvSpPr>
          <p:spPr>
            <a:xfrm rot="21015365">
              <a:off x="4195291" y="860484"/>
              <a:ext cx="3788434" cy="83398"/>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endParaRPr lang="en-US" sz="900"/>
            </a:p>
          </p:txBody>
        </p:sp>
        <p:grpSp>
          <p:nvGrpSpPr>
            <p:cNvPr id="236584" name="Group 29"/>
            <p:cNvGrpSpPr>
              <a:grpSpLocks/>
            </p:cNvGrpSpPr>
            <p:nvPr/>
          </p:nvGrpSpPr>
          <p:grpSpPr bwMode="auto">
            <a:xfrm>
              <a:off x="3002110" y="2707123"/>
              <a:ext cx="1734538" cy="971816"/>
              <a:chOff x="225425" y="3688398"/>
              <a:chExt cx="2413520" cy="1352232"/>
            </a:xfrm>
          </p:grpSpPr>
          <p:sp>
            <p:nvSpPr>
              <p:cNvPr id="170" name="Rounded Rectangle 169"/>
              <p:cNvSpPr/>
              <p:nvPr/>
            </p:nvSpPr>
            <p:spPr>
              <a:xfrm>
                <a:off x="225830" y="3689479"/>
                <a:ext cx="2299869" cy="1350349"/>
              </a:xfrm>
              <a:prstGeom prst="roundRect">
                <a:avLst>
                  <a:gd name="adj" fmla="val 9060"/>
                </a:avLst>
              </a:prstGeom>
              <a:gradFill>
                <a:gsLst>
                  <a:gs pos="63000">
                    <a:schemeClr val="bg1"/>
                  </a:gs>
                  <a:gs pos="100000">
                    <a:schemeClr val="bg1">
                      <a:lumMod val="85000"/>
                    </a:schemeClr>
                  </a:gs>
                </a:gsLst>
                <a:lin ang="5400000" scaled="0"/>
              </a:gradFill>
              <a:ln w="25400">
                <a:solidFill>
                  <a:schemeClr val="accent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900" dirty="0">
                  <a:solidFill>
                    <a:schemeClr val="tx1"/>
                  </a:solidFill>
                </a:endParaRPr>
              </a:p>
            </p:txBody>
          </p:sp>
          <p:pic>
            <p:nvPicPr>
              <p:cNvPr id="236590" name="Picture 170"/>
              <p:cNvPicPr>
                <a:picLocks noChangeAspect="1"/>
              </p:cNvPicPr>
              <p:nvPr/>
            </p:nvPicPr>
            <p:blipFill>
              <a:blip r:embed="rId4">
                <a:clrChange>
                  <a:clrFrom>
                    <a:srgbClr val="FFFFFF"/>
                  </a:clrFrom>
                  <a:clrTo>
                    <a:srgbClr val="FFFFFF">
                      <a:alpha val="0"/>
                    </a:srgbClr>
                  </a:clrTo>
                </a:clrChange>
              </a:blip>
              <a:srcRect/>
              <a:stretch>
                <a:fillRect/>
              </a:stretch>
            </p:blipFill>
            <p:spPr bwMode="auto">
              <a:xfrm>
                <a:off x="748185" y="4170338"/>
                <a:ext cx="1255084" cy="815805"/>
              </a:xfrm>
              <a:prstGeom prst="rect">
                <a:avLst/>
              </a:prstGeom>
              <a:noFill/>
              <a:ln w="9525">
                <a:noFill/>
                <a:miter lim="800000"/>
                <a:headEnd/>
                <a:tailEnd/>
              </a:ln>
            </p:spPr>
          </p:pic>
          <p:sp>
            <p:nvSpPr>
              <p:cNvPr id="236591" name="Rectangle 171"/>
              <p:cNvSpPr>
                <a:spLocks noChangeArrowheads="1"/>
              </p:cNvSpPr>
              <p:nvPr/>
            </p:nvSpPr>
            <p:spPr bwMode="auto">
              <a:xfrm>
                <a:off x="514754" y="3699828"/>
                <a:ext cx="2124191" cy="477251"/>
              </a:xfrm>
              <a:prstGeom prst="rect">
                <a:avLst/>
              </a:prstGeom>
              <a:noFill/>
              <a:ln w="9525">
                <a:noFill/>
                <a:miter lim="800000"/>
                <a:headEnd/>
                <a:tailEnd/>
              </a:ln>
            </p:spPr>
            <p:txBody>
              <a:bodyPr wrap="none">
                <a:spAutoFit/>
              </a:bodyPr>
              <a:lstStyle/>
              <a:p>
                <a:r>
                  <a:rPr lang="en-US" sz="800" b="1">
                    <a:solidFill>
                      <a:schemeClr val="accent1"/>
                    </a:solidFill>
                  </a:rPr>
                  <a:t>Passive Copper</a:t>
                </a:r>
              </a:p>
            </p:txBody>
          </p:sp>
        </p:grpSp>
        <p:grpSp>
          <p:nvGrpSpPr>
            <p:cNvPr id="236585" name="Group 32"/>
            <p:cNvGrpSpPr>
              <a:grpSpLocks/>
            </p:cNvGrpSpPr>
            <p:nvPr/>
          </p:nvGrpSpPr>
          <p:grpSpPr bwMode="auto">
            <a:xfrm>
              <a:off x="3002109" y="883472"/>
              <a:ext cx="1628645" cy="957274"/>
              <a:chOff x="3421697" y="3688398"/>
              <a:chExt cx="2300605" cy="1352232"/>
            </a:xfrm>
          </p:grpSpPr>
          <p:sp>
            <p:nvSpPr>
              <p:cNvPr id="174" name="Rounded Rectangle 173"/>
              <p:cNvSpPr/>
              <p:nvPr/>
            </p:nvSpPr>
            <p:spPr>
              <a:xfrm>
                <a:off x="3422111" y="3688054"/>
                <a:ext cx="2299110" cy="1353012"/>
              </a:xfrm>
              <a:prstGeom prst="roundRect">
                <a:avLst>
                  <a:gd name="adj" fmla="val 9060"/>
                </a:avLst>
              </a:prstGeom>
              <a:gradFill>
                <a:gsLst>
                  <a:gs pos="63000">
                    <a:schemeClr val="bg1"/>
                  </a:gs>
                  <a:gs pos="100000">
                    <a:schemeClr val="bg1">
                      <a:lumMod val="85000"/>
                    </a:schemeClr>
                  </a:gs>
                </a:gsLst>
                <a:lin ang="5400000" scaled="0"/>
              </a:gradFill>
              <a:ln w="25400">
                <a:solidFill>
                  <a:schemeClr val="accent6"/>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900" dirty="0">
                  <a:solidFill>
                    <a:schemeClr val="tx1"/>
                  </a:solidFill>
                </a:endParaRPr>
              </a:p>
            </p:txBody>
          </p:sp>
          <p:pic>
            <p:nvPicPr>
              <p:cNvPr id="236587" name="Picture 174"/>
              <p:cNvPicPr>
                <a:picLocks noChangeAspect="1"/>
              </p:cNvPicPr>
              <p:nvPr/>
            </p:nvPicPr>
            <p:blipFill>
              <a:blip r:embed="rId5">
                <a:clrChange>
                  <a:clrFrom>
                    <a:srgbClr val="FFFFFF"/>
                  </a:clrFrom>
                  <a:clrTo>
                    <a:srgbClr val="FFFFFF">
                      <a:alpha val="0"/>
                    </a:srgbClr>
                  </a:clrTo>
                </a:clrChange>
              </a:blip>
              <a:srcRect t="16789" b="16443"/>
              <a:stretch>
                <a:fillRect/>
              </a:stretch>
            </p:blipFill>
            <p:spPr bwMode="auto">
              <a:xfrm>
                <a:off x="3849881" y="4090383"/>
                <a:ext cx="1444236" cy="861414"/>
              </a:xfrm>
              <a:prstGeom prst="rect">
                <a:avLst/>
              </a:prstGeom>
              <a:noFill/>
              <a:ln w="9525">
                <a:noFill/>
                <a:miter lim="800000"/>
                <a:headEnd/>
                <a:tailEnd/>
              </a:ln>
            </p:spPr>
          </p:pic>
          <p:sp>
            <p:nvSpPr>
              <p:cNvPr id="236588" name="Rectangle 175"/>
              <p:cNvSpPr>
                <a:spLocks noChangeArrowheads="1"/>
              </p:cNvSpPr>
              <p:nvPr/>
            </p:nvSpPr>
            <p:spPr bwMode="auto">
              <a:xfrm>
                <a:off x="3892166" y="3699829"/>
                <a:ext cx="1741895" cy="484501"/>
              </a:xfrm>
              <a:prstGeom prst="rect">
                <a:avLst/>
              </a:prstGeom>
              <a:noFill/>
              <a:ln w="9525">
                <a:noFill/>
                <a:miter lim="800000"/>
                <a:headEnd/>
                <a:tailEnd/>
              </a:ln>
            </p:spPr>
            <p:txBody>
              <a:bodyPr wrap="none">
                <a:spAutoFit/>
              </a:bodyPr>
              <a:lstStyle/>
              <a:p>
                <a:r>
                  <a:rPr lang="en-US" sz="800" b="1">
                    <a:solidFill>
                      <a:schemeClr val="accent1"/>
                    </a:solidFill>
                  </a:rPr>
                  <a:t>Active Fiber</a:t>
                </a:r>
              </a:p>
            </p:txBody>
          </p:sp>
        </p:grpSp>
      </p:grpSp>
      <p:sp>
        <p:nvSpPr>
          <p:cNvPr id="178" name="Slide Number Placeholder 177"/>
          <p:cNvSpPr>
            <a:spLocks noGrp="1"/>
          </p:cNvSpPr>
          <p:nvPr>
            <p:ph type="sldNum" sz="quarter" idx="13"/>
          </p:nvPr>
        </p:nvSpPr>
        <p:spPr/>
        <p:txBody>
          <a:bodyPr/>
          <a:lstStyle/>
          <a:p>
            <a:pPr>
              <a:defRPr/>
            </a:pPr>
            <a:fld id="{E1A8D78F-0B42-46A5-995E-48AD8F2BD046}" type="slidenum">
              <a:rPr lang="en-US">
                <a:solidFill>
                  <a:schemeClr val="accent1"/>
                </a:solidFill>
                <a:latin typeface="+mj-lt"/>
              </a:rPr>
              <a:pPr>
                <a:defRPr/>
              </a:pPr>
              <a:t>93</a:t>
            </a:fld>
            <a:endParaRPr lang="en-US" dirty="0">
              <a:solidFill>
                <a:schemeClr val="accent1"/>
              </a:solidFill>
              <a:latin typeface="+mj-lt"/>
            </a:endParaRPr>
          </a:p>
        </p:txBody>
      </p:sp>
      <p:pic>
        <p:nvPicPr>
          <p:cNvPr id="236550" name="Picture 2"/>
          <p:cNvPicPr>
            <a:picLocks noChangeAspect="1" noChangeArrowheads="1"/>
          </p:cNvPicPr>
          <p:nvPr/>
        </p:nvPicPr>
        <p:blipFill>
          <a:blip r:embed="rId6"/>
          <a:srcRect l="11230" r="13271"/>
          <a:stretch>
            <a:fillRect/>
          </a:stretch>
        </p:blipFill>
        <p:spPr bwMode="auto">
          <a:xfrm>
            <a:off x="3325813" y="2743200"/>
            <a:ext cx="1169987" cy="6096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Title 2"/>
          <p:cNvSpPr>
            <a:spLocks noGrp="1"/>
          </p:cNvSpPr>
          <p:nvPr>
            <p:ph type="title"/>
          </p:nvPr>
        </p:nvSpPr>
        <p:spPr>
          <a:xfrm>
            <a:off x="179388" y="1447800"/>
            <a:ext cx="8820150" cy="1676400"/>
          </a:xfrm>
        </p:spPr>
        <p:txBody>
          <a:bodyPr/>
          <a:lstStyle/>
          <a:p>
            <a:r>
              <a:rPr smtClean="0">
                <a:cs typeface="Arial" charset="0"/>
              </a:rPr>
              <a:t>VPLS / H-VPLS</a:t>
            </a:r>
          </a:p>
        </p:txBody>
      </p:sp>
    </p:spTree>
  </p:cSld>
  <p:clrMapOvr>
    <a:masterClrMapping/>
  </p:clrMapOvr>
  <p:transition spd="med">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7" name="Picture 6"/>
          <p:cNvPicPr>
            <a:picLocks noChangeAspect="1" noChangeArrowheads="1"/>
          </p:cNvPicPr>
          <p:nvPr/>
        </p:nvPicPr>
        <p:blipFill>
          <a:blip r:embed="rId2"/>
          <a:srcRect/>
          <a:stretch>
            <a:fillRect/>
          </a:stretch>
        </p:blipFill>
        <p:spPr bwMode="auto">
          <a:xfrm>
            <a:off x="2165350" y="2643188"/>
            <a:ext cx="5178425" cy="3790950"/>
          </a:xfrm>
          <a:prstGeom prst="rect">
            <a:avLst/>
          </a:prstGeom>
          <a:noFill/>
          <a:ln w="9525">
            <a:noFill/>
            <a:miter lim="800000"/>
            <a:headEnd/>
            <a:tailEnd/>
          </a:ln>
        </p:spPr>
      </p:pic>
      <p:pic>
        <p:nvPicPr>
          <p:cNvPr id="239618" name="Picture 6"/>
          <p:cNvPicPr>
            <a:picLocks noChangeAspect="1" noChangeArrowheads="1"/>
          </p:cNvPicPr>
          <p:nvPr/>
        </p:nvPicPr>
        <p:blipFill>
          <a:blip r:embed="rId2"/>
          <a:srcRect/>
          <a:stretch>
            <a:fillRect/>
          </a:stretch>
        </p:blipFill>
        <p:spPr bwMode="auto">
          <a:xfrm>
            <a:off x="6880225" y="4953000"/>
            <a:ext cx="1868488" cy="1171575"/>
          </a:xfrm>
          <a:prstGeom prst="rect">
            <a:avLst/>
          </a:prstGeom>
          <a:noFill/>
          <a:ln w="9525">
            <a:noFill/>
            <a:miter lim="800000"/>
            <a:headEnd/>
            <a:tailEnd/>
          </a:ln>
        </p:spPr>
      </p:pic>
      <p:pic>
        <p:nvPicPr>
          <p:cNvPr id="239619" name="Picture 6"/>
          <p:cNvPicPr>
            <a:picLocks noChangeAspect="1" noChangeArrowheads="1"/>
          </p:cNvPicPr>
          <p:nvPr/>
        </p:nvPicPr>
        <p:blipFill>
          <a:blip r:embed="rId2"/>
          <a:srcRect/>
          <a:stretch>
            <a:fillRect/>
          </a:stretch>
        </p:blipFill>
        <p:spPr bwMode="auto">
          <a:xfrm>
            <a:off x="6048375" y="2592388"/>
            <a:ext cx="2049463" cy="1173162"/>
          </a:xfrm>
          <a:prstGeom prst="rect">
            <a:avLst/>
          </a:prstGeom>
          <a:noFill/>
          <a:ln w="9525">
            <a:noFill/>
            <a:miter lim="800000"/>
            <a:headEnd/>
            <a:tailEnd/>
          </a:ln>
        </p:spPr>
      </p:pic>
      <p:pic>
        <p:nvPicPr>
          <p:cNvPr id="239620" name="Picture 6"/>
          <p:cNvPicPr>
            <a:picLocks noChangeAspect="1" noChangeArrowheads="1"/>
          </p:cNvPicPr>
          <p:nvPr/>
        </p:nvPicPr>
        <p:blipFill>
          <a:blip r:embed="rId2"/>
          <a:srcRect/>
          <a:stretch>
            <a:fillRect/>
          </a:stretch>
        </p:blipFill>
        <p:spPr bwMode="auto">
          <a:xfrm>
            <a:off x="688975" y="4491038"/>
            <a:ext cx="2047875" cy="1171575"/>
          </a:xfrm>
          <a:prstGeom prst="rect">
            <a:avLst/>
          </a:prstGeom>
          <a:noFill/>
          <a:ln w="9525">
            <a:noFill/>
            <a:miter lim="800000"/>
            <a:headEnd/>
            <a:tailEnd/>
          </a:ln>
        </p:spPr>
      </p:pic>
      <p:pic>
        <p:nvPicPr>
          <p:cNvPr id="239621" name="Picture 6"/>
          <p:cNvPicPr>
            <a:picLocks noChangeAspect="1" noChangeArrowheads="1"/>
          </p:cNvPicPr>
          <p:nvPr/>
        </p:nvPicPr>
        <p:blipFill>
          <a:blip r:embed="rId2"/>
          <a:srcRect/>
          <a:stretch>
            <a:fillRect/>
          </a:stretch>
        </p:blipFill>
        <p:spPr bwMode="auto">
          <a:xfrm>
            <a:off x="1243013" y="2176463"/>
            <a:ext cx="2047875" cy="1171575"/>
          </a:xfrm>
          <a:prstGeom prst="rect">
            <a:avLst/>
          </a:prstGeom>
          <a:noFill/>
          <a:ln w="9525">
            <a:noFill/>
            <a:miter lim="800000"/>
            <a:headEnd/>
            <a:tailEnd/>
          </a:ln>
        </p:spPr>
      </p:pic>
      <p:cxnSp>
        <p:nvCxnSpPr>
          <p:cNvPr id="169" name="Straight Connector 168"/>
          <p:cNvCxnSpPr/>
          <p:nvPr/>
        </p:nvCxnSpPr>
        <p:spPr>
          <a:xfrm flipV="1">
            <a:off x="6381532" y="3130786"/>
            <a:ext cx="715485" cy="818071"/>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4995521" y="2995645"/>
            <a:ext cx="1885472" cy="13468"/>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39624" name="Text Box 45"/>
          <p:cNvSpPr txBox="1">
            <a:spLocks noChangeArrowheads="1"/>
          </p:cNvSpPr>
          <p:nvPr/>
        </p:nvSpPr>
        <p:spPr bwMode="auto">
          <a:xfrm>
            <a:off x="5214938" y="4454525"/>
            <a:ext cx="1390650" cy="307975"/>
          </a:xfrm>
          <a:prstGeom prst="rect">
            <a:avLst/>
          </a:prstGeom>
          <a:noFill/>
          <a:ln w="28575">
            <a:noFill/>
            <a:prstDash val="dash"/>
            <a:miter lim="800000"/>
            <a:headEnd/>
            <a:tailEnd/>
          </a:ln>
        </p:spPr>
        <p:txBody>
          <a:bodyPr wrap="none">
            <a:spAutoFit/>
          </a:bodyPr>
          <a:lstStyle/>
          <a:p>
            <a:r>
              <a:rPr lang="fi-FI" sz="1400" b="1"/>
              <a:t>H-VPLS MPLS</a:t>
            </a:r>
            <a:endParaRPr lang="en-US" sz="1400" b="1"/>
          </a:p>
        </p:txBody>
      </p:sp>
      <p:cxnSp>
        <p:nvCxnSpPr>
          <p:cNvPr id="166" name="Straight Connector 165"/>
          <p:cNvCxnSpPr/>
          <p:nvPr/>
        </p:nvCxnSpPr>
        <p:spPr>
          <a:xfrm flipV="1">
            <a:off x="2222296" y="4010996"/>
            <a:ext cx="698257" cy="1015813"/>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5476001" y="3916180"/>
            <a:ext cx="540896" cy="1"/>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39627" name="Text Box 45"/>
          <p:cNvSpPr txBox="1">
            <a:spLocks noChangeArrowheads="1"/>
          </p:cNvSpPr>
          <p:nvPr/>
        </p:nvSpPr>
        <p:spPr bwMode="auto">
          <a:xfrm>
            <a:off x="3098800" y="4965700"/>
            <a:ext cx="425450" cy="307975"/>
          </a:xfrm>
          <a:prstGeom prst="rect">
            <a:avLst/>
          </a:prstGeom>
          <a:noFill/>
          <a:ln w="28575">
            <a:noFill/>
            <a:prstDash val="dash"/>
            <a:miter lim="800000"/>
            <a:headEnd/>
            <a:tailEnd/>
          </a:ln>
        </p:spPr>
        <p:txBody>
          <a:bodyPr wrap="none">
            <a:spAutoFit/>
          </a:bodyPr>
          <a:lstStyle/>
          <a:p>
            <a:r>
              <a:rPr lang="fi-FI" sz="1400" b="1"/>
              <a:t>PE</a:t>
            </a:r>
            <a:endParaRPr lang="en-US" sz="1400" b="1"/>
          </a:p>
        </p:txBody>
      </p:sp>
      <p:cxnSp>
        <p:nvCxnSpPr>
          <p:cNvPr id="167" name="Straight Connector 166"/>
          <p:cNvCxnSpPr/>
          <p:nvPr/>
        </p:nvCxnSpPr>
        <p:spPr>
          <a:xfrm>
            <a:off x="2423536" y="2786121"/>
            <a:ext cx="497017" cy="1130059"/>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39629" name="Text Box 45"/>
          <p:cNvSpPr txBox="1">
            <a:spLocks noChangeArrowheads="1"/>
          </p:cNvSpPr>
          <p:nvPr/>
        </p:nvSpPr>
        <p:spPr bwMode="auto">
          <a:xfrm>
            <a:off x="5513388" y="4975225"/>
            <a:ext cx="423862" cy="307975"/>
          </a:xfrm>
          <a:prstGeom prst="rect">
            <a:avLst/>
          </a:prstGeom>
          <a:noFill/>
          <a:ln w="28575">
            <a:noFill/>
            <a:prstDash val="dash"/>
            <a:miter lim="800000"/>
            <a:headEnd/>
            <a:tailEnd/>
          </a:ln>
        </p:spPr>
        <p:txBody>
          <a:bodyPr wrap="none">
            <a:spAutoFit/>
          </a:bodyPr>
          <a:lstStyle/>
          <a:p>
            <a:r>
              <a:rPr lang="fi-FI" sz="1400" b="1"/>
              <a:t>PE</a:t>
            </a:r>
            <a:endParaRPr lang="en-US" sz="1400" b="1"/>
          </a:p>
        </p:txBody>
      </p:sp>
      <p:sp>
        <p:nvSpPr>
          <p:cNvPr id="239630" name="Line 17"/>
          <p:cNvSpPr>
            <a:spLocks noChangeShapeType="1"/>
          </p:cNvSpPr>
          <p:nvPr/>
        </p:nvSpPr>
        <p:spPr bwMode="auto">
          <a:xfrm flipV="1">
            <a:off x="4437063" y="4011613"/>
            <a:ext cx="427037" cy="0"/>
          </a:xfrm>
          <a:prstGeom prst="line">
            <a:avLst/>
          </a:prstGeom>
          <a:noFill/>
          <a:ln w="19050">
            <a:solidFill>
              <a:srgbClr val="0000FF"/>
            </a:solidFill>
            <a:round/>
            <a:headEnd type="triangle" w="sm" len="med"/>
            <a:tailEnd type="triangle" w="sm" len="med"/>
          </a:ln>
        </p:spPr>
        <p:txBody>
          <a:bodyPr wrap="none" anchor="ctr"/>
          <a:lstStyle/>
          <a:p>
            <a:endParaRPr lang="ru-RU"/>
          </a:p>
        </p:txBody>
      </p:sp>
      <p:sp>
        <p:nvSpPr>
          <p:cNvPr id="239631" name="Line 17"/>
          <p:cNvSpPr>
            <a:spLocks noChangeShapeType="1"/>
          </p:cNvSpPr>
          <p:nvPr/>
        </p:nvSpPr>
        <p:spPr bwMode="auto">
          <a:xfrm flipH="1">
            <a:off x="4787900" y="4278313"/>
            <a:ext cx="282575" cy="306387"/>
          </a:xfrm>
          <a:prstGeom prst="line">
            <a:avLst/>
          </a:prstGeom>
          <a:noFill/>
          <a:ln w="19050">
            <a:solidFill>
              <a:srgbClr val="0000FF"/>
            </a:solidFill>
            <a:round/>
            <a:headEnd type="triangle" w="sm" len="med"/>
            <a:tailEnd type="triangle" w="sm" len="med"/>
          </a:ln>
        </p:spPr>
        <p:txBody>
          <a:bodyPr wrap="none" anchor="ctr"/>
          <a:lstStyle/>
          <a:p>
            <a:endParaRPr lang="ru-RU"/>
          </a:p>
        </p:txBody>
      </p:sp>
      <p:sp>
        <p:nvSpPr>
          <p:cNvPr id="239632" name="Text Box 45"/>
          <p:cNvSpPr txBox="1">
            <a:spLocks noChangeArrowheads="1"/>
          </p:cNvSpPr>
          <p:nvPr/>
        </p:nvSpPr>
        <p:spPr bwMode="auto">
          <a:xfrm>
            <a:off x="3681413" y="3541713"/>
            <a:ext cx="301625" cy="307975"/>
          </a:xfrm>
          <a:prstGeom prst="rect">
            <a:avLst/>
          </a:prstGeom>
          <a:noFill/>
          <a:ln w="28575">
            <a:noFill/>
            <a:prstDash val="dash"/>
            <a:miter lim="800000"/>
            <a:headEnd/>
            <a:tailEnd/>
          </a:ln>
        </p:spPr>
        <p:txBody>
          <a:bodyPr wrap="none">
            <a:spAutoFit/>
          </a:bodyPr>
          <a:lstStyle/>
          <a:p>
            <a:r>
              <a:rPr lang="fi-FI" sz="1400" b="1"/>
              <a:t>P</a:t>
            </a:r>
            <a:endParaRPr lang="en-US" sz="1400" b="1"/>
          </a:p>
        </p:txBody>
      </p:sp>
      <p:sp>
        <p:nvSpPr>
          <p:cNvPr id="239633" name="Line 17"/>
          <p:cNvSpPr>
            <a:spLocks noChangeShapeType="1"/>
          </p:cNvSpPr>
          <p:nvPr/>
        </p:nvSpPr>
        <p:spPr bwMode="auto">
          <a:xfrm>
            <a:off x="4173538" y="4278313"/>
            <a:ext cx="263525" cy="306387"/>
          </a:xfrm>
          <a:prstGeom prst="line">
            <a:avLst/>
          </a:prstGeom>
          <a:noFill/>
          <a:ln w="19050">
            <a:solidFill>
              <a:srgbClr val="0000FF"/>
            </a:solidFill>
            <a:round/>
            <a:headEnd type="triangle" w="sm" len="med"/>
            <a:tailEnd type="triangle" w="sm" len="med"/>
          </a:ln>
        </p:spPr>
        <p:txBody>
          <a:bodyPr wrap="none" anchor="ctr"/>
          <a:lstStyle/>
          <a:p>
            <a:endParaRPr lang="ru-RU"/>
          </a:p>
        </p:txBody>
      </p:sp>
      <p:sp>
        <p:nvSpPr>
          <p:cNvPr id="239634" name="Text Box 45"/>
          <p:cNvSpPr txBox="1">
            <a:spLocks noChangeArrowheads="1"/>
          </p:cNvSpPr>
          <p:nvPr/>
        </p:nvSpPr>
        <p:spPr bwMode="auto">
          <a:xfrm>
            <a:off x="5232400" y="3544888"/>
            <a:ext cx="301625" cy="307975"/>
          </a:xfrm>
          <a:prstGeom prst="rect">
            <a:avLst/>
          </a:prstGeom>
          <a:noFill/>
          <a:ln w="28575">
            <a:noFill/>
            <a:prstDash val="dash"/>
            <a:miter lim="800000"/>
            <a:headEnd/>
            <a:tailEnd/>
          </a:ln>
        </p:spPr>
        <p:txBody>
          <a:bodyPr wrap="none">
            <a:spAutoFit/>
          </a:bodyPr>
          <a:lstStyle/>
          <a:p>
            <a:r>
              <a:rPr lang="fi-FI" sz="1400" b="1"/>
              <a:t>P</a:t>
            </a:r>
            <a:endParaRPr lang="en-US" sz="1400" b="1"/>
          </a:p>
        </p:txBody>
      </p:sp>
      <p:sp>
        <p:nvSpPr>
          <p:cNvPr id="239635" name="Text Box 45"/>
          <p:cNvSpPr txBox="1">
            <a:spLocks noChangeArrowheads="1"/>
          </p:cNvSpPr>
          <p:nvPr/>
        </p:nvSpPr>
        <p:spPr bwMode="auto">
          <a:xfrm>
            <a:off x="4787900" y="4953000"/>
            <a:ext cx="301625" cy="306388"/>
          </a:xfrm>
          <a:prstGeom prst="rect">
            <a:avLst/>
          </a:prstGeom>
          <a:noFill/>
          <a:ln w="28575">
            <a:noFill/>
            <a:prstDash val="dash"/>
            <a:miter lim="800000"/>
            <a:headEnd/>
            <a:tailEnd/>
          </a:ln>
        </p:spPr>
        <p:txBody>
          <a:bodyPr wrap="none">
            <a:spAutoFit/>
          </a:bodyPr>
          <a:lstStyle/>
          <a:p>
            <a:r>
              <a:rPr lang="fi-FI" sz="1400" b="1"/>
              <a:t>P</a:t>
            </a:r>
            <a:endParaRPr lang="en-US" sz="1400" b="1"/>
          </a:p>
        </p:txBody>
      </p:sp>
      <p:cxnSp>
        <p:nvCxnSpPr>
          <p:cNvPr id="153" name="Straight Connector 152"/>
          <p:cNvCxnSpPr/>
          <p:nvPr/>
        </p:nvCxnSpPr>
        <p:spPr>
          <a:xfrm flipV="1">
            <a:off x="3291602" y="4010995"/>
            <a:ext cx="540896" cy="1"/>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5584849" y="5490399"/>
            <a:ext cx="1997228" cy="8342"/>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4844056" y="4876400"/>
            <a:ext cx="540896" cy="478401"/>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V="1">
            <a:off x="3781505" y="4202673"/>
            <a:ext cx="130507" cy="1025995"/>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50" name="Text Box 45"/>
          <p:cNvSpPr txBox="1">
            <a:spLocks noChangeArrowheads="1"/>
          </p:cNvSpPr>
          <p:nvPr/>
        </p:nvSpPr>
        <p:spPr bwMode="auto">
          <a:xfrm>
            <a:off x="7091363" y="4826000"/>
            <a:ext cx="954087" cy="254000"/>
          </a:xfrm>
          <a:prstGeom prst="rect">
            <a:avLst/>
          </a:prstGeom>
          <a:noFill/>
          <a:ln w="28575">
            <a:noFill/>
            <a:prstDash val="dash"/>
            <a:miter lim="800000"/>
            <a:headEnd/>
            <a:tailEnd/>
          </a:ln>
          <a:effectLst/>
        </p:spPr>
        <p:txBody>
          <a:bodyPr wrap="none">
            <a:spAutoFit/>
          </a:bodyPr>
          <a:lstStyle/>
          <a:p>
            <a:pPr fontAlgn="auto">
              <a:spcBef>
                <a:spcPts val="0"/>
              </a:spcBef>
              <a:defRPr/>
            </a:pPr>
            <a:r>
              <a:rPr lang="en-US" sz="1050" b="1" dirty="0">
                <a:latin typeface="+mn-lt"/>
              </a:rPr>
              <a:t>Customer A</a:t>
            </a:r>
            <a:endParaRPr lang="en-US" sz="1400" b="1" dirty="0">
              <a:latin typeface="+mn-lt"/>
            </a:endParaRPr>
          </a:p>
        </p:txBody>
      </p:sp>
      <p:cxnSp>
        <p:nvCxnSpPr>
          <p:cNvPr id="155" name="Straight Connector 154"/>
          <p:cNvCxnSpPr/>
          <p:nvPr/>
        </p:nvCxnSpPr>
        <p:spPr>
          <a:xfrm flipV="1">
            <a:off x="3912012" y="4920311"/>
            <a:ext cx="525719" cy="365881"/>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4173603" y="3122553"/>
            <a:ext cx="403134" cy="720082"/>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157" name="Straight Connector 156"/>
          <p:cNvCxnSpPr>
            <a:endCxn id="132" idx="0"/>
          </p:cNvCxnSpPr>
          <p:nvPr/>
        </p:nvCxnSpPr>
        <p:spPr>
          <a:xfrm>
            <a:off x="4962185" y="3130786"/>
            <a:ext cx="252268" cy="697228"/>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pic>
        <p:nvPicPr>
          <p:cNvPr id="239644" name="Picture 130" descr="1206557217681936740Tombigel_green_router.svg.med.png"/>
          <p:cNvPicPr>
            <a:picLocks noChangeAspect="1"/>
          </p:cNvPicPr>
          <p:nvPr/>
        </p:nvPicPr>
        <p:blipFill>
          <a:blip r:embed="rId3"/>
          <a:srcRect/>
          <a:stretch>
            <a:fillRect/>
          </a:stretch>
        </p:blipFill>
        <p:spPr bwMode="auto">
          <a:xfrm>
            <a:off x="5292725" y="5253038"/>
            <a:ext cx="741363" cy="492125"/>
          </a:xfrm>
          <a:prstGeom prst="rect">
            <a:avLst/>
          </a:prstGeom>
          <a:noFill/>
          <a:ln w="9525">
            <a:noFill/>
            <a:miter lim="800000"/>
            <a:headEnd/>
            <a:tailEnd/>
          </a:ln>
        </p:spPr>
      </p:pic>
      <p:pic>
        <p:nvPicPr>
          <p:cNvPr id="239645" name="Picture 149" descr="1206557217681936740Tombigel_green_router.svg.med.png"/>
          <p:cNvPicPr>
            <a:picLocks noChangeAspect="1"/>
          </p:cNvPicPr>
          <p:nvPr/>
        </p:nvPicPr>
        <p:blipFill>
          <a:blip r:embed="rId3"/>
          <a:srcRect/>
          <a:stretch>
            <a:fillRect/>
          </a:stretch>
        </p:blipFill>
        <p:spPr bwMode="auto">
          <a:xfrm>
            <a:off x="4443413" y="2762250"/>
            <a:ext cx="741362" cy="492125"/>
          </a:xfrm>
          <a:prstGeom prst="rect">
            <a:avLst/>
          </a:prstGeom>
          <a:noFill/>
          <a:ln w="9525">
            <a:noFill/>
            <a:miter lim="800000"/>
            <a:headEnd/>
            <a:tailEnd/>
          </a:ln>
        </p:spPr>
      </p:pic>
      <p:pic>
        <p:nvPicPr>
          <p:cNvPr id="239646" name="Picture 150" descr="1206557217681936740Tombigel_green_router.svg.med.png"/>
          <p:cNvPicPr>
            <a:picLocks noChangeAspect="1"/>
          </p:cNvPicPr>
          <p:nvPr/>
        </p:nvPicPr>
        <p:blipFill>
          <a:blip r:embed="rId3"/>
          <a:srcRect/>
          <a:stretch>
            <a:fillRect/>
          </a:stretch>
        </p:blipFill>
        <p:spPr bwMode="auto">
          <a:xfrm>
            <a:off x="5800725" y="3765550"/>
            <a:ext cx="741363" cy="490538"/>
          </a:xfrm>
          <a:prstGeom prst="rect">
            <a:avLst/>
          </a:prstGeom>
          <a:noFill/>
          <a:ln w="9525">
            <a:noFill/>
            <a:miter lim="800000"/>
            <a:headEnd/>
            <a:tailEnd/>
          </a:ln>
        </p:spPr>
      </p:pic>
      <p:pic>
        <p:nvPicPr>
          <p:cNvPr id="239647" name="Picture 132" descr="1206557217681936740Tombigel_green_router.svg.med.png"/>
          <p:cNvPicPr>
            <a:picLocks noChangeAspect="1"/>
          </p:cNvPicPr>
          <p:nvPr/>
        </p:nvPicPr>
        <p:blipFill>
          <a:blip r:embed="rId3"/>
          <a:srcRect/>
          <a:stretch>
            <a:fillRect/>
          </a:stretch>
        </p:blipFill>
        <p:spPr bwMode="auto">
          <a:xfrm>
            <a:off x="3698875" y="3843338"/>
            <a:ext cx="741363" cy="490537"/>
          </a:xfrm>
          <a:prstGeom prst="rect">
            <a:avLst/>
          </a:prstGeom>
          <a:noFill/>
          <a:ln w="9525">
            <a:noFill/>
            <a:miter lim="800000"/>
            <a:headEnd/>
            <a:tailEnd/>
          </a:ln>
        </p:spPr>
      </p:pic>
      <p:pic>
        <p:nvPicPr>
          <p:cNvPr id="239648" name="Picture 133" descr="1206557217681936740Tombigel_green_router.svg.med.png"/>
          <p:cNvPicPr>
            <a:picLocks noChangeAspect="1"/>
          </p:cNvPicPr>
          <p:nvPr/>
        </p:nvPicPr>
        <p:blipFill>
          <a:blip r:embed="rId3"/>
          <a:srcRect/>
          <a:stretch>
            <a:fillRect/>
          </a:stretch>
        </p:blipFill>
        <p:spPr bwMode="auto">
          <a:xfrm>
            <a:off x="3311525" y="5184775"/>
            <a:ext cx="739775" cy="490538"/>
          </a:xfrm>
          <a:prstGeom prst="rect">
            <a:avLst/>
          </a:prstGeom>
          <a:noFill/>
          <a:ln w="9525">
            <a:noFill/>
            <a:miter lim="800000"/>
            <a:headEnd/>
            <a:tailEnd/>
          </a:ln>
        </p:spPr>
      </p:pic>
      <p:pic>
        <p:nvPicPr>
          <p:cNvPr id="239649" name="Picture 135" descr="1206557217681936740Tombigel_green_router.svg.med.png"/>
          <p:cNvPicPr>
            <a:picLocks noChangeAspect="1"/>
          </p:cNvPicPr>
          <p:nvPr/>
        </p:nvPicPr>
        <p:blipFill>
          <a:blip r:embed="rId3"/>
          <a:srcRect/>
          <a:stretch>
            <a:fillRect/>
          </a:stretch>
        </p:blipFill>
        <p:spPr bwMode="auto">
          <a:xfrm>
            <a:off x="4237038" y="4584700"/>
            <a:ext cx="741362" cy="492125"/>
          </a:xfrm>
          <a:prstGeom prst="rect">
            <a:avLst/>
          </a:prstGeom>
          <a:noFill/>
          <a:ln w="9525">
            <a:noFill/>
            <a:miter lim="800000"/>
            <a:headEnd/>
            <a:tailEnd/>
          </a:ln>
        </p:spPr>
      </p:pic>
      <p:pic>
        <p:nvPicPr>
          <p:cNvPr id="239650" name="Picture 131" descr="1206557217681936740Tombigel_green_router.svg.med.png"/>
          <p:cNvPicPr>
            <a:picLocks noChangeAspect="1"/>
          </p:cNvPicPr>
          <p:nvPr/>
        </p:nvPicPr>
        <p:blipFill>
          <a:blip r:embed="rId3"/>
          <a:srcRect/>
          <a:stretch>
            <a:fillRect/>
          </a:stretch>
        </p:blipFill>
        <p:spPr bwMode="auto">
          <a:xfrm>
            <a:off x="4843463" y="3827463"/>
            <a:ext cx="741362" cy="492125"/>
          </a:xfrm>
          <a:prstGeom prst="rect">
            <a:avLst/>
          </a:prstGeom>
          <a:noFill/>
          <a:ln w="9525">
            <a:noFill/>
            <a:miter lim="800000"/>
            <a:headEnd/>
            <a:tailEnd/>
          </a:ln>
        </p:spPr>
      </p:pic>
      <p:pic>
        <p:nvPicPr>
          <p:cNvPr id="239651" name="Picture 148" descr="1206557217681936740Tombigel_green_router.svg.med.png"/>
          <p:cNvPicPr>
            <a:picLocks noChangeAspect="1"/>
          </p:cNvPicPr>
          <p:nvPr/>
        </p:nvPicPr>
        <p:blipFill>
          <a:blip r:embed="rId3"/>
          <a:srcRect/>
          <a:stretch>
            <a:fillRect/>
          </a:stretch>
        </p:blipFill>
        <p:spPr bwMode="auto">
          <a:xfrm>
            <a:off x="2736850" y="3816350"/>
            <a:ext cx="741363" cy="492125"/>
          </a:xfrm>
          <a:prstGeom prst="rect">
            <a:avLst/>
          </a:prstGeom>
          <a:noFill/>
          <a:ln w="9525">
            <a:noFill/>
            <a:miter lim="800000"/>
            <a:headEnd/>
            <a:tailEnd/>
          </a:ln>
        </p:spPr>
      </p:pic>
      <p:sp>
        <p:nvSpPr>
          <p:cNvPr id="239652" name="Text Box 45"/>
          <p:cNvSpPr txBox="1">
            <a:spLocks noChangeArrowheads="1"/>
          </p:cNvSpPr>
          <p:nvPr/>
        </p:nvSpPr>
        <p:spPr bwMode="auto">
          <a:xfrm>
            <a:off x="5726113" y="3535363"/>
            <a:ext cx="423862" cy="307975"/>
          </a:xfrm>
          <a:prstGeom prst="rect">
            <a:avLst/>
          </a:prstGeom>
          <a:noFill/>
          <a:ln w="28575">
            <a:noFill/>
            <a:prstDash val="dash"/>
            <a:miter lim="800000"/>
            <a:headEnd/>
            <a:tailEnd/>
          </a:ln>
        </p:spPr>
        <p:txBody>
          <a:bodyPr wrap="none">
            <a:spAutoFit/>
          </a:bodyPr>
          <a:lstStyle/>
          <a:p>
            <a:r>
              <a:rPr lang="fi-FI" sz="1400" b="1"/>
              <a:t>PE</a:t>
            </a:r>
            <a:endParaRPr lang="en-US" sz="1400" b="1"/>
          </a:p>
        </p:txBody>
      </p:sp>
      <p:cxnSp>
        <p:nvCxnSpPr>
          <p:cNvPr id="126" name="Straight Connector 125"/>
          <p:cNvCxnSpPr/>
          <p:nvPr/>
        </p:nvCxnSpPr>
        <p:spPr>
          <a:xfrm>
            <a:off x="2239022" y="5100985"/>
            <a:ext cx="1178655" cy="253816"/>
          </a:xfrm>
          <a:prstGeom prst="line">
            <a:avLst/>
          </a:prstGeom>
          <a:ln w="25400" cmpd="thickThin"/>
          <a:effectLst>
            <a:glow rad="139700">
              <a:schemeClr val="accent3">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127" name="Text Box 45"/>
          <p:cNvSpPr txBox="1">
            <a:spLocks noChangeArrowheads="1"/>
          </p:cNvSpPr>
          <p:nvPr/>
        </p:nvSpPr>
        <p:spPr bwMode="auto">
          <a:xfrm>
            <a:off x="1158875" y="4584700"/>
            <a:ext cx="954088" cy="254000"/>
          </a:xfrm>
          <a:prstGeom prst="rect">
            <a:avLst/>
          </a:prstGeom>
          <a:noFill/>
          <a:ln w="28575">
            <a:noFill/>
            <a:prstDash val="dash"/>
            <a:miter lim="800000"/>
            <a:headEnd/>
            <a:tailEnd/>
          </a:ln>
          <a:effectLst/>
        </p:spPr>
        <p:txBody>
          <a:bodyPr wrap="none">
            <a:spAutoFit/>
          </a:bodyPr>
          <a:lstStyle/>
          <a:p>
            <a:pPr fontAlgn="auto">
              <a:spcBef>
                <a:spcPts val="0"/>
              </a:spcBef>
              <a:defRPr/>
            </a:pPr>
            <a:r>
              <a:rPr lang="en-US" sz="1050" b="1" dirty="0">
                <a:latin typeface="+mn-lt"/>
              </a:rPr>
              <a:t>Customer A</a:t>
            </a:r>
            <a:endParaRPr lang="en-US" sz="1400" b="1" dirty="0">
              <a:latin typeface="+mn-lt"/>
            </a:endParaRPr>
          </a:p>
        </p:txBody>
      </p:sp>
      <p:pic>
        <p:nvPicPr>
          <p:cNvPr id="239655" name="Picture 134" descr="1206557217681936740Tombigel_green_router.svg.med.png"/>
          <p:cNvPicPr>
            <a:picLocks noChangeAspect="1"/>
          </p:cNvPicPr>
          <p:nvPr/>
        </p:nvPicPr>
        <p:blipFill>
          <a:blip r:embed="rId3"/>
          <a:srcRect/>
          <a:stretch>
            <a:fillRect/>
          </a:stretch>
        </p:blipFill>
        <p:spPr bwMode="auto">
          <a:xfrm>
            <a:off x="1974850" y="2420938"/>
            <a:ext cx="739775" cy="492125"/>
          </a:xfrm>
          <a:prstGeom prst="rect">
            <a:avLst/>
          </a:prstGeom>
          <a:noFill/>
          <a:ln w="9525">
            <a:noFill/>
            <a:miter lim="800000"/>
            <a:headEnd/>
            <a:tailEnd/>
          </a:ln>
        </p:spPr>
      </p:pic>
      <p:sp>
        <p:nvSpPr>
          <p:cNvPr id="239656" name="Text Box 45"/>
          <p:cNvSpPr txBox="1">
            <a:spLocks noChangeArrowheads="1"/>
          </p:cNvSpPr>
          <p:nvPr/>
        </p:nvSpPr>
        <p:spPr bwMode="auto">
          <a:xfrm>
            <a:off x="4075113" y="2701925"/>
            <a:ext cx="425450" cy="307975"/>
          </a:xfrm>
          <a:prstGeom prst="rect">
            <a:avLst/>
          </a:prstGeom>
          <a:noFill/>
          <a:ln w="28575">
            <a:noFill/>
            <a:prstDash val="dash"/>
            <a:miter lim="800000"/>
            <a:headEnd/>
            <a:tailEnd/>
          </a:ln>
        </p:spPr>
        <p:txBody>
          <a:bodyPr wrap="none">
            <a:spAutoFit/>
          </a:bodyPr>
          <a:lstStyle/>
          <a:p>
            <a:r>
              <a:rPr lang="fi-FI" sz="1400" b="1"/>
              <a:t>PE</a:t>
            </a:r>
            <a:endParaRPr lang="en-US" sz="1400" b="1"/>
          </a:p>
        </p:txBody>
      </p:sp>
      <p:sp>
        <p:nvSpPr>
          <p:cNvPr id="239657" name="Text Box 45"/>
          <p:cNvSpPr txBox="1">
            <a:spLocks noChangeArrowheads="1"/>
          </p:cNvSpPr>
          <p:nvPr/>
        </p:nvSpPr>
        <p:spPr bwMode="auto">
          <a:xfrm>
            <a:off x="2886075" y="3519488"/>
            <a:ext cx="425450" cy="307975"/>
          </a:xfrm>
          <a:prstGeom prst="rect">
            <a:avLst/>
          </a:prstGeom>
          <a:noFill/>
          <a:ln w="28575">
            <a:noFill/>
            <a:prstDash val="dash"/>
            <a:miter lim="800000"/>
            <a:headEnd/>
            <a:tailEnd/>
          </a:ln>
        </p:spPr>
        <p:txBody>
          <a:bodyPr wrap="none">
            <a:spAutoFit/>
          </a:bodyPr>
          <a:lstStyle/>
          <a:p>
            <a:r>
              <a:rPr lang="fi-FI" sz="1400" b="1"/>
              <a:t>PE</a:t>
            </a:r>
            <a:endParaRPr lang="en-US" sz="1400" b="1"/>
          </a:p>
        </p:txBody>
      </p:sp>
      <p:pic>
        <p:nvPicPr>
          <p:cNvPr id="239658" name="Picture 161" descr="1206557217681936740Tombigel_green_router.svg.med.png"/>
          <p:cNvPicPr>
            <a:picLocks noChangeAspect="1"/>
          </p:cNvPicPr>
          <p:nvPr/>
        </p:nvPicPr>
        <p:blipFill>
          <a:blip r:embed="rId3"/>
          <a:srcRect/>
          <a:stretch>
            <a:fillRect/>
          </a:stretch>
        </p:blipFill>
        <p:spPr bwMode="auto">
          <a:xfrm>
            <a:off x="1603375" y="4873625"/>
            <a:ext cx="741363" cy="490538"/>
          </a:xfrm>
          <a:prstGeom prst="rect">
            <a:avLst/>
          </a:prstGeom>
          <a:noFill/>
          <a:ln w="9525">
            <a:noFill/>
            <a:miter lim="800000"/>
            <a:headEnd/>
            <a:tailEnd/>
          </a:ln>
        </p:spPr>
      </p:pic>
      <p:pic>
        <p:nvPicPr>
          <p:cNvPr id="239659" name="Picture 162" descr="1206557217681936740Tombigel_green_router.svg.med.png"/>
          <p:cNvPicPr>
            <a:picLocks noChangeAspect="1"/>
          </p:cNvPicPr>
          <p:nvPr/>
        </p:nvPicPr>
        <p:blipFill>
          <a:blip r:embed="rId3"/>
          <a:srcRect/>
          <a:stretch>
            <a:fillRect/>
          </a:stretch>
        </p:blipFill>
        <p:spPr bwMode="auto">
          <a:xfrm>
            <a:off x="6737350" y="2857500"/>
            <a:ext cx="739775" cy="490538"/>
          </a:xfrm>
          <a:prstGeom prst="rect">
            <a:avLst/>
          </a:prstGeom>
          <a:noFill/>
          <a:ln w="9525">
            <a:noFill/>
            <a:miter lim="800000"/>
            <a:headEnd/>
            <a:tailEnd/>
          </a:ln>
        </p:spPr>
      </p:pic>
      <p:sp>
        <p:nvSpPr>
          <p:cNvPr id="164" name="Text Box 45"/>
          <p:cNvSpPr txBox="1">
            <a:spLocks noChangeArrowheads="1"/>
          </p:cNvSpPr>
          <p:nvPr/>
        </p:nvSpPr>
        <p:spPr bwMode="auto">
          <a:xfrm>
            <a:off x="1603375" y="2060575"/>
            <a:ext cx="954088" cy="254000"/>
          </a:xfrm>
          <a:prstGeom prst="rect">
            <a:avLst/>
          </a:prstGeom>
          <a:noFill/>
          <a:ln w="28575">
            <a:noFill/>
            <a:prstDash val="dash"/>
            <a:miter lim="800000"/>
            <a:headEnd/>
            <a:tailEnd/>
          </a:ln>
          <a:effectLst/>
        </p:spPr>
        <p:txBody>
          <a:bodyPr wrap="none">
            <a:spAutoFit/>
          </a:bodyPr>
          <a:lstStyle/>
          <a:p>
            <a:pPr fontAlgn="auto">
              <a:spcBef>
                <a:spcPts val="0"/>
              </a:spcBef>
              <a:defRPr/>
            </a:pPr>
            <a:r>
              <a:rPr lang="en-US" sz="1050" b="1" dirty="0">
                <a:latin typeface="+mn-lt"/>
              </a:rPr>
              <a:t>Customer A</a:t>
            </a:r>
            <a:endParaRPr lang="en-US" sz="1400" b="1" dirty="0">
              <a:latin typeface="+mn-lt"/>
            </a:endParaRPr>
          </a:p>
        </p:txBody>
      </p:sp>
      <p:sp>
        <p:nvSpPr>
          <p:cNvPr id="165" name="Text Box 45"/>
          <p:cNvSpPr txBox="1">
            <a:spLocks noChangeArrowheads="1"/>
          </p:cNvSpPr>
          <p:nvPr/>
        </p:nvSpPr>
        <p:spPr bwMode="auto">
          <a:xfrm>
            <a:off x="6605588" y="2465388"/>
            <a:ext cx="954087" cy="254000"/>
          </a:xfrm>
          <a:prstGeom prst="rect">
            <a:avLst/>
          </a:prstGeom>
          <a:noFill/>
          <a:ln w="28575">
            <a:noFill/>
            <a:prstDash val="dash"/>
            <a:miter lim="800000"/>
            <a:headEnd/>
            <a:tailEnd/>
          </a:ln>
          <a:effectLst/>
        </p:spPr>
        <p:txBody>
          <a:bodyPr wrap="none">
            <a:spAutoFit/>
          </a:bodyPr>
          <a:lstStyle/>
          <a:p>
            <a:pPr fontAlgn="auto">
              <a:spcBef>
                <a:spcPts val="0"/>
              </a:spcBef>
              <a:defRPr/>
            </a:pPr>
            <a:r>
              <a:rPr lang="en-US" sz="1050" b="1" dirty="0">
                <a:latin typeface="+mn-lt"/>
              </a:rPr>
              <a:t>Customer A</a:t>
            </a:r>
            <a:endParaRPr lang="en-US" sz="1400" b="1" dirty="0">
              <a:latin typeface="+mn-lt"/>
            </a:endParaRPr>
          </a:p>
        </p:txBody>
      </p:sp>
      <p:sp>
        <p:nvSpPr>
          <p:cNvPr id="239662" name="Rectangle 16"/>
          <p:cNvSpPr>
            <a:spLocks noChangeArrowheads="1"/>
          </p:cNvSpPr>
          <p:nvPr/>
        </p:nvSpPr>
        <p:spPr bwMode="auto">
          <a:xfrm>
            <a:off x="684213" y="1054100"/>
            <a:ext cx="8105775" cy="646113"/>
          </a:xfrm>
          <a:prstGeom prst="rect">
            <a:avLst/>
          </a:prstGeom>
          <a:noFill/>
          <a:ln w="9525">
            <a:noFill/>
            <a:miter lim="800000"/>
            <a:headEnd/>
            <a:tailEnd/>
          </a:ln>
        </p:spPr>
        <p:txBody>
          <a:bodyPr>
            <a:spAutoFit/>
          </a:bodyPr>
          <a:lstStyle/>
          <a:p>
            <a:r>
              <a:rPr lang="en-US">
                <a:solidFill>
                  <a:schemeClr val="accent1"/>
                </a:solidFill>
              </a:rPr>
              <a:t> </a:t>
            </a:r>
            <a:r>
              <a:rPr lang="ru-RU">
                <a:solidFill>
                  <a:schemeClr val="accent1"/>
                </a:solidFill>
              </a:rPr>
              <a:t>Технология </a:t>
            </a:r>
            <a:r>
              <a:rPr lang="en-US">
                <a:solidFill>
                  <a:schemeClr val="accent1"/>
                </a:solidFill>
              </a:rPr>
              <a:t>VPLS/H-VPLS </a:t>
            </a:r>
            <a:r>
              <a:rPr lang="ru-RU">
                <a:solidFill>
                  <a:schemeClr val="accent1"/>
                </a:solidFill>
              </a:rPr>
              <a:t>позволяет строить сети </a:t>
            </a:r>
            <a:r>
              <a:rPr lang="en-US">
                <a:solidFill>
                  <a:schemeClr val="accent1"/>
                </a:solidFill>
              </a:rPr>
              <a:t>point-to-multipoint </a:t>
            </a:r>
            <a:r>
              <a:rPr lang="ru-RU">
                <a:solidFill>
                  <a:schemeClr val="accent1"/>
                </a:solidFill>
              </a:rPr>
              <a:t>для эмуляции коммутируемых сетей поверх сетей MPLS.</a:t>
            </a:r>
            <a:endParaRPr lang="en-US">
              <a:solidFill>
                <a:schemeClr val="accent1"/>
              </a:solidFill>
            </a:endParaRPr>
          </a:p>
        </p:txBody>
      </p:sp>
      <p:pic>
        <p:nvPicPr>
          <p:cNvPr id="239663" name="Picture 48" descr="1206557217681936740Tombigel_green_router.svg.med.png"/>
          <p:cNvPicPr>
            <a:picLocks noChangeAspect="1"/>
          </p:cNvPicPr>
          <p:nvPr/>
        </p:nvPicPr>
        <p:blipFill>
          <a:blip r:embed="rId3"/>
          <a:srcRect/>
          <a:stretch>
            <a:fillRect/>
          </a:stretch>
        </p:blipFill>
        <p:spPr bwMode="auto">
          <a:xfrm>
            <a:off x="7221538" y="5216525"/>
            <a:ext cx="741362" cy="492125"/>
          </a:xfrm>
          <a:prstGeom prst="rect">
            <a:avLst/>
          </a:prstGeom>
          <a:noFill/>
          <a:ln w="9525">
            <a:noFill/>
            <a:miter lim="800000"/>
            <a:headEnd/>
            <a:tailEnd/>
          </a:ln>
        </p:spPr>
      </p:pic>
      <p:sp>
        <p:nvSpPr>
          <p:cNvPr id="239664" name="Title 1"/>
          <p:cNvSpPr>
            <a:spLocks noGrp="1"/>
          </p:cNvSpPr>
          <p:nvPr>
            <p:ph type="title"/>
          </p:nvPr>
        </p:nvSpPr>
        <p:spPr>
          <a:xfrm>
            <a:off x="131763" y="1588"/>
            <a:ext cx="8185150" cy="527050"/>
          </a:xfrm>
        </p:spPr>
        <p:txBody>
          <a:bodyPr/>
          <a:lstStyle/>
          <a:p>
            <a:r>
              <a:rPr sz="2000" smtClean="0">
                <a:cs typeface="Arial" charset="0"/>
              </a:rPr>
              <a:t>VPLS/H-VPLS</a:t>
            </a:r>
          </a:p>
        </p:txBody>
      </p:sp>
      <p:sp>
        <p:nvSpPr>
          <p:cNvPr id="239665" name="TextBox 2"/>
          <p:cNvSpPr txBox="1">
            <a:spLocks noChangeArrowheads="1"/>
          </p:cNvSpPr>
          <p:nvPr/>
        </p:nvSpPr>
        <p:spPr bwMode="auto">
          <a:xfrm>
            <a:off x="1117600" y="6067425"/>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Tree>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Title 2"/>
          <p:cNvSpPr>
            <a:spLocks noGrp="1"/>
          </p:cNvSpPr>
          <p:nvPr>
            <p:ph type="title"/>
          </p:nvPr>
        </p:nvSpPr>
        <p:spPr>
          <a:xfrm>
            <a:off x="179388" y="1447800"/>
            <a:ext cx="8820150" cy="1676400"/>
          </a:xfrm>
        </p:spPr>
        <p:txBody>
          <a:bodyPr/>
          <a:lstStyle/>
          <a:p>
            <a:r>
              <a:rPr smtClean="0">
                <a:cs typeface="Arial" charset="0"/>
              </a:rPr>
              <a:t>Selective Q-in-Q</a:t>
            </a:r>
          </a:p>
        </p:txBody>
      </p:sp>
    </p:spTree>
  </p:cSld>
  <p:clrMapOvr>
    <a:masterClrMapping/>
  </p:clrMapOvr>
  <p:transition spd="med">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Title 1"/>
          <p:cNvSpPr>
            <a:spLocks noGrp="1"/>
          </p:cNvSpPr>
          <p:nvPr>
            <p:ph type="title"/>
          </p:nvPr>
        </p:nvSpPr>
        <p:spPr/>
        <p:txBody>
          <a:bodyPr/>
          <a:lstStyle/>
          <a:p>
            <a:r>
              <a:rPr smtClean="0">
                <a:solidFill>
                  <a:schemeClr val="bg1"/>
                </a:solidFill>
                <a:cs typeface="Arial" charset="0"/>
              </a:rPr>
              <a:t>Selective Q-in-Q</a:t>
            </a:r>
          </a:p>
        </p:txBody>
      </p:sp>
      <p:sp>
        <p:nvSpPr>
          <p:cNvPr id="241666" name="Content Placeholder 2"/>
          <p:cNvSpPr>
            <a:spLocks noGrp="1"/>
          </p:cNvSpPr>
          <p:nvPr>
            <p:ph type="body" sz="quarter" idx="11"/>
          </p:nvPr>
        </p:nvSpPr>
        <p:spPr>
          <a:xfrm>
            <a:off x="131763" y="1114425"/>
            <a:ext cx="8691562" cy="2881313"/>
          </a:xfrm>
        </p:spPr>
        <p:txBody>
          <a:bodyPr/>
          <a:lstStyle/>
          <a:p>
            <a:r>
              <a:rPr lang="en-US" sz="2800" smtClean="0">
                <a:solidFill>
                  <a:srgbClr val="7363A7"/>
                </a:solidFill>
                <a:cs typeface="Arial" charset="0"/>
              </a:rPr>
              <a:t>VMAN Customer Edge Port (CEP) </a:t>
            </a:r>
          </a:p>
          <a:p>
            <a:r>
              <a:rPr lang="en-US" sz="2800" smtClean="0">
                <a:solidFill>
                  <a:srgbClr val="7363A7"/>
                </a:solidFill>
                <a:cs typeface="Arial" charset="0"/>
              </a:rPr>
              <a:t>CVID translation</a:t>
            </a:r>
          </a:p>
          <a:p>
            <a:r>
              <a:rPr lang="en-US" sz="2800" smtClean="0">
                <a:solidFill>
                  <a:srgbClr val="7363A7"/>
                </a:solidFill>
                <a:cs typeface="Arial" charset="0"/>
              </a:rPr>
              <a:t>CEP egress filtering</a:t>
            </a:r>
          </a:p>
          <a:p>
            <a:r>
              <a:rPr lang="en-US" sz="2800" smtClean="0">
                <a:solidFill>
                  <a:srgbClr val="7363A7"/>
                </a:solidFill>
                <a:cs typeface="Arial" charset="0"/>
              </a:rPr>
              <a:t>All platforms</a:t>
            </a:r>
          </a:p>
        </p:txBody>
      </p:sp>
      <p:sp>
        <p:nvSpPr>
          <p:cNvPr id="6" name="Slide Number Placeholder 5"/>
          <p:cNvSpPr>
            <a:spLocks noGrp="1"/>
          </p:cNvSpPr>
          <p:nvPr>
            <p:ph type="sldNum" sz="quarter" idx="12"/>
          </p:nvPr>
        </p:nvSpPr>
        <p:spPr/>
        <p:txBody>
          <a:bodyPr/>
          <a:lstStyle/>
          <a:p>
            <a:pPr>
              <a:defRPr/>
            </a:pPr>
            <a:fld id="{EE2011A8-9430-4158-BB7F-139D65CAE06D}" type="slidenum">
              <a:rPr lang="en-US">
                <a:solidFill>
                  <a:schemeClr val="accent1"/>
                </a:solidFill>
                <a:latin typeface="+mj-lt"/>
              </a:rPr>
              <a:pPr>
                <a:defRPr/>
              </a:pPr>
              <a:t>97</a:t>
            </a:fld>
            <a:endParaRPr lang="en-US" dirty="0">
              <a:solidFill>
                <a:schemeClr val="accent1"/>
              </a:solidFill>
              <a:latin typeface="+mj-lt"/>
            </a:endParaRPr>
          </a:p>
        </p:txBody>
      </p:sp>
      <p:pic>
        <p:nvPicPr>
          <p:cNvPr id="241668" name="Picture 4"/>
          <p:cNvPicPr>
            <a:picLocks noChangeAspect="1" noChangeArrowheads="1"/>
          </p:cNvPicPr>
          <p:nvPr/>
        </p:nvPicPr>
        <p:blipFill>
          <a:blip r:embed="rId3"/>
          <a:srcRect/>
          <a:stretch>
            <a:fillRect/>
          </a:stretch>
        </p:blipFill>
        <p:spPr bwMode="auto">
          <a:xfrm>
            <a:off x="576263" y="3213100"/>
            <a:ext cx="7881937" cy="2592388"/>
          </a:xfrm>
          <a:prstGeom prst="rect">
            <a:avLst/>
          </a:prstGeom>
          <a:noFill/>
          <a:ln w="9525">
            <a:noFill/>
            <a:miter lim="800000"/>
            <a:headEnd/>
            <a:tailEnd/>
          </a:ln>
        </p:spPr>
      </p:pic>
    </p:spTree>
  </p:cSld>
  <p:clrMapOvr>
    <a:masterClrMapping/>
  </p:clrMapOvr>
  <p:transition spd="med" advTm="73283">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p:cNvSpPr>
            <a:spLocks noGrp="1"/>
          </p:cNvSpPr>
          <p:nvPr>
            <p:ph type="title"/>
          </p:nvPr>
        </p:nvSpPr>
        <p:spPr/>
        <p:txBody>
          <a:bodyPr/>
          <a:lstStyle/>
          <a:p>
            <a:r>
              <a:rPr smtClean="0">
                <a:cs typeface="Arial" charset="0"/>
              </a:rPr>
              <a:t>Frame format</a:t>
            </a:r>
          </a:p>
        </p:txBody>
      </p:sp>
      <p:sp>
        <p:nvSpPr>
          <p:cNvPr id="4" name="Slide Number Placeholder 3"/>
          <p:cNvSpPr>
            <a:spLocks noGrp="1"/>
          </p:cNvSpPr>
          <p:nvPr>
            <p:ph type="sldNum" sz="quarter" idx="12"/>
          </p:nvPr>
        </p:nvSpPr>
        <p:spPr>
          <a:xfrm>
            <a:off x="225425" y="6480175"/>
            <a:ext cx="536575" cy="365125"/>
          </a:xfrm>
        </p:spPr>
        <p:txBody>
          <a:bodyPr/>
          <a:lstStyle/>
          <a:p>
            <a:pPr>
              <a:defRPr/>
            </a:pPr>
            <a:fld id="{76F3B7F9-C2EC-4353-AAFA-FF0E45248A69}" type="slidenum">
              <a:rPr lang="en-US">
                <a:solidFill>
                  <a:schemeClr val="accent1"/>
                </a:solidFill>
                <a:latin typeface="+mj-lt"/>
              </a:rPr>
              <a:pPr>
                <a:defRPr/>
              </a:pPr>
              <a:t>98</a:t>
            </a:fld>
            <a:endParaRPr lang="en-US">
              <a:solidFill>
                <a:schemeClr val="accent1"/>
              </a:solidFill>
              <a:latin typeface="+mj-lt"/>
            </a:endParaRPr>
          </a:p>
        </p:txBody>
      </p:sp>
      <p:sp>
        <p:nvSpPr>
          <p:cNvPr id="243715" name="TextBox 4"/>
          <p:cNvSpPr txBox="1">
            <a:spLocks noChangeArrowheads="1"/>
          </p:cNvSpPr>
          <p:nvPr/>
        </p:nvSpPr>
        <p:spPr bwMode="auto">
          <a:xfrm>
            <a:off x="642938" y="2062163"/>
            <a:ext cx="914400" cy="914400"/>
          </a:xfrm>
          <a:prstGeom prst="rect">
            <a:avLst/>
          </a:prstGeom>
          <a:noFill/>
          <a:ln w="9525">
            <a:noFill/>
            <a:miter lim="800000"/>
            <a:headEnd/>
            <a:tailEnd/>
          </a:ln>
        </p:spPr>
        <p:txBody>
          <a:bodyPr wrap="none"/>
          <a:lstStyle/>
          <a:p>
            <a:pPr marL="228600" indent="-228600" defTabSz="914400">
              <a:lnSpc>
                <a:spcPct val="85000"/>
              </a:lnSpc>
              <a:spcBef>
                <a:spcPts val="1200"/>
              </a:spcBef>
              <a:buFont typeface="Arial" charset="0"/>
              <a:buChar char="•"/>
            </a:pPr>
            <a:endParaRPr lang="ru-RU" sz="2800">
              <a:solidFill>
                <a:srgbClr val="74639B"/>
              </a:solidFill>
              <a:latin typeface="Arial Narrow" pitchFamily="34" charset="0"/>
            </a:endParaRPr>
          </a:p>
        </p:txBody>
      </p:sp>
      <p:sp>
        <p:nvSpPr>
          <p:cNvPr id="243716" name="Text Placeholder 5"/>
          <p:cNvSpPr>
            <a:spLocks noGrp="1"/>
          </p:cNvSpPr>
          <p:nvPr>
            <p:ph type="body" sz="quarter" idx="11"/>
          </p:nvPr>
        </p:nvSpPr>
        <p:spPr>
          <a:xfrm>
            <a:off x="225425" y="749300"/>
            <a:ext cx="8691563" cy="5751513"/>
          </a:xfrm>
        </p:spPr>
        <p:txBody>
          <a:bodyPr/>
          <a:lstStyle/>
          <a:p>
            <a:pPr marL="0" indent="0">
              <a:buFont typeface="Arial" charset="0"/>
              <a:buNone/>
            </a:pPr>
            <a:endParaRPr lang="ru-RU" smtClean="0">
              <a:cs typeface="Arial" charset="0"/>
            </a:endParaRPr>
          </a:p>
          <a:p>
            <a:pPr marL="0" indent="0">
              <a:buFont typeface="Arial" charset="0"/>
              <a:buNone/>
            </a:pPr>
            <a:endParaRPr lang="en-US" smtClean="0">
              <a:cs typeface="Arial" charset="0"/>
            </a:endParaRPr>
          </a:p>
        </p:txBody>
      </p:sp>
      <p:pic>
        <p:nvPicPr>
          <p:cNvPr id="243717" name="Picture 10"/>
          <p:cNvPicPr>
            <a:picLocks noChangeAspect="1"/>
          </p:cNvPicPr>
          <p:nvPr/>
        </p:nvPicPr>
        <p:blipFill>
          <a:blip r:embed="rId2"/>
          <a:srcRect/>
          <a:stretch>
            <a:fillRect/>
          </a:stretch>
        </p:blipFill>
        <p:spPr bwMode="auto">
          <a:xfrm>
            <a:off x="312738" y="2493963"/>
            <a:ext cx="12199937" cy="21304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Oval 71"/>
          <p:cNvSpPr/>
          <p:nvPr/>
        </p:nvSpPr>
        <p:spPr>
          <a:xfrm>
            <a:off x="267457" y="3067294"/>
            <a:ext cx="1304691" cy="435380"/>
          </a:xfrm>
          <a:prstGeom prst="ellipse">
            <a:avLst/>
          </a:prstGeom>
          <a:solidFill>
            <a:schemeClr val="accent1">
              <a:lumMod val="60000"/>
              <a:lumOff val="40000"/>
            </a:schemeClr>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VLAN100</a:t>
            </a:r>
          </a:p>
          <a:p>
            <a:pPr algn="ctr" fontAlgn="auto">
              <a:spcBef>
                <a:spcPts val="0"/>
              </a:spcBef>
              <a:spcAft>
                <a:spcPts val="0"/>
              </a:spcAft>
              <a:defRPr/>
            </a:pPr>
            <a:r>
              <a:rPr lang="es-ES" sz="1100" dirty="0"/>
              <a:t>192.168.10.11</a:t>
            </a:r>
            <a:endParaRPr lang="en-US" sz="1100" dirty="0"/>
          </a:p>
        </p:txBody>
      </p:sp>
      <p:cxnSp>
        <p:nvCxnSpPr>
          <p:cNvPr id="74" name="Straight Connector 73"/>
          <p:cNvCxnSpPr>
            <a:stCxn id="69" idx="3"/>
            <a:endCxn id="70" idx="1"/>
          </p:cNvCxnSpPr>
          <p:nvPr/>
        </p:nvCxnSpPr>
        <p:spPr>
          <a:xfrm>
            <a:off x="1497013" y="2420938"/>
            <a:ext cx="5842000" cy="0"/>
          </a:xfrm>
          <a:prstGeom prst="line">
            <a:avLst/>
          </a:prstGeom>
          <a:ln w="31750">
            <a:solidFill>
              <a:srgbClr val="C00000"/>
            </a:solidFill>
            <a:prstDash val="solid"/>
          </a:ln>
        </p:spPr>
        <p:style>
          <a:lnRef idx="1">
            <a:schemeClr val="accent1"/>
          </a:lnRef>
          <a:fillRef idx="0">
            <a:schemeClr val="accent1"/>
          </a:fillRef>
          <a:effectRef idx="0">
            <a:schemeClr val="accent1"/>
          </a:effectRef>
          <a:fontRef idx="minor">
            <a:schemeClr val="tx1"/>
          </a:fontRef>
        </p:style>
      </p:cxnSp>
      <p:pic>
        <p:nvPicPr>
          <p:cNvPr id="67" name="Picture 42" descr="edge"/>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495521" y="1972820"/>
            <a:ext cx="1247775" cy="895350"/>
          </a:xfrm>
          <a:prstGeom prst="rect">
            <a:avLst/>
          </a:prstGeom>
          <a:ln>
            <a:noFill/>
          </a:ln>
          <a:effectLst>
            <a:outerShdw blurRad="190500" algn="tl" rotWithShape="0">
              <a:srgbClr val="000000">
                <a:alpha val="70000"/>
              </a:srgbClr>
            </a:outerShdw>
          </a:effectLst>
        </p:spPr>
      </p:pic>
      <p:pic>
        <p:nvPicPr>
          <p:cNvPr id="70" name="Picture 42" descr="edge"/>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7339685" y="1972820"/>
            <a:ext cx="1247775" cy="895350"/>
          </a:xfrm>
          <a:prstGeom prst="rect">
            <a:avLst/>
          </a:prstGeom>
          <a:ln>
            <a:noFill/>
          </a:ln>
          <a:effectLst>
            <a:outerShdw blurRad="190500" algn="tl" rotWithShape="0">
              <a:srgbClr val="000000">
                <a:alpha val="70000"/>
              </a:srgbClr>
            </a:outerShdw>
          </a:effectLst>
        </p:spPr>
      </p:pic>
      <p:pic>
        <p:nvPicPr>
          <p:cNvPr id="69" name="Picture 42" descr="edge"/>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249909" y="1972820"/>
            <a:ext cx="1247775" cy="895350"/>
          </a:xfrm>
          <a:prstGeom prst="rect">
            <a:avLst/>
          </a:prstGeom>
          <a:ln>
            <a:noFill/>
          </a:ln>
          <a:effectLst>
            <a:outerShdw blurRad="190500" algn="tl" rotWithShape="0">
              <a:srgbClr val="000000">
                <a:alpha val="70000"/>
              </a:srgbClr>
            </a:outerShdw>
          </a:effectLst>
        </p:spPr>
      </p:pic>
      <p:pic>
        <p:nvPicPr>
          <p:cNvPr id="68" name="Picture 42" descr="edge"/>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4846296" y="1972820"/>
            <a:ext cx="1247775" cy="895350"/>
          </a:xfrm>
          <a:prstGeom prst="rect">
            <a:avLst/>
          </a:prstGeom>
          <a:ln>
            <a:noFill/>
          </a:ln>
          <a:effectLst>
            <a:outerShdw blurRad="190500" algn="tl" rotWithShape="0">
              <a:srgbClr val="000000">
                <a:alpha val="70000"/>
              </a:srgbClr>
            </a:outerShdw>
          </a:effectLst>
        </p:spPr>
      </p:pic>
      <p:sp>
        <p:nvSpPr>
          <p:cNvPr id="244745" name="Rectangle 17"/>
          <p:cNvSpPr>
            <a:spLocks noGrp="1" noChangeArrowheads="1"/>
          </p:cNvSpPr>
          <p:nvPr>
            <p:ph type="title"/>
          </p:nvPr>
        </p:nvSpPr>
        <p:spPr/>
        <p:txBody>
          <a:bodyPr/>
          <a:lstStyle/>
          <a:p>
            <a:r>
              <a:rPr smtClean="0">
                <a:cs typeface="Arial" charset="0"/>
              </a:rPr>
              <a:t>Selective Q-in-Q</a:t>
            </a:r>
          </a:p>
        </p:txBody>
      </p:sp>
      <p:sp>
        <p:nvSpPr>
          <p:cNvPr id="75" name="Oval 74"/>
          <p:cNvSpPr/>
          <p:nvPr/>
        </p:nvSpPr>
        <p:spPr>
          <a:xfrm>
            <a:off x="267457" y="4795486"/>
            <a:ext cx="1304691" cy="435380"/>
          </a:xfrm>
          <a:prstGeom prst="ellipse">
            <a:avLst/>
          </a:prstGeom>
          <a:solidFill>
            <a:srgbClr val="A3C200"/>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VLAN999</a:t>
            </a:r>
          </a:p>
          <a:p>
            <a:pPr algn="ctr" fontAlgn="auto">
              <a:spcBef>
                <a:spcPts val="0"/>
              </a:spcBef>
              <a:spcAft>
                <a:spcPts val="0"/>
              </a:spcAft>
              <a:defRPr/>
            </a:pPr>
            <a:r>
              <a:rPr lang="es-ES" sz="1100" dirty="0"/>
              <a:t>192.168.99.11</a:t>
            </a:r>
            <a:endParaRPr lang="en-US" sz="1100" dirty="0"/>
          </a:p>
        </p:txBody>
      </p:sp>
      <p:cxnSp>
        <p:nvCxnSpPr>
          <p:cNvPr id="79" name="Straight Connector 78"/>
          <p:cNvCxnSpPr/>
          <p:nvPr/>
        </p:nvCxnSpPr>
        <p:spPr>
          <a:xfrm>
            <a:off x="1571625" y="5003800"/>
            <a:ext cx="1058863"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1" name="Oval 80"/>
          <p:cNvSpPr/>
          <p:nvPr/>
        </p:nvSpPr>
        <p:spPr>
          <a:xfrm>
            <a:off x="2646082" y="4804758"/>
            <a:ext cx="1304691" cy="435380"/>
          </a:xfrm>
          <a:prstGeom prst="ellipse">
            <a:avLst/>
          </a:prstGeom>
          <a:solidFill>
            <a:srgbClr val="A3C200"/>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VLAN999</a:t>
            </a:r>
          </a:p>
          <a:p>
            <a:pPr algn="ctr" fontAlgn="auto">
              <a:spcBef>
                <a:spcPts val="0"/>
              </a:spcBef>
              <a:spcAft>
                <a:spcPts val="0"/>
              </a:spcAft>
              <a:defRPr/>
            </a:pPr>
            <a:r>
              <a:rPr lang="es-ES" sz="1100" dirty="0"/>
              <a:t>192.168.99.1</a:t>
            </a:r>
            <a:endParaRPr lang="en-US" sz="1100" dirty="0"/>
          </a:p>
        </p:txBody>
      </p:sp>
      <p:sp>
        <p:nvSpPr>
          <p:cNvPr id="82" name="Oval 81"/>
          <p:cNvSpPr/>
          <p:nvPr/>
        </p:nvSpPr>
        <p:spPr>
          <a:xfrm>
            <a:off x="4996857" y="4804758"/>
            <a:ext cx="1304691" cy="435380"/>
          </a:xfrm>
          <a:prstGeom prst="ellipse">
            <a:avLst/>
          </a:prstGeom>
          <a:solidFill>
            <a:srgbClr val="A3C200"/>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VLAN999</a:t>
            </a:r>
          </a:p>
          <a:p>
            <a:pPr algn="ctr" fontAlgn="auto">
              <a:spcBef>
                <a:spcPts val="0"/>
              </a:spcBef>
              <a:spcAft>
                <a:spcPts val="0"/>
              </a:spcAft>
              <a:defRPr/>
            </a:pPr>
            <a:r>
              <a:rPr lang="es-ES" sz="1100" dirty="0"/>
              <a:t>192.168.99.2</a:t>
            </a:r>
            <a:endParaRPr lang="en-US" sz="1100" dirty="0"/>
          </a:p>
        </p:txBody>
      </p:sp>
      <p:sp>
        <p:nvSpPr>
          <p:cNvPr id="83" name="Oval 82"/>
          <p:cNvSpPr/>
          <p:nvPr/>
        </p:nvSpPr>
        <p:spPr>
          <a:xfrm>
            <a:off x="7451760" y="4804758"/>
            <a:ext cx="1304691" cy="435380"/>
          </a:xfrm>
          <a:prstGeom prst="ellipse">
            <a:avLst/>
          </a:prstGeom>
          <a:solidFill>
            <a:srgbClr val="A3C200"/>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VLAN999</a:t>
            </a:r>
          </a:p>
          <a:p>
            <a:pPr algn="ctr" fontAlgn="auto">
              <a:spcBef>
                <a:spcPts val="0"/>
              </a:spcBef>
              <a:spcAft>
                <a:spcPts val="0"/>
              </a:spcAft>
              <a:defRPr/>
            </a:pPr>
            <a:r>
              <a:rPr lang="es-ES" sz="1100" dirty="0"/>
              <a:t>192.168.99.12</a:t>
            </a:r>
            <a:endParaRPr lang="en-US" sz="1100" dirty="0"/>
          </a:p>
        </p:txBody>
      </p:sp>
      <p:cxnSp>
        <p:nvCxnSpPr>
          <p:cNvPr id="84" name="Straight Connector 83"/>
          <p:cNvCxnSpPr/>
          <p:nvPr/>
        </p:nvCxnSpPr>
        <p:spPr>
          <a:xfrm>
            <a:off x="3951288" y="5000625"/>
            <a:ext cx="1046162"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6300788" y="5000625"/>
            <a:ext cx="1150937" cy="11113"/>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2655154" y="3067294"/>
            <a:ext cx="1304691" cy="435380"/>
          </a:xfrm>
          <a:prstGeom prst="ellipse">
            <a:avLst/>
          </a:prstGeom>
          <a:solidFill>
            <a:schemeClr val="accent1">
              <a:lumMod val="60000"/>
              <a:lumOff val="40000"/>
            </a:schemeClr>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100" dirty="0"/>
          </a:p>
          <a:p>
            <a:pPr algn="ctr" fontAlgn="auto">
              <a:spcBef>
                <a:spcPts val="0"/>
              </a:spcBef>
              <a:spcAft>
                <a:spcPts val="0"/>
              </a:spcAft>
              <a:defRPr/>
            </a:pPr>
            <a:r>
              <a:rPr lang="en-US" sz="1100" dirty="0"/>
              <a:t>CVLAN100</a:t>
            </a:r>
          </a:p>
          <a:p>
            <a:pPr algn="ctr" fontAlgn="auto">
              <a:spcBef>
                <a:spcPts val="0"/>
              </a:spcBef>
              <a:spcAft>
                <a:spcPts val="0"/>
              </a:spcAft>
              <a:defRPr/>
            </a:pPr>
            <a:r>
              <a:rPr lang="en-US" sz="1100" dirty="0"/>
              <a:t>SVLAN400</a:t>
            </a:r>
            <a:endParaRPr lang="en-US" sz="1100" dirty="0"/>
          </a:p>
          <a:p>
            <a:pPr algn="ctr" fontAlgn="auto">
              <a:spcBef>
                <a:spcPts val="0"/>
              </a:spcBef>
              <a:spcAft>
                <a:spcPts val="0"/>
              </a:spcAft>
              <a:defRPr/>
            </a:pPr>
            <a:endParaRPr lang="en-US" sz="1100" dirty="0"/>
          </a:p>
        </p:txBody>
      </p:sp>
      <p:sp>
        <p:nvSpPr>
          <p:cNvPr id="88" name="Oval 87"/>
          <p:cNvSpPr/>
          <p:nvPr/>
        </p:nvSpPr>
        <p:spPr>
          <a:xfrm>
            <a:off x="5026554" y="3067294"/>
            <a:ext cx="1304691" cy="435380"/>
          </a:xfrm>
          <a:prstGeom prst="ellipse">
            <a:avLst/>
          </a:prstGeom>
          <a:solidFill>
            <a:schemeClr val="accent1">
              <a:lumMod val="60000"/>
              <a:lumOff val="40000"/>
            </a:schemeClr>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100" dirty="0"/>
          </a:p>
          <a:p>
            <a:pPr algn="ctr" fontAlgn="auto">
              <a:spcBef>
                <a:spcPts val="0"/>
              </a:spcBef>
              <a:spcAft>
                <a:spcPts val="0"/>
              </a:spcAft>
              <a:defRPr/>
            </a:pPr>
            <a:r>
              <a:rPr lang="en-US" sz="1100" dirty="0"/>
              <a:t>CVLAN100</a:t>
            </a:r>
          </a:p>
          <a:p>
            <a:pPr algn="ctr" fontAlgn="auto">
              <a:spcBef>
                <a:spcPts val="0"/>
              </a:spcBef>
              <a:spcAft>
                <a:spcPts val="0"/>
              </a:spcAft>
              <a:defRPr/>
            </a:pPr>
            <a:r>
              <a:rPr lang="en-US" sz="1100" dirty="0"/>
              <a:t>SVLAN400</a:t>
            </a:r>
          </a:p>
          <a:p>
            <a:pPr algn="ctr" fontAlgn="auto">
              <a:spcBef>
                <a:spcPts val="0"/>
              </a:spcBef>
              <a:spcAft>
                <a:spcPts val="0"/>
              </a:spcAft>
              <a:defRPr/>
            </a:pPr>
            <a:endParaRPr lang="en-US" sz="1100" dirty="0"/>
          </a:p>
        </p:txBody>
      </p:sp>
      <p:sp>
        <p:nvSpPr>
          <p:cNvPr id="89" name="Oval 88"/>
          <p:cNvSpPr/>
          <p:nvPr/>
        </p:nvSpPr>
        <p:spPr>
          <a:xfrm>
            <a:off x="7468257" y="3067294"/>
            <a:ext cx="1304691" cy="435380"/>
          </a:xfrm>
          <a:prstGeom prst="ellipse">
            <a:avLst/>
          </a:prstGeom>
          <a:solidFill>
            <a:schemeClr val="accent1">
              <a:lumMod val="60000"/>
              <a:lumOff val="40000"/>
            </a:schemeClr>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VLAN100</a:t>
            </a:r>
          </a:p>
          <a:p>
            <a:pPr algn="ctr" fontAlgn="auto">
              <a:spcBef>
                <a:spcPts val="0"/>
              </a:spcBef>
              <a:spcAft>
                <a:spcPts val="0"/>
              </a:spcAft>
              <a:defRPr/>
            </a:pPr>
            <a:r>
              <a:rPr lang="es-ES" sz="1100" dirty="0"/>
              <a:t>192.168.10.12</a:t>
            </a:r>
            <a:endParaRPr lang="en-US" sz="1100" dirty="0"/>
          </a:p>
        </p:txBody>
      </p:sp>
      <p:cxnSp>
        <p:nvCxnSpPr>
          <p:cNvPr id="90" name="Straight Connector 89"/>
          <p:cNvCxnSpPr/>
          <p:nvPr/>
        </p:nvCxnSpPr>
        <p:spPr>
          <a:xfrm>
            <a:off x="1614488" y="3286125"/>
            <a:ext cx="1058862"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992563" y="3282950"/>
            <a:ext cx="1046162"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6343650" y="3282950"/>
            <a:ext cx="1150938" cy="11113"/>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3" name="Oval 92"/>
          <p:cNvSpPr/>
          <p:nvPr/>
        </p:nvSpPr>
        <p:spPr>
          <a:xfrm>
            <a:off x="258910" y="3928058"/>
            <a:ext cx="1304691" cy="435380"/>
          </a:xfrm>
          <a:prstGeom prst="ellipse">
            <a:avLst/>
          </a:prstGeom>
          <a:solidFill>
            <a:schemeClr val="tx1"/>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VLAN200</a:t>
            </a:r>
            <a:endParaRPr lang="en-US" sz="1100" dirty="0"/>
          </a:p>
          <a:p>
            <a:pPr algn="ctr" fontAlgn="auto">
              <a:spcBef>
                <a:spcPts val="0"/>
              </a:spcBef>
              <a:spcAft>
                <a:spcPts val="0"/>
              </a:spcAft>
              <a:defRPr/>
            </a:pPr>
            <a:r>
              <a:rPr lang="es-ES" sz="1100" dirty="0"/>
              <a:t>192.168.20.11</a:t>
            </a:r>
            <a:endParaRPr lang="en-US" sz="1100" dirty="0"/>
          </a:p>
        </p:txBody>
      </p:sp>
      <p:sp>
        <p:nvSpPr>
          <p:cNvPr id="94" name="Oval 93"/>
          <p:cNvSpPr/>
          <p:nvPr/>
        </p:nvSpPr>
        <p:spPr>
          <a:xfrm>
            <a:off x="2646607" y="3928058"/>
            <a:ext cx="1304691" cy="435380"/>
          </a:xfrm>
          <a:prstGeom prst="ellipse">
            <a:avLst/>
          </a:prstGeom>
          <a:solidFill>
            <a:schemeClr val="tx1"/>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100" dirty="0"/>
          </a:p>
          <a:p>
            <a:pPr algn="ctr" fontAlgn="auto">
              <a:spcBef>
                <a:spcPts val="0"/>
              </a:spcBef>
              <a:spcAft>
                <a:spcPts val="0"/>
              </a:spcAft>
              <a:defRPr/>
            </a:pPr>
            <a:r>
              <a:rPr lang="en-US" sz="1100" dirty="0"/>
              <a:t>CVLAN300</a:t>
            </a:r>
            <a:endParaRPr lang="en-US" sz="1100" dirty="0"/>
          </a:p>
          <a:p>
            <a:pPr algn="ctr" fontAlgn="auto">
              <a:spcBef>
                <a:spcPts val="0"/>
              </a:spcBef>
              <a:spcAft>
                <a:spcPts val="0"/>
              </a:spcAft>
              <a:defRPr/>
            </a:pPr>
            <a:r>
              <a:rPr lang="en-US" sz="1100" dirty="0"/>
              <a:t>SVLAN500</a:t>
            </a:r>
            <a:endParaRPr lang="en-US" sz="1100" dirty="0"/>
          </a:p>
          <a:p>
            <a:pPr algn="ctr" fontAlgn="auto">
              <a:spcBef>
                <a:spcPts val="0"/>
              </a:spcBef>
              <a:spcAft>
                <a:spcPts val="0"/>
              </a:spcAft>
              <a:defRPr/>
            </a:pPr>
            <a:endParaRPr lang="en-US" sz="1100" dirty="0"/>
          </a:p>
        </p:txBody>
      </p:sp>
      <p:sp>
        <p:nvSpPr>
          <p:cNvPr id="95" name="Oval 94"/>
          <p:cNvSpPr/>
          <p:nvPr/>
        </p:nvSpPr>
        <p:spPr>
          <a:xfrm>
            <a:off x="5018007" y="3928058"/>
            <a:ext cx="1304691" cy="435380"/>
          </a:xfrm>
          <a:prstGeom prst="ellipse">
            <a:avLst/>
          </a:prstGeom>
          <a:solidFill>
            <a:schemeClr val="tx1"/>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en-US" sz="1100" dirty="0"/>
          </a:p>
          <a:p>
            <a:pPr algn="ctr" fontAlgn="auto">
              <a:spcBef>
                <a:spcPts val="0"/>
              </a:spcBef>
              <a:spcAft>
                <a:spcPts val="0"/>
              </a:spcAft>
              <a:defRPr/>
            </a:pPr>
            <a:r>
              <a:rPr lang="en-US" sz="1100" dirty="0"/>
              <a:t>CVLAN300</a:t>
            </a:r>
            <a:endParaRPr lang="en-US" sz="1100" dirty="0"/>
          </a:p>
          <a:p>
            <a:pPr algn="ctr" fontAlgn="auto">
              <a:spcBef>
                <a:spcPts val="0"/>
              </a:spcBef>
              <a:spcAft>
                <a:spcPts val="0"/>
              </a:spcAft>
              <a:defRPr/>
            </a:pPr>
            <a:r>
              <a:rPr lang="en-US" sz="1100" dirty="0"/>
              <a:t>SVLAN500</a:t>
            </a:r>
            <a:endParaRPr lang="en-US" sz="1100" dirty="0"/>
          </a:p>
          <a:p>
            <a:pPr algn="ctr" fontAlgn="auto">
              <a:spcBef>
                <a:spcPts val="0"/>
              </a:spcBef>
              <a:spcAft>
                <a:spcPts val="0"/>
              </a:spcAft>
              <a:defRPr/>
            </a:pPr>
            <a:endParaRPr lang="en-US" sz="1100" dirty="0"/>
          </a:p>
        </p:txBody>
      </p:sp>
      <p:sp>
        <p:nvSpPr>
          <p:cNvPr id="96" name="Oval 95"/>
          <p:cNvSpPr/>
          <p:nvPr/>
        </p:nvSpPr>
        <p:spPr>
          <a:xfrm>
            <a:off x="7459710" y="3928058"/>
            <a:ext cx="1304691" cy="435380"/>
          </a:xfrm>
          <a:prstGeom prst="ellipse">
            <a:avLst/>
          </a:prstGeom>
          <a:solidFill>
            <a:schemeClr val="tx1"/>
          </a:solidFill>
          <a:ln w="9525">
            <a:solidFill>
              <a:schemeClr val="tx1">
                <a:lumMod val="75000"/>
                <a:lumOff val="2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100" dirty="0"/>
              <a:t>VLAN300</a:t>
            </a:r>
            <a:endParaRPr lang="en-US" sz="1100" dirty="0"/>
          </a:p>
          <a:p>
            <a:pPr algn="ctr" fontAlgn="auto">
              <a:spcBef>
                <a:spcPts val="0"/>
              </a:spcBef>
              <a:spcAft>
                <a:spcPts val="0"/>
              </a:spcAft>
              <a:defRPr/>
            </a:pPr>
            <a:r>
              <a:rPr lang="es-ES" sz="1100" dirty="0"/>
              <a:t>192.168.20.12</a:t>
            </a:r>
            <a:endParaRPr lang="en-US" sz="1100" dirty="0"/>
          </a:p>
        </p:txBody>
      </p:sp>
      <p:cxnSp>
        <p:nvCxnSpPr>
          <p:cNvPr id="97" name="Straight Connector 96"/>
          <p:cNvCxnSpPr/>
          <p:nvPr/>
        </p:nvCxnSpPr>
        <p:spPr>
          <a:xfrm>
            <a:off x="1604963" y="4146550"/>
            <a:ext cx="1058862"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984625" y="4143375"/>
            <a:ext cx="1046163" cy="0"/>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6335713" y="4143375"/>
            <a:ext cx="1149350" cy="11113"/>
          </a:xfrm>
          <a:prstGeom prst="line">
            <a:avLst/>
          </a:prstGeom>
          <a:ln w="317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44788" name="Text Box 35"/>
          <p:cNvSpPr txBox="1">
            <a:spLocks noChangeArrowheads="1"/>
          </p:cNvSpPr>
          <p:nvPr/>
        </p:nvSpPr>
        <p:spPr bwMode="auto">
          <a:xfrm>
            <a:off x="2471738" y="1631950"/>
            <a:ext cx="1084262" cy="331788"/>
          </a:xfrm>
          <a:prstGeom prst="rect">
            <a:avLst/>
          </a:prstGeom>
          <a:noFill/>
          <a:ln w="9525">
            <a:noFill/>
            <a:miter lim="800000"/>
            <a:headEnd/>
            <a:tailEnd/>
          </a:ln>
        </p:spPr>
        <p:txBody>
          <a:bodyPr/>
          <a:lstStyle/>
          <a:p>
            <a:pPr algn="ctr"/>
            <a:r>
              <a:rPr lang="en-US" sz="1100" b="1">
                <a:latin typeface="Calibri" pitchFamily="34" charset="0"/>
              </a:rPr>
              <a:t>SW-1</a:t>
            </a:r>
          </a:p>
        </p:txBody>
      </p:sp>
      <p:sp>
        <p:nvSpPr>
          <p:cNvPr id="244789" name="Text Box 35"/>
          <p:cNvSpPr txBox="1">
            <a:spLocks noChangeArrowheads="1"/>
          </p:cNvSpPr>
          <p:nvPr/>
        </p:nvSpPr>
        <p:spPr bwMode="auto">
          <a:xfrm>
            <a:off x="4838700" y="1644650"/>
            <a:ext cx="1084263" cy="331788"/>
          </a:xfrm>
          <a:prstGeom prst="rect">
            <a:avLst/>
          </a:prstGeom>
          <a:noFill/>
          <a:ln w="9525">
            <a:noFill/>
            <a:miter lim="800000"/>
            <a:headEnd/>
            <a:tailEnd/>
          </a:ln>
        </p:spPr>
        <p:txBody>
          <a:bodyPr/>
          <a:lstStyle/>
          <a:p>
            <a:pPr algn="ctr"/>
            <a:r>
              <a:rPr lang="en-US" sz="1100" b="1">
                <a:latin typeface="Calibri" pitchFamily="34" charset="0"/>
              </a:rPr>
              <a:t>SW-2</a:t>
            </a:r>
          </a:p>
        </p:txBody>
      </p:sp>
      <p:sp>
        <p:nvSpPr>
          <p:cNvPr id="244790" name="Text Box 35"/>
          <p:cNvSpPr txBox="1">
            <a:spLocks noChangeArrowheads="1"/>
          </p:cNvSpPr>
          <p:nvPr/>
        </p:nvSpPr>
        <p:spPr bwMode="auto">
          <a:xfrm>
            <a:off x="230188" y="1660525"/>
            <a:ext cx="1085850" cy="331788"/>
          </a:xfrm>
          <a:prstGeom prst="rect">
            <a:avLst/>
          </a:prstGeom>
          <a:noFill/>
          <a:ln w="9525">
            <a:noFill/>
            <a:miter lim="800000"/>
            <a:headEnd/>
            <a:tailEnd/>
          </a:ln>
        </p:spPr>
        <p:txBody>
          <a:bodyPr/>
          <a:lstStyle/>
          <a:p>
            <a:pPr algn="ctr"/>
            <a:r>
              <a:rPr lang="en-US" sz="1100" b="1">
                <a:latin typeface="Calibri" pitchFamily="34" charset="0"/>
              </a:rPr>
              <a:t>SW-3</a:t>
            </a:r>
          </a:p>
        </p:txBody>
      </p:sp>
      <p:sp>
        <p:nvSpPr>
          <p:cNvPr id="244791" name="Text Box 35"/>
          <p:cNvSpPr txBox="1">
            <a:spLocks noChangeArrowheads="1"/>
          </p:cNvSpPr>
          <p:nvPr/>
        </p:nvSpPr>
        <p:spPr bwMode="auto">
          <a:xfrm>
            <a:off x="7188200" y="1644650"/>
            <a:ext cx="1085850" cy="331788"/>
          </a:xfrm>
          <a:prstGeom prst="rect">
            <a:avLst/>
          </a:prstGeom>
          <a:noFill/>
          <a:ln w="9525">
            <a:noFill/>
            <a:miter lim="800000"/>
            <a:headEnd/>
            <a:tailEnd/>
          </a:ln>
        </p:spPr>
        <p:txBody>
          <a:bodyPr/>
          <a:lstStyle/>
          <a:p>
            <a:pPr algn="ctr"/>
            <a:r>
              <a:rPr lang="en-US" sz="1100" b="1">
                <a:latin typeface="Calibri" pitchFamily="34" charset="0"/>
              </a:rPr>
              <a:t>SW-4</a:t>
            </a:r>
          </a:p>
        </p:txBody>
      </p:sp>
      <p:sp>
        <p:nvSpPr>
          <p:cNvPr id="244792" name="Text Box 35"/>
          <p:cNvSpPr txBox="1">
            <a:spLocks noChangeArrowheads="1"/>
          </p:cNvSpPr>
          <p:nvPr/>
        </p:nvSpPr>
        <p:spPr bwMode="auto">
          <a:xfrm>
            <a:off x="1784350" y="2160588"/>
            <a:ext cx="1084263" cy="330200"/>
          </a:xfrm>
          <a:prstGeom prst="rect">
            <a:avLst/>
          </a:prstGeom>
          <a:noFill/>
          <a:ln w="9525">
            <a:noFill/>
            <a:miter lim="800000"/>
            <a:headEnd/>
            <a:tailEnd/>
          </a:ln>
        </p:spPr>
        <p:txBody>
          <a:bodyPr/>
          <a:lstStyle/>
          <a:p>
            <a:pPr algn="ctr"/>
            <a:r>
              <a:rPr lang="en-US" sz="1100" b="1">
                <a:latin typeface="Calibri" pitchFamily="34" charset="0"/>
              </a:rPr>
              <a:t>CEP</a:t>
            </a:r>
          </a:p>
        </p:txBody>
      </p:sp>
      <p:sp>
        <p:nvSpPr>
          <p:cNvPr id="244793" name="Text Box 35"/>
          <p:cNvSpPr txBox="1">
            <a:spLocks noChangeArrowheads="1"/>
          </p:cNvSpPr>
          <p:nvPr/>
        </p:nvSpPr>
        <p:spPr bwMode="auto">
          <a:xfrm>
            <a:off x="5676900" y="2130425"/>
            <a:ext cx="1084263" cy="331788"/>
          </a:xfrm>
          <a:prstGeom prst="rect">
            <a:avLst/>
          </a:prstGeom>
          <a:noFill/>
          <a:ln w="9525">
            <a:noFill/>
            <a:miter lim="800000"/>
            <a:headEnd/>
            <a:tailEnd/>
          </a:ln>
        </p:spPr>
        <p:txBody>
          <a:bodyPr/>
          <a:lstStyle/>
          <a:p>
            <a:pPr algn="ctr"/>
            <a:r>
              <a:rPr lang="en-US" sz="1100" b="1">
                <a:latin typeface="Calibri" pitchFamily="34" charset="0"/>
              </a:rPr>
              <a:t>CEP</a:t>
            </a:r>
          </a:p>
        </p:txBody>
      </p:sp>
    </p:spTree>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sOAiMIVTgR4Sq21cDnlSzV"/>
  <p:tag name="DVSHEQ" val="1312812610"/>
</p:tagLst>
</file>

<file path=ppt/tags/tag10.xml><?xml version="1.0" encoding="utf-8"?>
<p:tagLst xmlns:a="http://schemas.openxmlformats.org/drawingml/2006/main" xmlns:r="http://schemas.openxmlformats.org/officeDocument/2006/relationships" xmlns:p="http://schemas.openxmlformats.org/presentationml/2006/main">
  <p:tag name="DVSHAPEID" val="shhFUGm4aMuvJTOoU01btV"/>
  <p:tag name="DVSHEQ" val="1695355810"/>
</p:tagLst>
</file>

<file path=ppt/tags/tag11.xml><?xml version="1.0" encoding="utf-8"?>
<p:tagLst xmlns:a="http://schemas.openxmlformats.org/drawingml/2006/main" xmlns:r="http://schemas.openxmlformats.org/officeDocument/2006/relationships" xmlns:p="http://schemas.openxmlformats.org/presentationml/2006/main">
  <p:tag name="DVSECTIONID" val="5H0wgjLef9OGx1i6hqJmg2"/>
</p:tagLst>
</file>

<file path=ppt/tags/tag12.xml><?xml version="1.0" encoding="utf-8"?>
<p:tagLst xmlns:a="http://schemas.openxmlformats.org/drawingml/2006/main" xmlns:r="http://schemas.openxmlformats.org/officeDocument/2006/relationships" xmlns:p="http://schemas.openxmlformats.org/presentationml/2006/main">
  <p:tag name="DVSHAPEID" val="s3b0qz0Q2OStpIhRE5sxSt"/>
  <p:tag name="DVSHEQ" val="-607516496"/>
</p:tagLst>
</file>

<file path=ppt/tags/tag13.xml><?xml version="1.0" encoding="utf-8"?>
<p:tagLst xmlns:a="http://schemas.openxmlformats.org/drawingml/2006/main" xmlns:r="http://schemas.openxmlformats.org/officeDocument/2006/relationships" xmlns:p="http://schemas.openxmlformats.org/presentationml/2006/main">
  <p:tag name="DVSHAPEID" val="P8dobA7qPROkZJWqOW3Zqx"/>
  <p:tag name="DVSHEQ" val="413389653"/>
</p:tagLst>
</file>

<file path=ppt/tags/tag2.xml><?xml version="1.0" encoding="utf-8"?>
<p:tagLst xmlns:a="http://schemas.openxmlformats.org/drawingml/2006/main" xmlns:r="http://schemas.openxmlformats.org/officeDocument/2006/relationships" xmlns:p="http://schemas.openxmlformats.org/presentationml/2006/main">
  <p:tag name="DVSHAPEID" val="LpfzDYmjzA5nvQNnNSYvhN"/>
  <p:tag name="DVSHEQ" val="1326067394"/>
</p:tagLst>
</file>

<file path=ppt/tags/tag3.xml><?xml version="1.0" encoding="utf-8"?>
<p:tagLst xmlns:a="http://schemas.openxmlformats.org/drawingml/2006/main" xmlns:r="http://schemas.openxmlformats.org/officeDocument/2006/relationships" xmlns:p="http://schemas.openxmlformats.org/presentationml/2006/main">
  <p:tag name="DVSHAPEID" val="LpfzDYmjzA5nvQNnNSYvhN"/>
  <p:tag name="DVSHEQ" val="1326067394"/>
</p:tagLst>
</file>

<file path=ppt/tags/tag4.xml><?xml version="1.0" encoding="utf-8"?>
<p:tagLst xmlns:a="http://schemas.openxmlformats.org/drawingml/2006/main" xmlns:r="http://schemas.openxmlformats.org/officeDocument/2006/relationships" xmlns:p="http://schemas.openxmlformats.org/presentationml/2006/main">
  <p:tag name="DVSHAPEID" val="LpfzDYmjzA5nvQNnNSYvhN"/>
  <p:tag name="DVSHEQ" val="1326067394"/>
</p:tagLst>
</file>

<file path=ppt/tags/tag5.xml><?xml version="1.0" encoding="utf-8"?>
<p:tagLst xmlns:a="http://schemas.openxmlformats.org/drawingml/2006/main" xmlns:r="http://schemas.openxmlformats.org/officeDocument/2006/relationships" xmlns:p="http://schemas.openxmlformats.org/presentationml/2006/main">
  <p:tag name="DVSHAPEID" val="WF5Bp1N0QD4Dat8pwPsv7t"/>
  <p:tag name="DVSHEQ" val="1326067394"/>
</p:tagLst>
</file>

<file path=ppt/tags/tag6.xml><?xml version="1.0" encoding="utf-8"?>
<p:tagLst xmlns:a="http://schemas.openxmlformats.org/drawingml/2006/main" xmlns:r="http://schemas.openxmlformats.org/officeDocument/2006/relationships" xmlns:p="http://schemas.openxmlformats.org/presentationml/2006/main">
  <p:tag name="DVSHAPEID" val="LpfzDYmjzA5nvQNnNSYvhN"/>
  <p:tag name="DVSHEQ" val="1326067394"/>
</p:tagLst>
</file>

<file path=ppt/tags/tag7.xml><?xml version="1.0" encoding="utf-8"?>
<p:tagLst xmlns:a="http://schemas.openxmlformats.org/drawingml/2006/main" xmlns:r="http://schemas.openxmlformats.org/officeDocument/2006/relationships" xmlns:p="http://schemas.openxmlformats.org/presentationml/2006/main">
  <p:tag name="DVSHAPEID" val="WF5Bp1N0QD4Dat8pwPsv7t"/>
  <p:tag name="DVSHEQ" val="1326067394"/>
</p:tagLst>
</file>

<file path=ppt/tags/tag8.xml><?xml version="1.0" encoding="utf-8"?>
<p:tagLst xmlns:a="http://schemas.openxmlformats.org/drawingml/2006/main" xmlns:r="http://schemas.openxmlformats.org/officeDocument/2006/relationships" xmlns:p="http://schemas.openxmlformats.org/presentationml/2006/main">
  <p:tag name="PPSNARRATION" val="8,-924366853,C:\Documents and Settings\rleighton\My Documents\training\ECxP\Enterprise Reference Architectures 022009.ppc"/>
</p:tagLst>
</file>

<file path=ppt/tags/tag9.xml><?xml version="1.0" encoding="utf-8"?>
<p:tagLst xmlns:a="http://schemas.openxmlformats.org/drawingml/2006/main" xmlns:r="http://schemas.openxmlformats.org/officeDocument/2006/relationships" xmlns:p="http://schemas.openxmlformats.org/presentationml/2006/main">
  <p:tag name="DVSHAPEID" val="shhFUGm4aMuvJTOoU01btV"/>
  <p:tag name="DVSHEQ" val="1695355810"/>
</p:tagLst>
</file>

<file path=ppt/theme/theme1.xml><?xml version="1.0" encoding="utf-8"?>
<a:theme xmlns:a="http://schemas.openxmlformats.org/drawingml/2006/main" name="Default Theme">
  <a:themeElements>
    <a:clrScheme name="Custom 3">
      <a:dk1>
        <a:sysClr val="windowText" lastClr="000000"/>
      </a:dk1>
      <a:lt1>
        <a:sysClr val="window" lastClr="FFFFFF"/>
      </a:lt1>
      <a:dk2>
        <a:srgbClr val="2C2542"/>
      </a:dk2>
      <a:lt2>
        <a:srgbClr val="EEECE1"/>
      </a:lt2>
      <a:accent1>
        <a:srgbClr val="584A83"/>
      </a:accent1>
      <a:accent2>
        <a:srgbClr val="427D97"/>
      </a:accent2>
      <a:accent3>
        <a:srgbClr val="5E926E"/>
      </a:accent3>
      <a:accent4>
        <a:srgbClr val="A3C200"/>
      </a:accent4>
      <a:accent5>
        <a:srgbClr val="777777"/>
      </a:accent5>
      <a:accent6>
        <a:srgbClr val="3F3F3F"/>
      </a:accent6>
      <a:hlink>
        <a:srgbClr val="0000FF"/>
      </a:hlink>
      <a:folHlink>
        <a:srgbClr val="800080"/>
      </a:folHlink>
    </a:clrScheme>
    <a:fontScheme name="Extr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tx1">
              <a:lumMod val="75000"/>
              <a:lumOff val="2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ormAutofit/>
      </a:bodyPr>
      <a:lstStyle>
        <a:defPPr marL="228600" marR="0" indent="-228600" algn="l" defTabSz="914400" rtl="0" eaLnBrk="1" fontAlgn="auto" latinLnBrk="0" hangingPunct="1">
          <a:lnSpc>
            <a:spcPct val="85000"/>
          </a:lnSpc>
          <a:spcBef>
            <a:spcPts val="1200"/>
          </a:spcBef>
          <a:spcAft>
            <a:spcPts val="0"/>
          </a:spcAft>
          <a:buClrTx/>
          <a:buSzTx/>
          <a:buFont typeface="Arial" pitchFamily="34" charset="0"/>
          <a:buChar char="•"/>
          <a:tabLst/>
          <a:defRPr kumimoji="0" sz="2800" b="0" i="0" u="none" strike="noStrike" kern="1200" cap="none" spc="0" normalizeH="0" baseline="0" noProof="0" smtClean="0">
            <a:ln>
              <a:noFill/>
            </a:ln>
            <a:solidFill>
              <a:srgbClr val="74639B"/>
            </a:solidFill>
            <a:effectLst/>
            <a:uLnTx/>
            <a:uFillTx/>
            <a:latin typeface="Arial Narrow" pitchFamily="34" charset="0"/>
            <a:ea typeface="+mn-ea"/>
            <a:cs typeface="Arial" pitchFamily="34" charset="0"/>
          </a:defRPr>
        </a:defPPr>
      </a:lstStyle>
    </a:txDef>
  </a:objectDefaults>
  <a:extraClrSchemeLst/>
</a:theme>
</file>

<file path=ppt/theme/theme2.xml><?xml version="1.0" encoding="utf-8"?>
<a:theme xmlns:a="http://schemas.openxmlformats.org/drawingml/2006/main" name="1_XTM20413_Template_6">
  <a:themeElements>
    <a:clrScheme name="Custom 3">
      <a:dk1>
        <a:sysClr val="windowText" lastClr="000000"/>
      </a:dk1>
      <a:lt1>
        <a:sysClr val="window" lastClr="FFFFFF"/>
      </a:lt1>
      <a:dk2>
        <a:srgbClr val="2C2542"/>
      </a:dk2>
      <a:lt2>
        <a:srgbClr val="EEECE1"/>
      </a:lt2>
      <a:accent1>
        <a:srgbClr val="584A83"/>
      </a:accent1>
      <a:accent2>
        <a:srgbClr val="427D97"/>
      </a:accent2>
      <a:accent3>
        <a:srgbClr val="5E926E"/>
      </a:accent3>
      <a:accent4>
        <a:srgbClr val="A3C200"/>
      </a:accent4>
      <a:accent5>
        <a:srgbClr val="777777"/>
      </a:accent5>
      <a:accent6>
        <a:srgbClr val="3F3F3F"/>
      </a:accent6>
      <a:hlink>
        <a:srgbClr val="0000FF"/>
      </a:hlink>
      <a:folHlink>
        <a:srgbClr val="800080"/>
      </a:folHlink>
    </a:clrScheme>
    <a:fontScheme name="Extr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tx1">
              <a:lumMod val="75000"/>
              <a:lumOff val="2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ormAutofit/>
      </a:bodyPr>
      <a:lstStyle>
        <a:defPPr marL="228600" marR="0" indent="-228600" algn="l" defTabSz="914400" rtl="0" eaLnBrk="1" fontAlgn="auto" latinLnBrk="0" hangingPunct="1">
          <a:lnSpc>
            <a:spcPct val="85000"/>
          </a:lnSpc>
          <a:spcBef>
            <a:spcPts val="1200"/>
          </a:spcBef>
          <a:spcAft>
            <a:spcPts val="0"/>
          </a:spcAft>
          <a:buClrTx/>
          <a:buSzTx/>
          <a:buFont typeface="Arial" pitchFamily="34" charset="0"/>
          <a:buChar char="•"/>
          <a:tabLst/>
          <a:defRPr kumimoji="0" sz="2800" b="0" i="0" u="none" strike="noStrike" kern="1200" cap="none" spc="0" normalizeH="0" baseline="0" noProof="0" smtClean="0">
            <a:ln>
              <a:noFill/>
            </a:ln>
            <a:solidFill>
              <a:srgbClr val="74639B"/>
            </a:solidFill>
            <a:effectLst/>
            <a:uLnTx/>
            <a:uFillTx/>
            <a:latin typeface="Arial Narrow" pitchFamily="34" charset="0"/>
            <a:ea typeface="+mn-ea"/>
            <a:cs typeface="Arial" pitchFamily="34" charset="0"/>
          </a:defRPr>
        </a:defPPr>
      </a:lstStyle>
    </a:txDef>
  </a:objectDefaults>
  <a:extraClrSchemeLst/>
</a:theme>
</file>

<file path=ppt/theme/theme3.xml><?xml version="1.0" encoding="utf-8"?>
<a:theme xmlns:a="http://schemas.openxmlformats.org/drawingml/2006/main" name="2_XTM20413_Template_6">
  <a:themeElements>
    <a:clrScheme name="Custom 3">
      <a:dk1>
        <a:sysClr val="windowText" lastClr="000000"/>
      </a:dk1>
      <a:lt1>
        <a:sysClr val="window" lastClr="FFFFFF"/>
      </a:lt1>
      <a:dk2>
        <a:srgbClr val="2C2542"/>
      </a:dk2>
      <a:lt2>
        <a:srgbClr val="EEECE1"/>
      </a:lt2>
      <a:accent1>
        <a:srgbClr val="584A83"/>
      </a:accent1>
      <a:accent2>
        <a:srgbClr val="427D97"/>
      </a:accent2>
      <a:accent3>
        <a:srgbClr val="5E926E"/>
      </a:accent3>
      <a:accent4>
        <a:srgbClr val="A3C200"/>
      </a:accent4>
      <a:accent5>
        <a:srgbClr val="777777"/>
      </a:accent5>
      <a:accent6>
        <a:srgbClr val="3F3F3F"/>
      </a:accent6>
      <a:hlink>
        <a:srgbClr val="0000FF"/>
      </a:hlink>
      <a:folHlink>
        <a:srgbClr val="800080"/>
      </a:folHlink>
    </a:clrScheme>
    <a:fontScheme name="Extr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tx1">
              <a:lumMod val="75000"/>
              <a:lumOff val="25000"/>
            </a:schemeClr>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ormAutofit/>
      </a:bodyPr>
      <a:lstStyle>
        <a:defPPr marL="228600" marR="0" indent="-228600" algn="l" defTabSz="914400" rtl="0" eaLnBrk="1" fontAlgn="auto" latinLnBrk="0" hangingPunct="1">
          <a:lnSpc>
            <a:spcPct val="85000"/>
          </a:lnSpc>
          <a:spcBef>
            <a:spcPts val="1200"/>
          </a:spcBef>
          <a:spcAft>
            <a:spcPts val="0"/>
          </a:spcAft>
          <a:buClrTx/>
          <a:buSzTx/>
          <a:buFont typeface="Arial" pitchFamily="34" charset="0"/>
          <a:buChar char="•"/>
          <a:tabLst/>
          <a:defRPr kumimoji="0" sz="2800" b="0" i="0" u="none" strike="noStrike" kern="1200" cap="none" spc="0" normalizeH="0" baseline="0" noProof="0" smtClean="0">
            <a:ln>
              <a:noFill/>
            </a:ln>
            <a:solidFill>
              <a:srgbClr val="74639B"/>
            </a:solidFill>
            <a:effectLst/>
            <a:uLnTx/>
            <a:uFillTx/>
            <a:latin typeface="Arial Narrow" pitchFamily="34" charset="0"/>
            <a:ea typeface="+mn-ea"/>
            <a:cs typeface="Arial"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10559</TotalTime>
  <Words>9535</Words>
  <Application>Microsoft Macintosh PowerPoint</Application>
  <PresentationFormat>Экран (4:3)</PresentationFormat>
  <Paragraphs>2453</Paragraphs>
  <Slides>157</Slides>
  <Notes>64</Notes>
  <HiddenSlides>2</HiddenSlides>
  <MMClips>0</MMClips>
  <ScaleCrop>false</ScaleCrop>
  <HeadingPairs>
    <vt:vector size="8" baseType="variant">
      <vt:variant>
        <vt:lpstr>Использованные шрифты</vt:lpstr>
      </vt:variant>
      <vt:variant>
        <vt:i4>23</vt:i4>
      </vt:variant>
      <vt:variant>
        <vt:lpstr>Шаблон оформления</vt:lpstr>
      </vt:variant>
      <vt:variant>
        <vt:i4>78</vt:i4>
      </vt:variant>
      <vt:variant>
        <vt:lpstr>Внедренные серверы OLE</vt:lpstr>
      </vt:variant>
      <vt:variant>
        <vt:i4>1</vt:i4>
      </vt:variant>
      <vt:variant>
        <vt:lpstr>Заголовки слайдов</vt:lpstr>
      </vt:variant>
      <vt:variant>
        <vt:i4>157</vt:i4>
      </vt:variant>
    </vt:vector>
  </HeadingPairs>
  <TitlesOfParts>
    <vt:vector size="259" baseType="lpstr">
      <vt:lpstr>Arial</vt:lpstr>
      <vt:lpstr>Lucida Grande</vt:lpstr>
      <vt:lpstr>Calibri</vt:lpstr>
      <vt:lpstr>Arial Narrow</vt:lpstr>
      <vt:lpstr>Gotham Light</vt:lpstr>
      <vt:lpstr>Kozuka Gothic Pro EL</vt:lpstr>
      <vt:lpstr>Arial Unicode MS</vt:lpstr>
      <vt:lpstr>Franklin Gothic Demi</vt:lpstr>
      <vt:lpstr>MS PGothic</vt:lpstr>
      <vt:lpstr>Wingdings</vt:lpstr>
      <vt:lpstr>Arial Black</vt:lpstr>
      <vt:lpstr>Candara</vt:lpstr>
      <vt:lpstr>Arial (Body)</vt:lpstr>
      <vt:lpstr>Arial  </vt:lpstr>
      <vt:lpstr>Courier New</vt:lpstr>
      <vt:lpstr>Gulim</vt:lpstr>
      <vt:lpstr>Wingdings 3</vt:lpstr>
      <vt:lpstr>ヒラギノ角ゴ ProN W3</vt:lpstr>
      <vt:lpstr>Gill Sans</vt:lpstr>
      <vt:lpstr>Helvetica Light</vt:lpstr>
      <vt:lpstr>Symbol</vt:lpstr>
      <vt:lpstr>Wingdings 2</vt:lpstr>
      <vt:lpstr>Lucida Sans Unicode</vt:lpstr>
      <vt:lpstr>Default Theme</vt:lpstr>
      <vt:lpstr>1_XTM20413_Template_6</vt:lpstr>
      <vt:lpstr>2_XTM20413_Template_6</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Default Theme</vt:lpstr>
      <vt:lpstr>1_XTM20413_Template_6</vt:lpstr>
      <vt:lpstr>1_XTM20413_Template_6</vt:lpstr>
      <vt:lpstr>1_XTM20413_Template_6</vt:lpstr>
      <vt:lpstr>1_XTM20413_Template_6</vt:lpstr>
      <vt:lpstr>1_XTM20413_Template_6</vt:lpstr>
      <vt:lpstr>1_XTM20413_Template_6</vt:lpstr>
      <vt:lpstr>1_XTM20413_Template_6</vt:lpstr>
      <vt:lpstr>1_XTM20413_Template_6</vt:lpstr>
      <vt:lpstr>1_XTM20413_Template_6</vt:lpstr>
      <vt:lpstr>1_XTM20413_Template_6</vt:lpstr>
      <vt:lpstr>1_XTM20413_Template_6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2_XTM20413_Template_6</vt:lpstr>
      <vt:lpstr>Visio</vt:lpstr>
      <vt:lpstr>Слайд 1</vt:lpstr>
      <vt:lpstr>A Long History of Pioneering Innovation</vt:lpstr>
      <vt:lpstr>Что такое Extreme Networks</vt:lpstr>
      <vt:lpstr>Продуктовый Ряд Extreme Networks</vt:lpstr>
      <vt:lpstr>Операционная Система ExtremeXOS Модульность, Отказоустойчивость в ПО</vt:lpstr>
      <vt:lpstr>Kоммутаторы Summit X430</vt:lpstr>
      <vt:lpstr>Summit X430 Products</vt:lpstr>
      <vt:lpstr>Summit X430 – Ports, Power &amp; Cooling, Weights &amp; Dimensions </vt:lpstr>
      <vt:lpstr>Kоммутаторы Summit X440</vt:lpstr>
      <vt:lpstr>Коммутаторы серии Summit X440</vt:lpstr>
      <vt:lpstr>Оптические коммутаторы Summit X440</vt:lpstr>
      <vt:lpstr>Summit® X440 - Порты</vt:lpstr>
      <vt:lpstr>Резервирование питания с EPS-C2</vt:lpstr>
      <vt:lpstr>Лицензирование Summit® X430/X440 </vt:lpstr>
      <vt:lpstr>Kоммутаторы Summit X460</vt:lpstr>
      <vt:lpstr>Серия Summit X460</vt:lpstr>
      <vt:lpstr>Коммутатор Summit® X460-48х</vt:lpstr>
      <vt:lpstr>Коммутатор Summit® X460-24х</vt:lpstr>
      <vt:lpstr>Коммутатор Summit® X460-24t</vt:lpstr>
      <vt:lpstr>Модули для Х460</vt:lpstr>
      <vt:lpstr>Kоммутаторы Summit X480</vt:lpstr>
      <vt:lpstr>Серия Summit X480</vt:lpstr>
      <vt:lpstr>Коммутатор Summit X480-24x </vt:lpstr>
      <vt:lpstr>Коммутатор Summit X480-48t и 48x</vt:lpstr>
      <vt:lpstr>Summit X480 -  высокая надежность</vt:lpstr>
      <vt:lpstr>Summit Plugin 40G Ethernet</vt:lpstr>
      <vt:lpstr>Kоммутаторы Summit X670</vt:lpstr>
      <vt:lpstr>Серия Summit X670</vt:lpstr>
      <vt:lpstr>Серия Summit X670</vt:lpstr>
      <vt:lpstr>Коммутатор Summit® X670V-48x</vt:lpstr>
      <vt:lpstr>Коммутатор Summit® X670-48x</vt:lpstr>
      <vt:lpstr>Коммутатор Summit® X670V-48t</vt:lpstr>
      <vt:lpstr>Коммутатор Summit X670</vt:lpstr>
      <vt:lpstr>Summit X670 Motion Sensor</vt:lpstr>
      <vt:lpstr>Kоммутаторы Summit X770</vt:lpstr>
      <vt:lpstr>Коммутатор Summit X770</vt:lpstr>
      <vt:lpstr>Коммутатор Summit X770</vt:lpstr>
      <vt:lpstr>Низкая задержка коммутации</vt:lpstr>
      <vt:lpstr>Стекирование</vt:lpstr>
      <vt:lpstr>Широкие возможности применения</vt:lpstr>
      <vt:lpstr>Kоммутаторы  BlackDiamond 8800</vt:lpstr>
      <vt:lpstr>BlackDiamond 8800: Расширяемая архитектура</vt:lpstr>
      <vt:lpstr> </vt:lpstr>
      <vt:lpstr>Модули BlackDiamond 8900 </vt:lpstr>
      <vt:lpstr>Плата для BlackDiamond 8K, серия 8900</vt:lpstr>
      <vt:lpstr>Плата для BlackDiamond 8K 40G6X-xm</vt:lpstr>
      <vt:lpstr>Kоммутаторы  BlackDiamond X8</vt:lpstr>
      <vt:lpstr>BlackDiamond X8 Архитектура</vt:lpstr>
      <vt:lpstr>BlackDiamond® X8 Шасси</vt:lpstr>
      <vt:lpstr>Эффективная интеллектуальная система охлаждения</vt:lpstr>
      <vt:lpstr>BlackDiamond® X8 Modules</vt:lpstr>
      <vt:lpstr>Беспроводные решения</vt:lpstr>
      <vt:lpstr>Слайд 53</vt:lpstr>
      <vt:lpstr>Стандарт 802.11n</vt:lpstr>
      <vt:lpstr>Слайд 55</vt:lpstr>
      <vt:lpstr>Стандарт 802.11ac. Скоро!</vt:lpstr>
      <vt:lpstr>Слайд 57</vt:lpstr>
      <vt:lpstr>Мобильность увеличивает продуктивность</vt:lpstr>
      <vt:lpstr>Проблемы IT</vt:lpstr>
      <vt:lpstr>Summit WM3000 Controllers</vt:lpstr>
      <vt:lpstr>AltitudeTM Thin Indoor Access Points</vt:lpstr>
      <vt:lpstr>AltitudeTM Adaptive Indoor Access Points</vt:lpstr>
      <vt:lpstr>AltitudeTM Adaptive Outdoor Access Points</vt:lpstr>
      <vt:lpstr>Точки доступа AP 4511</vt:lpstr>
      <vt:lpstr>Внешние точки доступа AP 4762/4763</vt:lpstr>
      <vt:lpstr>Точки доступа AP 4522</vt:lpstr>
      <vt:lpstr>Точки доступа AP 4022</vt:lpstr>
      <vt:lpstr>Доступ WiFi – Небольшая Сеть</vt:lpstr>
      <vt:lpstr>Доступ WiFi – Сеть среднего размера</vt:lpstr>
      <vt:lpstr>Доступ WiFi – Большая Сеть</vt:lpstr>
      <vt:lpstr>Сервисная платформа ADSP</vt:lpstr>
      <vt:lpstr>Сервисная платформа ADSP</vt:lpstr>
      <vt:lpstr>Система управления Ridgeline</vt:lpstr>
      <vt:lpstr>Система управления Ridgeline Network &amp; Service Management System</vt:lpstr>
      <vt:lpstr>Поиск устройств и инвентаризация</vt:lpstr>
      <vt:lpstr>Управление firmware  оборудования</vt:lpstr>
      <vt:lpstr>Управление конфигурациями</vt:lpstr>
      <vt:lpstr>Управление событиями и оповещениями</vt:lpstr>
      <vt:lpstr>Управление сетевыми сервисами</vt:lpstr>
      <vt:lpstr>XNV™ (XOS Network Virtualization) </vt:lpstr>
      <vt:lpstr>Multi-Switch Link Aggregation</vt:lpstr>
      <vt:lpstr>Multi-Switch Link Aggregation</vt:lpstr>
      <vt:lpstr>Multi-switch Link Aggregation Group (M-LAG)</vt:lpstr>
      <vt:lpstr>MLAG Convergence</vt:lpstr>
      <vt:lpstr>EAPS / ERPS (G.8032)</vt:lpstr>
      <vt:lpstr>EAPS/ERPS: Время сходимости 50мс! </vt:lpstr>
      <vt:lpstr>EAPS:  Link Resiliency</vt:lpstr>
      <vt:lpstr>What is EAPS / ERPS</vt:lpstr>
      <vt:lpstr>Стекирование</vt:lpstr>
      <vt:lpstr>Зачем объединять коммутаторы в стек?</vt:lpstr>
      <vt:lpstr>SummitStack™</vt:lpstr>
      <vt:lpstr>Технологии стекирования Extreme Networks</vt:lpstr>
      <vt:lpstr>Гибкость в выборе топологии сети</vt:lpstr>
      <vt:lpstr>VPLS / H-VPLS</vt:lpstr>
      <vt:lpstr>VPLS/H-VPLS</vt:lpstr>
      <vt:lpstr>Selective Q-in-Q</vt:lpstr>
      <vt:lpstr>Selective Q-in-Q</vt:lpstr>
      <vt:lpstr>Frame format</vt:lpstr>
      <vt:lpstr>Selective Q-in-Q</vt:lpstr>
      <vt:lpstr>XNV</vt:lpstr>
      <vt:lpstr>Перемещение Виртуальных Машин</vt:lpstr>
      <vt:lpstr>Решение Extreme Networks XNV </vt:lpstr>
      <vt:lpstr>Автоконфигурирование, TCL и управление через  XML</vt:lpstr>
      <vt:lpstr>Универсальный Порт – Авто-конфигурирование</vt:lpstr>
      <vt:lpstr>ExtremeXOS:  Автоматизация</vt:lpstr>
      <vt:lpstr>Automate &amp; Customize the Network</vt:lpstr>
      <vt:lpstr>Identity Management</vt:lpstr>
      <vt:lpstr>Identity Management</vt:lpstr>
      <vt:lpstr>Пример контроля на основе ролей</vt:lpstr>
      <vt:lpstr>ClearFlow</vt:lpstr>
      <vt:lpstr>CLEAR-Flow</vt:lpstr>
      <vt:lpstr>Expressions &amp; Match conditions</vt:lpstr>
      <vt:lpstr>Пример правила CLEAR-Flow</vt:lpstr>
      <vt:lpstr>Delta-Ratio Expression</vt:lpstr>
      <vt:lpstr>Software Defined Networking и OpenFlow</vt:lpstr>
      <vt:lpstr>Драйверы SDN</vt:lpstr>
      <vt:lpstr>Помните Мэйнфреймы?</vt:lpstr>
      <vt:lpstr>Что такое SDN: Сеть</vt:lpstr>
      <vt:lpstr>Модель Software Defined Networking (SDN)</vt:lpstr>
      <vt:lpstr>Подход Extreme Networks к SDN</vt:lpstr>
      <vt:lpstr>Новый Открытый Интерфейс для SDN</vt:lpstr>
      <vt:lpstr>Слайд 122</vt:lpstr>
      <vt:lpstr>Что такое OpenFlow?</vt:lpstr>
      <vt:lpstr>Что такое OpenFlow?</vt:lpstr>
      <vt:lpstr>Согласование OpenFlow</vt:lpstr>
      <vt:lpstr>Изучение Топологии</vt:lpstr>
      <vt:lpstr>Изучение Топологии</vt:lpstr>
      <vt:lpstr>Работа протокола OpenFlow</vt:lpstr>
      <vt:lpstr>Работа протокола OpenFlow</vt:lpstr>
      <vt:lpstr>Работа протокола OpenFlow</vt:lpstr>
      <vt:lpstr>Работа протокола OpenFlow</vt:lpstr>
      <vt:lpstr>SDN с облаком OpenFlow…..</vt:lpstr>
      <vt:lpstr>Software-Defined Networking: Мифы и реальность</vt:lpstr>
      <vt:lpstr>Адаптационный Цикл Технологии SDN</vt:lpstr>
      <vt:lpstr>Архитектурные отличия</vt:lpstr>
      <vt:lpstr>Заглядывая в будущее SDN и OpenFlow</vt:lpstr>
      <vt:lpstr>И оборудование ......?</vt:lpstr>
      <vt:lpstr>..... все еще имеет значение!</vt:lpstr>
      <vt:lpstr>Слайд 139</vt:lpstr>
      <vt:lpstr>Слайд 140</vt:lpstr>
      <vt:lpstr>Как это выглядит сегодня – сложно и дорого</vt:lpstr>
      <vt:lpstr>Как это будет выглядеть уже завтра – простота и доступность, благодаря Ethernet</vt:lpstr>
      <vt:lpstr>Лучшая технология коммуникаций: Ethernet</vt:lpstr>
      <vt:lpstr>Ethernet в системах вещания</vt:lpstr>
      <vt:lpstr>Особенности систем AVB</vt:lpstr>
      <vt:lpstr>Открывающиеся возможности</vt:lpstr>
      <vt:lpstr>Extreme Networks и AVB</vt:lpstr>
      <vt:lpstr>Слайд 148</vt:lpstr>
      <vt:lpstr>Системы AV в самолетах</vt:lpstr>
      <vt:lpstr>Автомобили</vt:lpstr>
      <vt:lpstr>АV технологии в автоиндустрии</vt:lpstr>
      <vt:lpstr>Поддержка AVB на коммутаторах Extreme</vt:lpstr>
      <vt:lpstr>Надежные партнеры</vt:lpstr>
      <vt:lpstr>Стандарты AVB</vt:lpstr>
      <vt:lpstr>Домены AVB</vt:lpstr>
      <vt:lpstr>Give me Ethernet!</vt:lpstr>
      <vt:lpstr>Спасибо за внимание!</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 G</dc:creator>
  <cp:lastModifiedBy>Валя</cp:lastModifiedBy>
  <cp:revision>514</cp:revision>
  <dcterms:created xsi:type="dcterms:W3CDTF">2010-11-08T06:16:20Z</dcterms:created>
  <dcterms:modified xsi:type="dcterms:W3CDTF">2013-11-27T11:03:33Z</dcterms:modified>
</cp:coreProperties>
</file>