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notesSlides/notesSlide68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239" r:id="rId1"/>
  </p:sldMasterIdLst>
  <p:notesMasterIdLst>
    <p:notesMasterId r:id="rId79"/>
  </p:notesMasterIdLst>
  <p:handoutMasterIdLst>
    <p:handoutMasterId r:id="rId80"/>
  </p:handoutMasterIdLst>
  <p:sldIdLst>
    <p:sldId id="394" r:id="rId2"/>
    <p:sldId id="419" r:id="rId3"/>
    <p:sldId id="420" r:id="rId4"/>
    <p:sldId id="421" r:id="rId5"/>
    <p:sldId id="422" r:id="rId6"/>
    <p:sldId id="423" r:id="rId7"/>
    <p:sldId id="424" r:id="rId8"/>
    <p:sldId id="425" r:id="rId9"/>
    <p:sldId id="426" r:id="rId10"/>
    <p:sldId id="427" r:id="rId11"/>
    <p:sldId id="429" r:id="rId12"/>
    <p:sldId id="430" r:id="rId13"/>
    <p:sldId id="431" r:id="rId14"/>
    <p:sldId id="432" r:id="rId15"/>
    <p:sldId id="433" r:id="rId16"/>
    <p:sldId id="434" r:id="rId17"/>
    <p:sldId id="435" r:id="rId18"/>
    <p:sldId id="436" r:id="rId19"/>
    <p:sldId id="437" r:id="rId20"/>
    <p:sldId id="438" r:id="rId21"/>
    <p:sldId id="439" r:id="rId22"/>
    <p:sldId id="440" r:id="rId23"/>
    <p:sldId id="441" r:id="rId24"/>
    <p:sldId id="442" r:id="rId25"/>
    <p:sldId id="443" r:id="rId26"/>
    <p:sldId id="444" r:id="rId27"/>
    <p:sldId id="445" r:id="rId28"/>
    <p:sldId id="446" r:id="rId29"/>
    <p:sldId id="447" r:id="rId30"/>
    <p:sldId id="448" r:id="rId31"/>
    <p:sldId id="449" r:id="rId32"/>
    <p:sldId id="450" r:id="rId33"/>
    <p:sldId id="451" r:id="rId34"/>
    <p:sldId id="452" r:id="rId35"/>
    <p:sldId id="453" r:id="rId36"/>
    <p:sldId id="454" r:id="rId37"/>
    <p:sldId id="455" r:id="rId38"/>
    <p:sldId id="456" r:id="rId39"/>
    <p:sldId id="457" r:id="rId40"/>
    <p:sldId id="458" r:id="rId41"/>
    <p:sldId id="459" r:id="rId42"/>
    <p:sldId id="460" r:id="rId43"/>
    <p:sldId id="461" r:id="rId44"/>
    <p:sldId id="462" r:id="rId45"/>
    <p:sldId id="463" r:id="rId46"/>
    <p:sldId id="464" r:id="rId47"/>
    <p:sldId id="465" r:id="rId48"/>
    <p:sldId id="466" r:id="rId49"/>
    <p:sldId id="467" r:id="rId50"/>
    <p:sldId id="468" r:id="rId51"/>
    <p:sldId id="469" r:id="rId52"/>
    <p:sldId id="470" r:id="rId53"/>
    <p:sldId id="471" r:id="rId54"/>
    <p:sldId id="472" r:id="rId55"/>
    <p:sldId id="473" r:id="rId56"/>
    <p:sldId id="474" r:id="rId57"/>
    <p:sldId id="475" r:id="rId58"/>
    <p:sldId id="476" r:id="rId59"/>
    <p:sldId id="477" r:id="rId60"/>
    <p:sldId id="478" r:id="rId61"/>
    <p:sldId id="479" r:id="rId62"/>
    <p:sldId id="480" r:id="rId63"/>
    <p:sldId id="481" r:id="rId64"/>
    <p:sldId id="482" r:id="rId65"/>
    <p:sldId id="484" r:id="rId66"/>
    <p:sldId id="485" r:id="rId67"/>
    <p:sldId id="486" r:id="rId68"/>
    <p:sldId id="487" r:id="rId69"/>
    <p:sldId id="488" r:id="rId70"/>
    <p:sldId id="489" r:id="rId71"/>
    <p:sldId id="490" r:id="rId72"/>
    <p:sldId id="491" r:id="rId73"/>
    <p:sldId id="492" r:id="rId74"/>
    <p:sldId id="496" r:id="rId75"/>
    <p:sldId id="493" r:id="rId76"/>
    <p:sldId id="494" r:id="rId77"/>
    <p:sldId id="495" r:id="rId78"/>
  </p:sldIdLst>
  <p:sldSz cx="9144000" cy="6858000" type="screen4x3"/>
  <p:notesSz cx="6867525" cy="9994900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E1EC74"/>
    <a:srgbClr val="FFFF00"/>
    <a:srgbClr val="F8D968"/>
    <a:srgbClr val="F9B3A5"/>
    <a:srgbClr val="F8FAA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jl, gemiddeld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ijl, gemiddeld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27102A9-8310-4765-A935-A1911B00CA55}" styleName="Stijl, licht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Stijl, licht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Stijl, licht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Stijl, licht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06" autoAdjust="0"/>
    <p:restoredTop sz="93961" autoAdjust="0"/>
  </p:normalViewPr>
  <p:slideViewPr>
    <p:cSldViewPr>
      <p:cViewPr>
        <p:scale>
          <a:sx n="66" d="100"/>
          <a:sy n="66" d="100"/>
        </p:scale>
        <p:origin x="-1536" y="-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98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656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656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D591311A-1073-4CA7-8D88-7EB6F7DE10FE}" type="datetimeFigureOut">
              <a:rPr lang="nl-NL"/>
              <a:pPr>
                <a:defRPr/>
              </a:pPr>
              <a:t>27-11-2013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93250"/>
            <a:ext cx="2976563" cy="500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9375" y="9493250"/>
            <a:ext cx="2976563" cy="500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F189A8FB-3D5D-431D-B76F-670F4C0961A8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6563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cs typeface="+mn-cs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9375" y="0"/>
            <a:ext cx="2976563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cs typeface="+mn-cs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5038" y="750888"/>
            <a:ext cx="4997450" cy="37480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7388" y="4748213"/>
            <a:ext cx="549275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noProof="0" smtClean="0"/>
              <a:t>Klik om de opmaakprofielen van de modeltekst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94838"/>
            <a:ext cx="2976563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cs typeface="+mn-cs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9375" y="9494838"/>
            <a:ext cx="2976563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cs typeface="+mn-cs"/>
              </a:defRPr>
            </a:lvl1pPr>
          </a:lstStyle>
          <a:p>
            <a:pPr>
              <a:defRPr/>
            </a:pPr>
            <a:fld id="{59EB7F0A-5412-4F87-9649-1F21CE829D6E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2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363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A9DDC5-D19B-4F63-AE45-2CA149E5BE3C}" type="slidenum">
              <a:rPr lang="nl-NL" smtClean="0">
                <a:cs typeface="Arial" charset="0"/>
              </a:rPr>
              <a:pPr/>
              <a:t>1</a:t>
            </a:fld>
            <a:endParaRPr lang="nl-NL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E1784F-AE64-4746-8D6A-0F8ABDAFF811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10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09F391-3557-466F-9806-66300E350755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11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D01F0B-3968-4A5D-A1A0-405A2AD1CD57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12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4A9DFF-ABAE-402F-9FDF-17560938FFFB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13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E66874-45CC-4982-ABAF-2D28BFDF89A1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14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CF9C1A-89D2-4C69-9F46-F068FFF8F955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15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96E422-3A72-4DDD-A7FB-18ABB4CC6F68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16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BDF9C2-44B3-4A13-B767-0CC7E8CAD3B0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17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36CCA2-232F-43A8-8FDD-06B60F13FEBA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18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EE32D3-EB0B-4A98-A04F-14DFE52C47A9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19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35A527-551B-4CBF-BF4D-93051A8059AE}" type="slidenum">
              <a:rPr lang="en-US" smtClean="0">
                <a:cs typeface="Arial" charset="0"/>
              </a:rPr>
              <a:pPr/>
              <a:t>2</a:t>
            </a:fld>
            <a:endParaRPr lang="en-US" smtClean="0">
              <a:cs typeface="Arial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B40722-81CA-4170-8FC4-56185F66A805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20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0CA528-566D-4A5A-8E33-052513C34F23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21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0A186B-F889-4E5C-A5B1-6F9087906EC4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22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48AC83-2C2F-42DA-99FA-EBFEA3240571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23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7CC3FC-1BB9-4B76-A360-C88106082928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24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0E1DDB-E7F9-4093-B9AD-378C93104C02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25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8568C4-0FBA-4822-A1B8-45E4C824CA6D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26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CD6421-0279-41C3-AE32-BAF89A150DC4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27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055853-1C52-4EC1-890B-4264C2523D2E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28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A1EFCE-C955-4279-9404-DF691C994FD6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29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7387B9-D27F-458D-8362-26BAF7B67665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3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F34F41-9891-410D-8B5E-EDEFB73245E4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30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3F4794-2D96-49A6-AA4E-CCF579AC364F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31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74FC21-D78C-40A4-A398-AB04E5898046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32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44E1E0-3D3B-4DC1-89E8-4F615F9012A0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33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F25906-6A4B-47B3-95EA-65F7B9A50789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34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1FB8E5-FAC1-42A9-BE9F-41393C19B576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35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5F775B-4414-4460-A4F5-96F7ECFA9FC1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36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42D085-A7FF-4A14-811A-F5367653934A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37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F4C197-8F15-45ED-A130-62771367FA65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38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2496EE-6D05-4F3E-BDDD-5D6620612446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39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0AD677-A174-441E-981D-F83C2A5ABF1C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4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3344E3-3994-46B0-95CB-51F750D9D023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40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EC973F-E5CC-4A5D-87C4-51443D8DC705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41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FAF4F8-3977-44AE-8320-93C7299A715C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42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CB56CD-8417-4AB8-B518-69334BBE15D4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43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A050F5-FB5F-47CC-B8F8-88742436D8E6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44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21E7C6-FE5F-4DAC-9747-9F863470EBB2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45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B98ACC-AB2A-48EF-BF2B-DD8EFA78771E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46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0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ABA4EE-B9D5-4C49-9D2B-531219265165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47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51CC02-CC37-4B4B-9DA8-B6E14AE597B1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48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4B3549-FEEC-4DC5-BDBD-7806869BC6D6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49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3524AB-09C7-4E39-82C3-FEB91326C460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5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355683-8271-4EC8-ADAC-DA2617E2A370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50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C17036-3E6B-4298-A86A-95B8936DE97D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51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22E1C2-869E-4B68-9027-3E5E2BDF02B0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52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2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07E0D2-4A8B-4735-9766-DA44F51C08FA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53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ADF6E1-B660-4BCF-B9D1-F5BFE2849D08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54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25C237-9403-457B-828B-06DD2B0A75ED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55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B4F201-DBE7-46CB-9F3C-869CB07957E8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56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2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41E19E-27D5-4D6F-9AE3-B57D1AB0E995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57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83EAD4-B697-47CE-B6F0-BB15CDEFFBEF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58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3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1CA035-7157-46E2-86A8-8390ED9C8C5A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59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35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6E1D55-E3FA-45EE-8A9C-F803F3CC8468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6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70D792-EAD9-4545-8663-887F8D00DF0A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60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37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438801-C86B-4AB7-BDCC-1B102FFE6FE1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61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39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AE719B-7D12-4741-9470-751399934E08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62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1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9E72A5-693B-4EDA-9A42-4A278E41B1BA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63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EBDBA3-95DE-4E4E-BB92-AC253E10B16D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64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91B2FA-E094-4002-9184-755B50C8A6C6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65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DFC371-266A-401F-8C27-9496565EFEE5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66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4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F514B1-5A26-494B-B239-30F8D44CB2F6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67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5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319AE6-E92B-40CE-B7D0-C7FE0EF2F3E5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68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53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1F49A5-067D-456E-AD8E-901506B5014C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69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5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3BEE15-0BF1-4D01-BC5F-EE3A3A842A10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7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DF222E-43A2-4F06-A441-F314A859F9F3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70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5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DFBD38-07C0-4AE6-B2A8-C141FF6805CB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71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59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C6CC7E-F78E-4696-85AF-8EB1CC67C36C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72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6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DD6D1F-621F-465A-A1CA-5A70CC41E8E9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73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6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65890" name="Tijdelijke aanduiding voor notiti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165891" name="Tijdelijke aanduiding voor dianumm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F99D36-FD00-4C01-A87E-63E107A2FDE6}" type="slidenum">
              <a:rPr lang="nl-NL" smtClean="0">
                <a:cs typeface="Arial" charset="0"/>
              </a:rPr>
              <a:pPr/>
              <a:t>74</a:t>
            </a:fld>
            <a:endParaRPr lang="nl-NL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08FF66-834C-429E-9F05-2C053C6A93B5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75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67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CCE94F-F796-4A94-90F6-E43BCA6D8AE7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76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69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A7DCDB-005D-4596-A43D-6392F5C4C49D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77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72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634EC9-ADD1-4707-943C-2274DFCB47EA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8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13F137-8E49-4074-BCEA-363E6E44B18C}" type="slidenum">
              <a:rPr lang="en-US" smtClean="0">
                <a:solidFill>
                  <a:srgbClr val="000000"/>
                </a:solidFill>
                <a:cs typeface="Arial" charset="0"/>
              </a:rPr>
              <a:pPr/>
              <a:t>9</a:t>
            </a:fld>
            <a:endParaRPr lang="en-US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dia y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6" name="Ondertitel 2"/>
          <p:cNvSpPr>
            <a:spLocks noGrp="1"/>
          </p:cNvSpPr>
          <p:nvPr>
            <p:ph type="subTitle" idx="1"/>
          </p:nvPr>
        </p:nvSpPr>
        <p:spPr>
          <a:xfrm>
            <a:off x="1259632" y="177281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om het opmaakprofiel van de modelondertitel te bewerken</a:t>
            </a:r>
            <a:endParaRPr lang="nl-NL" dirty="0"/>
          </a:p>
        </p:txBody>
      </p:sp>
      <p:sp>
        <p:nvSpPr>
          <p:cNvPr id="4" name="Tijdelijke aanduiding voor voettekst 2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GS</a:t>
            </a:r>
          </a:p>
        </p:txBody>
      </p:sp>
      <p:sp>
        <p:nvSpPr>
          <p:cNvPr id="5" name="Tijdelijke aanduiding voor dianummer 2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BBD40-6DC0-4C96-8FB6-2DC9CB2B3E58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  <p:sp>
        <p:nvSpPr>
          <p:cNvPr id="7" name="Tijdelijke aanduiding voor datum 2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DE643-2326-4EE6-AD8E-EB7AE7BEC007}" type="datetime1">
              <a:rPr lang="nl-NL"/>
              <a:pPr>
                <a:defRPr/>
              </a:pPr>
              <a:t>27-11-2013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9744C-50DF-4F30-8763-26684BE19B51}" type="datetimeFigureOut">
              <a:rPr lang="nl-NL"/>
              <a:pPr>
                <a:defRPr/>
              </a:pPr>
              <a:t>27-11-2013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91735-7D8B-47F3-99B5-7BB36258771D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y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6" name="Tijdelijke aanduiding voor inhoud 2"/>
          <p:cNvSpPr>
            <a:spLocks noGrp="1"/>
          </p:cNvSpPr>
          <p:nvPr>
            <p:ph idx="1"/>
          </p:nvPr>
        </p:nvSpPr>
        <p:spPr>
          <a:xfrm>
            <a:off x="323528" y="1052736"/>
            <a:ext cx="8229600" cy="4896544"/>
          </a:xfrm>
        </p:spPr>
        <p:txBody>
          <a:bodyPr/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jdelijke aanduiding voor voettekst 2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GS</a:t>
            </a:r>
          </a:p>
        </p:txBody>
      </p:sp>
      <p:sp>
        <p:nvSpPr>
          <p:cNvPr id="5" name="Tijdelijke aanduiding voor dianummer 2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7A90D-2F5F-49FB-A7C4-B16143BAD3F1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  <p:sp>
        <p:nvSpPr>
          <p:cNvPr id="7" name="Tijdelijke aanduiding voor datum 2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7C6CE-18D2-48D3-8A4E-B4A3FA56E3D2}" type="datetime1">
              <a:rPr lang="nl-NL"/>
              <a:pPr>
                <a:defRPr/>
              </a:pPr>
              <a:t>27-11-2013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323528" y="105273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4008" y="105273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 y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oettekst 2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/>
              <a:t>GS</a:t>
            </a:r>
          </a:p>
        </p:txBody>
      </p:sp>
      <p:sp>
        <p:nvSpPr>
          <p:cNvPr id="4" name="Tijdelijke aanduiding voor dianummer 2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6D11E-9A12-43D8-8550-301507F1AEC2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  <p:sp>
        <p:nvSpPr>
          <p:cNvPr id="5" name="Tijdelijke aanduiding voor datum 2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5199B-354D-4904-919A-13DDB97F7E85}" type="datetime1">
              <a:rPr lang="nl-NL"/>
              <a:pPr>
                <a:defRPr/>
              </a:pPr>
              <a:t>27-11-2013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93E97-9D96-4202-A989-87DAFF13261B}" type="datetimeFigureOut">
              <a:rPr lang="nl-NL"/>
              <a:pPr>
                <a:defRPr/>
              </a:pPr>
              <a:t>27-11-2013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89A2C-5967-4BD0-92A2-60792596E704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ablematic_PMS1807 [Converted]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6481764"/>
            <a:ext cx="1030277" cy="230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4" descr="MillerLogo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6481765"/>
            <a:ext cx="1008112" cy="2303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5" descr="UtilityLogo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4368" y="6470525"/>
            <a:ext cx="936104" cy="2528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7092950" y="188913"/>
            <a:ext cx="1727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9744C-50DF-4F30-8763-26684BE19B51}" type="datetimeFigureOut">
              <a:rPr lang="nl-NL"/>
              <a:pPr>
                <a:defRPr/>
              </a:pPr>
              <a:t>27-11-2013</a:t>
            </a:fld>
            <a:endParaRPr lang="nl-NL"/>
          </a:p>
        </p:txBody>
      </p:sp>
      <p:sp>
        <p:nvSpPr>
          <p:cNvPr id="7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636BC-5081-4E77-8A36-86858CCD3B6E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9744C-50DF-4F30-8763-26684BE19B51}" type="datetimeFigureOut">
              <a:rPr lang="nl-NL"/>
              <a:pPr>
                <a:defRPr/>
              </a:pPr>
              <a:t>27-11-2013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56219-CE8A-415F-BD92-682755E50E7D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tekst 5"/>
          <p:cNvSpPr>
            <a:spLocks noGrp="1"/>
          </p:cNvSpPr>
          <p:nvPr>
            <p:ph type="body" sz="quarter" idx="13"/>
          </p:nvPr>
        </p:nvSpPr>
        <p:spPr>
          <a:xfrm>
            <a:off x="251520" y="0"/>
            <a:ext cx="6769174" cy="648221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nl-NL" sz="3200" kern="1200" dirty="0" smtClean="0">
                <a:solidFill>
                  <a:schemeClr val="bg1"/>
                </a:solidFill>
                <a:latin typeface="Microsoft Sans Serif" pitchFamily="34" charset="0"/>
                <a:ea typeface="+mj-ea"/>
                <a:cs typeface="Microsoft Sans Serif" pitchFamily="34" charset="0"/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3" name="Tijdelijke aanduiding voor datum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9744C-50DF-4F30-8763-26684BE19B51}" type="datetimeFigureOut">
              <a:rPr lang="nl-NL"/>
              <a:pPr>
                <a:defRPr/>
              </a:pPr>
              <a:t>27-11-2013</a:t>
            </a:fld>
            <a:endParaRPr lang="nl-NL"/>
          </a:p>
        </p:txBody>
      </p:sp>
      <p:sp>
        <p:nvSpPr>
          <p:cNvPr id="4" name="Tijdelijke aanduiding voor voettekst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dianumm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BC72A-0B5A-4049-8F0E-AF2958892528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9744C-50DF-4F30-8763-26684BE19B51}" type="datetimeFigureOut">
              <a:rPr lang="nl-NL"/>
              <a:pPr>
                <a:defRPr/>
              </a:pPr>
              <a:t>27-11-2013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1B79D-3EB2-4EED-86E0-2D0CFC522BAF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1"/>
          <p:cNvSpPr/>
          <p:nvPr userDrawn="1"/>
        </p:nvSpPr>
        <p:spPr>
          <a:xfrm rot="5400000">
            <a:off x="4229100" y="1943100"/>
            <a:ext cx="685800" cy="9144000"/>
          </a:xfrm>
          <a:prstGeom prst="rect">
            <a:avLst/>
          </a:prstGeom>
          <a:solidFill>
            <a:schemeClr val="tx2">
              <a:lumMod val="75000"/>
              <a:alpha val="22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22"/>
          <p:cNvSpPr/>
          <p:nvPr userDrawn="1"/>
        </p:nvSpPr>
        <p:spPr>
          <a:xfrm rot="5400000">
            <a:off x="4229100" y="-4229100"/>
            <a:ext cx="685800" cy="9144000"/>
          </a:xfrm>
          <a:prstGeom prst="rect">
            <a:avLst/>
          </a:prstGeom>
          <a:solidFill>
            <a:schemeClr val="tx2">
              <a:lumMod val="75000"/>
              <a:alpha val="22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250825" y="0"/>
            <a:ext cx="6589713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stijl te bewerken</a:t>
            </a:r>
          </a:p>
        </p:txBody>
      </p:sp>
      <p:sp>
        <p:nvSpPr>
          <p:cNvPr id="1029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250825" y="981075"/>
            <a:ext cx="82296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  <p:pic>
        <p:nvPicPr>
          <p:cNvPr id="1030" name="Picture 7" descr="Ripley Logo from Nutmeg.png"/>
          <p:cNvPicPr>
            <a:picLocks noChangeAspect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6919913" y="92075"/>
            <a:ext cx="2044700" cy="51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31" name="Group 23"/>
          <p:cNvGrpSpPr>
            <a:grpSpLocks/>
          </p:cNvGrpSpPr>
          <p:nvPr userDrawn="1"/>
        </p:nvGrpSpPr>
        <p:grpSpPr bwMode="auto">
          <a:xfrm>
            <a:off x="395288" y="6308725"/>
            <a:ext cx="3440112" cy="247650"/>
            <a:chOff x="1567163" y="6355576"/>
            <a:chExt cx="3439367" cy="246896"/>
          </a:xfrm>
        </p:grpSpPr>
        <p:pic>
          <p:nvPicPr>
            <p:cNvPr id="1038" name="Picture 25" descr="Cablematic Logo PMS1807.png"/>
            <p:cNvPicPr>
              <a:picLocks noChangeAspect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1567163" y="6395347"/>
              <a:ext cx="888552" cy="207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9" name="Picture 26" descr="correct Miller logo.png"/>
            <p:cNvPicPr>
              <a:picLocks noChangeAspect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2753854" y="6399855"/>
              <a:ext cx="1040105" cy="2026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0" name="Picture 27" descr="UtilityLogo.png"/>
            <p:cNvPicPr>
              <a:picLocks noChangeAspect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4092099" y="6355576"/>
              <a:ext cx="914431" cy="246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32" name="Groep 18"/>
          <p:cNvGrpSpPr>
            <a:grpSpLocks/>
          </p:cNvGrpSpPr>
          <p:nvPr userDrawn="1"/>
        </p:nvGrpSpPr>
        <p:grpSpPr bwMode="auto">
          <a:xfrm>
            <a:off x="7451725" y="6237288"/>
            <a:ext cx="1455738" cy="404812"/>
            <a:chOff x="7688263" y="6210301"/>
            <a:chExt cx="1455737" cy="405033"/>
          </a:xfrm>
        </p:grpSpPr>
        <p:pic>
          <p:nvPicPr>
            <p:cNvPr id="1036" name="Picture 32" descr="CapewellCompLogo_RGB-300dpi copy copy copy.png"/>
            <p:cNvPicPr>
              <a:picLocks noChangeAspect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7688263" y="6429375"/>
              <a:ext cx="1091319" cy="1859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Box 33"/>
            <p:cNvSpPr txBox="1"/>
            <p:nvPr/>
          </p:nvSpPr>
          <p:spPr>
            <a:xfrm>
              <a:off x="7843838" y="6210301"/>
              <a:ext cx="1300162" cy="20013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700" dirty="0">
                  <a:solidFill>
                    <a:schemeClr val="bg1">
                      <a:lumMod val="50000"/>
                    </a:schemeClr>
                  </a:solidFill>
                  <a:latin typeface="Arial"/>
                  <a:cs typeface="Arial"/>
                </a:rPr>
                <a:t>A Division of</a:t>
              </a:r>
            </a:p>
          </p:txBody>
        </p:sp>
      </p:grpSp>
      <p:sp>
        <p:nvSpPr>
          <p:cNvPr id="25" name="Tijdelijke aanduiding voor voettekst 24"/>
          <p:cNvSpPr>
            <a:spLocks noGrp="1"/>
          </p:cNvSpPr>
          <p:nvPr>
            <p:ph type="ftr" sz="quarter" idx="3"/>
          </p:nvPr>
        </p:nvSpPr>
        <p:spPr>
          <a:xfrm>
            <a:off x="3995738" y="6308725"/>
            <a:ext cx="151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dirty="0" smtClean="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nl-NL"/>
              <a:t>GS</a:t>
            </a:r>
            <a:endParaRPr lang="nl-NL"/>
          </a:p>
        </p:txBody>
      </p:sp>
      <p:sp>
        <p:nvSpPr>
          <p:cNvPr id="26" name="Tijdelijke aanduiding voor dianummer 25"/>
          <p:cNvSpPr>
            <a:spLocks noGrp="1"/>
          </p:cNvSpPr>
          <p:nvPr>
            <p:ph type="sldNum" sz="quarter" idx="4"/>
          </p:nvPr>
        </p:nvSpPr>
        <p:spPr>
          <a:xfrm>
            <a:off x="6804025" y="6308725"/>
            <a:ext cx="4778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fld id="{5E81D10A-7E40-4682-89B3-8AEB48EB9E9B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  <p:sp>
        <p:nvSpPr>
          <p:cNvPr id="23" name="Tijdelijke aanduiding voor datum 22"/>
          <p:cNvSpPr>
            <a:spLocks noGrp="1"/>
          </p:cNvSpPr>
          <p:nvPr>
            <p:ph type="dt" sz="half" idx="2"/>
          </p:nvPr>
        </p:nvSpPr>
        <p:spPr>
          <a:xfrm>
            <a:off x="5580063" y="6308725"/>
            <a:ext cx="1079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fld id="{A75907E2-D706-496B-907A-5E4A53C97DA5}" type="datetime1">
              <a:rPr lang="nl-NL"/>
              <a:pPr>
                <a:defRPr/>
              </a:pPr>
              <a:t>27-11-2013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9" r:id="rId1"/>
    <p:sldLayoutId id="2147484248" r:id="rId2"/>
    <p:sldLayoutId id="2147484250" r:id="rId3"/>
    <p:sldLayoutId id="2147484247" r:id="rId4"/>
    <p:sldLayoutId id="2147484251" r:id="rId5"/>
    <p:sldLayoutId id="2147484252" r:id="rId6"/>
    <p:sldLayoutId id="2147484253" r:id="rId7"/>
    <p:sldLayoutId id="2147484254" r:id="rId8"/>
    <p:sldLayoutId id="2147484255" r:id="rId9"/>
    <p:sldLayoutId id="2147484256" r:id="rId10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Microsoft Sans Serif" pitchFamily="34" charset="0"/>
          <a:ea typeface="+mj-ea"/>
          <a:cs typeface="Microsoft Sans Serif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Microsoft Sans Serif" pitchFamily="34" charset="0"/>
          <a:cs typeface="Microsoft Sans Serif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Microsoft Sans Serif" pitchFamily="34" charset="0"/>
          <a:cs typeface="Microsoft Sans Serif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Microsoft Sans Serif" pitchFamily="34" charset="0"/>
          <a:cs typeface="Microsoft Sans Serif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Microsoft Sans Serif" pitchFamily="34" charset="0"/>
          <a:cs typeface="Microsoft Sans Serif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Microsoft Sans Serif" pitchFamily="34" charset="0"/>
          <a:cs typeface="Microsoft Sans Serif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Microsoft Sans Serif" pitchFamily="34" charset="0"/>
          <a:cs typeface="Microsoft Sans Serif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Microsoft Sans Serif" pitchFamily="34" charset="0"/>
          <a:cs typeface="Microsoft Sans Serif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Microsoft Sans Serif" pitchFamily="34" charset="0"/>
          <a:cs typeface="Microsoft Sans Serif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8.jpeg"/><Relationship Id="rId5" Type="http://schemas.openxmlformats.org/officeDocument/2006/relationships/image" Target="../media/image13.jpeg"/><Relationship Id="rId10" Type="http://schemas.openxmlformats.org/officeDocument/2006/relationships/image" Target="../media/image17.jpeg"/><Relationship Id="rId4" Type="http://schemas.openxmlformats.org/officeDocument/2006/relationships/image" Target="../media/image12.jpeg"/><Relationship Id="rId9" Type="http://schemas.openxmlformats.org/officeDocument/2006/relationships/image" Target="../media/image1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2.jpeg"/><Relationship Id="rId4" Type="http://schemas.openxmlformats.org/officeDocument/2006/relationships/image" Target="../media/image8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cid:image001.jpg@01CA94F4.C171EB40" TargetMode="External"/><Relationship Id="rId3" Type="http://schemas.openxmlformats.org/officeDocument/2006/relationships/image" Target="../media/image84.jpeg"/><Relationship Id="rId7" Type="http://schemas.openxmlformats.org/officeDocument/2006/relationships/image" Target="../media/image8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Relationship Id="rId6" Type="http://schemas.openxmlformats.org/officeDocument/2006/relationships/image" Target="cid:image003.jpg@01CA94F4.C171EB40" TargetMode="External"/><Relationship Id="rId5" Type="http://schemas.openxmlformats.org/officeDocument/2006/relationships/image" Target="../media/image85.jpeg"/><Relationship Id="rId4" Type="http://schemas.openxmlformats.org/officeDocument/2006/relationships/image" Target="cid:image002.jpg@01CA94F4.C171EB40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7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emf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7" Type="http://schemas.openxmlformats.org/officeDocument/2006/relationships/image" Target="../media/image11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1.jpeg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7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6.jpeg"/><Relationship Id="rId4" Type="http://schemas.openxmlformats.org/officeDocument/2006/relationships/image" Target="../media/image11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0.jpeg"/><Relationship Id="rId4" Type="http://schemas.openxmlformats.org/officeDocument/2006/relationships/image" Target="../media/image11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5.jpe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jpeg"/><Relationship Id="rId9" Type="http://schemas.openxmlformats.org/officeDocument/2006/relationships/image" Target="../media/image3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7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2.jpeg"/><Relationship Id="rId5" Type="http://schemas.openxmlformats.org/officeDocument/2006/relationships/image" Target="../media/image131.jpeg"/><Relationship Id="rId4" Type="http://schemas.openxmlformats.org/officeDocument/2006/relationships/image" Target="../media/image130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8.jpeg"/><Relationship Id="rId5" Type="http://schemas.openxmlformats.org/officeDocument/2006/relationships/image" Target="../media/image137.png"/><Relationship Id="rId4" Type="http://schemas.openxmlformats.org/officeDocument/2006/relationships/image" Target="../media/image5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2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4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1.jpeg"/><Relationship Id="rId5" Type="http://schemas.openxmlformats.org/officeDocument/2006/relationships/image" Target="../media/image150.jpeg"/><Relationship Id="rId4" Type="http://schemas.openxmlformats.org/officeDocument/2006/relationships/image" Target="../media/image149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2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5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7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58.jpeg"/><Relationship Id="rId4" Type="http://schemas.openxmlformats.org/officeDocument/2006/relationships/image" Target="../media/image153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0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3.png"/><Relationship Id="rId4" Type="http://schemas.openxmlformats.org/officeDocument/2006/relationships/image" Target="../media/image162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4.jpeg"/><Relationship Id="rId5" Type="http://schemas.openxmlformats.org/officeDocument/2006/relationships/image" Target="../media/image163.png"/><Relationship Id="rId4" Type="http://schemas.openxmlformats.org/officeDocument/2006/relationships/image" Target="../media/image16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8.png"/><Relationship Id="rId5" Type="http://schemas.openxmlformats.org/officeDocument/2006/relationships/image" Target="../media/image167.png"/><Relationship Id="rId4" Type="http://schemas.openxmlformats.org/officeDocument/2006/relationships/image" Target="../media/image166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0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73.jpeg"/><Relationship Id="rId4" Type="http://schemas.openxmlformats.org/officeDocument/2006/relationships/image" Target="../media/image172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6.png"/><Relationship Id="rId4" Type="http://schemas.openxmlformats.org/officeDocument/2006/relationships/image" Target="../media/image175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ipley-tools.com/" TargetMode="External"/><Relationship Id="rId3" Type="http://schemas.openxmlformats.org/officeDocument/2006/relationships/image" Target="../media/image177.png"/><Relationship Id="rId7" Type="http://schemas.openxmlformats.org/officeDocument/2006/relationships/hyperlink" Target="http://www.youtube.com/user/RipleyTool" TargetMode="External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0.jpeg"/><Relationship Id="rId5" Type="http://schemas.openxmlformats.org/officeDocument/2006/relationships/image" Target="../media/image179.png"/><Relationship Id="rId4" Type="http://schemas.openxmlformats.org/officeDocument/2006/relationships/image" Target="../media/image178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png"/><Relationship Id="rId4" Type="http://schemas.openxmlformats.org/officeDocument/2006/relationships/hyperlink" Target="http://www.ripley-tools.com/" TargetMode="Externa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el 23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nl-NL" dirty="0"/>
          </a:p>
        </p:txBody>
      </p:sp>
      <p:sp>
        <p:nvSpPr>
          <p:cNvPr id="23" name="Ondertitel 22"/>
          <p:cNvSpPr>
            <a:spLocks noGrp="1"/>
          </p:cNvSpPr>
          <p:nvPr>
            <p:ph type="subTitle" idx="4294967295"/>
          </p:nvPr>
        </p:nvSpPr>
        <p:spPr>
          <a:xfrm>
            <a:off x="2743200" y="1196975"/>
            <a:ext cx="4421188" cy="11049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Владимир Абрамкин </a:t>
            </a:r>
            <a:endParaRPr lang="nl-NL" dirty="0" smtClean="0">
              <a:solidFill>
                <a:schemeClr val="tx2">
                  <a:lumMod val="75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dirty="0" smtClean="0"/>
              <a:t>Продажи и маркетинг в </a:t>
            </a:r>
            <a:r>
              <a:rPr lang="ru-RU" sz="1800" dirty="0"/>
              <a:t> </a:t>
            </a:r>
            <a:r>
              <a:rPr lang="ru-RU" sz="1800" dirty="0" smtClean="0"/>
              <a:t>СНГ </a:t>
            </a:r>
            <a:endParaRPr lang="nl-NL" sz="1800" dirty="0"/>
          </a:p>
        </p:txBody>
      </p:sp>
      <p:pic>
        <p:nvPicPr>
          <p:cNvPr id="1433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3141663"/>
            <a:ext cx="8301037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13304"/>
            <a:ext cx="5076056" cy="620688"/>
          </a:xfrm>
          <a:prstGeom prst="rect">
            <a:avLst/>
          </a:prstGeom>
          <a:gradFill flip="none" rotWithShape="1">
            <a:gsLst>
              <a:gs pos="1000">
                <a:srgbClr val="A603AB">
                  <a:alpha val="0"/>
                </a:srgbClr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13200000" scaled="0"/>
            <a:tileRect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ru-RU" b="1" dirty="0">
                <a:solidFill>
                  <a:schemeClr val="bg1"/>
                </a:solidFill>
                <a:cs typeface="+mn-cs"/>
              </a:rPr>
              <a:t>Новые способы подготовки оптических кабелей </a:t>
            </a:r>
            <a:endParaRPr lang="nl-NL" b="1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14343" name="Tijdelijke aanduiding voor dianummer 8"/>
          <p:cNvSpPr>
            <a:spLocks noGrp="1"/>
          </p:cNvSpPr>
          <p:nvPr>
            <p:ph type="sldNum" sz="quarter" idx="11"/>
          </p:nvPr>
        </p:nvSpPr>
        <p:spPr bwMode="auto">
          <a:xfrm>
            <a:off x="6953250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4C0D1A57-0156-47FC-970A-429026EA8776}" type="slidenum">
              <a:rPr lang="nl-NL">
                <a:cs typeface="Arial" charset="0"/>
              </a:rPr>
              <a:pPr/>
              <a:t>1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2273685">
            <a:off x="2443163" y="4179888"/>
            <a:ext cx="4105275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Afbeelding 9" descr="commscope FDS cabl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388" y="3933825"/>
            <a:ext cx="216058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Titel 4"/>
          <p:cNvSpPr txBox="1">
            <a:spLocks/>
          </p:cNvSpPr>
          <p:nvPr/>
        </p:nvSpPr>
        <p:spPr bwMode="auto">
          <a:xfrm>
            <a:off x="457200" y="0"/>
            <a:ext cx="82296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3200">
                <a:solidFill>
                  <a:schemeClr val="tx2"/>
                </a:solidFill>
                <a:latin typeface="Microsoft Sans Serif" pitchFamily="34" charset="0"/>
                <a:cs typeface="Microsoft Sans Serif" pitchFamily="34" charset="0"/>
              </a:rPr>
              <a:t>О чем говорим</a:t>
            </a:r>
            <a:r>
              <a:rPr lang="nl-NL" sz="3200">
                <a:solidFill>
                  <a:schemeClr val="tx2"/>
                </a:solidFill>
                <a:latin typeface="Microsoft Sans Serif" pitchFamily="34" charset="0"/>
                <a:cs typeface="Microsoft Sans Serif" pitchFamily="34" charset="0"/>
              </a:rPr>
              <a:t>?</a:t>
            </a:r>
          </a:p>
        </p:txBody>
      </p:sp>
      <p:pic>
        <p:nvPicPr>
          <p:cNvPr id="33796" name="Afbeelding 6" descr="arial cable fiber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63938" y="1136650"/>
            <a:ext cx="2519362" cy="235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21" descr="FIS_341 arial self supporti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91288" y="1125538"/>
            <a:ext cx="263525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4988" y="2525713"/>
            <a:ext cx="2252662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Afbeelding 12" descr="Optical_breakout_cable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7975" y="1300163"/>
            <a:ext cx="29210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Afbeelding 10" descr="F700246-global-invacom-20m-fibre-cable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083300" y="2979738"/>
            <a:ext cx="287972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1" name="Tijdelijke aanduiding voor dianummer 8"/>
          <p:cNvSpPr>
            <a:spLocks noGrp="1"/>
          </p:cNvSpPr>
          <p:nvPr>
            <p:ph type="sldNum" sz="quarter" idx="16"/>
          </p:nvPr>
        </p:nvSpPr>
        <p:spPr bwMode="auto">
          <a:xfrm>
            <a:off x="6953250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5B4BC498-1451-4AC7-AF73-94B1BEC7C94D}" type="slidenum">
              <a:rPr lang="nl-NL">
                <a:cs typeface="Arial" charset="0"/>
              </a:rPr>
              <a:pPr/>
              <a:t>10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Afbeelding 4" descr="UCC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79475"/>
            <a:ext cx="4211638" cy="454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Tijdelijke aanduiding voor datum 1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EE7E299-0206-473F-848E-EC2D37070966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35843" name="Tijdelijke aanduiding voor dianummer 3"/>
          <p:cNvSpPr>
            <a:spLocks noGrp="1"/>
          </p:cNvSpPr>
          <p:nvPr>
            <p:ph type="sldNum" sz="quarter" idx="16"/>
          </p:nvPr>
        </p:nvSpPr>
        <p:spPr bwMode="auto">
          <a:xfrm>
            <a:off x="7007225" y="63817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DB60EFE6-6AB2-454B-B20E-EC7DE3FBCF03}" type="slidenum">
              <a:rPr lang="nl-NL">
                <a:cs typeface="Arial" charset="0"/>
              </a:rPr>
              <a:pPr/>
              <a:t>11</a:t>
            </a:fld>
            <a:endParaRPr lang="nl-NL">
              <a:cs typeface="Arial" charset="0"/>
            </a:endParaRPr>
          </a:p>
        </p:txBody>
      </p:sp>
      <p:sp>
        <p:nvSpPr>
          <p:cNvPr id="35844" name="Tekstvak 8"/>
          <p:cNvSpPr txBox="1">
            <a:spLocks noChangeArrowheads="1"/>
          </p:cNvSpPr>
          <p:nvPr/>
        </p:nvSpPr>
        <p:spPr bwMode="auto">
          <a:xfrm>
            <a:off x="3568700" y="1244600"/>
            <a:ext cx="5572125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Специальный инструмент для резки различных типов кабелей  </a:t>
            </a:r>
            <a:endParaRPr lang="nl-NL" sz="2400" b="1"/>
          </a:p>
          <a:p>
            <a:endParaRPr lang="nl-NL" sz="2400" b="1"/>
          </a:p>
          <a:p>
            <a:r>
              <a:rPr lang="ru-RU" sz="2400" b="1"/>
              <a:t>Небольшое усилие при резке благодаря рычагам рукоятки</a:t>
            </a:r>
            <a:endParaRPr lang="nl-NL" sz="2400" b="1"/>
          </a:p>
          <a:p>
            <a:pPr lvl="2">
              <a:buFont typeface="Arial" charset="0"/>
              <a:buChar char="•"/>
            </a:pPr>
            <a:r>
              <a:rPr lang="ru-RU" sz="2000" b="1"/>
              <a:t> Диапазон внешних диаметров кабелей – до 3 см</a:t>
            </a:r>
            <a:r>
              <a:rPr lang="nl-NL" sz="2000" b="1"/>
              <a:t>  </a:t>
            </a:r>
            <a:r>
              <a:rPr lang="ru-RU" sz="2000" b="1"/>
              <a:t> </a:t>
            </a:r>
            <a:endParaRPr lang="nl-NL" sz="2000" b="1"/>
          </a:p>
          <a:p>
            <a:pPr lvl="2">
              <a:buFont typeface="Arial" charset="0"/>
              <a:buChar char="•"/>
            </a:pPr>
            <a:r>
              <a:rPr lang="nl-NL" sz="2000" b="1"/>
              <a:t>  </a:t>
            </a:r>
            <a:r>
              <a:rPr lang="ru-RU" sz="2000" b="1"/>
              <a:t>Можно использовать для резки медных проводников диаметром до 9 мм</a:t>
            </a:r>
            <a:endParaRPr lang="nl-NL" sz="2000" b="1"/>
          </a:p>
          <a:p>
            <a:pPr lvl="2">
              <a:buFont typeface="Arial" charset="0"/>
              <a:buChar char="•"/>
            </a:pPr>
            <a:r>
              <a:rPr lang="ru-RU" b="1"/>
              <a:t>Можно использовать для резки алюминиевых проводников диаметром до 11 мм</a:t>
            </a:r>
            <a:endParaRPr lang="nl-NL" b="1"/>
          </a:p>
          <a:p>
            <a:pPr lvl="2">
              <a:buFont typeface="Arial" charset="0"/>
              <a:buNone/>
            </a:pPr>
            <a:r>
              <a:rPr lang="nl-NL"/>
              <a:t> </a:t>
            </a:r>
            <a:r>
              <a:rPr lang="nl-NL" sz="2000" b="1"/>
              <a:t>  </a:t>
            </a:r>
            <a:endParaRPr lang="nl-NL" sz="2000"/>
          </a:p>
          <a:p>
            <a:r>
              <a:rPr lang="nl-NL"/>
              <a:t> </a:t>
            </a:r>
          </a:p>
        </p:txBody>
      </p:sp>
      <p:sp>
        <p:nvSpPr>
          <p:cNvPr id="35845" name="Tekstvak 8"/>
          <p:cNvSpPr txBox="1">
            <a:spLocks noChangeArrowheads="1"/>
          </p:cNvSpPr>
          <p:nvPr/>
        </p:nvSpPr>
        <p:spPr bwMode="auto">
          <a:xfrm>
            <a:off x="3059113" y="4508500"/>
            <a:ext cx="1512887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4400" b="1"/>
              <a:t>UCC</a:t>
            </a:r>
            <a:endParaRPr lang="nl-NL" sz="4400"/>
          </a:p>
          <a:p>
            <a:r>
              <a:rPr lang="nl-NL"/>
              <a:t> </a:t>
            </a:r>
          </a:p>
        </p:txBody>
      </p:sp>
      <p:sp>
        <p:nvSpPr>
          <p:cNvPr id="35846" name="Rectangle 2"/>
          <p:cNvSpPr txBox="1">
            <a:spLocks noChangeArrowheads="1"/>
          </p:cNvSpPr>
          <p:nvPr/>
        </p:nvSpPr>
        <p:spPr bwMode="auto">
          <a:xfrm>
            <a:off x="468313" y="4762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400" b="1">
                <a:solidFill>
                  <a:schemeClr val="tx2"/>
                </a:solidFill>
              </a:rPr>
              <a:t>Резка кабеля</a:t>
            </a:r>
            <a:endParaRPr lang="nl-NL" sz="4400" b="1">
              <a:solidFill>
                <a:schemeClr val="tx2"/>
              </a:solidFill>
            </a:endParaRPr>
          </a:p>
        </p:txBody>
      </p:sp>
      <p:sp>
        <p:nvSpPr>
          <p:cNvPr id="9" name="Zevenhoek 8"/>
          <p:cNvSpPr/>
          <p:nvPr/>
        </p:nvSpPr>
        <p:spPr>
          <a:xfrm>
            <a:off x="1763713" y="549275"/>
            <a:ext cx="720725" cy="647700"/>
          </a:xfrm>
          <a:prstGeom prst="heptagon">
            <a:avLst/>
          </a:prstGeom>
          <a:solidFill>
            <a:schemeClr val="bg1"/>
          </a:solidFill>
          <a:ln w="381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 txBox="1">
            <a:spLocks noChangeArrowheads="1"/>
          </p:cNvSpPr>
          <p:nvPr/>
        </p:nvSpPr>
        <p:spPr bwMode="auto">
          <a:xfrm>
            <a:off x="0" y="836613"/>
            <a:ext cx="532923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nl-NL" sz="32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ACS</a:t>
            </a:r>
            <a:r>
              <a:rPr lang="ru-RU" sz="32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 </a:t>
            </a:r>
            <a:r>
              <a:rPr lang="nl-NL" sz="32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-</a:t>
            </a:r>
            <a:r>
              <a:rPr lang="ru-RU" sz="32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 </a:t>
            </a:r>
            <a:r>
              <a:rPr lang="ru-RU" b="1">
                <a:solidFill>
                  <a:schemeClr val="bg1"/>
                </a:solidFill>
                <a:cs typeface="Microsoft Sans Serif" pitchFamily="34" charset="0"/>
              </a:rPr>
              <a:t>инструмент для продольного и поперечного вскрытия бронированного кабеля</a:t>
            </a:r>
            <a:r>
              <a:rPr lang="ru-RU" sz="2400" b="1">
                <a:solidFill>
                  <a:schemeClr val="bg1"/>
                </a:solidFill>
                <a:cs typeface="Microsoft Sans Serif" pitchFamily="34" charset="0"/>
              </a:rPr>
              <a:t> </a:t>
            </a:r>
            <a:endParaRPr lang="nl-NL" sz="2400" b="1">
              <a:solidFill>
                <a:schemeClr val="bg1"/>
              </a:solidFill>
              <a:cs typeface="Microsoft Sans Serif" pitchFamily="34" charset="0"/>
            </a:endParaRPr>
          </a:p>
        </p:txBody>
      </p:sp>
      <p:pic>
        <p:nvPicPr>
          <p:cNvPr id="37890" name="Picture 3" descr="AC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4963" y="1196975"/>
            <a:ext cx="3302000" cy="330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4" descr="FIS_344 armoure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6013" y="1830388"/>
            <a:ext cx="3810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ijdelijke aanduiding voor datum 5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B06EC68-D477-469F-9F57-C4940E4608C4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37893" name="Tijdelijke aanduiding voor dianummer 7"/>
          <p:cNvSpPr>
            <a:spLocks noGrp="1"/>
          </p:cNvSpPr>
          <p:nvPr>
            <p:ph type="sldNum" sz="quarter" idx="16"/>
          </p:nvPr>
        </p:nvSpPr>
        <p:spPr bwMode="auto">
          <a:xfrm>
            <a:off x="6875463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238B1D7B-ECD4-4550-8A3C-89AC78A3F528}" type="slidenum">
              <a:rPr lang="nl-NL">
                <a:cs typeface="Arial" charset="0"/>
              </a:rPr>
              <a:pPr/>
              <a:t>12</a:t>
            </a:fld>
            <a:endParaRPr lang="nl-NL">
              <a:cs typeface="Arial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50825" y="3284538"/>
            <a:ext cx="8281988" cy="2862262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nl-NL" sz="2400" dirty="0">
                <a:cs typeface="+mn-cs"/>
              </a:rPr>
              <a:t> </a:t>
            </a:r>
            <a:r>
              <a:rPr lang="ru-RU" sz="2400" dirty="0">
                <a:cs typeface="+mn-cs"/>
              </a:rPr>
              <a:t>Для продольной </a:t>
            </a:r>
            <a:r>
              <a:rPr lang="ru-RU" sz="2400" dirty="0">
                <a:cs typeface="+mn-cs"/>
              </a:rPr>
              <a:t>и поперечной резки </a:t>
            </a:r>
            <a:r>
              <a:rPr lang="ru-RU" sz="2400" dirty="0">
                <a:cs typeface="+mn-cs"/>
              </a:rPr>
              <a:t>гофрированных медных, стальных или </a:t>
            </a:r>
            <a:r>
              <a:rPr lang="ru-RU" sz="2400" dirty="0">
                <a:cs typeface="+mn-cs"/>
              </a:rPr>
              <a:t>алюминиевых </a:t>
            </a:r>
            <a:r>
              <a:rPr lang="ru-RU" sz="2400" dirty="0">
                <a:cs typeface="+mn-cs"/>
              </a:rPr>
              <a:t>оболочек</a:t>
            </a:r>
            <a:r>
              <a:rPr lang="nl-NL" sz="2400" dirty="0">
                <a:cs typeface="+mn-cs"/>
              </a:rPr>
              <a:t> </a:t>
            </a:r>
            <a:r>
              <a:rPr lang="ru-RU" sz="2400" dirty="0">
                <a:cs typeface="+mn-cs"/>
              </a:rPr>
              <a:t> </a:t>
            </a:r>
            <a:endParaRPr lang="nl-NL" sz="2400" dirty="0">
              <a:cs typeface="+mn-cs"/>
            </a:endParaRP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ru-RU" sz="2400" dirty="0">
                <a:cs typeface="+mn-cs"/>
              </a:rPr>
              <a:t> Прорезает внешнюю оболочку и бронированную оболочку за одну операцию</a:t>
            </a:r>
            <a:r>
              <a:rPr lang="nl-NL" sz="2400" dirty="0">
                <a:cs typeface="+mn-cs"/>
              </a:rPr>
              <a:t> </a:t>
            </a:r>
            <a:endParaRPr lang="ru-RU" sz="2400" dirty="0">
              <a:cs typeface="+mn-cs"/>
            </a:endParaRP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ru-RU" sz="2400" dirty="0">
                <a:cs typeface="+mn-cs"/>
              </a:rPr>
              <a:t>Диапазон </a:t>
            </a:r>
            <a:r>
              <a:rPr lang="ru-RU" sz="2400" dirty="0">
                <a:cs typeface="+mn-cs"/>
              </a:rPr>
              <a:t>диаметров кабелей </a:t>
            </a:r>
            <a:r>
              <a:rPr lang="nl-NL" sz="2400" dirty="0">
                <a:cs typeface="+mn-cs"/>
              </a:rPr>
              <a:t>: 8 – 28,6 </a:t>
            </a:r>
            <a:r>
              <a:rPr lang="ru-RU" sz="2400" dirty="0">
                <a:cs typeface="+mn-cs"/>
              </a:rPr>
              <a:t>мм</a:t>
            </a:r>
            <a:endParaRPr lang="nl-NL" sz="2400" dirty="0">
              <a:cs typeface="+mn-cs"/>
            </a:endParaRP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nl-NL" sz="2400" dirty="0">
                <a:cs typeface="+mn-cs"/>
              </a:rPr>
              <a:t> </a:t>
            </a:r>
            <a:r>
              <a:rPr lang="ru-RU" sz="2400" dirty="0">
                <a:cs typeface="+mn-cs"/>
              </a:rPr>
              <a:t>Максимальная </a:t>
            </a:r>
            <a:r>
              <a:rPr lang="ru-RU" sz="2400" dirty="0">
                <a:cs typeface="+mn-cs"/>
              </a:rPr>
              <a:t>глубина </a:t>
            </a:r>
            <a:r>
              <a:rPr lang="nl-NL" sz="2400" dirty="0">
                <a:cs typeface="+mn-cs"/>
              </a:rPr>
              <a:t>: 5,5 </a:t>
            </a:r>
            <a:r>
              <a:rPr lang="ru-RU" sz="2400" dirty="0">
                <a:cs typeface="+mn-cs"/>
              </a:rPr>
              <a:t>мм</a:t>
            </a:r>
            <a:endParaRPr lang="nl-NL" sz="2400" dirty="0">
              <a:cs typeface="+mn-cs"/>
            </a:endParaRPr>
          </a:p>
        </p:txBody>
      </p:sp>
      <p:sp>
        <p:nvSpPr>
          <p:cNvPr id="9" name="Vrije vorm 8"/>
          <p:cNvSpPr/>
          <p:nvPr/>
        </p:nvSpPr>
        <p:spPr bwMode="auto">
          <a:xfrm rot="18801968">
            <a:off x="5549900" y="1970088"/>
            <a:ext cx="1597025" cy="606425"/>
          </a:xfrm>
          <a:custGeom>
            <a:avLst/>
            <a:gdLst>
              <a:gd name="connsiteX0" fmla="*/ 0 w 1911927"/>
              <a:gd name="connsiteY0" fmla="*/ 865909 h 865909"/>
              <a:gd name="connsiteX1" fmla="*/ 180109 w 1911927"/>
              <a:gd name="connsiteY1" fmla="*/ 408709 h 865909"/>
              <a:gd name="connsiteX2" fmla="*/ 651164 w 1911927"/>
              <a:gd name="connsiteY2" fmla="*/ 76200 h 865909"/>
              <a:gd name="connsiteX3" fmla="*/ 1260764 w 1911927"/>
              <a:gd name="connsiteY3" fmla="*/ 34637 h 865909"/>
              <a:gd name="connsiteX4" fmla="*/ 1704109 w 1911927"/>
              <a:gd name="connsiteY4" fmla="*/ 284019 h 865909"/>
              <a:gd name="connsiteX5" fmla="*/ 1911927 w 1911927"/>
              <a:gd name="connsiteY5" fmla="*/ 644237 h 865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11927" h="865909">
                <a:moveTo>
                  <a:pt x="0" y="865909"/>
                </a:moveTo>
                <a:cubicBezTo>
                  <a:pt x="35791" y="703118"/>
                  <a:pt x="71582" y="540327"/>
                  <a:pt x="180109" y="408709"/>
                </a:cubicBezTo>
                <a:cubicBezTo>
                  <a:pt x="288636" y="277091"/>
                  <a:pt x="471055" y="138545"/>
                  <a:pt x="651164" y="76200"/>
                </a:cubicBezTo>
                <a:cubicBezTo>
                  <a:pt x="831273" y="13855"/>
                  <a:pt x="1085273" y="0"/>
                  <a:pt x="1260764" y="34637"/>
                </a:cubicBezTo>
                <a:cubicBezTo>
                  <a:pt x="1436255" y="69274"/>
                  <a:pt x="1595582" y="182419"/>
                  <a:pt x="1704109" y="284019"/>
                </a:cubicBezTo>
                <a:cubicBezTo>
                  <a:pt x="1812636" y="385619"/>
                  <a:pt x="1862281" y="514928"/>
                  <a:pt x="1911927" y="644237"/>
                </a:cubicBezTo>
              </a:path>
            </a:pathLst>
          </a:custGeom>
          <a:noFill/>
          <a:ln w="38100">
            <a:solidFill>
              <a:srgbClr val="FF00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nl-NL"/>
          </a:p>
        </p:txBody>
      </p:sp>
      <p:sp>
        <p:nvSpPr>
          <p:cNvPr id="37896" name="Tekstvak 9"/>
          <p:cNvSpPr txBox="1">
            <a:spLocks noChangeArrowheads="1"/>
          </p:cNvSpPr>
          <p:nvPr/>
        </p:nvSpPr>
        <p:spPr bwMode="auto">
          <a:xfrm>
            <a:off x="6156325" y="1058863"/>
            <a:ext cx="25193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Рычаг поворота лезвия на </a:t>
            </a:r>
            <a:r>
              <a:rPr lang="nl-NL" sz="1200"/>
              <a:t>90°</a:t>
            </a:r>
          </a:p>
        </p:txBody>
      </p:sp>
      <p:sp>
        <p:nvSpPr>
          <p:cNvPr id="11" name="Zevenhoek 12"/>
          <p:cNvSpPr/>
          <p:nvPr/>
        </p:nvSpPr>
        <p:spPr>
          <a:xfrm>
            <a:off x="158750" y="1738313"/>
            <a:ext cx="719138" cy="647700"/>
          </a:xfrm>
          <a:prstGeom prst="heptagon">
            <a:avLst/>
          </a:prstGeom>
          <a:solidFill>
            <a:schemeClr val="bg1"/>
          </a:solidFill>
          <a:ln w="381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37898" name="Rectangle 2"/>
          <p:cNvSpPr txBox="1">
            <a:spLocks noChangeArrowheads="1"/>
          </p:cNvSpPr>
          <p:nvPr/>
        </p:nvSpPr>
        <p:spPr bwMode="auto">
          <a:xfrm>
            <a:off x="200025" y="17463"/>
            <a:ext cx="6459538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nl-NL" sz="320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ACS</a:t>
            </a:r>
            <a:r>
              <a:rPr lang="ru-RU" sz="320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 </a:t>
            </a:r>
            <a:r>
              <a:rPr lang="nl-NL" sz="320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–</a:t>
            </a:r>
            <a:r>
              <a:rPr lang="ru-RU" sz="320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 </a:t>
            </a:r>
          </a:p>
          <a:p>
            <a:endParaRPr lang="ru-RU">
              <a:solidFill>
                <a:schemeClr val="bg1"/>
              </a:solidFill>
              <a:cs typeface="Microsoft Sans Serif" pitchFamily="34" charset="0"/>
            </a:endParaRPr>
          </a:p>
          <a:p>
            <a:r>
              <a:rPr lang="ru-RU" b="1">
                <a:cs typeface="Microsoft Sans Serif" pitchFamily="34" charset="0"/>
              </a:rPr>
              <a:t>инструмент для продольного и поперечного вскрытия бронированного кабеля</a:t>
            </a:r>
            <a:r>
              <a:rPr lang="ru-RU" sz="2400" b="1">
                <a:cs typeface="Microsoft Sans Serif" pitchFamily="34" charset="0"/>
              </a:rPr>
              <a:t> </a:t>
            </a:r>
            <a:endParaRPr lang="nl-NL" sz="2400" b="1">
              <a:cs typeface="Microsoft Sans Serif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3" descr="prototype acs with 9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1412875"/>
            <a:ext cx="3290888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Text Box 5"/>
          <p:cNvSpPr txBox="1">
            <a:spLocks noChangeArrowheads="1"/>
          </p:cNvSpPr>
          <p:nvPr/>
        </p:nvSpPr>
        <p:spPr bwMode="auto">
          <a:xfrm>
            <a:off x="468313" y="4221163"/>
            <a:ext cx="5859462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nl-NL" sz="2400"/>
              <a:t> </a:t>
            </a:r>
            <a:r>
              <a:rPr lang="ru-RU" sz="2400"/>
              <a:t>Для резки тонких оболочек</a:t>
            </a:r>
            <a:endParaRPr lang="nl-NL" sz="240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nl-NL" sz="2400"/>
              <a:t> </a:t>
            </a:r>
            <a:r>
              <a:rPr lang="ru-RU" sz="2400"/>
              <a:t>Диапазон диаметров кабелей: от 4 мм до 10 мм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400"/>
              <a:t>Максимальная глубина: 5,5 мм</a:t>
            </a:r>
            <a:endParaRPr lang="nl-NL" sz="240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79388" y="692150"/>
            <a:ext cx="8964612" cy="720725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Снимает оболочку</a:t>
            </a:r>
            <a:r>
              <a:rPr lang="nl-NL" sz="4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(</a:t>
            </a:r>
            <a:r>
              <a:rPr lang="ru-RU" sz="4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на концах/в середине кабеля)</a:t>
            </a:r>
            <a:endParaRPr lang="nl-NL" sz="40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9940" name="Rectangle 2"/>
          <p:cNvSpPr txBox="1">
            <a:spLocks noChangeArrowheads="1"/>
          </p:cNvSpPr>
          <p:nvPr/>
        </p:nvSpPr>
        <p:spPr bwMode="auto">
          <a:xfrm>
            <a:off x="0" y="0"/>
            <a:ext cx="673258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nl-NL" sz="24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ACS-2 </a:t>
            </a:r>
            <a:r>
              <a:rPr lang="ru-RU" sz="24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инструмент для резки оболочки тонких кабелей</a:t>
            </a:r>
            <a:endParaRPr lang="nl-NL" sz="2400" b="1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3994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1700213"/>
            <a:ext cx="338455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Vrije vorm 18"/>
          <p:cNvSpPr/>
          <p:nvPr/>
        </p:nvSpPr>
        <p:spPr bwMode="auto">
          <a:xfrm rot="5784764">
            <a:off x="2322513" y="2106613"/>
            <a:ext cx="1262062" cy="658812"/>
          </a:xfrm>
          <a:custGeom>
            <a:avLst/>
            <a:gdLst>
              <a:gd name="connsiteX0" fmla="*/ 0 w 1911927"/>
              <a:gd name="connsiteY0" fmla="*/ 865909 h 865909"/>
              <a:gd name="connsiteX1" fmla="*/ 180109 w 1911927"/>
              <a:gd name="connsiteY1" fmla="*/ 408709 h 865909"/>
              <a:gd name="connsiteX2" fmla="*/ 651164 w 1911927"/>
              <a:gd name="connsiteY2" fmla="*/ 76200 h 865909"/>
              <a:gd name="connsiteX3" fmla="*/ 1260764 w 1911927"/>
              <a:gd name="connsiteY3" fmla="*/ 34637 h 865909"/>
              <a:gd name="connsiteX4" fmla="*/ 1704109 w 1911927"/>
              <a:gd name="connsiteY4" fmla="*/ 284019 h 865909"/>
              <a:gd name="connsiteX5" fmla="*/ 1911927 w 1911927"/>
              <a:gd name="connsiteY5" fmla="*/ 644237 h 865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11927" h="865909">
                <a:moveTo>
                  <a:pt x="0" y="865909"/>
                </a:moveTo>
                <a:cubicBezTo>
                  <a:pt x="35791" y="703118"/>
                  <a:pt x="71582" y="540327"/>
                  <a:pt x="180109" y="408709"/>
                </a:cubicBezTo>
                <a:cubicBezTo>
                  <a:pt x="288636" y="277091"/>
                  <a:pt x="471055" y="138545"/>
                  <a:pt x="651164" y="76200"/>
                </a:cubicBezTo>
                <a:cubicBezTo>
                  <a:pt x="831273" y="13855"/>
                  <a:pt x="1085273" y="0"/>
                  <a:pt x="1260764" y="34637"/>
                </a:cubicBezTo>
                <a:cubicBezTo>
                  <a:pt x="1436255" y="69274"/>
                  <a:pt x="1595582" y="182419"/>
                  <a:pt x="1704109" y="284019"/>
                </a:cubicBezTo>
                <a:cubicBezTo>
                  <a:pt x="1812636" y="385619"/>
                  <a:pt x="1862281" y="514928"/>
                  <a:pt x="1911927" y="644237"/>
                </a:cubicBezTo>
              </a:path>
            </a:pathLst>
          </a:custGeom>
          <a:noFill/>
          <a:ln w="38100">
            <a:solidFill>
              <a:srgbClr val="FF00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nl-NL"/>
          </a:p>
        </p:txBody>
      </p:sp>
      <p:sp>
        <p:nvSpPr>
          <p:cNvPr id="10" name="Tekstvak 9"/>
          <p:cNvSpPr txBox="1">
            <a:spLocks noChangeArrowheads="1"/>
          </p:cNvSpPr>
          <p:nvPr/>
        </p:nvSpPr>
        <p:spPr bwMode="auto">
          <a:xfrm>
            <a:off x="539750" y="1700213"/>
            <a:ext cx="2303463" cy="288925"/>
          </a:xfrm>
          <a:prstGeom prst="rect">
            <a:avLst/>
          </a:prstGeom>
          <a:solidFill>
            <a:schemeClr val="bg1">
              <a:lumMod val="85000"/>
              <a:alpha val="46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nl-NL" sz="1200" dirty="0">
                <a:cs typeface="+mn-cs"/>
              </a:rPr>
              <a:t>Lever </a:t>
            </a:r>
            <a:r>
              <a:rPr lang="nl-NL" sz="1200" dirty="0">
                <a:cs typeface="+mn-cs"/>
              </a:rPr>
              <a:t>to Flip </a:t>
            </a:r>
            <a:r>
              <a:rPr lang="nl-NL" sz="1200" dirty="0">
                <a:cs typeface="+mn-cs"/>
              </a:rPr>
              <a:t>the </a:t>
            </a:r>
            <a:r>
              <a:rPr lang="nl-NL" sz="1200" dirty="0" err="1">
                <a:cs typeface="+mn-cs"/>
              </a:rPr>
              <a:t>blade</a:t>
            </a:r>
            <a:r>
              <a:rPr lang="nl-NL" sz="1200" dirty="0">
                <a:cs typeface="+mn-cs"/>
              </a:rPr>
              <a:t> over 90°</a:t>
            </a:r>
          </a:p>
        </p:txBody>
      </p:sp>
      <p:sp>
        <p:nvSpPr>
          <p:cNvPr id="39944" name="Tijdelijke aanduiding voor dianummer 8"/>
          <p:cNvSpPr>
            <a:spLocks noGrp="1"/>
          </p:cNvSpPr>
          <p:nvPr>
            <p:ph type="sldNum" sz="quarter" idx="16"/>
          </p:nvPr>
        </p:nvSpPr>
        <p:spPr bwMode="auto">
          <a:xfrm>
            <a:off x="6953250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CC4C8907-BF77-4C9F-8E34-60376D979DF1}" type="slidenum">
              <a:rPr lang="nl-NL">
                <a:cs typeface="Arial" charset="0"/>
              </a:rPr>
              <a:pPr/>
              <a:t>13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Afbeelding 48" descr="LSOH cabl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454183">
            <a:off x="87313" y="952500"/>
            <a:ext cx="3944937" cy="185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11" descr="c:\Users\segersg\Pictures\afbeeldingen\RCS cu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20950" y="2514600"/>
            <a:ext cx="4281488" cy="23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Rectangle 2"/>
          <p:cNvSpPr txBox="1">
            <a:spLocks noChangeArrowheads="1"/>
          </p:cNvSpPr>
          <p:nvPr/>
        </p:nvSpPr>
        <p:spPr bwMode="auto">
          <a:xfrm>
            <a:off x="0" y="0"/>
            <a:ext cx="82296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400" b="1">
                <a:solidFill>
                  <a:schemeClr val="bg1"/>
                </a:solidFill>
                <a:cs typeface="Microsoft Sans Serif" pitchFamily="34" charset="0"/>
              </a:rPr>
              <a:t>Удаление оболочки с помощью</a:t>
            </a:r>
            <a:r>
              <a:rPr lang="nl-NL" sz="24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 RCS</a:t>
            </a:r>
          </a:p>
        </p:txBody>
      </p:sp>
      <p:sp>
        <p:nvSpPr>
          <p:cNvPr id="41988" name="Tijdelijke aanduiding voor datum 6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5DF7EC2-CA53-4B3C-A375-C00082158A01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41989" name="Tijdelijke aanduiding voor dianummer 8"/>
          <p:cNvSpPr>
            <a:spLocks noGrp="1"/>
          </p:cNvSpPr>
          <p:nvPr>
            <p:ph type="sldNum" sz="quarter" idx="16"/>
          </p:nvPr>
        </p:nvSpPr>
        <p:spPr bwMode="auto">
          <a:xfrm>
            <a:off x="6953250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55658587-E656-4603-9859-936CF87D1205}" type="slidenum">
              <a:rPr lang="nl-NL">
                <a:cs typeface="Arial" charset="0"/>
              </a:rPr>
              <a:pPr/>
              <a:t>14</a:t>
            </a:fld>
            <a:endParaRPr lang="nl-NL">
              <a:cs typeface="Arial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356100" y="4868863"/>
            <a:ext cx="2447925" cy="1333500"/>
          </a:xfrm>
          <a:prstGeom prst="rect">
            <a:avLst/>
          </a:prstGeom>
          <a:solidFill>
            <a:schemeClr val="tx2">
              <a:lumMod val="40000"/>
              <a:lumOff val="60000"/>
              <a:alpha val="49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nl-NL" b="1" dirty="0">
                <a:cs typeface="+mn-cs"/>
              </a:rPr>
              <a:t>RCS:</a:t>
            </a:r>
          </a:p>
          <a:p>
            <a:pPr>
              <a:spcBef>
                <a:spcPct val="50000"/>
              </a:spcBef>
              <a:defRPr/>
            </a:pPr>
            <a:r>
              <a:rPr lang="nl-NL" sz="1400" dirty="0">
                <a:cs typeface="+mn-cs"/>
              </a:rPr>
              <a:t>Round Cable Stripper</a:t>
            </a:r>
          </a:p>
          <a:p>
            <a:pPr>
              <a:spcBef>
                <a:spcPct val="50000"/>
              </a:spcBef>
              <a:defRPr/>
            </a:pPr>
            <a:r>
              <a:rPr lang="nl-NL" sz="1400" dirty="0">
                <a:cs typeface="+mn-cs"/>
              </a:rPr>
              <a:t>RCS 114 : </a:t>
            </a:r>
            <a:r>
              <a:rPr lang="ru-RU" sz="1400" dirty="0">
                <a:cs typeface="+mn-cs"/>
              </a:rPr>
              <a:t>до 29мм</a:t>
            </a:r>
            <a:endParaRPr lang="nl-NL" sz="1400" dirty="0">
              <a:cs typeface="+mn-cs"/>
            </a:endParaRPr>
          </a:p>
          <a:p>
            <a:pPr>
              <a:spcBef>
                <a:spcPct val="50000"/>
              </a:spcBef>
              <a:defRPr/>
            </a:pPr>
            <a:r>
              <a:rPr lang="nl-NL" sz="1400" dirty="0">
                <a:cs typeface="+mn-cs"/>
              </a:rPr>
              <a:t>RCS 158: </a:t>
            </a:r>
            <a:r>
              <a:rPr lang="ru-RU" sz="1400" dirty="0">
                <a:cs typeface="+mn-cs"/>
              </a:rPr>
              <a:t>до 40 мм</a:t>
            </a:r>
            <a:endParaRPr lang="nl-NL" sz="1400" dirty="0">
              <a:cs typeface="+mn-cs"/>
            </a:endParaRP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323850" y="4221163"/>
            <a:ext cx="5111750" cy="186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2000" b="1"/>
              <a:t>3 </a:t>
            </a:r>
            <a:r>
              <a:rPr lang="ru-RU" sz="2000" b="1"/>
              <a:t>функции</a:t>
            </a:r>
            <a:endParaRPr lang="nl-NL" sz="2000" b="1"/>
          </a:p>
          <a:p>
            <a:pPr>
              <a:spcBef>
                <a:spcPct val="50000"/>
              </a:spcBef>
            </a:pPr>
            <a:r>
              <a:rPr lang="nl-NL" sz="1600"/>
              <a:t>1. </a:t>
            </a:r>
            <a:r>
              <a:rPr lang="ru-RU" sz="1600"/>
              <a:t>Круговой рез</a:t>
            </a:r>
            <a:endParaRPr lang="nl-NL" sz="1600"/>
          </a:p>
          <a:p>
            <a:pPr>
              <a:spcBef>
                <a:spcPct val="50000"/>
              </a:spcBef>
            </a:pPr>
            <a:r>
              <a:rPr lang="nl-NL" sz="1600"/>
              <a:t>2.</a:t>
            </a:r>
            <a:r>
              <a:rPr lang="ru-RU" sz="1600"/>
              <a:t>Продольный рез</a:t>
            </a:r>
            <a:endParaRPr lang="nl-NL" sz="1600"/>
          </a:p>
          <a:p>
            <a:pPr>
              <a:spcBef>
                <a:spcPct val="50000"/>
              </a:spcBef>
            </a:pPr>
            <a:r>
              <a:rPr lang="nl-NL" sz="1600"/>
              <a:t>3. </a:t>
            </a:r>
            <a:r>
              <a:rPr lang="ru-RU" sz="1600"/>
              <a:t>Спиральный рез</a:t>
            </a:r>
            <a:r>
              <a:rPr lang="nl-NL" sz="1600"/>
              <a:t> (</a:t>
            </a:r>
            <a:r>
              <a:rPr lang="ru-RU" sz="1600"/>
              <a:t>используется</a:t>
            </a:r>
          </a:p>
          <a:p>
            <a:pPr>
              <a:spcBef>
                <a:spcPct val="50000"/>
              </a:spcBef>
            </a:pPr>
            <a:r>
              <a:rPr lang="ru-RU" sz="1600"/>
              <a:t> также для вскрытия кабеля в середине</a:t>
            </a:r>
            <a:r>
              <a:rPr lang="nl-NL" sz="1600"/>
              <a:t>)</a:t>
            </a:r>
          </a:p>
        </p:txBody>
      </p:sp>
      <p:pic>
        <p:nvPicPr>
          <p:cNvPr id="41992" name="Picture 5" descr="rc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4850992">
            <a:off x="5328444" y="2096294"/>
            <a:ext cx="4614863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Zevenhoek 50"/>
          <p:cNvSpPr/>
          <p:nvPr/>
        </p:nvSpPr>
        <p:spPr>
          <a:xfrm>
            <a:off x="323850" y="950913"/>
            <a:ext cx="719138" cy="647700"/>
          </a:xfrm>
          <a:prstGeom prst="heptagon">
            <a:avLst/>
          </a:prstGeom>
          <a:solidFill>
            <a:schemeClr val="bg1"/>
          </a:solidFill>
          <a:ln w="381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jdelijke aanduiding voor datum 3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F534A75-75B9-4E80-92B4-B5E99272B7C5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44034" name="Tijdelijke aanduiding voor dianummer 5"/>
          <p:cNvSpPr>
            <a:spLocks noGrp="1"/>
          </p:cNvSpPr>
          <p:nvPr>
            <p:ph type="sldNum" sz="quarter" idx="16"/>
          </p:nvPr>
        </p:nvSpPr>
        <p:spPr bwMode="auto">
          <a:xfrm>
            <a:off x="6975475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5BDC414A-2A5C-497A-8414-EC6271B1D4CD}" type="slidenum">
              <a:rPr lang="nl-NL">
                <a:cs typeface="Arial" charset="0"/>
              </a:rPr>
              <a:pPr/>
              <a:t>15</a:t>
            </a:fld>
            <a:endParaRPr lang="nl-NL">
              <a:cs typeface="Arial" charset="0"/>
            </a:endParaRPr>
          </a:p>
        </p:txBody>
      </p:sp>
      <p:grpSp>
        <p:nvGrpSpPr>
          <p:cNvPr id="5" name="Groep 10"/>
          <p:cNvGrpSpPr>
            <a:grpSpLocks/>
          </p:cNvGrpSpPr>
          <p:nvPr/>
        </p:nvGrpSpPr>
        <p:grpSpPr bwMode="auto">
          <a:xfrm>
            <a:off x="827088" y="836613"/>
            <a:ext cx="1762125" cy="2976562"/>
            <a:chOff x="357188" y="714375"/>
            <a:chExt cx="1762125" cy="3192463"/>
          </a:xfrm>
        </p:grpSpPr>
        <p:pic>
          <p:nvPicPr>
            <p:cNvPr id="44043" name="Picture 2" descr="c:\users\segersg\documents\ripley\presentations\rcs is 1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57188" y="714375"/>
              <a:ext cx="1762125" cy="304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kstvak 12"/>
            <p:cNvSpPr txBox="1">
              <a:spLocks noChangeArrowheads="1"/>
            </p:cNvSpPr>
            <p:nvPr/>
          </p:nvSpPr>
          <p:spPr bwMode="auto">
            <a:xfrm>
              <a:off x="500063" y="3499906"/>
              <a:ext cx="1571625" cy="406932"/>
            </a:xfrm>
            <a:prstGeom prst="rect">
              <a:avLst/>
            </a:prstGeom>
            <a:solidFill>
              <a:schemeClr val="tx2">
                <a:lumMod val="40000"/>
                <a:lumOff val="60000"/>
                <a:alpha val="36000"/>
              </a:schemeClr>
            </a:solidFill>
            <a:ln w="9525">
              <a:solidFill>
                <a:schemeClr val="accent2">
                  <a:alpha val="70979"/>
                </a:schemeClr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000">
                  <a:cs typeface="+mn-cs"/>
                </a:rPr>
                <a:t>Шаг</a:t>
              </a:r>
              <a:r>
                <a:rPr lang="nl-NL" sz="2000">
                  <a:cs typeface="+mn-cs"/>
                </a:rPr>
                <a:t> 1</a:t>
              </a:r>
            </a:p>
          </p:txBody>
        </p:sp>
      </p:grpSp>
      <p:grpSp>
        <p:nvGrpSpPr>
          <p:cNvPr id="8" name="Groep 11"/>
          <p:cNvGrpSpPr>
            <a:grpSpLocks/>
          </p:cNvGrpSpPr>
          <p:nvPr/>
        </p:nvGrpSpPr>
        <p:grpSpPr bwMode="auto">
          <a:xfrm>
            <a:off x="3203575" y="836613"/>
            <a:ext cx="5329238" cy="2690812"/>
            <a:chOff x="2786063" y="857250"/>
            <a:chExt cx="5328592" cy="2865302"/>
          </a:xfrm>
        </p:grpSpPr>
        <p:pic>
          <p:nvPicPr>
            <p:cNvPr id="44041" name="Picture 3" descr="C:\Users\segersg\Documents\ripley\Presentations\RCS is 2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786063" y="857250"/>
              <a:ext cx="4643437" cy="2690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kstvak 15"/>
            <p:cNvSpPr txBox="1">
              <a:spLocks noChangeArrowheads="1"/>
            </p:cNvSpPr>
            <p:nvPr/>
          </p:nvSpPr>
          <p:spPr bwMode="auto">
            <a:xfrm>
              <a:off x="5000358" y="3071732"/>
              <a:ext cx="3114297" cy="650820"/>
            </a:xfrm>
            <a:prstGeom prst="rect">
              <a:avLst/>
            </a:prstGeom>
            <a:solidFill>
              <a:schemeClr val="tx2">
                <a:lumMod val="40000"/>
                <a:lumOff val="60000"/>
                <a:alpha val="31000"/>
              </a:schemeClr>
            </a:solidFill>
            <a:ln w="9525">
              <a:solidFill>
                <a:schemeClr val="accent2">
                  <a:alpha val="70979"/>
                </a:schemeClr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nl-NL" sz="2000" dirty="0">
                  <a:cs typeface="+mn-cs"/>
                </a:rPr>
                <a:t> </a:t>
              </a:r>
              <a:r>
                <a:rPr lang="ru-RU" sz="2000" dirty="0">
                  <a:cs typeface="+mn-cs"/>
                </a:rPr>
                <a:t>Шаг 2 </a:t>
              </a:r>
              <a:r>
                <a:rPr lang="nl-NL" sz="2000" dirty="0">
                  <a:cs typeface="+mn-cs"/>
                </a:rPr>
                <a:t>: </a:t>
              </a:r>
            </a:p>
            <a:p>
              <a:pPr algn="ctr">
                <a:defRPr/>
              </a:pPr>
              <a:r>
                <a:rPr lang="ru-RU" sz="1600" dirty="0">
                  <a:cs typeface="+mn-cs"/>
                </a:rPr>
                <a:t>Регулировка глубины реза</a:t>
              </a:r>
              <a:endParaRPr lang="nl-NL" sz="1600" dirty="0">
                <a:cs typeface="+mn-cs"/>
              </a:endParaRPr>
            </a:p>
          </p:txBody>
        </p:sp>
      </p:grpSp>
      <p:grpSp>
        <p:nvGrpSpPr>
          <p:cNvPr id="11" name="Groep 12"/>
          <p:cNvGrpSpPr>
            <a:grpSpLocks/>
          </p:cNvGrpSpPr>
          <p:nvPr/>
        </p:nvGrpSpPr>
        <p:grpSpPr bwMode="auto">
          <a:xfrm>
            <a:off x="547688" y="3678238"/>
            <a:ext cx="7915275" cy="2324100"/>
            <a:chOff x="571500" y="3714750"/>
            <a:chExt cx="7915275" cy="2324100"/>
          </a:xfrm>
        </p:grpSpPr>
        <p:pic>
          <p:nvPicPr>
            <p:cNvPr id="44039" name="Picture 5" descr="C:\Users\segersg\Documents\ripley\Presentations\RCS is 3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714750" y="3714750"/>
              <a:ext cx="4772025" cy="232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kstvak 16"/>
            <p:cNvSpPr txBox="1">
              <a:spLocks noChangeArrowheads="1"/>
            </p:cNvSpPr>
            <p:nvPr/>
          </p:nvSpPr>
          <p:spPr bwMode="auto">
            <a:xfrm>
              <a:off x="571500" y="5214937"/>
              <a:ext cx="3571875" cy="406400"/>
            </a:xfrm>
            <a:prstGeom prst="rect">
              <a:avLst/>
            </a:prstGeom>
            <a:solidFill>
              <a:schemeClr val="tx2">
                <a:lumMod val="40000"/>
                <a:lumOff val="60000"/>
                <a:alpha val="35000"/>
              </a:schemeClr>
            </a:solidFill>
            <a:ln w="9525">
              <a:solidFill>
                <a:schemeClr val="accent2">
                  <a:alpha val="70979"/>
                </a:schemeClr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000">
                  <a:cs typeface="+mn-cs"/>
                </a:rPr>
                <a:t>Шаг </a:t>
              </a:r>
              <a:r>
                <a:rPr lang="nl-NL" sz="2000">
                  <a:cs typeface="+mn-cs"/>
                </a:rPr>
                <a:t> 3, </a:t>
              </a:r>
              <a:r>
                <a:rPr lang="ru-RU" sz="2000">
                  <a:cs typeface="+mn-cs"/>
                </a:rPr>
                <a:t>круговой рез</a:t>
              </a:r>
              <a:endParaRPr lang="nl-NL" sz="2000">
                <a:cs typeface="+mn-cs"/>
              </a:endParaRPr>
            </a:p>
          </p:txBody>
        </p:sp>
      </p:grpSp>
      <p:sp>
        <p:nvSpPr>
          <p:cNvPr id="44038" name="Rectangle 2"/>
          <p:cNvSpPr txBox="1">
            <a:spLocks noChangeArrowheads="1"/>
          </p:cNvSpPr>
          <p:nvPr/>
        </p:nvSpPr>
        <p:spPr bwMode="auto">
          <a:xfrm>
            <a:off x="0" y="0"/>
            <a:ext cx="82296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400" b="1">
                <a:solidFill>
                  <a:schemeClr val="bg1"/>
                </a:solidFill>
                <a:cs typeface="Microsoft Sans Serif" pitchFamily="34" charset="0"/>
              </a:rPr>
              <a:t>Удаление оболочки с помощью</a:t>
            </a:r>
            <a:r>
              <a:rPr lang="nl-NL" sz="24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 RCS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jdelijke aanduiding voor datum 3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2614B97-5888-4400-B926-2F40BA5379C3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46082" name="Tijdelijke aanduiding voor dianummer 5"/>
          <p:cNvSpPr>
            <a:spLocks noGrp="1"/>
          </p:cNvSpPr>
          <p:nvPr>
            <p:ph type="sldNum" sz="quarter" idx="16"/>
          </p:nvPr>
        </p:nvSpPr>
        <p:spPr bwMode="auto">
          <a:xfrm>
            <a:off x="6804025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D4858345-FB0F-4686-B469-9CB45C2FB7C0}" type="slidenum">
              <a:rPr lang="nl-NL">
                <a:cs typeface="Arial" charset="0"/>
              </a:rPr>
              <a:pPr/>
              <a:t>16</a:t>
            </a:fld>
            <a:endParaRPr lang="nl-NL">
              <a:cs typeface="Arial" charset="0"/>
            </a:endParaRPr>
          </a:p>
        </p:txBody>
      </p:sp>
      <p:pic>
        <p:nvPicPr>
          <p:cNvPr id="46083" name="Picture 2" descr="C:\Users\segersg\Documents\ripley\Presentations\RCS is 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2071688"/>
            <a:ext cx="2500313" cy="322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3" descr="C:\Users\segersg\Documents\ripley\Presentations\RCS is 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75" y="2428875"/>
            <a:ext cx="4884738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kstvak 15"/>
          <p:cNvSpPr txBox="1">
            <a:spLocks noChangeArrowheads="1"/>
          </p:cNvSpPr>
          <p:nvPr/>
        </p:nvSpPr>
        <p:spPr bwMode="auto">
          <a:xfrm>
            <a:off x="2643188" y="1571625"/>
            <a:ext cx="2500312" cy="406400"/>
          </a:xfrm>
          <a:prstGeom prst="rect">
            <a:avLst/>
          </a:prstGeom>
          <a:solidFill>
            <a:schemeClr val="tx2">
              <a:lumMod val="40000"/>
              <a:lumOff val="60000"/>
              <a:alpha val="35000"/>
            </a:schemeClr>
          </a:solidFill>
          <a:ln w="9525">
            <a:solidFill>
              <a:schemeClr val="accent2">
                <a:alpha val="70979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>
                <a:cs typeface="+mn-cs"/>
              </a:rPr>
              <a:t>Продольный рез</a:t>
            </a:r>
            <a:endParaRPr lang="nl-NL" sz="2000">
              <a:cs typeface="+mn-cs"/>
            </a:endParaRPr>
          </a:p>
        </p:txBody>
      </p:sp>
      <p:sp>
        <p:nvSpPr>
          <p:cNvPr id="46086" name="Rectangle 2"/>
          <p:cNvSpPr txBox="1">
            <a:spLocks noChangeArrowheads="1"/>
          </p:cNvSpPr>
          <p:nvPr/>
        </p:nvSpPr>
        <p:spPr bwMode="auto">
          <a:xfrm>
            <a:off x="0" y="0"/>
            <a:ext cx="82296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400" b="1">
                <a:solidFill>
                  <a:schemeClr val="bg1"/>
                </a:solidFill>
                <a:cs typeface="Microsoft Sans Serif" pitchFamily="34" charset="0"/>
              </a:rPr>
              <a:t>Удаление оболочки с помощью</a:t>
            </a:r>
            <a:r>
              <a:rPr lang="nl-NL" sz="24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 RCS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jdelijke aanduiding voor datum 3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B80138C-1DD6-4135-9EE5-BAAB86D5C8AD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48130" name="Tijdelijke aanduiding voor dianummer 5"/>
          <p:cNvSpPr>
            <a:spLocks noGrp="1"/>
          </p:cNvSpPr>
          <p:nvPr>
            <p:ph type="sldNum" sz="quarter" idx="16"/>
          </p:nvPr>
        </p:nvSpPr>
        <p:spPr bwMode="auto">
          <a:xfrm>
            <a:off x="6804025" y="6408738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17661AD7-DEAE-4149-9A31-B4739505A46C}" type="slidenum">
              <a:rPr lang="nl-NL">
                <a:cs typeface="Arial" charset="0"/>
              </a:rPr>
              <a:pPr/>
              <a:t>17</a:t>
            </a:fld>
            <a:endParaRPr lang="nl-NL">
              <a:cs typeface="Arial" charset="0"/>
            </a:endParaRPr>
          </a:p>
        </p:txBody>
      </p:sp>
      <p:sp>
        <p:nvSpPr>
          <p:cNvPr id="5" name="Tekstvak 15"/>
          <p:cNvSpPr txBox="1">
            <a:spLocks noChangeArrowheads="1"/>
          </p:cNvSpPr>
          <p:nvPr/>
        </p:nvSpPr>
        <p:spPr bwMode="auto">
          <a:xfrm>
            <a:off x="785813" y="1285875"/>
            <a:ext cx="2500312" cy="406400"/>
          </a:xfrm>
          <a:prstGeom prst="rect">
            <a:avLst/>
          </a:prstGeom>
          <a:solidFill>
            <a:schemeClr val="tx2">
              <a:lumMod val="40000"/>
              <a:lumOff val="60000"/>
              <a:alpha val="35000"/>
            </a:schemeClr>
          </a:solidFill>
          <a:ln w="9525">
            <a:solidFill>
              <a:schemeClr val="accent2">
                <a:alpha val="70979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>
                <a:cs typeface="+mn-cs"/>
              </a:rPr>
              <a:t>Спиральный рез</a:t>
            </a:r>
            <a:endParaRPr lang="nl-NL" sz="2000">
              <a:cs typeface="+mn-cs"/>
            </a:endParaRPr>
          </a:p>
        </p:txBody>
      </p:sp>
      <p:grpSp>
        <p:nvGrpSpPr>
          <p:cNvPr id="48132" name="Groep 16"/>
          <p:cNvGrpSpPr>
            <a:grpSpLocks/>
          </p:cNvGrpSpPr>
          <p:nvPr/>
        </p:nvGrpSpPr>
        <p:grpSpPr bwMode="auto">
          <a:xfrm>
            <a:off x="1643063" y="1928813"/>
            <a:ext cx="2333625" cy="2933700"/>
            <a:chOff x="4286248" y="928670"/>
            <a:chExt cx="2333625" cy="2933700"/>
          </a:xfrm>
        </p:grpSpPr>
        <p:pic>
          <p:nvPicPr>
            <p:cNvPr id="48140" name="Afbeelding 10" descr="RCS is A.JP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286248" y="928670"/>
              <a:ext cx="2333625" cy="2933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hthoek 11"/>
            <p:cNvSpPr/>
            <p:nvPr/>
          </p:nvSpPr>
          <p:spPr>
            <a:xfrm>
              <a:off x="4286248" y="3214670"/>
              <a:ext cx="642937" cy="6429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nl-NL"/>
            </a:p>
          </p:txBody>
        </p:sp>
      </p:grpSp>
      <p:grpSp>
        <p:nvGrpSpPr>
          <p:cNvPr id="48133" name="Groep 15"/>
          <p:cNvGrpSpPr>
            <a:grpSpLocks/>
          </p:cNvGrpSpPr>
          <p:nvPr/>
        </p:nvGrpSpPr>
        <p:grpSpPr bwMode="auto">
          <a:xfrm rot="5400000">
            <a:off x="4467226" y="1319212"/>
            <a:ext cx="2971800" cy="2333625"/>
            <a:chOff x="642938" y="3929063"/>
            <a:chExt cx="2971800" cy="2333625"/>
          </a:xfrm>
        </p:grpSpPr>
        <p:pic>
          <p:nvPicPr>
            <p:cNvPr id="48138" name="Picture 4" descr="C:\Users\segersg\Documents\ripley\Presentations\RCS is C sprial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42938" y="3929063"/>
              <a:ext cx="2971800" cy="23336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1" name="Rechthoek 12"/>
            <p:cNvSpPr/>
            <p:nvPr/>
          </p:nvSpPr>
          <p:spPr>
            <a:xfrm>
              <a:off x="2928939" y="5605464"/>
              <a:ext cx="642938" cy="6429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nl-NL"/>
            </a:p>
          </p:txBody>
        </p:sp>
      </p:grpSp>
      <p:grpSp>
        <p:nvGrpSpPr>
          <p:cNvPr id="48134" name="Groep 14"/>
          <p:cNvGrpSpPr>
            <a:grpSpLocks/>
          </p:cNvGrpSpPr>
          <p:nvPr/>
        </p:nvGrpSpPr>
        <p:grpSpPr bwMode="auto">
          <a:xfrm>
            <a:off x="4786313" y="4000500"/>
            <a:ext cx="3468687" cy="2174875"/>
            <a:chOff x="4429125" y="4000500"/>
            <a:chExt cx="3468688" cy="2174875"/>
          </a:xfrm>
        </p:grpSpPr>
        <p:pic>
          <p:nvPicPr>
            <p:cNvPr id="48136" name="Picture 5" descr="C:\Users\segersg\Documents\ripley\Presentations\RCS is D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429125" y="4000500"/>
              <a:ext cx="3468688" cy="217487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4" name="Rechthoek 13"/>
            <p:cNvSpPr/>
            <p:nvPr/>
          </p:nvSpPr>
          <p:spPr>
            <a:xfrm>
              <a:off x="4500562" y="5715000"/>
              <a:ext cx="428625" cy="3571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nl-NL"/>
            </a:p>
          </p:txBody>
        </p:sp>
      </p:grpSp>
      <p:sp>
        <p:nvSpPr>
          <p:cNvPr id="48135" name="Rectangle 2"/>
          <p:cNvSpPr txBox="1">
            <a:spLocks noChangeArrowheads="1"/>
          </p:cNvSpPr>
          <p:nvPr/>
        </p:nvSpPr>
        <p:spPr bwMode="auto">
          <a:xfrm>
            <a:off x="0" y="0"/>
            <a:ext cx="82296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400" b="1">
                <a:solidFill>
                  <a:schemeClr val="bg1"/>
                </a:solidFill>
                <a:cs typeface="Microsoft Sans Serif" pitchFamily="34" charset="0"/>
              </a:rPr>
              <a:t>Удаление оболочки с помощью</a:t>
            </a:r>
            <a:r>
              <a:rPr lang="nl-NL" sz="24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 RCS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Afbeelding 6" descr="AJ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895350"/>
            <a:ext cx="762000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8" name="Afbeelding 4" descr="AJS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87450" y="1217613"/>
            <a:ext cx="6985000" cy="464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Tijdelijke aanduiding voor datum 1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A8A195C-70E5-4BB3-B837-845E0A4990B4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50180" name="Tijdelijke aanduiding voor dianummer 3"/>
          <p:cNvSpPr>
            <a:spLocks noGrp="1"/>
          </p:cNvSpPr>
          <p:nvPr>
            <p:ph type="sldNum" sz="quarter" idx="16"/>
          </p:nvPr>
        </p:nvSpPr>
        <p:spPr bwMode="auto">
          <a:xfrm>
            <a:off x="6875463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2E5432D4-FA42-4C65-B57E-183857261261}" type="slidenum">
              <a:rPr lang="nl-NL">
                <a:cs typeface="Arial" charset="0"/>
              </a:rPr>
              <a:pPr/>
              <a:t>18</a:t>
            </a:fld>
            <a:endParaRPr lang="nl-NL">
              <a:cs typeface="Arial" charset="0"/>
            </a:endParaRPr>
          </a:p>
        </p:txBody>
      </p:sp>
      <p:sp>
        <p:nvSpPr>
          <p:cNvPr id="50181" name="Titel 1"/>
          <p:cNvSpPr txBox="1">
            <a:spLocks/>
          </p:cNvSpPr>
          <p:nvPr/>
        </p:nvSpPr>
        <p:spPr bwMode="auto">
          <a:xfrm>
            <a:off x="914400" y="7651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4400" b="1">
                <a:solidFill>
                  <a:schemeClr val="tx2"/>
                </a:solidFill>
              </a:rPr>
              <a:t> </a:t>
            </a:r>
            <a:r>
              <a:rPr lang="nl-NL" sz="4400" b="1">
                <a:solidFill>
                  <a:schemeClr val="tx2"/>
                </a:solidFill>
                <a:latin typeface="Calibri" pitchFamily="34" charset="0"/>
              </a:rPr>
              <a:t>AJS</a:t>
            </a:r>
            <a:br>
              <a:rPr lang="nl-NL" sz="4400" b="1">
                <a:solidFill>
                  <a:schemeClr val="tx2"/>
                </a:solidFill>
                <a:latin typeface="Calibri" pitchFamily="34" charset="0"/>
              </a:rPr>
            </a:br>
            <a:r>
              <a:rPr lang="nl-NL" sz="2400">
                <a:solidFill>
                  <a:schemeClr val="tx2"/>
                </a:solidFill>
                <a:latin typeface="Calibri" pitchFamily="34" charset="0"/>
              </a:rPr>
              <a:t>Adjustable Jacket Slitter</a:t>
            </a:r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2400">
                <a:solidFill>
                  <a:schemeClr val="tx2"/>
                </a:solidFill>
              </a:rPr>
              <a:t>(Регулируемый инструмент для продольной резки кабельных оболочек)</a:t>
            </a:r>
            <a:endParaRPr lang="nl-NL" sz="2400">
              <a:solidFill>
                <a:schemeClr val="tx2"/>
              </a:solidFill>
            </a:endParaRPr>
          </a:p>
        </p:txBody>
      </p:sp>
      <p:sp>
        <p:nvSpPr>
          <p:cNvPr id="8" name="Zevenhoek 7"/>
          <p:cNvSpPr/>
          <p:nvPr/>
        </p:nvSpPr>
        <p:spPr>
          <a:xfrm>
            <a:off x="611188" y="836613"/>
            <a:ext cx="720725" cy="647700"/>
          </a:xfrm>
          <a:prstGeom prst="heptagon">
            <a:avLst/>
          </a:prstGeom>
          <a:solidFill>
            <a:schemeClr val="bg1"/>
          </a:solidFill>
          <a:ln w="381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</a:p>
        </p:txBody>
      </p:sp>
      <p:sp>
        <p:nvSpPr>
          <p:cNvPr id="50183" name="Titel 1"/>
          <p:cNvSpPr txBox="1">
            <a:spLocks/>
          </p:cNvSpPr>
          <p:nvPr/>
        </p:nvSpPr>
        <p:spPr bwMode="auto">
          <a:xfrm>
            <a:off x="565150" y="19050"/>
            <a:ext cx="82296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nl-NL" sz="24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AJS</a:t>
            </a:r>
            <a:r>
              <a:rPr lang="ru-RU" sz="24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 </a:t>
            </a:r>
            <a:r>
              <a:rPr lang="nl-NL" sz="240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Adjustable Jacket Slitter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5" name="Groep 15"/>
          <p:cNvGrpSpPr>
            <a:grpSpLocks/>
          </p:cNvGrpSpPr>
          <p:nvPr/>
        </p:nvGrpSpPr>
        <p:grpSpPr bwMode="auto">
          <a:xfrm>
            <a:off x="4175125" y="2108200"/>
            <a:ext cx="2057400" cy="4257675"/>
            <a:chOff x="4174726" y="2108814"/>
            <a:chExt cx="2057400" cy="4257675"/>
          </a:xfrm>
        </p:grpSpPr>
        <p:pic>
          <p:nvPicPr>
            <p:cNvPr id="52231" name="Afbeelding 7" descr="AJS.jp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2773385">
              <a:off x="3074588" y="3208952"/>
              <a:ext cx="4257675" cy="2057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4" name="Rechte verbindingslijn met pijl 10"/>
            <p:cNvCxnSpPr/>
            <p:nvPr/>
          </p:nvCxnSpPr>
          <p:spPr>
            <a:xfrm>
              <a:off x="4284264" y="3501052"/>
              <a:ext cx="1439862" cy="647700"/>
            </a:xfrm>
            <a:prstGeom prst="straightConnector1">
              <a:avLst/>
            </a:prstGeom>
            <a:ln>
              <a:solidFill>
                <a:srgbClr val="FF0000"/>
              </a:solidFill>
              <a:headEnd type="oval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Rechte verbindingslijn met pijl 12"/>
            <p:cNvCxnSpPr/>
            <p:nvPr/>
          </p:nvCxnSpPr>
          <p:spPr>
            <a:xfrm rot="16200000" flipH="1">
              <a:off x="4031851" y="3753465"/>
              <a:ext cx="1800225" cy="1295400"/>
            </a:xfrm>
            <a:prstGeom prst="straightConnector1">
              <a:avLst/>
            </a:prstGeom>
            <a:ln>
              <a:solidFill>
                <a:srgbClr val="FF0000"/>
              </a:solidFill>
              <a:headEnd type="oval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226" name="Titel 1"/>
          <p:cNvSpPr txBox="1">
            <a:spLocks/>
          </p:cNvSpPr>
          <p:nvPr/>
        </p:nvSpPr>
        <p:spPr bwMode="auto">
          <a:xfrm>
            <a:off x="744538" y="-46038"/>
            <a:ext cx="82296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nl-NL" sz="24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AJS</a:t>
            </a:r>
            <a:r>
              <a:rPr lang="ru-RU" sz="24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 </a:t>
            </a:r>
            <a:r>
              <a:rPr lang="nl-NL" sz="240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Adjustable Jacket Slitter</a:t>
            </a:r>
          </a:p>
        </p:txBody>
      </p:sp>
      <p:sp>
        <p:nvSpPr>
          <p:cNvPr id="52227" name="Tijdelijke aanduiding voor inhoud 2"/>
          <p:cNvSpPr txBox="1">
            <a:spLocks/>
          </p:cNvSpPr>
          <p:nvPr/>
        </p:nvSpPr>
        <p:spPr bwMode="auto">
          <a:xfrm>
            <a:off x="0" y="1484313"/>
            <a:ext cx="42481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1600"/>
              <a:t>Предназначен для продольной</a:t>
            </a:r>
            <a:r>
              <a:rPr lang="nl-NL" sz="1600"/>
              <a:t>, </a:t>
            </a:r>
            <a:r>
              <a:rPr lang="ru-RU" sz="1600"/>
              <a:t>круговой</a:t>
            </a:r>
            <a:r>
              <a:rPr lang="nl-NL" sz="1600"/>
              <a:t> </a:t>
            </a:r>
            <a:r>
              <a:rPr lang="ru-RU" sz="1600"/>
              <a:t>резки оболочек на конце и в середине кабеля</a:t>
            </a:r>
            <a:endParaRPr lang="nl-NL" sz="1600"/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1600"/>
              <a:t>Можно применять для гофрированного алюминия или меди, кабелей с медным экраном и кабельных каналов</a:t>
            </a:r>
            <a:r>
              <a:rPr lang="nl-NL" sz="1600"/>
              <a:t> or Copper (MDPE, HDPE)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1600"/>
              <a:t>Высокоточное лезвие</a:t>
            </a:r>
            <a:endParaRPr lang="nl-NL" sz="1600"/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1600"/>
              <a:t>Регулируемая глубина лезвия</a:t>
            </a:r>
            <a:r>
              <a:rPr lang="nl-NL" sz="1600"/>
              <a:t> – </a:t>
            </a:r>
            <a:r>
              <a:rPr lang="ru-RU" sz="1600"/>
              <a:t>макс.</a:t>
            </a:r>
            <a:r>
              <a:rPr lang="nl-NL" sz="1600"/>
              <a:t> 6,3 </a:t>
            </a:r>
            <a:r>
              <a:rPr lang="ru-RU" sz="1600"/>
              <a:t>мм</a:t>
            </a:r>
            <a:endParaRPr lang="nl-NL" sz="1600"/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1600"/>
              <a:t>Регулируемый кулачковый рычаг  позволяет лезвию останавливаться при резке в середине кабеля                           </a:t>
            </a:r>
            <a:endParaRPr lang="nl-NL" sz="1600"/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1600"/>
              <a:t>Лезвие полностью убирается в корпус для хранения</a:t>
            </a:r>
            <a:endParaRPr lang="nl-NL" sz="1600"/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1600"/>
              <a:t>Форма зубцов рычага оптимизирована как для мягких так и для жестких оболочек</a:t>
            </a:r>
            <a:endParaRPr lang="nl-NL" sz="1600"/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nl-NL" sz="1600"/>
          </a:p>
        </p:txBody>
      </p:sp>
      <p:sp>
        <p:nvSpPr>
          <p:cNvPr id="8" name="Tijdelijke aanduiding voor inhoud 3"/>
          <p:cNvSpPr txBox="1">
            <a:spLocks/>
          </p:cNvSpPr>
          <p:nvPr/>
        </p:nvSpPr>
        <p:spPr>
          <a:xfrm>
            <a:off x="5508625" y="1989138"/>
            <a:ext cx="3311525" cy="131286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  <a:defRPr/>
            </a:pPr>
            <a:r>
              <a:rPr lang="ru-RU" sz="1800" b="1" smtClean="0">
                <a:latin typeface="Arial" charset="0"/>
              </a:rPr>
              <a:t>Диапазоны диаметров кабелей</a:t>
            </a:r>
            <a:endParaRPr lang="nl-NL" sz="1800" b="1" smtClean="0">
              <a:latin typeface="Arial" charset="0"/>
            </a:endParaRPr>
          </a:p>
          <a:p>
            <a:pPr>
              <a:defRPr/>
            </a:pPr>
            <a:r>
              <a:rPr lang="ru-RU" sz="1600" smtClean="0">
                <a:latin typeface="Arial" charset="0"/>
              </a:rPr>
              <a:t>Продолный рез</a:t>
            </a:r>
            <a:r>
              <a:rPr lang="nl-NL" sz="1600" smtClean="0"/>
              <a:t>:        &gt; 12 </a:t>
            </a:r>
            <a:r>
              <a:rPr lang="ru-RU" sz="1600" smtClean="0">
                <a:latin typeface="Arial" charset="0"/>
              </a:rPr>
              <a:t>мм</a:t>
            </a:r>
            <a:r>
              <a:rPr lang="nl-NL" sz="1600" smtClean="0"/>
              <a:t> </a:t>
            </a:r>
          </a:p>
          <a:p>
            <a:pPr>
              <a:defRPr/>
            </a:pPr>
            <a:r>
              <a:rPr lang="ru-RU" sz="1600" smtClean="0">
                <a:latin typeface="Arial" charset="0"/>
              </a:rPr>
              <a:t>Круговой рез </a:t>
            </a:r>
            <a:r>
              <a:rPr lang="nl-NL" sz="1600" smtClean="0"/>
              <a:t>:  &gt; 38 </a:t>
            </a:r>
            <a:r>
              <a:rPr lang="ru-RU" sz="1600" smtClean="0">
                <a:latin typeface="Arial" charset="0"/>
              </a:rPr>
              <a:t>мм</a:t>
            </a:r>
            <a:r>
              <a:rPr lang="nl-NL" sz="1600" smtClean="0"/>
              <a:t> </a:t>
            </a:r>
          </a:p>
          <a:p>
            <a:pPr>
              <a:defRPr/>
            </a:pPr>
            <a:r>
              <a:rPr lang="ru-RU" sz="1600" smtClean="0">
                <a:latin typeface="Arial" charset="0"/>
              </a:rPr>
              <a:t>Вырез окна</a:t>
            </a:r>
            <a:r>
              <a:rPr lang="nl-NL" sz="1600" smtClean="0"/>
              <a:t> :  &gt; 38 </a:t>
            </a:r>
            <a:r>
              <a:rPr lang="ru-RU" sz="1600" smtClean="0">
                <a:latin typeface="Arial" charset="0"/>
              </a:rPr>
              <a:t>мм</a:t>
            </a:r>
            <a:endParaRPr lang="nl-NL" sz="1600" smtClean="0">
              <a:latin typeface="Arial" charset="0"/>
            </a:endParaRPr>
          </a:p>
        </p:txBody>
      </p:sp>
      <p:sp>
        <p:nvSpPr>
          <p:cNvPr id="52229" name="Tijdelijke aanduiding voor dianummer 6"/>
          <p:cNvSpPr>
            <a:spLocks noGrp="1"/>
          </p:cNvSpPr>
          <p:nvPr>
            <p:ph type="sldNum" sz="quarter" idx="16"/>
          </p:nvPr>
        </p:nvSpPr>
        <p:spPr bwMode="auto">
          <a:xfrm>
            <a:off x="6840538" y="6303963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328EE702-BF93-46E5-9698-C027BEE30316}" type="slidenum">
              <a:rPr lang="nl-NL">
                <a:cs typeface="Arial" charset="0"/>
              </a:rPr>
              <a:pPr/>
              <a:t>19</a:t>
            </a:fld>
            <a:endParaRPr lang="nl-NL">
              <a:cs typeface="Arial" charset="0"/>
            </a:endParaRPr>
          </a:p>
        </p:txBody>
      </p:sp>
      <p:pic>
        <p:nvPicPr>
          <p:cNvPr id="52230" name="Afbeelding 16" descr="utility_logo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363" y="6350"/>
            <a:ext cx="24860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4" name="Text Box 3"/>
          <p:cNvSpPr txBox="1">
            <a:spLocks noChangeArrowheads="1"/>
          </p:cNvSpPr>
          <p:nvPr/>
        </p:nvSpPr>
        <p:spPr bwMode="auto">
          <a:xfrm>
            <a:off x="395288" y="2708275"/>
            <a:ext cx="1944687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30000"/>
              </a:spcBef>
            </a:pPr>
            <a:r>
              <a:rPr lang="en-US" sz="1200" b="1">
                <a:latin typeface="Microsoft Sans Serif" pitchFamily="34" charset="0"/>
              </a:rPr>
              <a:t>1881 </a:t>
            </a:r>
            <a:r>
              <a:rPr lang="ru-RU" sz="1200" b="1">
                <a:latin typeface="Microsoft Sans Serif" pitchFamily="34" charset="0"/>
              </a:rPr>
              <a:t>Учреждена</a:t>
            </a:r>
            <a:endParaRPr lang="en-US" sz="1200" b="1">
              <a:latin typeface="Microsoft Sans Serif" pitchFamily="34" charset="0"/>
            </a:endParaRPr>
          </a:p>
          <a:p>
            <a:pPr algn="ctr">
              <a:lnSpc>
                <a:spcPct val="80000"/>
              </a:lnSpc>
              <a:spcBef>
                <a:spcPct val="30000"/>
              </a:spcBef>
            </a:pPr>
            <a:r>
              <a:rPr lang="en-US" sz="1200" b="1">
                <a:latin typeface="Microsoft Sans Serif" pitchFamily="34" charset="0"/>
              </a:rPr>
              <a:t>Capewell Nail Company</a:t>
            </a:r>
          </a:p>
        </p:txBody>
      </p:sp>
      <p:pic>
        <p:nvPicPr>
          <p:cNvPr id="4205" name="Picture 4" descr="slide6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 b="7042"/>
          <a:stretch>
            <a:fillRect/>
          </a:stretch>
        </p:blipFill>
        <p:spPr bwMode="auto">
          <a:xfrm>
            <a:off x="611188" y="1341438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6" name="Text Box 5"/>
          <p:cNvSpPr txBox="1">
            <a:spLocks noChangeArrowheads="1"/>
          </p:cNvSpPr>
          <p:nvPr/>
        </p:nvSpPr>
        <p:spPr bwMode="auto">
          <a:xfrm>
            <a:off x="4572000" y="3314700"/>
            <a:ext cx="29718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30000"/>
              </a:spcBef>
            </a:pPr>
            <a:r>
              <a:rPr lang="en-US" sz="1200" b="1">
                <a:latin typeface="Microsoft Sans Serif" pitchFamily="34" charset="0"/>
              </a:rPr>
              <a:t>2000 </a:t>
            </a:r>
          </a:p>
          <a:p>
            <a:pPr>
              <a:lnSpc>
                <a:spcPct val="80000"/>
              </a:lnSpc>
              <a:spcBef>
                <a:spcPct val="30000"/>
              </a:spcBef>
            </a:pPr>
            <a:r>
              <a:rPr lang="ru-RU" sz="1200" b="1">
                <a:latin typeface="Microsoft Sans Serif" pitchFamily="34" charset="0"/>
              </a:rPr>
              <a:t>Приобретена</a:t>
            </a:r>
            <a:r>
              <a:rPr lang="en-US" sz="1200" b="1">
                <a:latin typeface="Microsoft Sans Serif" pitchFamily="34" charset="0"/>
              </a:rPr>
              <a:t> M.H. Rhodes </a:t>
            </a:r>
          </a:p>
        </p:txBody>
      </p:sp>
      <p:sp>
        <p:nvSpPr>
          <p:cNvPr id="4207" name="Text Box 6"/>
          <p:cNvSpPr txBox="1">
            <a:spLocks noChangeArrowheads="1"/>
          </p:cNvSpPr>
          <p:nvPr/>
        </p:nvSpPr>
        <p:spPr bwMode="auto">
          <a:xfrm>
            <a:off x="2514600" y="2559050"/>
            <a:ext cx="15240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30000"/>
              </a:spcBef>
            </a:pPr>
            <a:r>
              <a:rPr lang="en-US" sz="1200" b="1">
                <a:latin typeface="Microsoft Sans Serif" pitchFamily="34" charset="0"/>
              </a:rPr>
              <a:t> 1987 </a:t>
            </a:r>
            <a:r>
              <a:rPr lang="ru-RU" sz="1200" b="1">
                <a:latin typeface="Microsoft Sans Serif" pitchFamily="34" charset="0"/>
              </a:rPr>
              <a:t>Приобретена</a:t>
            </a:r>
            <a:r>
              <a:rPr lang="en-US" sz="1200" b="1">
                <a:latin typeface="Microsoft Sans Serif" pitchFamily="34" charset="0"/>
              </a:rPr>
              <a:t> </a:t>
            </a:r>
          </a:p>
          <a:p>
            <a:pPr algn="ctr">
              <a:lnSpc>
                <a:spcPct val="80000"/>
              </a:lnSpc>
              <a:spcBef>
                <a:spcPct val="30000"/>
              </a:spcBef>
            </a:pPr>
            <a:r>
              <a:rPr lang="en-US" sz="1200" b="1">
                <a:latin typeface="Microsoft Sans Serif" pitchFamily="34" charset="0"/>
              </a:rPr>
              <a:t>Wasley Products</a:t>
            </a:r>
          </a:p>
        </p:txBody>
      </p:sp>
      <p:pic>
        <p:nvPicPr>
          <p:cNvPr id="4208" name="Picture 7" descr="slide6e"/>
          <p:cNvPicPr>
            <a:picLocks noChangeAspect="1" noChangeArrowheads="1"/>
          </p:cNvPicPr>
          <p:nvPr/>
        </p:nvPicPr>
        <p:blipFill>
          <a:blip r:embed="rId5"/>
          <a:srcRect t="7025" b="9952"/>
          <a:stretch>
            <a:fillRect/>
          </a:stretch>
        </p:blipFill>
        <p:spPr bwMode="auto">
          <a:xfrm>
            <a:off x="2843213" y="1412875"/>
            <a:ext cx="8366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9" name="Rectangle 8"/>
          <p:cNvSpPr>
            <a:spLocks noChangeArrowheads="1"/>
          </p:cNvSpPr>
          <p:nvPr/>
        </p:nvSpPr>
        <p:spPr bwMode="auto">
          <a:xfrm>
            <a:off x="250825" y="3570288"/>
            <a:ext cx="3276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1200" b="1">
                <a:latin typeface="Microsoft Sans Serif" pitchFamily="34" charset="0"/>
              </a:rPr>
              <a:t>1939   </a:t>
            </a:r>
            <a:r>
              <a:rPr lang="ru-RU" sz="1200" b="1">
                <a:latin typeface="Microsoft Sans Serif" pitchFamily="34" charset="0"/>
              </a:rPr>
              <a:t>Разрабатывала и производила</a:t>
            </a:r>
            <a:endParaRPr lang="en-US" sz="1200" b="1">
              <a:latin typeface="Microsoft Sans Serif" pitchFamily="34" charset="0"/>
            </a:endParaRPr>
          </a:p>
          <a:p>
            <a:pPr algn="ctr"/>
            <a:r>
              <a:rPr lang="ru-RU" sz="1200" b="1">
                <a:latin typeface="Microsoft Sans Serif" pitchFamily="34" charset="0"/>
              </a:rPr>
              <a:t>Парашютное оборудование для </a:t>
            </a:r>
          </a:p>
          <a:p>
            <a:pPr algn="ctr"/>
            <a:r>
              <a:rPr lang="ru-RU" sz="1200" b="1">
                <a:latin typeface="Microsoft Sans Serif" pitchFamily="34" charset="0"/>
              </a:rPr>
              <a:t>Воздушно-десантных сил США</a:t>
            </a:r>
            <a:endParaRPr lang="en-US" sz="1200" b="1">
              <a:latin typeface="Microsoft Sans Serif" pitchFamily="34" charset="0"/>
            </a:endParaRPr>
          </a:p>
        </p:txBody>
      </p:sp>
      <p:graphicFrame>
        <p:nvGraphicFramePr>
          <p:cNvPr id="4203" name="Object 107"/>
          <p:cNvGraphicFramePr>
            <a:graphicFrameLocks noChangeAspect="1"/>
          </p:cNvGraphicFramePr>
          <p:nvPr/>
        </p:nvGraphicFramePr>
        <p:xfrm>
          <a:off x="1258888" y="4365625"/>
          <a:ext cx="1524000" cy="1081088"/>
        </p:xfrm>
        <a:graphic>
          <a:graphicData uri="http://schemas.openxmlformats.org/presentationml/2006/ole">
            <p:oleObj spid="_x0000_s4203" name="Image" r:id="rId6" imgW="22806349" imgH="15568254" progId="">
              <p:embed/>
            </p:oleObj>
          </a:graphicData>
        </a:graphic>
      </p:graphicFrame>
      <p:sp>
        <p:nvSpPr>
          <p:cNvPr id="4210" name="Line 10"/>
          <p:cNvSpPr>
            <a:spLocks noChangeShapeType="1"/>
          </p:cNvSpPr>
          <p:nvPr/>
        </p:nvSpPr>
        <p:spPr bwMode="auto">
          <a:xfrm flipV="1">
            <a:off x="762000" y="3276600"/>
            <a:ext cx="3429000" cy="0"/>
          </a:xfrm>
          <a:prstGeom prst="line">
            <a:avLst/>
          </a:prstGeom>
          <a:noFill/>
          <a:ln w="76200" cap="sq">
            <a:solidFill>
              <a:schemeClr val="tx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4211" name="Line 11"/>
          <p:cNvSpPr>
            <a:spLocks noChangeShapeType="1"/>
          </p:cNvSpPr>
          <p:nvPr/>
        </p:nvSpPr>
        <p:spPr bwMode="auto">
          <a:xfrm>
            <a:off x="1304925" y="3051175"/>
            <a:ext cx="0" cy="228600"/>
          </a:xfrm>
          <a:prstGeom prst="line">
            <a:avLst/>
          </a:prstGeom>
          <a:noFill/>
          <a:ln w="38100" cap="sq">
            <a:solidFill>
              <a:schemeClr val="tx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4212" name="Line 12"/>
          <p:cNvSpPr>
            <a:spLocks noChangeShapeType="1"/>
          </p:cNvSpPr>
          <p:nvPr/>
        </p:nvSpPr>
        <p:spPr bwMode="auto">
          <a:xfrm>
            <a:off x="3276600" y="3051175"/>
            <a:ext cx="0" cy="228600"/>
          </a:xfrm>
          <a:prstGeom prst="line">
            <a:avLst/>
          </a:prstGeom>
          <a:noFill/>
          <a:ln w="38100" cap="sq">
            <a:solidFill>
              <a:schemeClr val="tx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4213" name="Line 13"/>
          <p:cNvSpPr>
            <a:spLocks noChangeShapeType="1"/>
          </p:cNvSpPr>
          <p:nvPr/>
        </p:nvSpPr>
        <p:spPr bwMode="auto">
          <a:xfrm>
            <a:off x="1922463" y="3276600"/>
            <a:ext cx="0" cy="228600"/>
          </a:xfrm>
          <a:prstGeom prst="line">
            <a:avLst/>
          </a:prstGeom>
          <a:noFill/>
          <a:ln w="38100" cap="sq">
            <a:solidFill>
              <a:schemeClr val="tx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4214" name="Line 14"/>
          <p:cNvSpPr>
            <a:spLocks noChangeShapeType="1"/>
          </p:cNvSpPr>
          <p:nvPr/>
        </p:nvSpPr>
        <p:spPr bwMode="auto">
          <a:xfrm rot="-5400000">
            <a:off x="2095500" y="3848100"/>
            <a:ext cx="4191000" cy="0"/>
          </a:xfrm>
          <a:prstGeom prst="line">
            <a:avLst/>
          </a:prstGeom>
          <a:noFill/>
          <a:ln w="762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215" name="Text Box 15"/>
          <p:cNvSpPr txBox="1">
            <a:spLocks noChangeArrowheads="1"/>
          </p:cNvSpPr>
          <p:nvPr/>
        </p:nvSpPr>
        <p:spPr bwMode="auto">
          <a:xfrm>
            <a:off x="4572000" y="2670175"/>
            <a:ext cx="2819400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30000"/>
              </a:spcBef>
              <a:buFontTx/>
              <a:buAutoNum type="arabicPlain" startAt="1990"/>
            </a:pPr>
            <a:r>
              <a:rPr lang="en-US" sz="1200" b="1">
                <a:latin typeface="Microsoft Sans Serif" pitchFamily="34" charset="0"/>
              </a:rPr>
              <a:t> </a:t>
            </a:r>
          </a:p>
          <a:p>
            <a:pPr marL="342900" indent="-342900">
              <a:lnSpc>
                <a:spcPct val="80000"/>
              </a:lnSpc>
              <a:spcBef>
                <a:spcPct val="30000"/>
              </a:spcBef>
            </a:pPr>
            <a:r>
              <a:rPr lang="ru-RU" sz="1200" b="1">
                <a:latin typeface="Microsoft Sans Serif" pitchFamily="34" charset="0"/>
              </a:rPr>
              <a:t>Приобретена </a:t>
            </a:r>
            <a:r>
              <a:rPr lang="en-US" sz="1200" b="1">
                <a:latin typeface="Microsoft Sans Serif" pitchFamily="34" charset="0"/>
              </a:rPr>
              <a:t>Ripley Company</a:t>
            </a:r>
          </a:p>
        </p:txBody>
      </p:sp>
      <p:pic>
        <p:nvPicPr>
          <p:cNvPr id="4216" name="Picture 16" descr="Ripley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0400" y="2770188"/>
            <a:ext cx="137160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17" name="Text Box 17"/>
          <p:cNvSpPr txBox="1">
            <a:spLocks noChangeArrowheads="1"/>
          </p:cNvSpPr>
          <p:nvPr/>
        </p:nvSpPr>
        <p:spPr bwMode="auto">
          <a:xfrm>
            <a:off x="4591050" y="2009775"/>
            <a:ext cx="3124200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30000"/>
              </a:spcBef>
            </a:pPr>
            <a:r>
              <a:rPr lang="en-US" sz="1200" b="1">
                <a:latin typeface="Microsoft Sans Serif" pitchFamily="34" charset="0"/>
              </a:rPr>
              <a:t>1990 </a:t>
            </a:r>
            <a:endParaRPr lang="ru-RU" sz="1200" b="1">
              <a:latin typeface="Microsoft Sans Serif" pitchFamily="34" charset="0"/>
            </a:endParaRPr>
          </a:p>
          <a:p>
            <a:pPr>
              <a:lnSpc>
                <a:spcPct val="80000"/>
              </a:lnSpc>
              <a:spcBef>
                <a:spcPct val="30000"/>
              </a:spcBef>
            </a:pPr>
            <a:r>
              <a:rPr lang="ru-RU" sz="1200" b="1">
                <a:latin typeface="Microsoft Sans Serif" pitchFamily="34" charset="0"/>
              </a:rPr>
              <a:t>Учреждена </a:t>
            </a:r>
            <a:r>
              <a:rPr lang="en-US" sz="1200" b="1">
                <a:latin typeface="Microsoft Sans Serif" pitchFamily="34" charset="0"/>
              </a:rPr>
              <a:t>Capewell Division</a:t>
            </a:r>
          </a:p>
        </p:txBody>
      </p:sp>
      <p:sp>
        <p:nvSpPr>
          <p:cNvPr id="4218" name="Text Box 18"/>
          <p:cNvSpPr txBox="1">
            <a:spLocks noChangeArrowheads="1"/>
          </p:cNvSpPr>
          <p:nvPr/>
        </p:nvSpPr>
        <p:spPr bwMode="auto">
          <a:xfrm>
            <a:off x="4114800" y="877888"/>
            <a:ext cx="3810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30000"/>
              </a:spcBef>
            </a:pPr>
            <a:r>
              <a:rPr lang="ru-RU" sz="1400" b="1">
                <a:latin typeface="Microsoft Sans Serif" pitchFamily="34" charset="0"/>
              </a:rPr>
              <a:t>В</a:t>
            </a:r>
            <a:r>
              <a:rPr lang="en-US" sz="1400" b="1">
                <a:latin typeface="Microsoft Sans Serif" pitchFamily="34" charset="0"/>
              </a:rPr>
              <a:t>1990 </a:t>
            </a:r>
            <a:r>
              <a:rPr lang="ru-RU" sz="1400" b="1">
                <a:latin typeface="Microsoft Sans Serif" pitchFamily="34" charset="0"/>
              </a:rPr>
              <a:t> г. учреждена материнская компания </a:t>
            </a:r>
            <a:r>
              <a:rPr lang="en-US" sz="1400" b="1">
                <a:latin typeface="Microsoft Sans Serif" pitchFamily="34" charset="0"/>
              </a:rPr>
              <a:t>:  Capewell Components Company, LLC</a:t>
            </a:r>
          </a:p>
        </p:txBody>
      </p:sp>
      <p:pic>
        <p:nvPicPr>
          <p:cNvPr id="4219" name="Picture 19" descr="MHRhodes_Cramer Logo w_tag line_300dpi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48400" y="4495800"/>
            <a:ext cx="23685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20" name="Line 20"/>
          <p:cNvSpPr>
            <a:spLocks noChangeShapeType="1"/>
          </p:cNvSpPr>
          <p:nvPr/>
        </p:nvSpPr>
        <p:spPr bwMode="auto">
          <a:xfrm flipV="1">
            <a:off x="4167188" y="1752600"/>
            <a:ext cx="3124200" cy="0"/>
          </a:xfrm>
          <a:prstGeom prst="line">
            <a:avLst/>
          </a:prstGeom>
          <a:noFill/>
          <a:ln w="38100" cap="sq">
            <a:solidFill>
              <a:schemeClr val="tx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4221" name="Text Box 21"/>
          <p:cNvSpPr txBox="1">
            <a:spLocks noChangeArrowheads="1"/>
          </p:cNvSpPr>
          <p:nvPr/>
        </p:nvSpPr>
        <p:spPr bwMode="auto">
          <a:xfrm>
            <a:off x="4572000" y="5167313"/>
            <a:ext cx="38100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30000"/>
              </a:spcBef>
            </a:pPr>
            <a:r>
              <a:rPr lang="en-US" sz="1400" b="1">
                <a:latin typeface="Microsoft Sans Serif" pitchFamily="34" charset="0"/>
              </a:rPr>
              <a:t>2011 Capewell Components Company, LLC</a:t>
            </a:r>
          </a:p>
          <a:p>
            <a:pPr>
              <a:lnSpc>
                <a:spcPct val="80000"/>
              </a:lnSpc>
              <a:spcBef>
                <a:spcPct val="30000"/>
              </a:spcBef>
            </a:pPr>
            <a:r>
              <a:rPr lang="en-US" sz="1400" b="1">
                <a:latin typeface="Microsoft Sans Serif" pitchFamily="34" charset="0"/>
              </a:rPr>
              <a:t>         </a:t>
            </a:r>
            <a:r>
              <a:rPr lang="ru-RU" sz="1400" b="1">
                <a:latin typeface="Microsoft Sans Serif" pitchFamily="34" charset="0"/>
              </a:rPr>
              <a:t>Учреждена</a:t>
            </a:r>
            <a:r>
              <a:rPr lang="en-US" sz="1400" b="1">
                <a:latin typeface="Microsoft Sans Serif" pitchFamily="34" charset="0"/>
              </a:rPr>
              <a:t>: Corporate Identity</a:t>
            </a:r>
          </a:p>
        </p:txBody>
      </p:sp>
      <p:sp>
        <p:nvSpPr>
          <p:cNvPr id="4222" name="Line 22"/>
          <p:cNvSpPr>
            <a:spLocks noChangeShapeType="1"/>
          </p:cNvSpPr>
          <p:nvPr/>
        </p:nvSpPr>
        <p:spPr bwMode="auto">
          <a:xfrm flipV="1">
            <a:off x="4187825" y="2119313"/>
            <a:ext cx="384175" cy="0"/>
          </a:xfrm>
          <a:prstGeom prst="line">
            <a:avLst/>
          </a:prstGeom>
          <a:noFill/>
          <a:ln w="38100" cap="sq">
            <a:solidFill>
              <a:schemeClr val="tx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4223" name="Line 23"/>
          <p:cNvSpPr>
            <a:spLocks noChangeShapeType="1"/>
          </p:cNvSpPr>
          <p:nvPr/>
        </p:nvSpPr>
        <p:spPr bwMode="auto">
          <a:xfrm flipV="1">
            <a:off x="4187825" y="2794000"/>
            <a:ext cx="384175" cy="0"/>
          </a:xfrm>
          <a:prstGeom prst="line">
            <a:avLst/>
          </a:prstGeom>
          <a:noFill/>
          <a:ln w="38100" cap="sq">
            <a:solidFill>
              <a:schemeClr val="tx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4224" name="Line 24"/>
          <p:cNvSpPr>
            <a:spLocks noChangeShapeType="1"/>
          </p:cNvSpPr>
          <p:nvPr/>
        </p:nvSpPr>
        <p:spPr bwMode="auto">
          <a:xfrm flipV="1">
            <a:off x="4187825" y="4203700"/>
            <a:ext cx="384175" cy="0"/>
          </a:xfrm>
          <a:prstGeom prst="line">
            <a:avLst/>
          </a:prstGeom>
          <a:noFill/>
          <a:ln w="38100" cap="sq">
            <a:solidFill>
              <a:schemeClr val="tx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4225" name="Line 25"/>
          <p:cNvSpPr>
            <a:spLocks noChangeShapeType="1"/>
          </p:cNvSpPr>
          <p:nvPr/>
        </p:nvSpPr>
        <p:spPr bwMode="auto">
          <a:xfrm flipV="1">
            <a:off x="4187825" y="3422650"/>
            <a:ext cx="384175" cy="0"/>
          </a:xfrm>
          <a:prstGeom prst="line">
            <a:avLst/>
          </a:prstGeom>
          <a:noFill/>
          <a:ln w="38100" cap="sq">
            <a:solidFill>
              <a:schemeClr val="tx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4226" name="Line 26"/>
          <p:cNvSpPr>
            <a:spLocks noChangeShapeType="1"/>
          </p:cNvSpPr>
          <p:nvPr/>
        </p:nvSpPr>
        <p:spPr bwMode="auto">
          <a:xfrm flipV="1">
            <a:off x="4181475" y="5305425"/>
            <a:ext cx="384175" cy="0"/>
          </a:xfrm>
          <a:prstGeom prst="line">
            <a:avLst/>
          </a:prstGeom>
          <a:noFill/>
          <a:ln w="38100" cap="sq">
            <a:solidFill>
              <a:schemeClr val="tx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pic>
        <p:nvPicPr>
          <p:cNvPr id="4227" name="Picture 27" descr="CapewellCompLogo_RGB-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172200" y="5676900"/>
            <a:ext cx="25146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28" name="Picture 28" descr="CW Logo 002_1-5 x -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934200" y="2025650"/>
            <a:ext cx="1676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29" name="Picture 29" descr="Rhodes_tagline_4c"/>
          <p:cNvPicPr>
            <a:picLocks noChangeAspect="1" noChangeArrowheads="1"/>
          </p:cNvPicPr>
          <p:nvPr/>
        </p:nvPicPr>
        <p:blipFill>
          <a:blip r:embed="rId11"/>
          <a:srcRect l="4546" t="16217"/>
          <a:stretch>
            <a:fillRect/>
          </a:stretch>
        </p:blipFill>
        <p:spPr bwMode="auto">
          <a:xfrm>
            <a:off x="7010400" y="3390900"/>
            <a:ext cx="16002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30" name="Text Box 30"/>
          <p:cNvSpPr txBox="1">
            <a:spLocks noChangeArrowheads="1"/>
          </p:cNvSpPr>
          <p:nvPr/>
        </p:nvSpPr>
        <p:spPr bwMode="auto">
          <a:xfrm>
            <a:off x="4572000" y="4076700"/>
            <a:ext cx="28194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30000"/>
              </a:spcBef>
              <a:buFontTx/>
              <a:buAutoNum type="arabicPlain" startAt="2005"/>
            </a:pPr>
            <a:r>
              <a:rPr lang="en-US" sz="1200" b="1">
                <a:latin typeface="Microsoft Sans Serif" pitchFamily="34" charset="0"/>
              </a:rPr>
              <a:t>  </a:t>
            </a:r>
            <a:r>
              <a:rPr lang="ru-RU" sz="1200" b="1">
                <a:latin typeface="Microsoft Sans Serif" pitchFamily="34" charset="0"/>
              </a:rPr>
              <a:t>Приобретена:</a:t>
            </a:r>
            <a:r>
              <a:rPr lang="en-US" sz="1200" b="1">
                <a:latin typeface="Microsoft Sans Serif" pitchFamily="34" charset="0"/>
              </a:rPr>
              <a:t> Cramer Company</a:t>
            </a:r>
          </a:p>
          <a:p>
            <a:pPr marL="342900" indent="-342900">
              <a:lnSpc>
                <a:spcPct val="80000"/>
              </a:lnSpc>
              <a:spcBef>
                <a:spcPct val="30000"/>
              </a:spcBef>
            </a:pPr>
            <a:r>
              <a:rPr lang="ru-RU" sz="1200" b="1">
                <a:latin typeface="Microsoft Sans Serif" pitchFamily="34" charset="0"/>
              </a:rPr>
              <a:t>Учреждена</a:t>
            </a:r>
            <a:r>
              <a:rPr lang="en-US" sz="1200" b="1">
                <a:latin typeface="Microsoft Sans Serif" pitchFamily="34" charset="0"/>
              </a:rPr>
              <a:t> M.H. Rhodes Cramer</a:t>
            </a:r>
          </a:p>
        </p:txBody>
      </p:sp>
      <p:sp>
        <p:nvSpPr>
          <p:cNvPr id="63" name="Tijdelijke aanduiding voor tekst 31"/>
          <p:cNvSpPr>
            <a:spLocks noGrp="1"/>
          </p:cNvSpPr>
          <p:nvPr>
            <p:ph type="body" sz="quarter" idx="13"/>
          </p:nvPr>
        </p:nvSpPr>
        <p:spPr>
          <a:xfrm>
            <a:off x="14288" y="115888"/>
            <a:ext cx="6661150" cy="649287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>
                <a:solidFill>
                  <a:schemeClr val="tx1"/>
                </a:solidFill>
              </a:rPr>
              <a:t>История компании </a:t>
            </a:r>
            <a:r>
              <a:rPr lang="en-US" sz="2400" b="1" err="1">
                <a:solidFill>
                  <a:schemeClr val="tx1"/>
                </a:solidFill>
              </a:rPr>
              <a:t>Capewell</a:t>
            </a:r>
            <a:r>
              <a:rPr lang="en-US" sz="2400" b="1">
                <a:solidFill>
                  <a:schemeClr val="tx1"/>
                </a:solidFill>
              </a:rPr>
              <a:t> 1881 - 2013</a:t>
            </a:r>
            <a:endParaRPr sz="2400" b="1">
              <a:solidFill>
                <a:schemeClr val="tx1"/>
              </a:solidFill>
            </a:endParaRPr>
          </a:p>
        </p:txBody>
      </p:sp>
      <p:sp>
        <p:nvSpPr>
          <p:cNvPr id="4232" name="Tijdelijke aanduiding voor dianummer 8"/>
          <p:cNvSpPr>
            <a:spLocks noGrp="1"/>
          </p:cNvSpPr>
          <p:nvPr>
            <p:ph type="sldNum" sz="quarter" idx="16"/>
          </p:nvPr>
        </p:nvSpPr>
        <p:spPr bwMode="auto">
          <a:xfrm>
            <a:off x="6953250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6526DCD3-4FE5-4EFD-974F-7D8A7433F7DB}" type="slidenum">
              <a:rPr lang="nl-NL">
                <a:cs typeface="Arial" charset="0"/>
              </a:rPr>
              <a:pPr/>
              <a:t>2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4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3200" b="1">
                <a:solidFill>
                  <a:schemeClr val="tx2"/>
                </a:solidFill>
                <a:latin typeface="Microsoft Sans Serif" pitchFamily="34" charset="0"/>
                <a:cs typeface="Microsoft Sans Serif" pitchFamily="34" charset="0"/>
              </a:rPr>
              <a:t>Симплекс</a:t>
            </a:r>
            <a:r>
              <a:rPr lang="nl-NL" sz="3200" b="1">
                <a:solidFill>
                  <a:schemeClr val="tx2"/>
                </a:solidFill>
                <a:latin typeface="Microsoft Sans Serif" pitchFamily="34" charset="0"/>
                <a:cs typeface="Microsoft Sans Serif" pitchFamily="34" charset="0"/>
              </a:rPr>
              <a:t> / </a:t>
            </a:r>
            <a:r>
              <a:rPr lang="ru-RU" sz="3200" b="1">
                <a:solidFill>
                  <a:schemeClr val="tx2"/>
                </a:solidFill>
                <a:latin typeface="Microsoft Sans Serif" pitchFamily="34" charset="0"/>
                <a:cs typeface="Microsoft Sans Serif" pitchFamily="34" charset="0"/>
              </a:rPr>
              <a:t>дуплекс  кабели</a:t>
            </a:r>
            <a:endParaRPr lang="nl-NL" sz="2000" b="1">
              <a:solidFill>
                <a:schemeClr val="tx2"/>
              </a:solidFill>
              <a:cs typeface="Microsoft Sans Serif" pitchFamily="34" charset="0"/>
            </a:endParaRPr>
          </a:p>
        </p:txBody>
      </p:sp>
      <p:sp>
        <p:nvSpPr>
          <p:cNvPr id="54274" name="Tijdelijke aanduiding voor datum 4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D7BB64F-BE73-4D1D-8C63-10BBCDF60C14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54275" name="Tijdelijke aanduiding voor dianummer 6"/>
          <p:cNvSpPr>
            <a:spLocks noGrp="1"/>
          </p:cNvSpPr>
          <p:nvPr>
            <p:ph type="sldNum" sz="quarter" idx="16"/>
          </p:nvPr>
        </p:nvSpPr>
        <p:spPr bwMode="auto">
          <a:xfrm>
            <a:off x="6791325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2EF4FCE7-2198-4CF0-8C9C-AFD74811F1F6}" type="slidenum">
              <a:rPr lang="nl-NL">
                <a:cs typeface="Arial" charset="0"/>
              </a:rPr>
              <a:pPr/>
              <a:t>20</a:t>
            </a:fld>
            <a:endParaRPr lang="nl-NL">
              <a:cs typeface="Arial" charset="0"/>
            </a:endParaRPr>
          </a:p>
        </p:txBody>
      </p:sp>
      <p:grpSp>
        <p:nvGrpSpPr>
          <p:cNvPr id="54276" name="Group 20"/>
          <p:cNvGrpSpPr>
            <a:grpSpLocks/>
          </p:cNvGrpSpPr>
          <p:nvPr/>
        </p:nvGrpSpPr>
        <p:grpSpPr bwMode="auto">
          <a:xfrm>
            <a:off x="827088" y="1643063"/>
            <a:ext cx="7345362" cy="4122737"/>
            <a:chOff x="521" y="1071"/>
            <a:chExt cx="4627" cy="2597"/>
          </a:xfrm>
        </p:grpSpPr>
        <p:pic>
          <p:nvPicPr>
            <p:cNvPr id="54280" name="Picture 9" descr="B_Box_fiber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30" y="2251"/>
              <a:ext cx="4217" cy="14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281" name="Picture 1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21" y="1071"/>
              <a:ext cx="4627" cy="1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4282" name="Oval 14"/>
            <p:cNvSpPr>
              <a:spLocks noChangeArrowheads="1"/>
            </p:cNvSpPr>
            <p:nvPr/>
          </p:nvSpPr>
          <p:spPr bwMode="auto">
            <a:xfrm>
              <a:off x="2109" y="1344"/>
              <a:ext cx="499" cy="227"/>
            </a:xfrm>
            <a:prstGeom prst="ellips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83" name="Oval 15"/>
            <p:cNvSpPr>
              <a:spLocks noChangeArrowheads="1"/>
            </p:cNvSpPr>
            <p:nvPr/>
          </p:nvSpPr>
          <p:spPr bwMode="auto">
            <a:xfrm>
              <a:off x="3107" y="1344"/>
              <a:ext cx="499" cy="227"/>
            </a:xfrm>
            <a:prstGeom prst="ellips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84" name="Oval 16"/>
            <p:cNvSpPr>
              <a:spLocks noChangeArrowheads="1"/>
            </p:cNvSpPr>
            <p:nvPr/>
          </p:nvSpPr>
          <p:spPr bwMode="auto">
            <a:xfrm>
              <a:off x="2608" y="1480"/>
              <a:ext cx="499" cy="227"/>
            </a:xfrm>
            <a:prstGeom prst="ellipse">
              <a:avLst/>
            </a:prstGeom>
            <a:noFill/>
            <a:ln w="222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85" name="Oval 17"/>
            <p:cNvSpPr>
              <a:spLocks noChangeArrowheads="1"/>
            </p:cNvSpPr>
            <p:nvPr/>
          </p:nvSpPr>
          <p:spPr bwMode="auto">
            <a:xfrm>
              <a:off x="4635" y="1476"/>
              <a:ext cx="499" cy="227"/>
            </a:xfrm>
            <a:prstGeom prst="ellipse">
              <a:avLst/>
            </a:prstGeom>
            <a:noFill/>
            <a:ln w="222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86" name="Line 18"/>
            <p:cNvSpPr>
              <a:spLocks noChangeShapeType="1"/>
            </p:cNvSpPr>
            <p:nvPr/>
          </p:nvSpPr>
          <p:spPr bwMode="auto">
            <a:xfrm>
              <a:off x="5012" y="1706"/>
              <a:ext cx="0" cy="1134"/>
            </a:xfrm>
            <a:prstGeom prst="line">
              <a:avLst/>
            </a:prstGeom>
            <a:noFill/>
            <a:ln w="19050">
              <a:solidFill>
                <a:srgbClr val="3366FF"/>
              </a:solidFill>
              <a:round/>
              <a:headEnd/>
              <a:tailEnd type="stealth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287" name="Line 19"/>
            <p:cNvSpPr>
              <a:spLocks noChangeShapeType="1"/>
            </p:cNvSpPr>
            <p:nvPr/>
          </p:nvSpPr>
          <p:spPr bwMode="auto">
            <a:xfrm flipH="1">
              <a:off x="2880" y="1570"/>
              <a:ext cx="318" cy="145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stealth" w="lg" len="lg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4277" name="Tekstvak 14"/>
          <p:cNvSpPr txBox="1">
            <a:spLocks noChangeArrowheads="1"/>
          </p:cNvSpPr>
          <p:nvPr/>
        </p:nvSpPr>
        <p:spPr bwMode="auto">
          <a:xfrm>
            <a:off x="2500313" y="4500563"/>
            <a:ext cx="7858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1200" b="1"/>
              <a:t>125µm</a:t>
            </a:r>
          </a:p>
        </p:txBody>
      </p:sp>
      <p:sp>
        <p:nvSpPr>
          <p:cNvPr id="54278" name="Tekstvak 15"/>
          <p:cNvSpPr txBox="1">
            <a:spLocks noChangeArrowheads="1"/>
          </p:cNvSpPr>
          <p:nvPr/>
        </p:nvSpPr>
        <p:spPr bwMode="auto">
          <a:xfrm>
            <a:off x="3071813" y="4500563"/>
            <a:ext cx="7858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1200" b="1"/>
              <a:t>250µm</a:t>
            </a:r>
          </a:p>
        </p:txBody>
      </p:sp>
      <p:sp>
        <p:nvSpPr>
          <p:cNvPr id="54279" name="Tekstvak 16"/>
          <p:cNvSpPr txBox="1">
            <a:spLocks noChangeArrowheads="1"/>
          </p:cNvSpPr>
          <p:nvPr/>
        </p:nvSpPr>
        <p:spPr bwMode="auto">
          <a:xfrm>
            <a:off x="7072313" y="4643438"/>
            <a:ext cx="7858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1200" b="1"/>
              <a:t>3 mm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Afbeelding 14" descr="72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846699">
            <a:off x="3844925" y="706438"/>
            <a:ext cx="3759200" cy="347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2" name="Rectangle 4"/>
          <p:cNvSpPr txBox="1">
            <a:spLocks noChangeArrowheads="1"/>
          </p:cNvSpPr>
          <p:nvPr/>
        </p:nvSpPr>
        <p:spPr bwMode="auto">
          <a:xfrm>
            <a:off x="9525" y="7938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000" b="1">
                <a:solidFill>
                  <a:schemeClr val="bg1"/>
                </a:solidFill>
                <a:cs typeface="Microsoft Sans Serif" pitchFamily="34" charset="0"/>
              </a:rPr>
              <a:t>Удаление оболочек маленьких диаметров</a:t>
            </a:r>
            <a:r>
              <a:rPr lang="nl-NL" sz="32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 </a:t>
            </a:r>
          </a:p>
        </p:txBody>
      </p:sp>
      <p:sp>
        <p:nvSpPr>
          <p:cNvPr id="56323" name="Tijdelijke aanduiding voor datum 2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D808EF5-8246-427A-8F4B-A59F1A4F06D1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56324" name="Tijdelijke aanduiding voor dianummer 4"/>
          <p:cNvSpPr>
            <a:spLocks noGrp="1"/>
          </p:cNvSpPr>
          <p:nvPr>
            <p:ph type="sldNum" sz="quarter" idx="16"/>
          </p:nvPr>
        </p:nvSpPr>
        <p:spPr bwMode="auto">
          <a:xfrm>
            <a:off x="6875463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4D0E92F1-AC33-46DC-8BCD-15418DD919A3}" type="slidenum">
              <a:rPr lang="nl-NL">
                <a:cs typeface="Arial" charset="0"/>
              </a:rPr>
              <a:pPr/>
              <a:t>21</a:t>
            </a:fld>
            <a:endParaRPr lang="nl-NL">
              <a:cs typeface="Arial" charset="0"/>
            </a:endParaRPr>
          </a:p>
        </p:txBody>
      </p:sp>
      <p:graphicFrame>
        <p:nvGraphicFramePr>
          <p:cNvPr id="7" name="Group 66"/>
          <p:cNvGraphicFramePr>
            <a:graphicFrameLocks noGrp="1"/>
          </p:cNvGraphicFramePr>
          <p:nvPr/>
        </p:nvGraphicFramePr>
        <p:xfrm>
          <a:off x="1173163" y="4573588"/>
          <a:ext cx="7431087" cy="1511300"/>
        </p:xfrm>
        <a:graphic>
          <a:graphicData uri="http://schemas.openxmlformats.org/drawingml/2006/table">
            <a:tbl>
              <a:tblPr/>
              <a:tblGrid>
                <a:gridCol w="618577"/>
                <a:gridCol w="620249"/>
                <a:gridCol w="618577"/>
                <a:gridCol w="620250"/>
                <a:gridCol w="618577"/>
                <a:gridCol w="620249"/>
                <a:gridCol w="618577"/>
                <a:gridCol w="618577"/>
                <a:gridCol w="620250"/>
                <a:gridCol w="618577"/>
                <a:gridCol w="620249"/>
                <a:gridCol w="618577"/>
              </a:tblGrid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тип</a:t>
                      </a:r>
                      <a:endParaRPr kumimoji="0" lang="nl-NL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/>
                    </a:solidFill>
                  </a:tcPr>
                </a:tc>
                <a:tc gridSpan="1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размеры</a:t>
                      </a:r>
                      <a:endParaRPr kumimoji="0" lang="nl-NL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721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821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A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A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A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A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A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A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A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A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A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A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A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AF0"/>
                    </a:soli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921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3E0"/>
                    </a:solidFill>
                  </a:tcPr>
                </a:tc>
              </a:tr>
            </a:tbl>
          </a:graphicData>
        </a:graphic>
      </p:graphicFrame>
      <p:pic>
        <p:nvPicPr>
          <p:cNvPr id="56382" name="Afbeelding 15" descr="721 821 92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6175" y="2516188"/>
            <a:ext cx="7458075" cy="2057400"/>
          </a:xfrm>
          <a:prstGeom prst="rect">
            <a:avLst/>
          </a:prstGeom>
          <a:noFill/>
          <a:ln w="2222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9" name="Zevenhoek 16"/>
          <p:cNvSpPr/>
          <p:nvPr/>
        </p:nvSpPr>
        <p:spPr>
          <a:xfrm>
            <a:off x="323850" y="865188"/>
            <a:ext cx="719138" cy="647700"/>
          </a:xfrm>
          <a:prstGeom prst="heptagon">
            <a:avLst/>
          </a:prstGeom>
          <a:solidFill>
            <a:schemeClr val="bg1"/>
          </a:solidFill>
          <a:ln w="381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 txBox="1">
            <a:spLocks noChangeArrowheads="1"/>
          </p:cNvSpPr>
          <p:nvPr/>
        </p:nvSpPr>
        <p:spPr bwMode="auto">
          <a:xfrm>
            <a:off x="107950" y="26988"/>
            <a:ext cx="8229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nl-NL" sz="4000" b="1">
                <a:solidFill>
                  <a:schemeClr val="tx2"/>
                </a:solidFill>
                <a:latin typeface="Microsoft Sans Serif" pitchFamily="34" charset="0"/>
                <a:cs typeface="Microsoft Sans Serif" pitchFamily="34" charset="0"/>
              </a:rPr>
              <a:t> </a:t>
            </a:r>
            <a:r>
              <a:rPr lang="ru-RU" sz="2800" b="1">
                <a:solidFill>
                  <a:schemeClr val="bg1"/>
                </a:solidFill>
                <a:cs typeface="Microsoft Sans Serif" pitchFamily="34" charset="0"/>
              </a:rPr>
              <a:t>Обрезка кевларо-арамидных нитей</a:t>
            </a:r>
            <a:r>
              <a:rPr lang="nl-NL" sz="28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 </a:t>
            </a:r>
          </a:p>
        </p:txBody>
      </p:sp>
      <p:sp>
        <p:nvSpPr>
          <p:cNvPr id="58370" name="Tijdelijke aanduiding voor datum 5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C5F1F0A-213A-422C-AD24-6049700615B9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58371" name="Tijdelijke aanduiding voor dianummer 7"/>
          <p:cNvSpPr>
            <a:spLocks noGrp="1"/>
          </p:cNvSpPr>
          <p:nvPr>
            <p:ph type="sldNum" sz="quarter" idx="16"/>
          </p:nvPr>
        </p:nvSpPr>
        <p:spPr bwMode="auto">
          <a:xfrm>
            <a:off x="6945313" y="6392863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D2AAC09D-B29B-46E8-8B2F-00006E5087CB}" type="slidenum">
              <a:rPr lang="nl-NL">
                <a:cs typeface="Arial" charset="0"/>
              </a:rPr>
              <a:pPr/>
              <a:t>22</a:t>
            </a:fld>
            <a:endParaRPr lang="nl-NL">
              <a:cs typeface="Arial" charset="0"/>
            </a:endParaRPr>
          </a:p>
        </p:txBody>
      </p:sp>
      <p:sp>
        <p:nvSpPr>
          <p:cNvPr id="58372" name="Tekstvak 19"/>
          <p:cNvSpPr txBox="1">
            <a:spLocks noChangeArrowheads="1"/>
          </p:cNvSpPr>
          <p:nvPr/>
        </p:nvSpPr>
        <p:spPr bwMode="auto">
          <a:xfrm>
            <a:off x="5219700" y="1412875"/>
            <a:ext cx="2160588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nl-NL"/>
              <a:t> </a:t>
            </a:r>
            <a:r>
              <a:rPr lang="ru-RU"/>
              <a:t>Отличная зазубренность</a:t>
            </a:r>
            <a:endParaRPr lang="nl-NL"/>
          </a:p>
          <a:p>
            <a:pPr>
              <a:buFont typeface="Arial" charset="0"/>
              <a:buChar char="•"/>
            </a:pPr>
            <a:r>
              <a:rPr lang="ru-RU"/>
              <a:t>Короткие лезвия</a:t>
            </a:r>
            <a:endParaRPr lang="nl-NL"/>
          </a:p>
          <a:p>
            <a:pPr>
              <a:buFont typeface="Arial" charset="0"/>
              <a:buChar char="•"/>
            </a:pPr>
            <a:r>
              <a:rPr lang="nl-NL"/>
              <a:t> </a:t>
            </a:r>
            <a:r>
              <a:rPr lang="ru-RU"/>
              <a:t>Наличие пружины</a:t>
            </a:r>
            <a:endParaRPr lang="nl-NL"/>
          </a:p>
          <a:p>
            <a:endParaRPr lang="nl-NL"/>
          </a:p>
        </p:txBody>
      </p:sp>
      <p:sp>
        <p:nvSpPr>
          <p:cNvPr id="58373" name="Tekstvak 20"/>
          <p:cNvSpPr txBox="1">
            <a:spLocks noChangeArrowheads="1"/>
          </p:cNvSpPr>
          <p:nvPr/>
        </p:nvSpPr>
        <p:spPr bwMode="auto">
          <a:xfrm>
            <a:off x="323850" y="1989138"/>
            <a:ext cx="30956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nl-NL"/>
              <a:t> </a:t>
            </a:r>
            <a:r>
              <a:rPr lang="ru-RU"/>
              <a:t>Отличная зазубренность</a:t>
            </a:r>
            <a:r>
              <a:rPr lang="nl-NL"/>
              <a:t> </a:t>
            </a:r>
            <a:r>
              <a:rPr lang="ru-RU"/>
              <a:t> </a:t>
            </a:r>
            <a:endParaRPr lang="nl-NL"/>
          </a:p>
          <a:p>
            <a:pPr>
              <a:buFont typeface="Arial" charset="0"/>
              <a:buChar char="•"/>
            </a:pPr>
            <a:r>
              <a:rPr lang="nl-NL"/>
              <a:t> </a:t>
            </a:r>
            <a:r>
              <a:rPr lang="ru-RU"/>
              <a:t>Длинные лезвия</a:t>
            </a:r>
            <a:endParaRPr lang="nl-NL"/>
          </a:p>
          <a:p>
            <a:pPr>
              <a:buFont typeface="Arial" charset="0"/>
              <a:buChar char="•"/>
            </a:pPr>
            <a:r>
              <a:rPr lang="nl-NL"/>
              <a:t> </a:t>
            </a:r>
            <a:r>
              <a:rPr lang="ru-RU"/>
              <a:t>Эргономичные рукоятки</a:t>
            </a:r>
            <a:endParaRPr lang="nl-NL"/>
          </a:p>
          <a:p>
            <a:endParaRPr lang="nl-NL"/>
          </a:p>
        </p:txBody>
      </p:sp>
      <p:pic>
        <p:nvPicPr>
          <p:cNvPr id="58374" name="Afbeelding 10" descr="KS_1 86 fokc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3068638"/>
            <a:ext cx="8739188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8375" name="Groep 19"/>
          <p:cNvGrpSpPr>
            <a:grpSpLocks/>
          </p:cNvGrpSpPr>
          <p:nvPr/>
        </p:nvGrpSpPr>
        <p:grpSpPr bwMode="auto">
          <a:xfrm>
            <a:off x="3779838" y="2636838"/>
            <a:ext cx="2736850" cy="863600"/>
            <a:chOff x="3779912" y="2636912"/>
            <a:chExt cx="2736304" cy="864096"/>
          </a:xfrm>
        </p:grpSpPr>
        <p:cxnSp>
          <p:nvCxnSpPr>
            <p:cNvPr id="10" name="Rechte verbindingslijn met pijl 13"/>
            <p:cNvCxnSpPr/>
            <p:nvPr/>
          </p:nvCxnSpPr>
          <p:spPr>
            <a:xfrm rot="10800000" flipV="1">
              <a:off x="3779912" y="2636912"/>
              <a:ext cx="2376013" cy="864096"/>
            </a:xfrm>
            <a:prstGeom prst="straightConnector1">
              <a:avLst/>
            </a:prstGeom>
            <a:ln>
              <a:headEnd type="oval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Rechte verbindingslijn met pijl 14"/>
            <p:cNvCxnSpPr/>
            <p:nvPr/>
          </p:nvCxnSpPr>
          <p:spPr>
            <a:xfrm rot="16200000" flipH="1">
              <a:off x="6012035" y="2780802"/>
              <a:ext cx="648072" cy="360291"/>
            </a:xfrm>
            <a:prstGeom prst="straightConnector1">
              <a:avLst/>
            </a:prstGeom>
            <a:ln>
              <a:headEnd type="oval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Zevenhoek 20"/>
          <p:cNvSpPr/>
          <p:nvPr/>
        </p:nvSpPr>
        <p:spPr>
          <a:xfrm>
            <a:off x="111125" y="1089025"/>
            <a:ext cx="719138" cy="647700"/>
          </a:xfrm>
          <a:prstGeom prst="heptagon">
            <a:avLst/>
          </a:prstGeom>
          <a:solidFill>
            <a:schemeClr val="bg1"/>
          </a:solidFill>
          <a:ln w="381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ijdelijke aanduiding voor datum 3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A86A01E-E1C9-45B4-9D14-8AA4D0120F96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60418" name="Tijdelijke aanduiding voor voettekst 4"/>
          <p:cNvSpPr>
            <a:spLocks noGrp="1"/>
          </p:cNvSpPr>
          <p:nvPr>
            <p:ph type="ftr" sz="quarter" idx="15"/>
          </p:nvPr>
        </p:nvSpPr>
        <p:spPr bwMode="auto">
          <a:xfrm>
            <a:off x="3124200" y="6356350"/>
            <a:ext cx="2895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 smtClean="0">
                <a:cs typeface="Arial" charset="0"/>
              </a:rPr>
              <a:t>Miller presentation 2011</a:t>
            </a:r>
          </a:p>
        </p:txBody>
      </p:sp>
      <p:sp>
        <p:nvSpPr>
          <p:cNvPr id="60419" name="Tijdelijke aanduiding voor dianummer 5"/>
          <p:cNvSpPr>
            <a:spLocks noGrp="1"/>
          </p:cNvSpPr>
          <p:nvPr>
            <p:ph type="sldNum" sz="quarter" idx="16"/>
          </p:nvPr>
        </p:nvSpPr>
        <p:spPr bwMode="auto">
          <a:xfrm>
            <a:off x="6553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Slide </a:t>
            </a:r>
            <a:fld id="{F76EC398-5472-4549-A3D0-4FF3864DBD2E}" type="slidenum">
              <a:rPr lang="nl-NL">
                <a:cs typeface="Arial" charset="0"/>
              </a:rPr>
              <a:pPr/>
              <a:t>23</a:t>
            </a:fld>
            <a:endParaRPr lang="nl-NL">
              <a:cs typeface="Arial" charset="0"/>
            </a:endParaRPr>
          </a:p>
        </p:txBody>
      </p:sp>
      <p:pic>
        <p:nvPicPr>
          <p:cNvPr id="6042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el 1"/>
          <p:cNvSpPr txBox="1">
            <a:spLocks/>
          </p:cNvSpPr>
          <p:nvPr/>
        </p:nvSpPr>
        <p:spPr>
          <a:xfrm rot="20849168">
            <a:off x="6215063" y="2517775"/>
            <a:ext cx="2306637" cy="792163"/>
          </a:xfrm>
          <a:prstGeom prst="rect">
            <a:avLst/>
          </a:prstGeom>
          <a:solidFill>
            <a:schemeClr val="tx2">
              <a:lumMod val="40000"/>
              <a:lumOff val="60000"/>
              <a:alpha val="40000"/>
            </a:schemeClr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nl-NL" sz="4000" b="1" dirty="0">
                <a:latin typeface="+mj-lt"/>
                <a:ea typeface="+mj-ea"/>
                <a:cs typeface="+mj-cs"/>
              </a:rPr>
              <a:t>The Fiber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0650" y="925513"/>
            <a:ext cx="3671888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80038" y="2043113"/>
            <a:ext cx="3313112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Tekstvak 4"/>
          <p:cNvSpPr txBox="1">
            <a:spLocks noChangeArrowheads="1"/>
          </p:cNvSpPr>
          <p:nvPr/>
        </p:nvSpPr>
        <p:spPr bwMode="auto">
          <a:xfrm>
            <a:off x="539750" y="4149725"/>
            <a:ext cx="3527425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Одномодовое волокно</a:t>
            </a:r>
            <a:r>
              <a:rPr lang="nl-NL" b="1"/>
              <a:t>: </a:t>
            </a:r>
          </a:p>
          <a:p>
            <a:pPr>
              <a:buFont typeface="Arial" charset="0"/>
              <a:buChar char="•"/>
            </a:pPr>
            <a:r>
              <a:rPr lang="nl-NL"/>
              <a:t>  8 – 10 µ</a:t>
            </a:r>
            <a:r>
              <a:rPr lang="ru-RU"/>
              <a:t>м</a:t>
            </a:r>
            <a:endParaRPr lang="nl-NL"/>
          </a:p>
          <a:p>
            <a:pPr>
              <a:buFont typeface="Arial" charset="0"/>
              <a:buChar char="•"/>
            </a:pPr>
            <a:r>
              <a:rPr lang="nl-NL"/>
              <a:t>  </a:t>
            </a:r>
            <a:r>
              <a:rPr lang="ru-RU"/>
              <a:t>Световой поток прходит по центру волокна</a:t>
            </a:r>
            <a:endParaRPr lang="nl-NL"/>
          </a:p>
          <a:p>
            <a:pPr>
              <a:buFont typeface="Arial" charset="0"/>
              <a:buChar char="•"/>
            </a:pPr>
            <a:r>
              <a:rPr lang="nl-NL"/>
              <a:t> </a:t>
            </a:r>
            <a:r>
              <a:rPr lang="ru-RU"/>
              <a:t> Кабельное ТВ, интернет, телефония</a:t>
            </a:r>
            <a:endParaRPr lang="nl-NL"/>
          </a:p>
          <a:p>
            <a:pPr>
              <a:buFont typeface="Arial" charset="0"/>
              <a:buChar char="•"/>
            </a:pPr>
            <a:r>
              <a:rPr lang="nl-NL"/>
              <a:t>  </a:t>
            </a:r>
            <a:r>
              <a:rPr lang="ru-RU"/>
              <a:t>Длинные расстояния</a:t>
            </a:r>
            <a:endParaRPr lang="nl-NL"/>
          </a:p>
          <a:p>
            <a:pPr>
              <a:buFont typeface="Arial" charset="0"/>
              <a:buChar char="•"/>
            </a:pPr>
            <a:endParaRPr lang="nl-NL"/>
          </a:p>
        </p:txBody>
      </p:sp>
      <p:sp>
        <p:nvSpPr>
          <p:cNvPr id="62468" name="Tekstvak 5"/>
          <p:cNvSpPr txBox="1">
            <a:spLocks noChangeArrowheads="1"/>
          </p:cNvSpPr>
          <p:nvPr/>
        </p:nvSpPr>
        <p:spPr bwMode="auto">
          <a:xfrm>
            <a:off x="4608513" y="3821113"/>
            <a:ext cx="3529012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Многомодовое волокно</a:t>
            </a:r>
            <a:r>
              <a:rPr lang="nl-NL" b="1"/>
              <a:t>: </a:t>
            </a:r>
          </a:p>
          <a:p>
            <a:pPr>
              <a:buFont typeface="Arial" charset="0"/>
              <a:buChar char="•"/>
            </a:pPr>
            <a:r>
              <a:rPr lang="nl-NL"/>
              <a:t>  50 – 62,5 µ</a:t>
            </a:r>
            <a:r>
              <a:rPr lang="ru-RU"/>
              <a:t>м</a:t>
            </a:r>
            <a:r>
              <a:rPr lang="nl-NL"/>
              <a:t> </a:t>
            </a:r>
          </a:p>
          <a:p>
            <a:pPr>
              <a:buFont typeface="Arial" charset="0"/>
              <a:buChar char="•"/>
            </a:pPr>
            <a:r>
              <a:rPr lang="nl-NL"/>
              <a:t>  </a:t>
            </a:r>
            <a:r>
              <a:rPr lang="ru-RU"/>
              <a:t>Различные пути прохождения из-за переотражений</a:t>
            </a:r>
            <a:endParaRPr lang="nl-NL"/>
          </a:p>
          <a:p>
            <a:pPr>
              <a:buFont typeface="Arial" charset="0"/>
              <a:buChar char="•"/>
            </a:pPr>
            <a:r>
              <a:rPr lang="nl-NL"/>
              <a:t>  </a:t>
            </a:r>
            <a:r>
              <a:rPr lang="ru-RU"/>
              <a:t>Компьютерные сети</a:t>
            </a:r>
            <a:r>
              <a:rPr lang="nl-NL"/>
              <a:t>, </a:t>
            </a:r>
            <a:r>
              <a:rPr lang="ru-RU"/>
              <a:t>охранные системы</a:t>
            </a:r>
            <a:endParaRPr lang="nl-NL"/>
          </a:p>
          <a:p>
            <a:pPr>
              <a:buFont typeface="Arial" charset="0"/>
              <a:buChar char="•"/>
            </a:pPr>
            <a:r>
              <a:rPr lang="nl-NL"/>
              <a:t>  </a:t>
            </a:r>
            <a:r>
              <a:rPr lang="ru-RU"/>
              <a:t>Короткие расстояния</a:t>
            </a:r>
            <a:endParaRPr lang="nl-NL"/>
          </a:p>
        </p:txBody>
      </p:sp>
      <p:pic>
        <p:nvPicPr>
          <p:cNvPr id="62469" name="Afbeelding 6" descr="Multimode-vs-singlemod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1484313"/>
            <a:ext cx="4894263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70" name="Titel 1"/>
          <p:cNvSpPr txBox="1">
            <a:spLocks/>
          </p:cNvSpPr>
          <p:nvPr/>
        </p:nvSpPr>
        <p:spPr bwMode="auto">
          <a:xfrm>
            <a:off x="-17463" y="17463"/>
            <a:ext cx="68754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Одномодовое волокно и многомодовое волокна</a:t>
            </a:r>
            <a:endParaRPr lang="nl-NL" sz="2400" b="1">
              <a:solidFill>
                <a:schemeClr val="bg1"/>
              </a:solidFill>
            </a:endParaRPr>
          </a:p>
        </p:txBody>
      </p:sp>
      <p:sp>
        <p:nvSpPr>
          <p:cNvPr id="62471" name="Tijdelijke aanduiding voor dianummer 3"/>
          <p:cNvSpPr>
            <a:spLocks noGrp="1"/>
          </p:cNvSpPr>
          <p:nvPr>
            <p:ph type="sldNum" sz="quarter" idx="16"/>
          </p:nvPr>
        </p:nvSpPr>
        <p:spPr bwMode="auto">
          <a:xfrm>
            <a:off x="6972300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1FAE9EA-E7BB-46A3-A8CD-4479CC59EBD7}" type="slidenum">
              <a:rPr lang="nl-NL">
                <a:cs typeface="Arial" charset="0"/>
              </a:rPr>
              <a:pPr/>
              <a:t>24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 txBox="1">
            <a:spLocks noChangeArrowheads="1"/>
          </p:cNvSpPr>
          <p:nvPr/>
        </p:nvSpPr>
        <p:spPr bwMode="auto">
          <a:xfrm>
            <a:off x="250825" y="404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400" b="1">
                <a:solidFill>
                  <a:schemeClr val="tx2"/>
                </a:solidFill>
              </a:rPr>
              <a:t>Следующие операции</a:t>
            </a:r>
            <a:endParaRPr lang="nl-NL" sz="4400" b="1">
              <a:solidFill>
                <a:schemeClr val="tx2"/>
              </a:solidFill>
            </a:endParaRPr>
          </a:p>
        </p:txBody>
      </p:sp>
      <p:sp>
        <p:nvSpPr>
          <p:cNvPr id="7" name="Zevenhoek 6"/>
          <p:cNvSpPr/>
          <p:nvPr/>
        </p:nvSpPr>
        <p:spPr>
          <a:xfrm>
            <a:off x="1042988" y="2060575"/>
            <a:ext cx="720725" cy="647700"/>
          </a:xfrm>
          <a:prstGeom prst="heptagon">
            <a:avLst/>
          </a:prstGeom>
          <a:solidFill>
            <a:schemeClr val="bg1"/>
          </a:solidFill>
          <a:ln w="381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8" name="Zevenhoek 7"/>
          <p:cNvSpPr/>
          <p:nvPr/>
        </p:nvSpPr>
        <p:spPr>
          <a:xfrm>
            <a:off x="1149350" y="3009900"/>
            <a:ext cx="720725" cy="647700"/>
          </a:xfrm>
          <a:prstGeom prst="heptagon">
            <a:avLst/>
          </a:prstGeom>
          <a:solidFill>
            <a:schemeClr val="bg1"/>
          </a:solidFill>
          <a:ln w="381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</a:p>
        </p:txBody>
      </p:sp>
      <p:sp>
        <p:nvSpPr>
          <p:cNvPr id="9" name="Zevenhoek 8"/>
          <p:cNvSpPr/>
          <p:nvPr/>
        </p:nvSpPr>
        <p:spPr>
          <a:xfrm>
            <a:off x="1158875" y="3752850"/>
            <a:ext cx="720725" cy="647700"/>
          </a:xfrm>
          <a:prstGeom prst="heptagon">
            <a:avLst/>
          </a:prstGeom>
          <a:solidFill>
            <a:schemeClr val="bg1"/>
          </a:solidFill>
          <a:ln w="381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</a:p>
        </p:txBody>
      </p:sp>
      <p:sp>
        <p:nvSpPr>
          <p:cNvPr id="10" name="Zevenhoek 9"/>
          <p:cNvSpPr/>
          <p:nvPr/>
        </p:nvSpPr>
        <p:spPr>
          <a:xfrm>
            <a:off x="1187450" y="4784725"/>
            <a:ext cx="720725" cy="647700"/>
          </a:xfrm>
          <a:prstGeom prst="heptagon">
            <a:avLst/>
          </a:prstGeom>
          <a:solidFill>
            <a:schemeClr val="bg1"/>
          </a:solidFill>
          <a:ln w="381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6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2090738"/>
            <a:ext cx="6389688" cy="33845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prstClr val="black"/>
                </a:solidFill>
                <a:ea typeface="+mj-ea"/>
              </a:rPr>
              <a:t>Обрезка  </a:t>
            </a:r>
            <a:r>
              <a:rPr lang="ru-RU" sz="2800" dirty="0" err="1">
                <a:solidFill>
                  <a:prstClr val="black"/>
                </a:solidFill>
                <a:ea typeface="+mj-ea"/>
              </a:rPr>
              <a:t>арамидных</a:t>
            </a:r>
            <a:r>
              <a:rPr lang="ru-RU" sz="2800" dirty="0">
                <a:solidFill>
                  <a:prstClr val="black"/>
                </a:solidFill>
                <a:ea typeface="+mj-ea"/>
              </a:rPr>
              <a:t> нитей </a:t>
            </a:r>
            <a:endParaRPr lang="ru-RU" sz="2800" dirty="0">
              <a:solidFill>
                <a:prstClr val="black"/>
              </a:solidFill>
              <a:ea typeface="+mj-ea"/>
            </a:endParaRPr>
          </a:p>
          <a:p>
            <a:pPr>
              <a:defRPr/>
            </a:pPr>
            <a:r>
              <a:rPr lang="nl-NL" sz="2800" dirty="0">
                <a:solidFill>
                  <a:prstClr val="black"/>
                </a:solidFill>
                <a:ea typeface="+mj-ea"/>
              </a:rPr>
              <a:t/>
            </a:r>
            <a:br>
              <a:rPr lang="nl-NL" sz="2800" dirty="0">
                <a:solidFill>
                  <a:prstClr val="black"/>
                </a:solidFill>
                <a:ea typeface="+mj-ea"/>
              </a:rPr>
            </a:br>
            <a:r>
              <a:rPr lang="ru-RU" sz="2800" dirty="0">
                <a:solidFill>
                  <a:prstClr val="black"/>
                </a:solidFill>
                <a:ea typeface="+mj-ea"/>
              </a:rPr>
              <a:t>Резка</a:t>
            </a:r>
            <a:r>
              <a:rPr lang="en-US" sz="2800" dirty="0">
                <a:solidFill>
                  <a:prstClr val="black"/>
                </a:solidFill>
                <a:ea typeface="+mj-ea"/>
              </a:rPr>
              <a:t>/</a:t>
            </a:r>
            <a:r>
              <a:rPr lang="ru-RU" sz="2800" dirty="0">
                <a:solidFill>
                  <a:prstClr val="black"/>
                </a:solidFill>
                <a:ea typeface="+mj-ea"/>
              </a:rPr>
              <a:t>вскрытие </a:t>
            </a:r>
            <a:r>
              <a:rPr lang="ru-RU" sz="2800" dirty="0">
                <a:solidFill>
                  <a:prstClr val="black"/>
                </a:solidFill>
                <a:ea typeface="+mj-ea"/>
              </a:rPr>
              <a:t>трубок</a:t>
            </a:r>
          </a:p>
          <a:p>
            <a:pPr>
              <a:defRPr/>
            </a:pPr>
            <a:r>
              <a:rPr lang="nl-NL" sz="2800" dirty="0">
                <a:solidFill>
                  <a:prstClr val="black"/>
                </a:solidFill>
                <a:ea typeface="+mj-ea"/>
              </a:rPr>
              <a:t/>
            </a:r>
            <a:br>
              <a:rPr lang="nl-NL" sz="2800" dirty="0">
                <a:solidFill>
                  <a:prstClr val="black"/>
                </a:solidFill>
                <a:ea typeface="+mj-ea"/>
              </a:rPr>
            </a:br>
            <a:r>
              <a:rPr lang="ru-RU" sz="2800" dirty="0">
                <a:solidFill>
                  <a:prstClr val="black"/>
                </a:solidFill>
                <a:ea typeface="+mj-ea"/>
              </a:rPr>
              <a:t>Очистка волокон</a:t>
            </a:r>
            <a:r>
              <a:rPr lang="nl-NL" sz="2800" dirty="0">
                <a:solidFill>
                  <a:prstClr val="black"/>
                </a:solidFill>
                <a:ea typeface="+mj-ea"/>
              </a:rPr>
              <a:t>, </a:t>
            </a:r>
            <a:r>
              <a:rPr lang="ru-RU" sz="2800" dirty="0">
                <a:solidFill>
                  <a:prstClr val="black"/>
                </a:solidFill>
                <a:ea typeface="+mj-ea"/>
              </a:rPr>
              <a:t>удаление </a:t>
            </a:r>
            <a:r>
              <a:rPr lang="ru-RU" sz="2800" dirty="0">
                <a:solidFill>
                  <a:prstClr val="black"/>
                </a:solidFill>
                <a:ea typeface="+mj-ea"/>
              </a:rPr>
              <a:t>смазки</a:t>
            </a:r>
          </a:p>
          <a:p>
            <a:pPr>
              <a:defRPr/>
            </a:pPr>
            <a:r>
              <a:rPr lang="nl-NL" sz="2800" dirty="0">
                <a:solidFill>
                  <a:prstClr val="black"/>
                </a:solidFill>
                <a:ea typeface="+mj-ea"/>
              </a:rPr>
              <a:t/>
            </a:r>
            <a:br>
              <a:rPr lang="nl-NL" sz="2800" dirty="0">
                <a:solidFill>
                  <a:prstClr val="black"/>
                </a:solidFill>
                <a:ea typeface="+mj-ea"/>
              </a:rPr>
            </a:br>
            <a:r>
              <a:rPr lang="ru-RU" sz="2800" dirty="0">
                <a:solidFill>
                  <a:prstClr val="black"/>
                </a:solidFill>
                <a:ea typeface="+mj-ea"/>
              </a:rPr>
              <a:t>Зачистка </a:t>
            </a:r>
            <a:r>
              <a:rPr lang="ru-RU" sz="2800" dirty="0">
                <a:solidFill>
                  <a:prstClr val="black"/>
                </a:solidFill>
                <a:ea typeface="+mj-ea"/>
              </a:rPr>
              <a:t>волокна</a:t>
            </a:r>
          </a:p>
          <a:p>
            <a:pPr>
              <a:defRPr/>
            </a:pPr>
            <a:endParaRPr lang="ru-RU" dirty="0">
              <a:cs typeface="+mn-cs"/>
            </a:endParaRPr>
          </a:p>
        </p:txBody>
      </p:sp>
      <p:sp>
        <p:nvSpPr>
          <p:cNvPr id="64519" name="Tijdelijke aanduiding voor dianummer 3"/>
          <p:cNvSpPr>
            <a:spLocks noGrp="1"/>
          </p:cNvSpPr>
          <p:nvPr>
            <p:ph type="sldNum" sz="quarter" idx="16"/>
          </p:nvPr>
        </p:nvSpPr>
        <p:spPr bwMode="auto">
          <a:xfrm>
            <a:off x="6972300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CE6479B-54DC-46D6-B0D2-CBFCF510A8E5}" type="slidenum">
              <a:rPr lang="nl-NL">
                <a:cs typeface="Arial" charset="0"/>
              </a:rPr>
              <a:pPr/>
              <a:t>25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Afbeelding 9" descr="FT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8213" y="1700213"/>
            <a:ext cx="762000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2" name="Tijdelijke aanduiding voor datum 1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08D2FB-BF9D-48C2-BC7A-B22F53CFEE3B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66563" name="Tijdelijke aanduiding voor dianummer 3"/>
          <p:cNvSpPr>
            <a:spLocks noGrp="1"/>
          </p:cNvSpPr>
          <p:nvPr>
            <p:ph type="sldNum" sz="quarter" idx="16"/>
          </p:nvPr>
        </p:nvSpPr>
        <p:spPr bwMode="auto">
          <a:xfrm>
            <a:off x="6804025" y="6402388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CD00A413-BD4D-4D40-8186-4D24BDC2D5C6}" type="slidenum">
              <a:rPr lang="nl-NL">
                <a:cs typeface="Arial" charset="0"/>
              </a:rPr>
              <a:pPr/>
              <a:t>26</a:t>
            </a:fld>
            <a:endParaRPr lang="nl-NL">
              <a:cs typeface="Arial" charset="0"/>
            </a:endParaRPr>
          </a:p>
        </p:txBody>
      </p:sp>
      <p:sp>
        <p:nvSpPr>
          <p:cNvPr id="66564" name="Titel 1"/>
          <p:cNvSpPr txBox="1">
            <a:spLocks/>
          </p:cNvSpPr>
          <p:nvPr/>
        </p:nvSpPr>
        <p:spPr bwMode="auto">
          <a:xfrm>
            <a:off x="250825" y="7651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4400" b="1">
                <a:solidFill>
                  <a:schemeClr val="tx2"/>
                </a:solidFill>
              </a:rPr>
              <a:t>Новый продукт</a:t>
            </a:r>
            <a:r>
              <a:rPr lang="nl-NL" sz="4400" b="1">
                <a:solidFill>
                  <a:schemeClr val="tx2"/>
                </a:solidFill>
                <a:latin typeface="Calibri" pitchFamily="34" charset="0"/>
              </a:rPr>
              <a:t> - FTS</a:t>
            </a:r>
            <a:br>
              <a:rPr lang="nl-NL" sz="4400" b="1">
                <a:solidFill>
                  <a:schemeClr val="tx2"/>
                </a:solidFill>
                <a:latin typeface="Calibri" pitchFamily="34" charset="0"/>
              </a:rPr>
            </a:br>
            <a:r>
              <a:rPr lang="ru-RU" sz="2400">
                <a:solidFill>
                  <a:schemeClr val="tx2"/>
                </a:solidFill>
              </a:rPr>
              <a:t>Инструмент для надрезания трубок с волокнами</a:t>
            </a:r>
            <a:endParaRPr lang="nl-NL" sz="2400">
              <a:solidFill>
                <a:schemeClr val="tx2"/>
              </a:solidFill>
            </a:endParaRPr>
          </a:p>
        </p:txBody>
      </p:sp>
      <p:sp>
        <p:nvSpPr>
          <p:cNvPr id="66565" name="Titel 1"/>
          <p:cNvSpPr txBox="1">
            <a:spLocks/>
          </p:cNvSpPr>
          <p:nvPr/>
        </p:nvSpPr>
        <p:spPr bwMode="auto">
          <a:xfrm>
            <a:off x="0" y="3068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nl-NL" sz="4400">
                <a:solidFill>
                  <a:schemeClr val="tx2"/>
                </a:solidFill>
                <a:latin typeface="Calibri" pitchFamily="34" charset="0"/>
              </a:rPr>
              <a:t>Frog</a:t>
            </a:r>
            <a:r>
              <a:rPr lang="ru-RU" sz="44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4400">
                <a:solidFill>
                  <a:schemeClr val="tx2"/>
                </a:solidFill>
              </a:rPr>
              <a:t>(</a:t>
            </a:r>
            <a:r>
              <a:rPr lang="en-US" sz="4400">
                <a:solidFill>
                  <a:schemeClr val="tx2"/>
                </a:solidFill>
              </a:rPr>
              <a:t>“</a:t>
            </a:r>
            <a:r>
              <a:rPr lang="ru-RU" sz="4400">
                <a:solidFill>
                  <a:schemeClr val="tx2"/>
                </a:solidFill>
              </a:rPr>
              <a:t>лягушка</a:t>
            </a:r>
            <a:r>
              <a:rPr lang="en-US" sz="4400">
                <a:solidFill>
                  <a:schemeClr val="tx2"/>
                </a:solidFill>
              </a:rPr>
              <a:t>”</a:t>
            </a:r>
            <a:r>
              <a:rPr lang="ru-RU" sz="4400">
                <a:solidFill>
                  <a:schemeClr val="tx2"/>
                </a:solidFill>
              </a:rPr>
              <a:t>)</a:t>
            </a:r>
            <a:endParaRPr lang="nl-NL" sz="2400">
              <a:solidFill>
                <a:schemeClr val="tx2"/>
              </a:solidFill>
            </a:endParaRPr>
          </a:p>
        </p:txBody>
      </p:sp>
      <p:sp>
        <p:nvSpPr>
          <p:cNvPr id="8" name="Zevenhoek 8"/>
          <p:cNvSpPr/>
          <p:nvPr/>
        </p:nvSpPr>
        <p:spPr>
          <a:xfrm>
            <a:off x="395288" y="908050"/>
            <a:ext cx="720725" cy="649288"/>
          </a:xfrm>
          <a:prstGeom prst="heptagon">
            <a:avLst/>
          </a:prstGeom>
          <a:solidFill>
            <a:schemeClr val="bg1"/>
          </a:solidFill>
          <a:ln w="381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  <a:endParaRPr lang="nl-NL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jdelijke aanduiding voor datum 1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1A3F7EB-7CDF-4269-A170-B885C3370B75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68610" name="Tijdelijke aanduiding voor dianummer 3"/>
          <p:cNvSpPr>
            <a:spLocks noGrp="1"/>
          </p:cNvSpPr>
          <p:nvPr>
            <p:ph type="sldNum" sz="quarter" idx="16"/>
          </p:nvPr>
        </p:nvSpPr>
        <p:spPr bwMode="auto">
          <a:xfrm>
            <a:off x="6296025" y="57721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 b="1">
                <a:cs typeface="Arial" charset="0"/>
              </a:rPr>
              <a:t>FTS - #80980</a:t>
            </a:r>
          </a:p>
        </p:txBody>
      </p:sp>
      <p:sp>
        <p:nvSpPr>
          <p:cNvPr id="68611" name="Rectangle 4"/>
          <p:cNvSpPr txBox="1">
            <a:spLocks noChangeArrowheads="1"/>
          </p:cNvSpPr>
          <p:nvPr/>
        </p:nvSpPr>
        <p:spPr bwMode="auto">
          <a:xfrm>
            <a:off x="0" y="0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400" b="1">
                <a:solidFill>
                  <a:schemeClr val="bg1"/>
                </a:solidFill>
              </a:rPr>
              <a:t>Надрезка трубок</a:t>
            </a:r>
            <a:endParaRPr lang="nl-NL" sz="4400" b="1">
              <a:solidFill>
                <a:schemeClr val="bg1"/>
              </a:solidFill>
            </a:endParaRPr>
          </a:p>
        </p:txBody>
      </p:sp>
      <p:pic>
        <p:nvPicPr>
          <p:cNvPr id="68612" name="Afbeelding 4" descr="cid:image002.jpg@01CA94F4.C171EB40"/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3000375" y="3071813"/>
            <a:ext cx="2643188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3" name="Afbeelding 7" descr="cid:image003.jpg@01CA94F4.C171EB40"/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5500688" y="4143375"/>
            <a:ext cx="2728912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4" name="Afbeelding 1" descr="cid:image001.jpg@01CA94F4.C171EB40"/>
          <p:cNvPicPr>
            <a:picLocks noChangeAspect="1" noChangeArrowheads="1"/>
          </p:cNvPicPr>
          <p:nvPr/>
        </p:nvPicPr>
        <p:blipFill>
          <a:blip r:embed="rId7" r:link="rId8"/>
          <a:srcRect/>
          <a:stretch>
            <a:fillRect/>
          </a:stretch>
        </p:blipFill>
        <p:spPr bwMode="auto">
          <a:xfrm>
            <a:off x="285750" y="1285875"/>
            <a:ext cx="2990850" cy="177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5" name="Rectangle 4"/>
          <p:cNvSpPr txBox="1">
            <a:spLocks noChangeArrowheads="1"/>
          </p:cNvSpPr>
          <p:nvPr/>
        </p:nvSpPr>
        <p:spPr bwMode="auto">
          <a:xfrm>
            <a:off x="357188" y="857250"/>
            <a:ext cx="171450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>
                <a:solidFill>
                  <a:srgbClr val="FF0000"/>
                </a:solidFill>
              </a:rPr>
              <a:t>Шаг</a:t>
            </a:r>
            <a:r>
              <a:rPr lang="nl-NL" sz="2400">
                <a:solidFill>
                  <a:srgbClr val="FF0000"/>
                </a:solidFill>
                <a:latin typeface="Calibri" pitchFamily="34" charset="0"/>
              </a:rPr>
              <a:t> 1</a:t>
            </a:r>
          </a:p>
        </p:txBody>
      </p:sp>
      <p:sp>
        <p:nvSpPr>
          <p:cNvPr id="68616" name="Rectangle 4"/>
          <p:cNvSpPr txBox="1">
            <a:spLocks noChangeArrowheads="1"/>
          </p:cNvSpPr>
          <p:nvPr/>
        </p:nvSpPr>
        <p:spPr bwMode="auto">
          <a:xfrm>
            <a:off x="4786313" y="2643188"/>
            <a:ext cx="171450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>
                <a:solidFill>
                  <a:srgbClr val="FF0000"/>
                </a:solidFill>
              </a:rPr>
              <a:t>Шаг</a:t>
            </a:r>
            <a:r>
              <a:rPr lang="nl-NL" sz="2400">
                <a:solidFill>
                  <a:srgbClr val="FF0000"/>
                </a:solidFill>
                <a:latin typeface="Calibri" pitchFamily="34" charset="0"/>
              </a:rPr>
              <a:t> 2</a:t>
            </a:r>
          </a:p>
        </p:txBody>
      </p:sp>
      <p:sp>
        <p:nvSpPr>
          <p:cNvPr id="68617" name="Rectangle 4"/>
          <p:cNvSpPr txBox="1">
            <a:spLocks noChangeArrowheads="1"/>
          </p:cNvSpPr>
          <p:nvPr/>
        </p:nvSpPr>
        <p:spPr bwMode="auto">
          <a:xfrm>
            <a:off x="7215188" y="3643313"/>
            <a:ext cx="171450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>
                <a:solidFill>
                  <a:srgbClr val="FF0000"/>
                </a:solidFill>
              </a:rPr>
              <a:t>Шаг</a:t>
            </a:r>
            <a:r>
              <a:rPr lang="nl-NL" sz="2400">
                <a:solidFill>
                  <a:srgbClr val="FF0000"/>
                </a:solidFill>
                <a:latin typeface="Calibri" pitchFamily="34" charset="0"/>
              </a:rPr>
              <a:t> 3</a:t>
            </a:r>
          </a:p>
        </p:txBody>
      </p:sp>
      <p:sp>
        <p:nvSpPr>
          <p:cNvPr id="68618" name="Rectangle 4"/>
          <p:cNvSpPr txBox="1">
            <a:spLocks noChangeArrowheads="1"/>
          </p:cNvSpPr>
          <p:nvPr/>
        </p:nvSpPr>
        <p:spPr bwMode="auto">
          <a:xfrm>
            <a:off x="3571875" y="1357313"/>
            <a:ext cx="2357438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600"/>
              <a:t>Закройте инструмент сжатием  концов</a:t>
            </a:r>
            <a:endParaRPr lang="nl-NL" sz="1600"/>
          </a:p>
        </p:txBody>
      </p:sp>
      <p:sp>
        <p:nvSpPr>
          <p:cNvPr id="68619" name="Rectangle 4"/>
          <p:cNvSpPr txBox="1">
            <a:spLocks noChangeArrowheads="1"/>
          </p:cNvSpPr>
          <p:nvPr/>
        </p:nvSpPr>
        <p:spPr bwMode="auto">
          <a:xfrm>
            <a:off x="755650" y="3644900"/>
            <a:ext cx="23574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600"/>
              <a:t>Вставьте трубку </a:t>
            </a:r>
            <a:r>
              <a:rPr lang="nl-NL" sz="1600"/>
              <a:t> </a:t>
            </a:r>
            <a:r>
              <a:rPr lang="ru-RU" sz="1600"/>
              <a:t>и разожмите концы инструмента</a:t>
            </a:r>
            <a:endParaRPr lang="nl-NL" sz="1600"/>
          </a:p>
        </p:txBody>
      </p:sp>
      <p:sp>
        <p:nvSpPr>
          <p:cNvPr id="68620" name="Rectangle 4"/>
          <p:cNvSpPr txBox="1">
            <a:spLocks noChangeArrowheads="1"/>
          </p:cNvSpPr>
          <p:nvPr/>
        </p:nvSpPr>
        <p:spPr bwMode="auto">
          <a:xfrm>
            <a:off x="2876550" y="5014913"/>
            <a:ext cx="2519363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600"/>
              <a:t>Вращайте инструмент,  </a:t>
            </a:r>
            <a:r>
              <a:rPr lang="nl-NL" sz="1600"/>
              <a:t> </a:t>
            </a:r>
            <a:r>
              <a:rPr lang="ru-RU" sz="1600"/>
              <a:t>откройте инструмент</a:t>
            </a:r>
            <a:r>
              <a:rPr lang="nl-NL" sz="1600"/>
              <a:t>, </a:t>
            </a:r>
            <a:r>
              <a:rPr lang="ru-RU" sz="1600"/>
              <a:t>вытяните трубку</a:t>
            </a:r>
            <a:r>
              <a:rPr lang="nl-NL" sz="1600"/>
              <a:t>:</a:t>
            </a:r>
          </a:p>
          <a:p>
            <a:r>
              <a:rPr lang="ru-RU" sz="1600" b="1"/>
              <a:t>Трубка надрезана</a:t>
            </a:r>
            <a:endParaRPr lang="nl-NL" sz="1600" b="1"/>
          </a:p>
        </p:txBody>
      </p:sp>
      <p:sp>
        <p:nvSpPr>
          <p:cNvPr id="68621" name="Tekstvak 15"/>
          <p:cNvSpPr txBox="1">
            <a:spLocks noChangeArrowheads="1"/>
          </p:cNvSpPr>
          <p:nvPr/>
        </p:nvSpPr>
        <p:spPr bwMode="auto">
          <a:xfrm>
            <a:off x="5897563" y="890588"/>
            <a:ext cx="2928937" cy="1752600"/>
          </a:xfrm>
          <a:prstGeom prst="rect">
            <a:avLst/>
          </a:prstGeom>
          <a:solidFill>
            <a:schemeClr val="accent1">
              <a:alpha val="52156"/>
            </a:schemeClr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Преимущества</a:t>
            </a:r>
            <a:endParaRPr lang="nl-NL" b="1"/>
          </a:p>
          <a:p>
            <a:pPr>
              <a:buFont typeface="Arial" charset="0"/>
              <a:buChar char="•"/>
            </a:pPr>
            <a:r>
              <a:rPr lang="nl-NL"/>
              <a:t>  </a:t>
            </a:r>
            <a:r>
              <a:rPr lang="ru-RU"/>
              <a:t>Диапазон </a:t>
            </a:r>
            <a:r>
              <a:rPr lang="nl-NL"/>
              <a:t>1,6 </a:t>
            </a:r>
            <a:r>
              <a:rPr lang="ru-RU"/>
              <a:t>-</a:t>
            </a:r>
            <a:r>
              <a:rPr lang="nl-NL"/>
              <a:t> 6</a:t>
            </a:r>
            <a:r>
              <a:rPr lang="ru-RU"/>
              <a:t>мм</a:t>
            </a:r>
            <a:r>
              <a:rPr lang="nl-NL"/>
              <a:t> </a:t>
            </a:r>
          </a:p>
          <a:p>
            <a:pPr>
              <a:buFont typeface="Arial" charset="0"/>
              <a:buChar char="•"/>
            </a:pPr>
            <a:r>
              <a:rPr lang="nl-NL"/>
              <a:t>  </a:t>
            </a:r>
            <a:r>
              <a:rPr lang="ru-RU"/>
              <a:t>Не требуется регулировок</a:t>
            </a:r>
            <a:endParaRPr lang="nl-NL"/>
          </a:p>
          <a:p>
            <a:pPr>
              <a:buFont typeface="Arial" charset="0"/>
              <a:buChar char="•"/>
            </a:pPr>
            <a:r>
              <a:rPr lang="nl-NL"/>
              <a:t>  </a:t>
            </a:r>
            <a:r>
              <a:rPr lang="ru-RU"/>
              <a:t>Эффективное дешевое решение</a:t>
            </a:r>
            <a:endParaRPr lang="nl-NL"/>
          </a:p>
        </p:txBody>
      </p:sp>
      <p:cxnSp>
        <p:nvCxnSpPr>
          <p:cNvPr id="15" name="Rechte verbindingslijn met pijl 17"/>
          <p:cNvCxnSpPr/>
          <p:nvPr/>
        </p:nvCxnSpPr>
        <p:spPr>
          <a:xfrm rot="10800000" flipV="1">
            <a:off x="2411413" y="1198563"/>
            <a:ext cx="1225550" cy="64611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met pijl 18"/>
          <p:cNvCxnSpPr/>
          <p:nvPr/>
        </p:nvCxnSpPr>
        <p:spPr>
          <a:xfrm>
            <a:off x="790575" y="3284538"/>
            <a:ext cx="2222500" cy="1587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echte verbindingslijn met pijl 20"/>
          <p:cNvCxnSpPr/>
          <p:nvPr/>
        </p:nvCxnSpPr>
        <p:spPr>
          <a:xfrm>
            <a:off x="2911475" y="4956175"/>
            <a:ext cx="2584450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al 23"/>
          <p:cNvSpPr/>
          <p:nvPr/>
        </p:nvSpPr>
        <p:spPr>
          <a:xfrm>
            <a:off x="3635375" y="908050"/>
            <a:ext cx="500063" cy="5000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9" name="Ovaal 24"/>
          <p:cNvSpPr/>
          <p:nvPr/>
        </p:nvSpPr>
        <p:spPr>
          <a:xfrm>
            <a:off x="250825" y="3573463"/>
            <a:ext cx="500063" cy="5000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0" name="Ovaal 25"/>
          <p:cNvSpPr/>
          <p:nvPr/>
        </p:nvSpPr>
        <p:spPr>
          <a:xfrm>
            <a:off x="2411413" y="5300663"/>
            <a:ext cx="500062" cy="5000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1" name="Zevenhoek 21"/>
          <p:cNvSpPr/>
          <p:nvPr/>
        </p:nvSpPr>
        <p:spPr>
          <a:xfrm>
            <a:off x="522288" y="136525"/>
            <a:ext cx="720725" cy="647700"/>
          </a:xfrm>
          <a:prstGeom prst="heptagon">
            <a:avLst/>
          </a:prstGeom>
          <a:solidFill>
            <a:schemeClr val="bg1"/>
          </a:solidFill>
          <a:ln w="381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  <a:endParaRPr lang="nl-NL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8629" name="Tijdelijke aanduiding voor dianummer 3"/>
          <p:cNvSpPr txBox="1">
            <a:spLocks/>
          </p:cNvSpPr>
          <p:nvPr/>
        </p:nvSpPr>
        <p:spPr bwMode="auto">
          <a:xfrm>
            <a:off x="6972300" y="6308725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6841ADC5-29F6-42B6-B422-F4C91417AFB8}" type="slidenum">
              <a:rPr lang="nl-NL" sz="1200"/>
              <a:pPr algn="r"/>
              <a:t>27</a:t>
            </a:fld>
            <a:endParaRPr lang="nl-NL" sz="12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5" descr="head FO103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2788" y="1765300"/>
            <a:ext cx="3279775" cy="171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58" name="Rectangle 4"/>
          <p:cNvSpPr txBox="1">
            <a:spLocks noChangeArrowheads="1"/>
          </p:cNvSpPr>
          <p:nvPr/>
        </p:nvSpPr>
        <p:spPr bwMode="auto">
          <a:xfrm>
            <a:off x="631825" y="0"/>
            <a:ext cx="5770563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400" b="1">
                <a:solidFill>
                  <a:schemeClr val="bg1"/>
                </a:solidFill>
              </a:rPr>
              <a:t>Зачистка волокна</a:t>
            </a:r>
            <a:endParaRPr lang="nl-NL" sz="4400" b="1">
              <a:solidFill>
                <a:schemeClr val="bg1"/>
              </a:solidFill>
            </a:endParaRPr>
          </a:p>
        </p:txBody>
      </p:sp>
      <p:sp>
        <p:nvSpPr>
          <p:cNvPr id="4" name="Zevenhoek 4"/>
          <p:cNvSpPr/>
          <p:nvPr/>
        </p:nvSpPr>
        <p:spPr>
          <a:xfrm>
            <a:off x="250825" y="1079500"/>
            <a:ext cx="719138" cy="647700"/>
          </a:xfrm>
          <a:prstGeom prst="heptagon">
            <a:avLst/>
          </a:prstGeom>
          <a:solidFill>
            <a:schemeClr val="bg1"/>
          </a:solidFill>
          <a:ln w="381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6</a:t>
            </a:r>
            <a:endParaRPr lang="nl-NL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7066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1638" y="3213100"/>
            <a:ext cx="4679950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1" name="Tijdelijke aanduiding voor dianummer 3"/>
          <p:cNvSpPr>
            <a:spLocks noGrp="1"/>
          </p:cNvSpPr>
          <p:nvPr>
            <p:ph type="sldNum" sz="quarter" idx="16"/>
          </p:nvPr>
        </p:nvSpPr>
        <p:spPr bwMode="auto">
          <a:xfrm>
            <a:off x="6972300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B084F68-561F-4A78-B84A-25C91B461D5E}" type="slidenum">
              <a:rPr lang="nl-NL">
                <a:cs typeface="Arial" charset="0"/>
              </a:rPr>
              <a:pPr/>
              <a:t>28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jdelijke aanduiding voor datum 1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B531C7F-27CE-4C46-9A3E-A983F2DE0941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72706" name="Tijdelijke aanduiding voor dianummer 3"/>
          <p:cNvSpPr>
            <a:spLocks noGrp="1"/>
          </p:cNvSpPr>
          <p:nvPr>
            <p:ph type="sldNum" sz="quarter" idx="16"/>
          </p:nvPr>
        </p:nvSpPr>
        <p:spPr bwMode="auto">
          <a:xfrm>
            <a:off x="6972300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D452F0D-B75B-48D2-AE02-77875FD3FB0F}" type="slidenum">
              <a:rPr lang="nl-NL">
                <a:cs typeface="Arial" charset="0"/>
              </a:rPr>
              <a:pPr/>
              <a:t>29</a:t>
            </a:fld>
            <a:endParaRPr lang="nl-NL">
              <a:cs typeface="Arial" charset="0"/>
            </a:endParaRPr>
          </a:p>
        </p:txBody>
      </p:sp>
      <p:sp>
        <p:nvSpPr>
          <p:cNvPr id="8" name="Ovaal 4"/>
          <p:cNvSpPr/>
          <p:nvPr/>
        </p:nvSpPr>
        <p:spPr>
          <a:xfrm>
            <a:off x="2857500" y="3643313"/>
            <a:ext cx="214313" cy="214312"/>
          </a:xfrm>
          <a:prstGeom prst="ellipse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/>
          </a:p>
        </p:txBody>
      </p:sp>
      <p:sp>
        <p:nvSpPr>
          <p:cNvPr id="72708" name="Tekstvak 17"/>
          <p:cNvSpPr txBox="1">
            <a:spLocks noChangeArrowheads="1"/>
          </p:cNvSpPr>
          <p:nvPr/>
        </p:nvSpPr>
        <p:spPr bwMode="auto">
          <a:xfrm>
            <a:off x="6710363" y="271145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/>
              <a:t>125µ</a:t>
            </a:r>
            <a:r>
              <a:rPr lang="ru-RU"/>
              <a:t>м</a:t>
            </a:r>
            <a:endParaRPr lang="nl-NL"/>
          </a:p>
        </p:txBody>
      </p:sp>
      <p:sp>
        <p:nvSpPr>
          <p:cNvPr id="2" name="Ovaal 7"/>
          <p:cNvSpPr/>
          <p:nvPr/>
        </p:nvSpPr>
        <p:spPr>
          <a:xfrm>
            <a:off x="352425" y="946150"/>
            <a:ext cx="5276850" cy="5140325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/>
          </a:p>
        </p:txBody>
      </p:sp>
      <p:sp>
        <p:nvSpPr>
          <p:cNvPr id="3" name="Ovaal 6"/>
          <p:cNvSpPr/>
          <p:nvPr/>
        </p:nvSpPr>
        <p:spPr>
          <a:xfrm>
            <a:off x="1495425" y="2089150"/>
            <a:ext cx="3000375" cy="2844800"/>
          </a:xfrm>
          <a:prstGeom prst="ellipse">
            <a:avLst/>
          </a:prstGeom>
          <a:solidFill>
            <a:schemeClr val="accent1">
              <a:lumMod val="25000"/>
            </a:schemeClr>
          </a:solidFill>
          <a:ln>
            <a:solidFill>
              <a:schemeClr val="accent1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/>
          </a:p>
        </p:txBody>
      </p:sp>
      <p:sp>
        <p:nvSpPr>
          <p:cNvPr id="4" name="Ovaal 5"/>
          <p:cNvSpPr/>
          <p:nvPr/>
        </p:nvSpPr>
        <p:spPr>
          <a:xfrm>
            <a:off x="2209800" y="2771775"/>
            <a:ext cx="1562100" cy="1438275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/>
          </a:p>
        </p:txBody>
      </p:sp>
      <p:cxnSp>
        <p:nvCxnSpPr>
          <p:cNvPr id="9" name="Rechte verbindingslijn met pijl 9"/>
          <p:cNvCxnSpPr/>
          <p:nvPr/>
        </p:nvCxnSpPr>
        <p:spPr>
          <a:xfrm rot="10800000" flipV="1">
            <a:off x="3138488" y="3446463"/>
            <a:ext cx="3532187" cy="39687"/>
          </a:xfrm>
          <a:prstGeom prst="straightConnector1">
            <a:avLst/>
          </a:prstGeom>
          <a:ln w="25400">
            <a:solidFill>
              <a:srgbClr val="FF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met pijl 11"/>
          <p:cNvCxnSpPr/>
          <p:nvPr/>
        </p:nvCxnSpPr>
        <p:spPr>
          <a:xfrm rot="10800000" flipV="1">
            <a:off x="3138488" y="2874963"/>
            <a:ext cx="3532187" cy="39687"/>
          </a:xfrm>
          <a:prstGeom prst="straightConnector1">
            <a:avLst/>
          </a:prstGeom>
          <a:ln w="25400">
            <a:solidFill>
              <a:srgbClr val="FF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met pijl 13"/>
          <p:cNvCxnSpPr/>
          <p:nvPr/>
        </p:nvCxnSpPr>
        <p:spPr>
          <a:xfrm rot="10800000" flipV="1">
            <a:off x="2995613" y="1089025"/>
            <a:ext cx="3532187" cy="39688"/>
          </a:xfrm>
          <a:prstGeom prst="straightConnector1">
            <a:avLst/>
          </a:prstGeom>
          <a:ln w="25400">
            <a:solidFill>
              <a:srgbClr val="FF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715" name="Tekstvak 14"/>
          <p:cNvSpPr txBox="1">
            <a:spLocks noChangeArrowheads="1"/>
          </p:cNvSpPr>
          <p:nvPr/>
        </p:nvSpPr>
        <p:spPr bwMode="auto">
          <a:xfrm>
            <a:off x="6567488" y="94615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/>
              <a:t>900 µ</a:t>
            </a:r>
            <a:r>
              <a:rPr lang="ru-RU"/>
              <a:t>м</a:t>
            </a:r>
            <a:endParaRPr lang="nl-NL"/>
          </a:p>
        </p:txBody>
      </p:sp>
      <p:sp>
        <p:nvSpPr>
          <p:cNvPr id="72716" name="Tekstvak 16"/>
          <p:cNvSpPr txBox="1">
            <a:spLocks noChangeArrowheads="1"/>
          </p:cNvSpPr>
          <p:nvPr/>
        </p:nvSpPr>
        <p:spPr bwMode="auto">
          <a:xfrm>
            <a:off x="6567488" y="1946275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/>
              <a:t>250 µ</a:t>
            </a:r>
            <a:r>
              <a:rPr lang="ru-RU"/>
              <a:t>м</a:t>
            </a:r>
            <a:endParaRPr lang="nl-NL"/>
          </a:p>
        </p:txBody>
      </p:sp>
      <p:sp>
        <p:nvSpPr>
          <p:cNvPr id="72717" name="Tekstvak 18"/>
          <p:cNvSpPr txBox="1">
            <a:spLocks noChangeArrowheads="1"/>
          </p:cNvSpPr>
          <p:nvPr/>
        </p:nvSpPr>
        <p:spPr bwMode="auto">
          <a:xfrm>
            <a:off x="6710363" y="3232150"/>
            <a:ext cx="1071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/>
              <a:t>9 µ</a:t>
            </a:r>
            <a:r>
              <a:rPr lang="ru-RU"/>
              <a:t>м</a:t>
            </a:r>
            <a:endParaRPr lang="nl-NL"/>
          </a:p>
        </p:txBody>
      </p:sp>
      <p:sp>
        <p:nvSpPr>
          <p:cNvPr id="72718" name="Tekstvak 19"/>
          <p:cNvSpPr txBox="1">
            <a:spLocks noChangeArrowheads="1"/>
          </p:cNvSpPr>
          <p:nvPr/>
        </p:nvSpPr>
        <p:spPr bwMode="auto">
          <a:xfrm>
            <a:off x="6496050" y="1446213"/>
            <a:ext cx="1000125" cy="366712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/>
              <a:t> </a:t>
            </a:r>
            <a:r>
              <a:rPr lang="ru-RU"/>
              <a:t>Шаг</a:t>
            </a:r>
            <a:r>
              <a:rPr lang="nl-NL"/>
              <a:t>1</a:t>
            </a:r>
          </a:p>
        </p:txBody>
      </p:sp>
      <p:sp>
        <p:nvSpPr>
          <p:cNvPr id="72719" name="Tekstvak 20"/>
          <p:cNvSpPr txBox="1">
            <a:spLocks noChangeArrowheads="1"/>
          </p:cNvSpPr>
          <p:nvPr/>
        </p:nvSpPr>
        <p:spPr bwMode="auto">
          <a:xfrm>
            <a:off x="6567488" y="2303463"/>
            <a:ext cx="928687" cy="366712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Шаг</a:t>
            </a:r>
            <a:r>
              <a:rPr lang="nl-NL"/>
              <a:t> 2</a:t>
            </a:r>
          </a:p>
        </p:txBody>
      </p:sp>
      <p:cxnSp>
        <p:nvCxnSpPr>
          <p:cNvPr id="19" name="Rechte verbindingslijn met pijl 22"/>
          <p:cNvCxnSpPr/>
          <p:nvPr/>
        </p:nvCxnSpPr>
        <p:spPr>
          <a:xfrm rot="5400000">
            <a:off x="5782469" y="1659731"/>
            <a:ext cx="857250" cy="1588"/>
          </a:xfrm>
          <a:prstGeom prst="straightConnector1">
            <a:avLst/>
          </a:prstGeom>
          <a:ln w="41275">
            <a:solidFill>
              <a:srgbClr val="002060"/>
            </a:solidFill>
            <a:prstDash val="dash"/>
            <a:headEnd type="oval" w="sm" len="sm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Rechte verbindingslijn met pijl 23"/>
          <p:cNvCxnSpPr/>
          <p:nvPr/>
        </p:nvCxnSpPr>
        <p:spPr>
          <a:xfrm rot="5400000">
            <a:off x="6068219" y="2516981"/>
            <a:ext cx="571500" cy="1588"/>
          </a:xfrm>
          <a:prstGeom prst="straightConnector1">
            <a:avLst/>
          </a:prstGeom>
          <a:ln w="41275">
            <a:solidFill>
              <a:srgbClr val="002060"/>
            </a:solidFill>
            <a:prstDash val="dash"/>
            <a:headEnd type="oval" w="sm" len="sm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722" name="Rectangle 4"/>
          <p:cNvSpPr txBox="1">
            <a:spLocks noChangeArrowheads="1"/>
          </p:cNvSpPr>
          <p:nvPr/>
        </p:nvSpPr>
        <p:spPr bwMode="auto">
          <a:xfrm>
            <a:off x="2411413" y="1588"/>
            <a:ext cx="3859212" cy="73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Зачистка волокна</a:t>
            </a:r>
            <a:endParaRPr lang="nl-NL" sz="2800" b="1">
              <a:solidFill>
                <a:schemeClr val="bg1"/>
              </a:solidFill>
            </a:endParaRPr>
          </a:p>
        </p:txBody>
      </p:sp>
      <p:sp>
        <p:nvSpPr>
          <p:cNvPr id="72723" name="Tekstvak 24"/>
          <p:cNvSpPr txBox="1">
            <a:spLocks noChangeArrowheads="1"/>
          </p:cNvSpPr>
          <p:nvPr/>
        </p:nvSpPr>
        <p:spPr bwMode="auto">
          <a:xfrm>
            <a:off x="2484438" y="3640138"/>
            <a:ext cx="10795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Оболочка волокна</a:t>
            </a:r>
            <a:endParaRPr lang="nl-NL" sz="1400"/>
          </a:p>
        </p:txBody>
      </p:sp>
      <p:sp>
        <p:nvSpPr>
          <p:cNvPr id="72724" name="Tekstvak 26"/>
          <p:cNvSpPr txBox="1">
            <a:spLocks noChangeArrowheads="1"/>
          </p:cNvSpPr>
          <p:nvPr/>
        </p:nvSpPr>
        <p:spPr bwMode="auto">
          <a:xfrm>
            <a:off x="2317750" y="4217988"/>
            <a:ext cx="19446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Основное покрытие</a:t>
            </a:r>
            <a:endParaRPr lang="nl-NL">
              <a:solidFill>
                <a:schemeClr val="bg1"/>
              </a:solidFill>
            </a:endParaRPr>
          </a:p>
        </p:txBody>
      </p:sp>
      <p:sp>
        <p:nvSpPr>
          <p:cNvPr id="72725" name="Tekstvak 27"/>
          <p:cNvSpPr txBox="1">
            <a:spLocks noChangeArrowheads="1"/>
          </p:cNvSpPr>
          <p:nvPr/>
        </p:nvSpPr>
        <p:spPr bwMode="auto">
          <a:xfrm>
            <a:off x="2268538" y="5162550"/>
            <a:ext cx="17986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Буферное покрытие</a:t>
            </a:r>
            <a:endParaRPr lang="nl-NL">
              <a:solidFill>
                <a:schemeClr val="bg1"/>
              </a:solidFill>
            </a:endParaRPr>
          </a:p>
        </p:txBody>
      </p:sp>
      <p:sp>
        <p:nvSpPr>
          <p:cNvPr id="25" name="Zevenhoek 28"/>
          <p:cNvSpPr/>
          <p:nvPr/>
        </p:nvSpPr>
        <p:spPr>
          <a:xfrm>
            <a:off x="309563" y="933450"/>
            <a:ext cx="720725" cy="647700"/>
          </a:xfrm>
          <a:prstGeom prst="heptagon">
            <a:avLst/>
          </a:prstGeom>
          <a:solidFill>
            <a:schemeClr val="bg1"/>
          </a:solidFill>
          <a:ln w="381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</a:p>
        </p:txBody>
      </p:sp>
      <p:sp>
        <p:nvSpPr>
          <p:cNvPr id="27" name="Ovaal 4"/>
          <p:cNvSpPr/>
          <p:nvPr/>
        </p:nvSpPr>
        <p:spPr>
          <a:xfrm>
            <a:off x="2882900" y="3414713"/>
            <a:ext cx="188913" cy="195262"/>
          </a:xfrm>
          <a:prstGeom prst="ellipse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/>
          </a:p>
        </p:txBody>
      </p:sp>
      <p:cxnSp>
        <p:nvCxnSpPr>
          <p:cNvPr id="28" name="Rechte verbindingslijn met pijl 13"/>
          <p:cNvCxnSpPr/>
          <p:nvPr/>
        </p:nvCxnSpPr>
        <p:spPr>
          <a:xfrm flipH="1">
            <a:off x="3167063" y="2181225"/>
            <a:ext cx="3389312" cy="50800"/>
          </a:xfrm>
          <a:prstGeom prst="straightConnector1">
            <a:avLst/>
          </a:prstGeom>
          <a:ln w="25400">
            <a:solidFill>
              <a:srgbClr val="FF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8" descr="CW Logo 002_1-5 x -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0"/>
            <a:ext cx="2232025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58" name="Groep 8"/>
          <p:cNvGrpSpPr>
            <a:grpSpLocks/>
          </p:cNvGrpSpPr>
          <p:nvPr/>
        </p:nvGrpSpPr>
        <p:grpSpPr bwMode="auto">
          <a:xfrm>
            <a:off x="971550" y="908050"/>
            <a:ext cx="6975475" cy="5122863"/>
            <a:chOff x="755576" y="894606"/>
            <a:chExt cx="6975901" cy="5122118"/>
          </a:xfrm>
        </p:grpSpPr>
        <p:sp>
          <p:nvSpPr>
            <p:cNvPr id="19460" name="Text Box 8"/>
            <p:cNvSpPr txBox="1">
              <a:spLocks noChangeArrowheads="1"/>
            </p:cNvSpPr>
            <p:nvPr/>
          </p:nvSpPr>
          <p:spPr bwMode="auto">
            <a:xfrm>
              <a:off x="755576" y="2636912"/>
              <a:ext cx="6975901" cy="914096"/>
            </a:xfrm>
            <a:prstGeom prst="rect">
              <a:avLst/>
            </a:prstGeom>
            <a:solidFill>
              <a:schemeClr val="tx2"/>
            </a:solidFill>
            <a:ln w="76200">
              <a:solidFill>
                <a:srgbClr val="808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50000"/>
                </a:spcBef>
              </a:pPr>
              <a:endParaRPr lang="en-US" sz="800" b="1">
                <a:solidFill>
                  <a:srgbClr val="FFFFFF"/>
                </a:solidFill>
                <a:latin typeface="Arial Unicode MS" pitchFamily="34" charset="-128"/>
              </a:endParaRPr>
            </a:p>
            <a:p>
              <a:pPr algn="ctr">
                <a:lnSpc>
                  <a:spcPct val="90000"/>
                </a:lnSpc>
                <a:spcBef>
                  <a:spcPct val="15000"/>
                </a:spcBef>
              </a:pPr>
              <a:r>
                <a:rPr lang="ru-RU" sz="3200" b="1">
                  <a:solidFill>
                    <a:srgbClr val="FFFFFF"/>
                  </a:solidFill>
                  <a:latin typeface="Arial Unicode MS" pitchFamily="34" charset="-128"/>
                </a:rPr>
                <a:t>ЖИЗНЕННАЯ ПОДДЕРЖКА</a:t>
              </a:r>
              <a:endParaRPr lang="en-US" sz="3200" b="1">
                <a:solidFill>
                  <a:srgbClr val="FFFFFF"/>
                </a:solidFill>
                <a:latin typeface="Arial Unicode MS" pitchFamily="34" charset="-128"/>
              </a:endParaRPr>
            </a:p>
            <a:p>
              <a:pPr algn="ctr">
                <a:lnSpc>
                  <a:spcPct val="90000"/>
                </a:lnSpc>
                <a:spcBef>
                  <a:spcPct val="50000"/>
                </a:spcBef>
              </a:pPr>
              <a:endParaRPr lang="en-US" sz="900" b="1">
                <a:solidFill>
                  <a:srgbClr val="FFFFFF"/>
                </a:solidFill>
                <a:latin typeface="Arial Unicode MS" pitchFamily="34" charset="-128"/>
              </a:endParaRPr>
            </a:p>
          </p:txBody>
        </p:sp>
        <p:pic>
          <p:nvPicPr>
            <p:cNvPr id="19461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643551" y="894606"/>
              <a:ext cx="2784433" cy="17693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2" name="Picture 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343003" y="894606"/>
              <a:ext cx="2762250" cy="17693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3" name="Picture 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347864" y="3568452"/>
              <a:ext cx="2065338" cy="1814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4" name="Picture 5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115616" y="3542213"/>
              <a:ext cx="2304256" cy="2268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5" name="Picture 6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5364088" y="3559274"/>
              <a:ext cx="2085975" cy="2457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59" name="Tijdelijke aanduiding voor dianummer 8"/>
          <p:cNvSpPr>
            <a:spLocks noGrp="1"/>
          </p:cNvSpPr>
          <p:nvPr>
            <p:ph type="sldNum" sz="quarter" idx="16"/>
          </p:nvPr>
        </p:nvSpPr>
        <p:spPr bwMode="auto">
          <a:xfrm>
            <a:off x="6953250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A3BCACD9-A6CE-46BD-B3C1-78522D716443}" type="slidenum">
              <a:rPr lang="nl-NL">
                <a:cs typeface="Arial" charset="0"/>
              </a:rPr>
              <a:pPr/>
              <a:t>3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17" descr="F0103T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14988" y="850900"/>
            <a:ext cx="2557462" cy="283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4" name="Picture 28" descr="No-Nik_Fib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4163" y="3630613"/>
            <a:ext cx="3176587" cy="239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5" name="Afbeelding 18" descr="FO_103_S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90663" y="860425"/>
            <a:ext cx="2874962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6" name="Tijdelijke aanduiding voor datum 6"/>
          <p:cNvSpPr>
            <a:spLocks noGrp="1"/>
          </p:cNvSpPr>
          <p:nvPr>
            <p:ph type="dt" sz="quarter" idx="14"/>
          </p:nvPr>
        </p:nvSpPr>
        <p:spPr bwMode="auto">
          <a:xfrm>
            <a:off x="214313" y="6167438"/>
            <a:ext cx="2133600" cy="47625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B3B5176-4B6F-4A19-A722-D18D4A8CBB8C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74757" name="Tijdelijke aanduiding voor dianummer 8"/>
          <p:cNvSpPr>
            <a:spLocks noGrp="1"/>
          </p:cNvSpPr>
          <p:nvPr>
            <p:ph type="sldNum" sz="quarter" idx="16"/>
          </p:nvPr>
        </p:nvSpPr>
        <p:spPr bwMode="auto">
          <a:xfrm>
            <a:off x="6805613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EBD7CFD4-6FD7-4E17-9E15-0B0485AC760A}" type="slidenum">
              <a:rPr lang="nl-NL">
                <a:cs typeface="Arial" charset="0"/>
              </a:rPr>
              <a:pPr/>
              <a:t>30</a:t>
            </a:fld>
            <a:endParaRPr lang="nl-NL">
              <a:cs typeface="Arial" charset="0"/>
            </a:endParaRPr>
          </a:p>
        </p:txBody>
      </p:sp>
      <p:sp>
        <p:nvSpPr>
          <p:cNvPr id="74758" name="Text Box 33"/>
          <p:cNvSpPr txBox="1">
            <a:spLocks noChangeArrowheads="1"/>
          </p:cNvSpPr>
          <p:nvPr/>
        </p:nvSpPr>
        <p:spPr bwMode="auto">
          <a:xfrm>
            <a:off x="2751138" y="1066800"/>
            <a:ext cx="12969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1600" b="1"/>
              <a:t>FO-103-S</a:t>
            </a:r>
          </a:p>
        </p:txBody>
      </p:sp>
      <p:sp>
        <p:nvSpPr>
          <p:cNvPr id="74759" name="Text Box 36"/>
          <p:cNvSpPr txBox="1">
            <a:spLocks noChangeArrowheads="1"/>
          </p:cNvSpPr>
          <p:nvPr/>
        </p:nvSpPr>
        <p:spPr bwMode="auto">
          <a:xfrm>
            <a:off x="6908800" y="1016000"/>
            <a:ext cx="12969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1600" b="1"/>
              <a:t>FO-103-T</a:t>
            </a:r>
          </a:p>
        </p:txBody>
      </p:sp>
      <p:sp>
        <p:nvSpPr>
          <p:cNvPr id="74760" name="Text Box 38"/>
          <p:cNvSpPr txBox="1">
            <a:spLocks noChangeArrowheads="1"/>
          </p:cNvSpPr>
          <p:nvPr/>
        </p:nvSpPr>
        <p:spPr bwMode="auto">
          <a:xfrm>
            <a:off x="6156325" y="5229225"/>
            <a:ext cx="12969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1600" b="1"/>
              <a:t>No- Nik</a:t>
            </a:r>
          </a:p>
        </p:txBody>
      </p:sp>
      <p:pic>
        <p:nvPicPr>
          <p:cNvPr id="74761" name="Afbeelding 21" descr="CFS2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3925" y="3487738"/>
            <a:ext cx="3105150" cy="253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62" name="Text Box 35"/>
          <p:cNvSpPr txBox="1">
            <a:spLocks noChangeArrowheads="1"/>
          </p:cNvSpPr>
          <p:nvPr/>
        </p:nvSpPr>
        <p:spPr bwMode="auto">
          <a:xfrm>
            <a:off x="2903538" y="3683000"/>
            <a:ext cx="12969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1600" b="1"/>
              <a:t>CFS-2</a:t>
            </a:r>
          </a:p>
        </p:txBody>
      </p:sp>
      <p:sp>
        <p:nvSpPr>
          <p:cNvPr id="74763" name="Rectangle 4"/>
          <p:cNvSpPr txBox="1">
            <a:spLocks noChangeArrowheads="1"/>
          </p:cNvSpPr>
          <p:nvPr/>
        </p:nvSpPr>
        <p:spPr bwMode="auto">
          <a:xfrm>
            <a:off x="250825" y="17463"/>
            <a:ext cx="6019800" cy="73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Инструменты для зачистка волокна</a:t>
            </a:r>
            <a:endParaRPr lang="nl-NL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2"/>
          <p:cNvSpPr txBox="1">
            <a:spLocks noChangeArrowheads="1"/>
          </p:cNvSpPr>
          <p:nvPr/>
        </p:nvSpPr>
        <p:spPr bwMode="auto">
          <a:xfrm>
            <a:off x="457200" y="53975"/>
            <a:ext cx="54832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nl-NL" sz="32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FO-103 </a:t>
            </a:r>
            <a:r>
              <a:rPr lang="ru-RU" sz="3200" b="1">
                <a:solidFill>
                  <a:schemeClr val="bg1"/>
                </a:solidFill>
                <a:cs typeface="Microsoft Sans Serif" pitchFamily="34" charset="0"/>
              </a:rPr>
              <a:t>стриппер</a:t>
            </a:r>
            <a:endParaRPr lang="nl-NL" sz="3200" b="1">
              <a:solidFill>
                <a:schemeClr val="bg1"/>
              </a:solidFill>
              <a:cs typeface="Microsoft Sans Serif" pitchFamily="34" charset="0"/>
            </a:endParaRPr>
          </a:p>
        </p:txBody>
      </p:sp>
      <p:pic>
        <p:nvPicPr>
          <p:cNvPr id="76802" name="Picture 5" descr="FO103T hea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1700213"/>
            <a:ext cx="25146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3" name="Tijdelijke aanduiding voor datum 4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3C72FB2-A1B4-4123-ADE8-B3EE2D9CA285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76804" name="Tijdelijke aanduiding voor dianummer 6"/>
          <p:cNvSpPr>
            <a:spLocks noGrp="1"/>
          </p:cNvSpPr>
          <p:nvPr>
            <p:ph type="sldNum" sz="quarter" idx="16"/>
          </p:nvPr>
        </p:nvSpPr>
        <p:spPr bwMode="auto">
          <a:xfrm>
            <a:off x="6986588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A1DD3528-915D-4E92-8B77-8F06B599FBDA}" type="slidenum">
              <a:rPr lang="nl-NL">
                <a:cs typeface="Arial" charset="0"/>
              </a:rPr>
              <a:pPr/>
              <a:t>31</a:t>
            </a:fld>
            <a:endParaRPr lang="nl-NL">
              <a:cs typeface="Arial" charset="0"/>
            </a:endParaRPr>
          </a:p>
        </p:txBody>
      </p:sp>
      <p:pic>
        <p:nvPicPr>
          <p:cNvPr id="76805" name="Picture 3" descr="F0103T2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03901">
            <a:off x="919163" y="2032000"/>
            <a:ext cx="3225800" cy="357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6" name="Oval 4"/>
          <p:cNvSpPr>
            <a:spLocks noChangeArrowheads="1"/>
          </p:cNvSpPr>
          <p:nvPr/>
        </p:nvSpPr>
        <p:spPr bwMode="auto">
          <a:xfrm>
            <a:off x="2051050" y="1628775"/>
            <a:ext cx="936625" cy="936625"/>
          </a:xfrm>
          <a:prstGeom prst="ellipse">
            <a:avLst/>
          </a:prstGeom>
          <a:noFill/>
          <a:ln w="41275" cap="rnd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6807" name="Line 6"/>
          <p:cNvSpPr>
            <a:spLocks noChangeShapeType="1"/>
          </p:cNvSpPr>
          <p:nvPr/>
        </p:nvSpPr>
        <p:spPr bwMode="auto">
          <a:xfrm>
            <a:off x="5508625" y="1916113"/>
            <a:ext cx="2016125" cy="0"/>
          </a:xfrm>
          <a:prstGeom prst="line">
            <a:avLst/>
          </a:prstGeom>
          <a:noFill/>
          <a:ln w="15875">
            <a:solidFill>
              <a:srgbClr val="FF0000"/>
            </a:solidFill>
            <a:prstDash val="sysDot"/>
            <a:round/>
            <a:headEnd type="diamond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6808" name="Line 7"/>
          <p:cNvSpPr>
            <a:spLocks noChangeShapeType="1"/>
          </p:cNvSpPr>
          <p:nvPr/>
        </p:nvSpPr>
        <p:spPr bwMode="auto">
          <a:xfrm>
            <a:off x="5580063" y="2133600"/>
            <a:ext cx="1944687" cy="0"/>
          </a:xfrm>
          <a:prstGeom prst="line">
            <a:avLst/>
          </a:prstGeom>
          <a:noFill/>
          <a:ln w="15875">
            <a:solidFill>
              <a:srgbClr val="FF0000"/>
            </a:solidFill>
            <a:prstDash val="sysDot"/>
            <a:round/>
            <a:headEnd type="diamond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6809" name="Line 8"/>
          <p:cNvSpPr>
            <a:spLocks noChangeShapeType="1"/>
          </p:cNvSpPr>
          <p:nvPr/>
        </p:nvSpPr>
        <p:spPr bwMode="auto">
          <a:xfrm>
            <a:off x="5724525" y="2349500"/>
            <a:ext cx="1800225" cy="0"/>
          </a:xfrm>
          <a:prstGeom prst="line">
            <a:avLst/>
          </a:prstGeom>
          <a:noFill/>
          <a:ln w="15875">
            <a:solidFill>
              <a:srgbClr val="FF0000"/>
            </a:solidFill>
            <a:prstDash val="sysDot"/>
            <a:round/>
            <a:headEnd type="diamond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6810" name="Text Box 9"/>
          <p:cNvSpPr txBox="1">
            <a:spLocks noChangeArrowheads="1"/>
          </p:cNvSpPr>
          <p:nvPr/>
        </p:nvSpPr>
        <p:spPr bwMode="auto">
          <a:xfrm>
            <a:off x="131763" y="952500"/>
            <a:ext cx="1944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Стриппер с 3 отверстиями</a:t>
            </a:r>
            <a:endParaRPr lang="nl-NL"/>
          </a:p>
        </p:txBody>
      </p:sp>
      <p:sp>
        <p:nvSpPr>
          <p:cNvPr id="76811" name="Text Box 10"/>
          <p:cNvSpPr txBox="1">
            <a:spLocks noChangeArrowheads="1"/>
          </p:cNvSpPr>
          <p:nvPr/>
        </p:nvSpPr>
        <p:spPr bwMode="auto">
          <a:xfrm>
            <a:off x="7164388" y="1773238"/>
            <a:ext cx="1979612" cy="84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900"/>
              <a:t>Удаление оболочки</a:t>
            </a:r>
            <a:r>
              <a:rPr lang="nl-NL" sz="900"/>
              <a:t> 2-</a:t>
            </a:r>
            <a:r>
              <a:rPr lang="ru-RU" sz="900"/>
              <a:t>3 мм</a:t>
            </a:r>
            <a:endParaRPr lang="nl-NL" sz="900"/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nl-NL" sz="900"/>
              <a:t>900 - 250 µ</a:t>
            </a:r>
            <a:r>
              <a:rPr lang="ru-RU" sz="900"/>
              <a:t>м</a:t>
            </a:r>
            <a:endParaRPr lang="nl-NL" sz="900"/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nl-NL" sz="900"/>
              <a:t>250 – 125 µ</a:t>
            </a:r>
            <a:r>
              <a:rPr lang="ru-RU" sz="900"/>
              <a:t>м</a:t>
            </a:r>
            <a:endParaRPr lang="nl-NL" sz="900"/>
          </a:p>
          <a:p>
            <a:pPr marL="342900" indent="-342900">
              <a:spcBef>
                <a:spcPct val="50000"/>
              </a:spcBef>
            </a:pPr>
            <a:endParaRPr lang="nl-NL" sz="900"/>
          </a:p>
        </p:txBody>
      </p:sp>
      <p:sp>
        <p:nvSpPr>
          <p:cNvPr id="76812" name="Line 11"/>
          <p:cNvSpPr>
            <a:spLocks noChangeShapeType="1"/>
          </p:cNvSpPr>
          <p:nvPr/>
        </p:nvSpPr>
        <p:spPr bwMode="auto">
          <a:xfrm>
            <a:off x="3132138" y="1916113"/>
            <a:ext cx="1368425" cy="46037"/>
          </a:xfrm>
          <a:prstGeom prst="line">
            <a:avLst/>
          </a:prstGeom>
          <a:noFill/>
          <a:ln w="19050">
            <a:solidFill>
              <a:srgbClr val="FF00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6813" name="Text Box 12"/>
          <p:cNvSpPr txBox="1">
            <a:spLocks noChangeArrowheads="1"/>
          </p:cNvSpPr>
          <p:nvPr/>
        </p:nvSpPr>
        <p:spPr bwMode="auto">
          <a:xfrm>
            <a:off x="4859338" y="4365625"/>
            <a:ext cx="2447925" cy="423863"/>
          </a:xfrm>
          <a:prstGeom prst="rect">
            <a:avLst/>
          </a:prstGeom>
          <a:solidFill>
            <a:srgbClr val="FFFF99"/>
          </a:solidFill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/>
              <a:t>   FO-103-T-250J</a:t>
            </a:r>
          </a:p>
        </p:txBody>
      </p:sp>
      <p:sp>
        <p:nvSpPr>
          <p:cNvPr id="76814" name="Oval 5"/>
          <p:cNvSpPr>
            <a:spLocks noChangeArrowheads="1"/>
          </p:cNvSpPr>
          <p:nvPr/>
        </p:nvSpPr>
        <p:spPr bwMode="auto">
          <a:xfrm>
            <a:off x="4643438" y="1428750"/>
            <a:ext cx="1571625" cy="1500188"/>
          </a:xfrm>
          <a:prstGeom prst="ellipse">
            <a:avLst/>
          </a:prstGeom>
          <a:noFill/>
          <a:ln w="41275" cap="rnd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4"/>
          <p:cNvSpPr txBox="1">
            <a:spLocks noChangeArrowheads="1"/>
          </p:cNvSpPr>
          <p:nvPr/>
        </p:nvSpPr>
        <p:spPr bwMode="auto">
          <a:xfrm>
            <a:off x="106363" y="115888"/>
            <a:ext cx="6804025" cy="6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400" b="1">
                <a:solidFill>
                  <a:schemeClr val="bg1"/>
                </a:solidFill>
                <a:cs typeface="Microsoft Sans Serif" pitchFamily="34" charset="0"/>
              </a:rPr>
              <a:t>Обозначения на рукоятках стриппера</a:t>
            </a:r>
            <a:endParaRPr lang="nl-NL" sz="2400" b="1">
              <a:solidFill>
                <a:schemeClr val="bg1"/>
              </a:solidFill>
              <a:cs typeface="Microsoft Sans Serif" pitchFamily="34" charset="0"/>
            </a:endParaRPr>
          </a:p>
        </p:txBody>
      </p:sp>
      <p:sp>
        <p:nvSpPr>
          <p:cNvPr id="78850" name="Tijdelijke aanduiding voor datum 3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4C9603D-7589-4688-887B-834B5C043894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78851" name="Tijdelijke aanduiding voor dianummer 5"/>
          <p:cNvSpPr>
            <a:spLocks noGrp="1"/>
          </p:cNvSpPr>
          <p:nvPr>
            <p:ph type="sldNum" sz="quarter" idx="16"/>
          </p:nvPr>
        </p:nvSpPr>
        <p:spPr bwMode="auto">
          <a:xfrm>
            <a:off x="6910388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84C19F30-61C9-4A95-BB57-F1C207D68A08}" type="slidenum">
              <a:rPr lang="nl-NL">
                <a:cs typeface="Arial" charset="0"/>
              </a:rPr>
              <a:pPr/>
              <a:t>32</a:t>
            </a:fld>
            <a:endParaRPr lang="nl-NL">
              <a:cs typeface="Arial" charset="0"/>
            </a:endParaRPr>
          </a:p>
        </p:txBody>
      </p:sp>
      <p:grpSp>
        <p:nvGrpSpPr>
          <p:cNvPr id="78852" name="Group 10"/>
          <p:cNvGrpSpPr>
            <a:grpSpLocks/>
          </p:cNvGrpSpPr>
          <p:nvPr/>
        </p:nvGrpSpPr>
        <p:grpSpPr bwMode="auto">
          <a:xfrm>
            <a:off x="611188" y="2276475"/>
            <a:ext cx="6913562" cy="3600450"/>
            <a:chOff x="431" y="1162"/>
            <a:chExt cx="4671" cy="2540"/>
          </a:xfrm>
        </p:grpSpPr>
        <p:pic>
          <p:nvPicPr>
            <p:cNvPr id="78854" name="Picture 5" descr="handles FO10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96" y="1162"/>
              <a:ext cx="1406" cy="2540"/>
            </a:xfrm>
            <a:prstGeom prst="rect">
              <a:avLst/>
            </a:prstGeom>
            <a:noFill/>
            <a:ln w="69850">
              <a:solidFill>
                <a:srgbClr val="FFCC00"/>
              </a:solidFill>
              <a:miter lim="800000"/>
              <a:headEnd/>
              <a:tailEnd/>
            </a:ln>
          </p:spPr>
        </p:pic>
        <p:pic>
          <p:nvPicPr>
            <p:cNvPr id="78855" name="Picture 7" descr="handles FO103T250J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154" y="1162"/>
              <a:ext cx="1523" cy="2540"/>
            </a:xfrm>
            <a:prstGeom prst="rect">
              <a:avLst/>
            </a:prstGeom>
            <a:noFill/>
            <a:ln w="69850">
              <a:solidFill>
                <a:srgbClr val="FFCC00"/>
              </a:solidFill>
              <a:miter lim="800000"/>
              <a:headEnd/>
              <a:tailEnd/>
            </a:ln>
          </p:spPr>
        </p:pic>
        <p:pic>
          <p:nvPicPr>
            <p:cNvPr id="78856" name="Picture 8" descr="handles FO103D25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31" y="1162"/>
              <a:ext cx="1704" cy="2540"/>
            </a:xfrm>
            <a:prstGeom prst="rect">
              <a:avLst/>
            </a:prstGeom>
            <a:noFill/>
            <a:ln w="69850">
              <a:solidFill>
                <a:srgbClr val="FFCC00"/>
              </a:solidFill>
              <a:miter lim="800000"/>
              <a:headEnd/>
              <a:tailEnd/>
            </a:ln>
          </p:spPr>
        </p:pic>
      </p:grpSp>
      <p:sp>
        <p:nvSpPr>
          <p:cNvPr id="78853" name="Tekstvak 9"/>
          <p:cNvSpPr txBox="1">
            <a:spLocks noChangeArrowheads="1"/>
          </p:cNvSpPr>
          <p:nvPr/>
        </p:nvSpPr>
        <p:spPr bwMode="auto">
          <a:xfrm>
            <a:off x="539750" y="908050"/>
            <a:ext cx="547211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b="1"/>
              <a:t>D</a:t>
            </a:r>
            <a:r>
              <a:rPr lang="nl-NL"/>
              <a:t> = </a:t>
            </a:r>
            <a:r>
              <a:rPr lang="ru-RU"/>
              <a:t>Два отверстия</a:t>
            </a:r>
            <a:r>
              <a:rPr lang="nl-NL"/>
              <a:t>   </a:t>
            </a:r>
          </a:p>
          <a:p>
            <a:r>
              <a:rPr lang="nl-NL" b="1"/>
              <a:t>T </a:t>
            </a:r>
            <a:r>
              <a:rPr lang="nl-NL"/>
              <a:t>= </a:t>
            </a:r>
            <a:r>
              <a:rPr lang="ru-RU"/>
              <a:t>Три отверстия</a:t>
            </a:r>
            <a:endParaRPr lang="nl-NL"/>
          </a:p>
          <a:p>
            <a:r>
              <a:rPr lang="nl-NL" b="1"/>
              <a:t>J </a:t>
            </a:r>
            <a:r>
              <a:rPr lang="nl-NL"/>
              <a:t>= </a:t>
            </a:r>
            <a:r>
              <a:rPr lang="ru-RU"/>
              <a:t>Оболочка</a:t>
            </a:r>
            <a:endParaRPr lang="nl-NL"/>
          </a:p>
          <a:p>
            <a:r>
              <a:rPr lang="nl-NL" b="1"/>
              <a:t>250</a:t>
            </a:r>
            <a:r>
              <a:rPr lang="nl-NL"/>
              <a:t> = 900µ</a:t>
            </a:r>
            <a:r>
              <a:rPr lang="ru-RU"/>
              <a:t>м</a:t>
            </a:r>
            <a:r>
              <a:rPr lang="nl-NL"/>
              <a:t> &gt; 250 µ</a:t>
            </a:r>
            <a:r>
              <a:rPr lang="ru-RU"/>
              <a:t>м</a:t>
            </a:r>
            <a:r>
              <a:rPr lang="nl-NL"/>
              <a:t> </a:t>
            </a:r>
            <a:r>
              <a:rPr lang="ru-RU"/>
              <a:t>и </a:t>
            </a:r>
            <a:r>
              <a:rPr lang="nl-NL"/>
              <a:t> 250µm &gt; 125µ</a:t>
            </a:r>
            <a:r>
              <a:rPr lang="ru-RU"/>
              <a:t>м</a:t>
            </a:r>
            <a:endParaRPr lang="nl-NL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705292">
            <a:off x="4502150" y="2817813"/>
            <a:ext cx="3814763" cy="158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898" name="Afbeelding 16" descr="CFS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736912">
            <a:off x="769938" y="2012950"/>
            <a:ext cx="4014788" cy="327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9" name="Rectangle 2"/>
          <p:cNvSpPr txBox="1">
            <a:spLocks noChangeArrowheads="1"/>
          </p:cNvSpPr>
          <p:nvPr/>
        </p:nvSpPr>
        <p:spPr bwMode="auto">
          <a:xfrm>
            <a:off x="1122363" y="115888"/>
            <a:ext cx="4767262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nl-NL" sz="32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CFS-2 </a:t>
            </a:r>
            <a:r>
              <a:rPr lang="ru-RU" sz="3200" b="1">
                <a:solidFill>
                  <a:schemeClr val="bg1"/>
                </a:solidFill>
                <a:cs typeface="Microsoft Sans Serif" pitchFamily="34" charset="0"/>
              </a:rPr>
              <a:t>стриппер</a:t>
            </a:r>
            <a:endParaRPr lang="nl-NL" sz="3200" b="1">
              <a:solidFill>
                <a:schemeClr val="bg1"/>
              </a:solidFill>
              <a:cs typeface="Microsoft Sans Serif" pitchFamily="34" charset="0"/>
            </a:endParaRPr>
          </a:p>
        </p:txBody>
      </p:sp>
      <p:sp>
        <p:nvSpPr>
          <p:cNvPr id="80900" name="Tijdelijke aanduiding voor datum 4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C92E7AB-09BE-4418-82FE-C9A3606A9347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80901" name="Tijdelijke aanduiding voor dianummer 6"/>
          <p:cNvSpPr>
            <a:spLocks noGrp="1"/>
          </p:cNvSpPr>
          <p:nvPr>
            <p:ph type="sldNum" sz="quarter" idx="16"/>
          </p:nvPr>
        </p:nvSpPr>
        <p:spPr bwMode="auto">
          <a:xfrm>
            <a:off x="6875463" y="640397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DF3F30C4-8023-4EA1-9709-DBA675A68CE6}" type="slidenum">
              <a:rPr lang="nl-NL">
                <a:cs typeface="Arial" charset="0"/>
              </a:rPr>
              <a:pPr/>
              <a:t>33</a:t>
            </a:fld>
            <a:endParaRPr lang="nl-NL">
              <a:cs typeface="Arial" charset="0"/>
            </a:endParaRPr>
          </a:p>
        </p:txBody>
      </p:sp>
      <p:sp>
        <p:nvSpPr>
          <p:cNvPr id="80902" name="Oval 5"/>
          <p:cNvSpPr>
            <a:spLocks noChangeArrowheads="1"/>
          </p:cNvSpPr>
          <p:nvPr/>
        </p:nvSpPr>
        <p:spPr bwMode="auto">
          <a:xfrm>
            <a:off x="2047875" y="1273175"/>
            <a:ext cx="936625" cy="936625"/>
          </a:xfrm>
          <a:prstGeom prst="ellipse">
            <a:avLst/>
          </a:prstGeom>
          <a:noFill/>
          <a:ln w="41275" cap="rnd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0903" name="Line 7"/>
          <p:cNvSpPr>
            <a:spLocks noChangeShapeType="1"/>
          </p:cNvSpPr>
          <p:nvPr/>
        </p:nvSpPr>
        <p:spPr bwMode="auto">
          <a:xfrm>
            <a:off x="5572125" y="2571750"/>
            <a:ext cx="1500188" cy="46038"/>
          </a:xfrm>
          <a:prstGeom prst="line">
            <a:avLst/>
          </a:prstGeom>
          <a:noFill/>
          <a:ln w="15875">
            <a:solidFill>
              <a:srgbClr val="FF0000"/>
            </a:solidFill>
            <a:prstDash val="sysDot"/>
            <a:round/>
            <a:headEnd type="diamond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0904" name="Line 8"/>
          <p:cNvSpPr>
            <a:spLocks noChangeShapeType="1"/>
          </p:cNvSpPr>
          <p:nvPr/>
        </p:nvSpPr>
        <p:spPr bwMode="auto">
          <a:xfrm>
            <a:off x="5875338" y="3062288"/>
            <a:ext cx="1144587" cy="6350"/>
          </a:xfrm>
          <a:prstGeom prst="line">
            <a:avLst/>
          </a:prstGeom>
          <a:noFill/>
          <a:ln w="15875">
            <a:solidFill>
              <a:srgbClr val="FF0000"/>
            </a:solidFill>
            <a:prstDash val="sysDot"/>
            <a:round/>
            <a:headEnd type="diamond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0905" name="Text Box 10"/>
          <p:cNvSpPr txBox="1">
            <a:spLocks noChangeArrowheads="1"/>
          </p:cNvSpPr>
          <p:nvPr/>
        </p:nvSpPr>
        <p:spPr bwMode="auto">
          <a:xfrm>
            <a:off x="311150" y="1071563"/>
            <a:ext cx="19446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Стриппер с </a:t>
            </a:r>
            <a:r>
              <a:rPr lang="nl-NL"/>
              <a:t>2 </a:t>
            </a:r>
            <a:r>
              <a:rPr lang="ru-RU"/>
              <a:t>отверстиями</a:t>
            </a:r>
            <a:endParaRPr lang="nl-NL"/>
          </a:p>
        </p:txBody>
      </p:sp>
      <p:sp>
        <p:nvSpPr>
          <p:cNvPr id="80906" name="Text Box 11"/>
          <p:cNvSpPr txBox="1">
            <a:spLocks noChangeArrowheads="1"/>
          </p:cNvSpPr>
          <p:nvPr/>
        </p:nvSpPr>
        <p:spPr bwMode="auto">
          <a:xfrm>
            <a:off x="7199313" y="2500313"/>
            <a:ext cx="1944687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1200"/>
              <a:t>Удаление оболочки</a:t>
            </a:r>
            <a:r>
              <a:rPr lang="nl-NL" sz="1200"/>
              <a:t> 2-3</a:t>
            </a:r>
            <a:r>
              <a:rPr lang="ru-RU" sz="1200"/>
              <a:t>мм</a:t>
            </a:r>
            <a:endParaRPr lang="nl-NL" sz="1200"/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endParaRPr lang="nl-NL" sz="1200"/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nl-NL" sz="1200"/>
              <a:t>250- 125 µ</a:t>
            </a:r>
            <a:r>
              <a:rPr lang="ru-RU" sz="1200"/>
              <a:t>м</a:t>
            </a:r>
            <a:endParaRPr lang="nl-NL" sz="1200"/>
          </a:p>
          <a:p>
            <a:pPr marL="342900" indent="-342900">
              <a:spcBef>
                <a:spcPct val="50000"/>
              </a:spcBef>
            </a:pPr>
            <a:endParaRPr lang="nl-NL" sz="900"/>
          </a:p>
        </p:txBody>
      </p:sp>
      <p:sp>
        <p:nvSpPr>
          <p:cNvPr id="80907" name="Line 12"/>
          <p:cNvSpPr>
            <a:spLocks noChangeShapeType="1"/>
          </p:cNvSpPr>
          <p:nvPr/>
        </p:nvSpPr>
        <p:spPr bwMode="auto">
          <a:xfrm>
            <a:off x="3076575" y="1889125"/>
            <a:ext cx="2014538" cy="152400"/>
          </a:xfrm>
          <a:prstGeom prst="line">
            <a:avLst/>
          </a:prstGeom>
          <a:noFill/>
          <a:ln w="19050">
            <a:solidFill>
              <a:srgbClr val="FF00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0908" name="Text Box 13"/>
          <p:cNvSpPr txBox="1">
            <a:spLocks noChangeArrowheads="1"/>
          </p:cNvSpPr>
          <p:nvPr/>
        </p:nvSpPr>
        <p:spPr bwMode="auto">
          <a:xfrm>
            <a:off x="4143375" y="5000625"/>
            <a:ext cx="1081088" cy="423863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b="1"/>
              <a:t>CFS-2</a:t>
            </a:r>
          </a:p>
        </p:txBody>
      </p:sp>
      <p:sp>
        <p:nvSpPr>
          <p:cNvPr id="80909" name="Oval 5"/>
          <p:cNvSpPr>
            <a:spLocks noChangeArrowheads="1"/>
          </p:cNvSpPr>
          <p:nvPr/>
        </p:nvSpPr>
        <p:spPr bwMode="auto">
          <a:xfrm>
            <a:off x="4786313" y="1857375"/>
            <a:ext cx="1571625" cy="1500188"/>
          </a:xfrm>
          <a:prstGeom prst="ellipse">
            <a:avLst/>
          </a:prstGeom>
          <a:noFill/>
          <a:ln w="41275" cap="rnd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Afbeelding 9" descr="NN_fiber_strip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9938" y="1989138"/>
            <a:ext cx="4500562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6" name="Rectangle 4"/>
          <p:cNvSpPr txBox="1">
            <a:spLocks noChangeArrowheads="1"/>
          </p:cNvSpPr>
          <p:nvPr/>
        </p:nvSpPr>
        <p:spPr bwMode="auto">
          <a:xfrm>
            <a:off x="328613" y="65088"/>
            <a:ext cx="5976937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800" b="1">
                <a:solidFill>
                  <a:schemeClr val="bg1"/>
                </a:solidFill>
                <a:cs typeface="Microsoft Sans Serif" pitchFamily="34" charset="0"/>
              </a:rPr>
              <a:t>Волоконные стрипперы </a:t>
            </a:r>
            <a:r>
              <a:rPr lang="nl-NL" sz="28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No-Nik </a:t>
            </a:r>
          </a:p>
        </p:txBody>
      </p:sp>
      <p:graphicFrame>
        <p:nvGraphicFramePr>
          <p:cNvPr id="4" name="Group 33"/>
          <p:cNvGraphicFramePr>
            <a:graphicFrameLocks/>
          </p:cNvGraphicFramePr>
          <p:nvPr/>
        </p:nvGraphicFramePr>
        <p:xfrm>
          <a:off x="179388" y="1284288"/>
          <a:ext cx="4400550" cy="3822700"/>
        </p:xfrm>
        <a:graphic>
          <a:graphicData uri="http://schemas.openxmlformats.org/drawingml/2006/table">
            <a:tbl>
              <a:tblPr/>
              <a:tblGrid>
                <a:gridCol w="2031668"/>
                <a:gridCol w="2369035"/>
              </a:tblGrid>
              <a:tr h="4203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Модель</a:t>
                      </a:r>
                      <a:endParaRPr kumimoji="0" lang="nl-N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Диаметр лезвия</a:t>
                      </a:r>
                      <a:endParaRPr kumimoji="0" lang="nl-N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5946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NN 127 (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Серебрянный</a:t>
                      </a: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127 µm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>
                        <a:alpha val="50195"/>
                      </a:srgbClr>
                    </a:solidFill>
                  </a:tcPr>
                </a:tc>
              </a:tr>
              <a:tr h="4217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NN 152 (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Золотой</a:t>
                      </a: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D96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152 µm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D968"/>
                    </a:solidFill>
                  </a:tcPr>
                </a:tc>
              </a:tr>
              <a:tr h="4188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NN 175 (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Желтый</a:t>
                      </a: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C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175 µm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EC74"/>
                    </a:solidFill>
                  </a:tcPr>
                </a:tc>
              </a:tr>
              <a:tr h="4203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NN 203 (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Красный</a:t>
                      </a: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203 µm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4203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NN 254 (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Синий</a:t>
                      </a: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760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254 µm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76092"/>
                    </a:solidFill>
                  </a:tcPr>
                </a:tc>
              </a:tr>
              <a:tr h="4217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NN 305 (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Белый</a:t>
                      </a: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305 µm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2973" name="Tijdelijke aanduiding voor datum 4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FD527E1-212F-4D6E-B932-B599563A0B6B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82974" name="Tijdelijke aanduiding voor dianummer 6"/>
          <p:cNvSpPr>
            <a:spLocks noGrp="1"/>
          </p:cNvSpPr>
          <p:nvPr>
            <p:ph type="sldNum" sz="quarter" idx="16"/>
          </p:nvPr>
        </p:nvSpPr>
        <p:spPr bwMode="auto">
          <a:xfrm>
            <a:off x="6831013" y="6237288"/>
            <a:ext cx="2133600" cy="47625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652FEE7A-4097-423C-8011-C12E2E469575}" type="slidenum">
              <a:rPr lang="nl-NL">
                <a:cs typeface="Arial" charset="0"/>
              </a:rPr>
              <a:pPr/>
              <a:t>34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Picture 14" descr="nnblades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250" y="719138"/>
            <a:ext cx="3384550" cy="213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4" name="Picture 16" descr="nnselec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19850" y="1700213"/>
            <a:ext cx="169545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5" name="Picture 19" descr="nnstri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93788" y="2849563"/>
            <a:ext cx="3159125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6" name="Tijdelijke aanduiding voor datum 5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7AB67D-701A-4CD4-85BB-9E3D8067BEE1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84997" name="Tijdelijke aanduiding voor dianummer 7"/>
          <p:cNvSpPr>
            <a:spLocks noGrp="1"/>
          </p:cNvSpPr>
          <p:nvPr>
            <p:ph type="sldNum" sz="quarter" idx="16"/>
          </p:nvPr>
        </p:nvSpPr>
        <p:spPr bwMode="auto">
          <a:xfrm>
            <a:off x="6875463" y="63817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946C8AD8-D8E3-4006-BFDF-E2315DD0352A}" type="slidenum">
              <a:rPr lang="nl-NL">
                <a:cs typeface="Arial" charset="0"/>
              </a:rPr>
              <a:pPr/>
              <a:t>35</a:t>
            </a:fld>
            <a:endParaRPr lang="nl-NL">
              <a:cs typeface="Arial" charset="0"/>
            </a:endParaRPr>
          </a:p>
        </p:txBody>
      </p:sp>
      <p:cxnSp>
        <p:nvCxnSpPr>
          <p:cNvPr id="8" name="Rechte verbindingslijn met pijl 8"/>
          <p:cNvCxnSpPr/>
          <p:nvPr/>
        </p:nvCxnSpPr>
        <p:spPr>
          <a:xfrm>
            <a:off x="5143500" y="1571625"/>
            <a:ext cx="2071688" cy="428625"/>
          </a:xfrm>
          <a:prstGeom prst="straightConnector1">
            <a:avLst/>
          </a:prstGeom>
          <a:ln w="15875">
            <a:solidFill>
              <a:srgbClr val="FF0000"/>
            </a:solidFill>
            <a:prstDash val="sysDot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met pijl 9"/>
          <p:cNvCxnSpPr/>
          <p:nvPr/>
        </p:nvCxnSpPr>
        <p:spPr>
          <a:xfrm>
            <a:off x="5143500" y="1571625"/>
            <a:ext cx="1949450" cy="849313"/>
          </a:xfrm>
          <a:prstGeom prst="straightConnector1">
            <a:avLst/>
          </a:prstGeom>
          <a:ln w="15875">
            <a:solidFill>
              <a:srgbClr val="FF0000"/>
            </a:solidFill>
            <a:prstDash val="sysDot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000" name="Tekstvak 11"/>
          <p:cNvSpPr txBox="1">
            <a:spLocks noChangeArrowheads="1"/>
          </p:cNvSpPr>
          <p:nvPr/>
        </p:nvSpPr>
        <p:spPr bwMode="auto">
          <a:xfrm>
            <a:off x="4357688" y="1143000"/>
            <a:ext cx="19288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Пластиковые головки</a:t>
            </a:r>
            <a:endParaRPr lang="nl-NL"/>
          </a:p>
        </p:txBody>
      </p:sp>
      <p:sp>
        <p:nvSpPr>
          <p:cNvPr id="85001" name="Tekstvak 12"/>
          <p:cNvSpPr txBox="1">
            <a:spLocks noChangeArrowheads="1"/>
          </p:cNvSpPr>
          <p:nvPr/>
        </p:nvSpPr>
        <p:spPr bwMode="auto">
          <a:xfrm>
            <a:off x="4298950" y="4214813"/>
            <a:ext cx="19288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Резервные лезвия</a:t>
            </a:r>
            <a:endParaRPr lang="nl-NL"/>
          </a:p>
        </p:txBody>
      </p:sp>
      <p:cxnSp>
        <p:nvCxnSpPr>
          <p:cNvPr id="12" name="Rechte verbindingslijn met pijl 13"/>
          <p:cNvCxnSpPr>
            <a:stCxn id="85004" idx="1"/>
          </p:cNvCxnSpPr>
          <p:nvPr/>
        </p:nvCxnSpPr>
        <p:spPr>
          <a:xfrm rot="10800000" flipV="1">
            <a:off x="3298825" y="5580063"/>
            <a:ext cx="1000125" cy="30162"/>
          </a:xfrm>
          <a:prstGeom prst="straightConnector1">
            <a:avLst/>
          </a:prstGeom>
          <a:ln w="15875">
            <a:solidFill>
              <a:srgbClr val="FF0000"/>
            </a:solidFill>
            <a:prstDash val="sysDot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met pijl 16"/>
          <p:cNvCxnSpPr/>
          <p:nvPr/>
        </p:nvCxnSpPr>
        <p:spPr>
          <a:xfrm rot="10800000" flipV="1">
            <a:off x="2714625" y="4857750"/>
            <a:ext cx="1857375" cy="285750"/>
          </a:xfrm>
          <a:prstGeom prst="straightConnector1">
            <a:avLst/>
          </a:prstGeom>
          <a:ln w="15875">
            <a:solidFill>
              <a:srgbClr val="FF0000"/>
            </a:solidFill>
            <a:prstDash val="sysDot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004" name="Tekstvak 18"/>
          <p:cNvSpPr txBox="1">
            <a:spLocks noChangeArrowheads="1"/>
          </p:cNvSpPr>
          <p:nvPr/>
        </p:nvSpPr>
        <p:spPr bwMode="auto">
          <a:xfrm>
            <a:off x="4298950" y="5121275"/>
            <a:ext cx="1928813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Основные режущие лезвия</a:t>
            </a:r>
            <a:endParaRPr lang="nl-NL"/>
          </a:p>
        </p:txBody>
      </p:sp>
      <p:sp>
        <p:nvSpPr>
          <p:cNvPr id="85005" name="Rectangle 4"/>
          <p:cNvSpPr txBox="1">
            <a:spLocks noChangeArrowheads="1"/>
          </p:cNvSpPr>
          <p:nvPr/>
        </p:nvSpPr>
        <p:spPr bwMode="auto">
          <a:xfrm>
            <a:off x="328613" y="65088"/>
            <a:ext cx="5976937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800" b="1">
                <a:solidFill>
                  <a:schemeClr val="bg1"/>
                </a:solidFill>
                <a:cs typeface="Microsoft Sans Serif" pitchFamily="34" charset="0"/>
              </a:rPr>
              <a:t>Волоконные стрипперы </a:t>
            </a:r>
            <a:r>
              <a:rPr lang="nl-NL" sz="28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No-Nik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ijdelijke aanduiding voor datum 2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128074F-55E6-41E8-BC8F-E69A52EEAD03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87042" name="Tijdelijke aanduiding voor dianummer 4"/>
          <p:cNvSpPr>
            <a:spLocks noGrp="1"/>
          </p:cNvSpPr>
          <p:nvPr>
            <p:ph type="sldNum" sz="quarter" idx="16"/>
          </p:nvPr>
        </p:nvSpPr>
        <p:spPr bwMode="auto">
          <a:xfrm>
            <a:off x="6875463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D6C7F678-86A1-4EEF-B0A5-8399FC3BC46E}" type="slidenum">
              <a:rPr lang="nl-NL">
                <a:cs typeface="Arial" charset="0"/>
              </a:rPr>
              <a:pPr/>
              <a:t>36</a:t>
            </a:fld>
            <a:endParaRPr lang="nl-NL">
              <a:cs typeface="Arial" charset="0"/>
            </a:endParaRPr>
          </a:p>
        </p:txBody>
      </p:sp>
      <p:graphicFrame>
        <p:nvGraphicFramePr>
          <p:cNvPr id="5" name="Group 51"/>
          <p:cNvGraphicFramePr>
            <a:graphicFrameLocks/>
          </p:cNvGraphicFramePr>
          <p:nvPr/>
        </p:nvGraphicFramePr>
        <p:xfrm>
          <a:off x="323850" y="765175"/>
          <a:ext cx="5543550" cy="5370513"/>
        </p:xfrm>
        <a:graphic>
          <a:graphicData uri="http://schemas.openxmlformats.org/drawingml/2006/table">
            <a:tbl>
              <a:tblPr/>
              <a:tblGrid>
                <a:gridCol w="2455631"/>
                <a:gridCol w="3088986"/>
              </a:tblGrid>
              <a:tr h="9813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Модель</a:t>
                      </a:r>
                      <a:endParaRPr kumimoji="0" lang="nl-NL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Диаметр оболочки волокна</a:t>
                      </a:r>
                      <a:endParaRPr kumimoji="0" lang="nl-NL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</a:tr>
              <a:tr h="324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FO-103-S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A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125 µm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AA4"/>
                    </a:solidFill>
                  </a:tcPr>
                </a:tc>
              </a:tr>
              <a:tr h="324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FO-103-S-100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80 – 100 µm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FO-103-S-140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140 µm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FO-103-S-150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150 µm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FO-103-S-162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162 µm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FO-103-S-175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175 µm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FO-103-S-187.5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187.5 µm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FO-103-S-200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200 µm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FO-103-S-225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225 µm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FO-103-S-250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250 µm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FO-103-S-300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300 µm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FO-103-S-525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525 µm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7087" name="Tekstvak 5"/>
          <p:cNvSpPr txBox="1">
            <a:spLocks noChangeArrowheads="1"/>
          </p:cNvSpPr>
          <p:nvPr/>
        </p:nvSpPr>
        <p:spPr bwMode="auto">
          <a:xfrm>
            <a:off x="6215063" y="1785938"/>
            <a:ext cx="292893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>Различные модификации</a:t>
            </a:r>
            <a:r>
              <a:rPr lang="nl-NL" sz="2800"/>
              <a:t> </a:t>
            </a:r>
            <a:r>
              <a:rPr lang="ru-RU" sz="2800"/>
              <a:t>инструмента</a:t>
            </a:r>
            <a:r>
              <a:rPr lang="nl-NL" sz="2800"/>
              <a:t> FO-103-S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Picture 4" descr="Connector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836613"/>
            <a:ext cx="5445125" cy="536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0" name="Tijdelijke aanduiding voor dianummer 4"/>
          <p:cNvSpPr>
            <a:spLocks noGrp="1"/>
          </p:cNvSpPr>
          <p:nvPr>
            <p:ph type="sldNum" sz="quarter" idx="16"/>
          </p:nvPr>
        </p:nvSpPr>
        <p:spPr bwMode="auto">
          <a:xfrm>
            <a:off x="6875463" y="63849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643C7C3B-0FC5-4BE1-B714-0E2A655B4928}" type="slidenum">
              <a:rPr lang="nl-NL">
                <a:cs typeface="Arial" charset="0"/>
              </a:rPr>
              <a:pPr/>
              <a:t>37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2"/>
          <p:cNvSpPr txBox="1">
            <a:spLocks noChangeArrowheads="1"/>
          </p:cNvSpPr>
          <p:nvPr/>
        </p:nvSpPr>
        <p:spPr bwMode="auto">
          <a:xfrm>
            <a:off x="125413" y="31750"/>
            <a:ext cx="765333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000" b="1">
                <a:solidFill>
                  <a:schemeClr val="bg1"/>
                </a:solidFill>
                <a:cs typeface="Microsoft Sans Serif" pitchFamily="34" charset="0"/>
              </a:rPr>
              <a:t>Подготовка волокна к установке оптического</a:t>
            </a:r>
          </a:p>
          <a:p>
            <a:pPr algn="ctr"/>
            <a:r>
              <a:rPr lang="ru-RU" sz="2000" b="1">
                <a:solidFill>
                  <a:schemeClr val="bg1"/>
                </a:solidFill>
                <a:cs typeface="Microsoft Sans Serif" pitchFamily="34" charset="0"/>
              </a:rPr>
              <a:t> коннектора</a:t>
            </a:r>
            <a:endParaRPr lang="nl-NL" sz="2000" b="1">
              <a:solidFill>
                <a:schemeClr val="bg1"/>
              </a:solidFill>
              <a:cs typeface="Microsoft Sans Serif" pitchFamily="34" charset="0"/>
            </a:endParaRPr>
          </a:p>
        </p:txBody>
      </p:sp>
      <p:sp>
        <p:nvSpPr>
          <p:cNvPr id="9113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79413" y="2322513"/>
            <a:ext cx="3333750" cy="2922587"/>
          </a:xfrm>
        </p:spPr>
        <p:txBody>
          <a:bodyPr/>
          <a:lstStyle/>
          <a:p>
            <a:r>
              <a:rPr lang="ru-RU" sz="2000" smtClean="0">
                <a:latin typeface="Arial" charset="0"/>
                <a:cs typeface="Arial" charset="0"/>
              </a:rPr>
              <a:t>Удаление оболочки</a:t>
            </a:r>
            <a:endParaRPr lang="nl-NL" sz="2000" smtClean="0">
              <a:latin typeface="Arial" charset="0"/>
              <a:cs typeface="Arial" charset="0"/>
            </a:endParaRPr>
          </a:p>
          <a:p>
            <a:r>
              <a:rPr lang="ru-RU" sz="2000" smtClean="0">
                <a:latin typeface="Arial" charset="0"/>
                <a:cs typeface="Arial" charset="0"/>
              </a:rPr>
              <a:t>Обрезка кевлара</a:t>
            </a:r>
            <a:endParaRPr lang="nl-NL" sz="2000" smtClean="0">
              <a:latin typeface="Arial" charset="0"/>
              <a:cs typeface="Arial" charset="0"/>
            </a:endParaRPr>
          </a:p>
          <a:p>
            <a:r>
              <a:rPr lang="ru-RU" sz="2000" smtClean="0">
                <a:latin typeface="Arial" charset="0"/>
                <a:cs typeface="Arial" charset="0"/>
              </a:rPr>
              <a:t>Зачистка волокна</a:t>
            </a:r>
            <a:endParaRPr lang="nl-NL" sz="2000" smtClean="0">
              <a:latin typeface="Arial" charset="0"/>
              <a:cs typeface="Arial" charset="0"/>
            </a:endParaRPr>
          </a:p>
          <a:p>
            <a:r>
              <a:rPr lang="ru-RU" sz="2000" smtClean="0">
                <a:latin typeface="Arial" charset="0"/>
                <a:cs typeface="Arial" charset="0"/>
              </a:rPr>
              <a:t>Обрезка волокна</a:t>
            </a:r>
            <a:endParaRPr lang="nl-NL" sz="2000" smtClean="0">
              <a:latin typeface="Arial" charset="0"/>
              <a:cs typeface="Arial" charset="0"/>
            </a:endParaRPr>
          </a:p>
          <a:p>
            <a:r>
              <a:rPr lang="ru-RU" sz="2000" smtClean="0">
                <a:latin typeface="Arial" charset="0"/>
                <a:cs typeface="Arial" charset="0"/>
              </a:rPr>
              <a:t>Установка коннектора</a:t>
            </a:r>
            <a:endParaRPr lang="nl-NL" sz="2000" smtClean="0">
              <a:latin typeface="Arial" charset="0"/>
              <a:cs typeface="Arial" charset="0"/>
            </a:endParaRPr>
          </a:p>
          <a:p>
            <a:r>
              <a:rPr lang="ru-RU" sz="2000" smtClean="0">
                <a:latin typeface="Arial" charset="0"/>
                <a:cs typeface="Arial" charset="0"/>
              </a:rPr>
              <a:t>Обжим коннектора</a:t>
            </a:r>
            <a:endParaRPr lang="nl-NL" sz="2000" smtClean="0">
              <a:latin typeface="Arial" charset="0"/>
              <a:cs typeface="Arial" charset="0"/>
            </a:endParaRPr>
          </a:p>
          <a:p>
            <a:r>
              <a:rPr lang="ru-RU" sz="2000" smtClean="0">
                <a:latin typeface="Arial" charset="0"/>
                <a:cs typeface="Arial" charset="0"/>
              </a:rPr>
              <a:t>Полировка волокна</a:t>
            </a:r>
            <a:endParaRPr lang="nl-NL" sz="2000" smtClean="0">
              <a:latin typeface="Arial" charset="0"/>
              <a:cs typeface="Arial" charset="0"/>
            </a:endParaRPr>
          </a:p>
        </p:txBody>
      </p:sp>
      <p:pic>
        <p:nvPicPr>
          <p:cNvPr id="91139" name="Picture 9" descr="FOPD_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95950" y="3370263"/>
            <a:ext cx="2014538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0" name="Tijdelijke aanduiding voor datum 5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E84542-EF86-4127-B0D9-D8BD10D0BC18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91141" name="Tijdelijke aanduiding voor dianummer 7"/>
          <p:cNvSpPr>
            <a:spLocks noGrp="1"/>
          </p:cNvSpPr>
          <p:nvPr>
            <p:ph type="sldNum" sz="quarter" idx="16"/>
          </p:nvPr>
        </p:nvSpPr>
        <p:spPr bwMode="auto">
          <a:xfrm>
            <a:off x="6804025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29877C19-1937-4D5C-84C3-58064D6D3A90}" type="slidenum">
              <a:rPr lang="nl-NL">
                <a:cs typeface="Arial" charset="0"/>
              </a:rPr>
              <a:pPr/>
              <a:t>38</a:t>
            </a:fld>
            <a:endParaRPr lang="nl-NL">
              <a:cs typeface="Arial" charset="0"/>
            </a:endParaRPr>
          </a:p>
        </p:txBody>
      </p:sp>
      <p:pic>
        <p:nvPicPr>
          <p:cNvPr id="91142" name="Picture 6" descr="KS-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98875" y="1052513"/>
            <a:ext cx="22320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450634">
            <a:off x="6016625" y="1357313"/>
            <a:ext cx="2574925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4" name="Afbeelding 13" descr="DS-60-C Scribe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5046663"/>
            <a:ext cx="568801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5" name="Afbeelding 6" descr="scribe in action 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525" y="2492375"/>
            <a:ext cx="302418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6" name="Titel 1"/>
          <p:cNvSpPr txBox="1">
            <a:spLocks/>
          </p:cNvSpPr>
          <p:nvPr/>
        </p:nvSpPr>
        <p:spPr bwMode="auto">
          <a:xfrm>
            <a:off x="395288" y="0"/>
            <a:ext cx="54832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3200" b="1">
                <a:solidFill>
                  <a:schemeClr val="bg1"/>
                </a:solidFill>
                <a:cs typeface="Microsoft Sans Serif" pitchFamily="34" charset="0"/>
              </a:rPr>
              <a:t>Установка коннектора</a:t>
            </a:r>
            <a:endParaRPr lang="nl-NL" sz="3200" b="1">
              <a:solidFill>
                <a:schemeClr val="bg1"/>
              </a:solidFill>
              <a:cs typeface="Microsoft Sans Serif" pitchFamily="34" charset="0"/>
            </a:endParaRPr>
          </a:p>
        </p:txBody>
      </p:sp>
      <p:pic>
        <p:nvPicPr>
          <p:cNvPr id="93187" name="Afbeelding 2" descr="scribe edg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981075"/>
            <a:ext cx="1957387" cy="131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8" name="Afbeelding 13" descr="CS_30_W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025" y="862013"/>
            <a:ext cx="55753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9" name="Afbeelding 4" descr="connectorisation 1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2060575"/>
            <a:ext cx="2808288" cy="221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90" name="Afbeelding 5" descr="connectorisation 2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38475" y="4081463"/>
            <a:ext cx="27368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Rechte verbindingslijn met pijl 9"/>
          <p:cNvCxnSpPr/>
          <p:nvPr/>
        </p:nvCxnSpPr>
        <p:spPr>
          <a:xfrm rot="5400000">
            <a:off x="6984207" y="2456656"/>
            <a:ext cx="1079500" cy="1587"/>
          </a:xfrm>
          <a:prstGeom prst="straightConnector1">
            <a:avLst/>
          </a:prstGeom>
          <a:ln w="12700">
            <a:solidFill>
              <a:srgbClr val="FF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192" name="Tijdelijke aanduiding voor dianummer 7"/>
          <p:cNvSpPr>
            <a:spLocks noGrp="1"/>
          </p:cNvSpPr>
          <p:nvPr>
            <p:ph type="sldNum" sz="quarter" idx="16"/>
          </p:nvPr>
        </p:nvSpPr>
        <p:spPr bwMode="auto">
          <a:xfrm>
            <a:off x="6804025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F833EA38-AC01-4288-B7ED-2326B61C2129}" type="slidenum">
              <a:rPr lang="nl-NL">
                <a:cs typeface="Arial" charset="0"/>
              </a:rPr>
              <a:pPr/>
              <a:t>39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8" descr="CW Logo 002_1-5 x -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0"/>
            <a:ext cx="2230438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506" name="Groep 9"/>
          <p:cNvGrpSpPr>
            <a:grpSpLocks/>
          </p:cNvGrpSpPr>
          <p:nvPr/>
        </p:nvGrpSpPr>
        <p:grpSpPr bwMode="auto">
          <a:xfrm>
            <a:off x="900113" y="981075"/>
            <a:ext cx="6910387" cy="4954588"/>
            <a:chOff x="1332404" y="1194964"/>
            <a:chExt cx="6911645" cy="4954881"/>
          </a:xfrm>
        </p:grpSpPr>
        <p:grpSp>
          <p:nvGrpSpPr>
            <p:cNvPr id="21508" name="Group 20"/>
            <p:cNvGrpSpPr>
              <a:grpSpLocks/>
            </p:cNvGrpSpPr>
            <p:nvPr/>
          </p:nvGrpSpPr>
          <p:grpSpPr bwMode="auto">
            <a:xfrm>
              <a:off x="1332404" y="1194964"/>
              <a:ext cx="6911645" cy="3017838"/>
              <a:chOff x="847" y="753"/>
              <a:chExt cx="4347" cy="1901"/>
            </a:xfrm>
          </p:grpSpPr>
          <p:sp>
            <p:nvSpPr>
              <p:cNvPr id="21511" name="Text Box 10"/>
              <p:cNvSpPr txBox="1">
                <a:spLocks noChangeArrowheads="1"/>
              </p:cNvSpPr>
              <p:nvPr/>
            </p:nvSpPr>
            <p:spPr bwMode="auto">
              <a:xfrm>
                <a:off x="847" y="1956"/>
                <a:ext cx="4347" cy="698"/>
              </a:xfrm>
              <a:prstGeom prst="rect">
                <a:avLst/>
              </a:prstGeom>
              <a:solidFill>
                <a:schemeClr val="tx2"/>
              </a:solidFill>
              <a:ln w="57150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endParaRPr lang="en-US" sz="800" b="1">
                  <a:solidFill>
                    <a:schemeClr val="bg1"/>
                  </a:solidFill>
                  <a:latin typeface="Arial Unicode MS" pitchFamily="34" charset="-128"/>
                </a:endParaRPr>
              </a:p>
              <a:p>
                <a:pPr algn="ctr">
                  <a:spcBef>
                    <a:spcPct val="25000"/>
                  </a:spcBef>
                </a:pPr>
                <a:r>
                  <a:rPr lang="ru-RU" sz="3200" b="1">
                    <a:solidFill>
                      <a:schemeClr val="bg1"/>
                    </a:solidFill>
                    <a:latin typeface="Arial Unicode MS" pitchFamily="34" charset="-128"/>
                  </a:rPr>
                  <a:t>ВОЗДУШНАЯ ДОСТАВКА</a:t>
                </a:r>
                <a:endParaRPr lang="en-US" sz="3200" b="1">
                  <a:solidFill>
                    <a:schemeClr val="bg1"/>
                  </a:solidFill>
                  <a:latin typeface="Arial Unicode MS" pitchFamily="34" charset="-128"/>
                </a:endParaRPr>
              </a:p>
              <a:p>
                <a:pPr algn="ctr">
                  <a:spcBef>
                    <a:spcPct val="50000"/>
                  </a:spcBef>
                </a:pPr>
                <a:endParaRPr lang="en-US" sz="1200" b="1">
                  <a:solidFill>
                    <a:schemeClr val="bg1"/>
                  </a:solidFill>
                  <a:latin typeface="Arial Unicode MS" pitchFamily="34" charset="-128"/>
                </a:endParaRPr>
              </a:p>
            </p:txBody>
          </p:sp>
          <p:pic>
            <p:nvPicPr>
              <p:cNvPr id="21512" name="Picture 12" descr="c130_145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370" y="767"/>
                <a:ext cx="920" cy="1166"/>
              </a:xfrm>
              <a:prstGeom prst="rect">
                <a:avLst/>
              </a:prstGeom>
              <a:noFill/>
              <a:ln w="76200">
                <a:solidFill>
                  <a:srgbClr val="808080"/>
                </a:solidFill>
                <a:miter lim="800000"/>
                <a:headEnd/>
                <a:tailEnd/>
              </a:ln>
            </p:spPr>
          </p:pic>
          <p:pic>
            <p:nvPicPr>
              <p:cNvPr id="21513" name="Picture 13" descr="c130044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2354" y="754"/>
                <a:ext cx="1102" cy="1166"/>
              </a:xfrm>
              <a:prstGeom prst="rect">
                <a:avLst/>
              </a:prstGeom>
              <a:noFill/>
              <a:ln w="76200">
                <a:solidFill>
                  <a:srgbClr val="808080"/>
                </a:solidFill>
                <a:miter lim="800000"/>
                <a:headEnd/>
                <a:tailEnd/>
              </a:ln>
            </p:spPr>
          </p:pic>
          <p:pic>
            <p:nvPicPr>
              <p:cNvPr id="21514" name="Picture 14" descr="2006_04-30 Edwards AFB Type V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3480" y="753"/>
                <a:ext cx="1396" cy="1167"/>
              </a:xfrm>
              <a:prstGeom prst="rect">
                <a:avLst/>
              </a:prstGeom>
              <a:noFill/>
              <a:ln w="76200">
                <a:solidFill>
                  <a:srgbClr val="808080"/>
                </a:solidFill>
                <a:miter lim="800000"/>
                <a:headEnd/>
                <a:tailEnd/>
              </a:ln>
            </p:spPr>
          </p:pic>
        </p:grpSp>
        <p:pic>
          <p:nvPicPr>
            <p:cNvPr id="21509" name="Picture 28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763688" y="4201046"/>
              <a:ext cx="2902466" cy="1948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0" name="Picture 29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63927" y="4225527"/>
              <a:ext cx="3414639" cy="1924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507" name="Tijdelijke aanduiding voor dianummer 8"/>
          <p:cNvSpPr>
            <a:spLocks noGrp="1"/>
          </p:cNvSpPr>
          <p:nvPr>
            <p:ph type="sldNum" sz="quarter" idx="16"/>
          </p:nvPr>
        </p:nvSpPr>
        <p:spPr bwMode="auto">
          <a:xfrm>
            <a:off x="6953250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07C5B2DF-BB2D-46CF-80E8-1E4439DD4D68}" type="slidenum">
              <a:rPr lang="nl-NL">
                <a:cs typeface="Arial" charset="0"/>
              </a:rPr>
              <a:pPr/>
              <a:t>4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Afbeelding 7" descr="FOC-S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05038"/>
            <a:ext cx="3563938" cy="339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4" name="Titel 8"/>
          <p:cNvSpPr txBox="1">
            <a:spLocks/>
          </p:cNvSpPr>
          <p:nvPr/>
        </p:nvSpPr>
        <p:spPr bwMode="auto">
          <a:xfrm>
            <a:off x="107950" y="0"/>
            <a:ext cx="7443788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3200" b="1">
                <a:solidFill>
                  <a:schemeClr val="bg1"/>
                </a:solidFill>
                <a:cs typeface="Microsoft Sans Serif" pitchFamily="34" charset="0"/>
              </a:rPr>
              <a:t>Скалыватель</a:t>
            </a:r>
            <a:r>
              <a:rPr lang="nl-NL" sz="32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 : FOC-SS</a:t>
            </a:r>
          </a:p>
        </p:txBody>
      </p:sp>
      <p:sp>
        <p:nvSpPr>
          <p:cNvPr id="95235" name="Tijdelijke aanduiding voor datum 5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0BEEDB6-FD83-433C-9D93-BDF20EF362AA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95236" name="Tijdelijke aanduiding voor dianummer 7"/>
          <p:cNvSpPr>
            <a:spLocks noGrp="1"/>
          </p:cNvSpPr>
          <p:nvPr>
            <p:ph type="sldNum" sz="quarter" idx="16"/>
          </p:nvPr>
        </p:nvSpPr>
        <p:spPr bwMode="auto">
          <a:xfrm>
            <a:off x="6553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5F7854CC-F64B-48E3-AFEB-1E0937DCBCBB}" type="slidenum">
              <a:rPr lang="nl-NL">
                <a:cs typeface="Arial" charset="0"/>
              </a:rPr>
              <a:pPr/>
              <a:t>40</a:t>
            </a:fld>
            <a:endParaRPr lang="nl-NL">
              <a:cs typeface="Arial" charset="0"/>
            </a:endParaRPr>
          </a:p>
        </p:txBody>
      </p:sp>
      <p:sp>
        <p:nvSpPr>
          <p:cNvPr id="95237" name="Tekstvak 10"/>
          <p:cNvSpPr txBox="1">
            <a:spLocks noChangeArrowheads="1"/>
          </p:cNvSpPr>
          <p:nvPr/>
        </p:nvSpPr>
        <p:spPr bwMode="auto">
          <a:xfrm>
            <a:off x="3563938" y="981075"/>
            <a:ext cx="5500687" cy="521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Скалыватель волокна</a:t>
            </a:r>
            <a:r>
              <a:rPr lang="nl-NL" sz="2400" b="1"/>
              <a:t>: </a:t>
            </a:r>
            <a:r>
              <a:rPr lang="ru-RU" sz="2400" b="1"/>
              <a:t> разметка и скалывание</a:t>
            </a:r>
            <a:endParaRPr lang="nl-NL" sz="2400" b="1"/>
          </a:p>
          <a:p>
            <a:pPr>
              <a:buFont typeface="Arial" charset="0"/>
              <a:buChar char="•"/>
            </a:pPr>
            <a:r>
              <a:rPr lang="nl-NL"/>
              <a:t>  </a:t>
            </a:r>
            <a:r>
              <a:rPr lang="ru-RU"/>
              <a:t>Предназначен для скалывания волокна необходимая операция для установки опт. коннекторов как в полевых условиях так и в производственных условиях</a:t>
            </a:r>
            <a:r>
              <a:rPr lang="nl-NL"/>
              <a:t> </a:t>
            </a:r>
            <a:r>
              <a:rPr lang="ru-RU"/>
              <a:t> </a:t>
            </a:r>
            <a:endParaRPr lang="nl-NL"/>
          </a:p>
          <a:p>
            <a:r>
              <a:rPr lang="nl-NL"/>
              <a:t>   include field termination of fiberconnectors and</a:t>
            </a:r>
          </a:p>
          <a:p>
            <a:r>
              <a:rPr lang="nl-NL"/>
              <a:t>   mechanical </a:t>
            </a:r>
            <a:r>
              <a:rPr lang="en-US"/>
              <a:t>splices as well as laboratory </a:t>
            </a:r>
          </a:p>
          <a:p>
            <a:r>
              <a:rPr lang="en-US"/>
              <a:t>   </a:t>
            </a:r>
            <a:r>
              <a:rPr lang="nl-NL"/>
              <a:t>applications</a:t>
            </a:r>
          </a:p>
          <a:p>
            <a:endParaRPr lang="nl-NL"/>
          </a:p>
          <a:p>
            <a:pPr>
              <a:buFont typeface="Arial" charset="0"/>
              <a:buChar char="•"/>
            </a:pPr>
            <a:r>
              <a:rPr lang="en-US"/>
              <a:t> </a:t>
            </a:r>
            <a:r>
              <a:rPr lang="ru-RU"/>
              <a:t> Удобное и быстрое произведение операции скалывания, </a:t>
            </a:r>
            <a:r>
              <a:rPr lang="en-US"/>
              <a:t> </a:t>
            </a:r>
            <a:r>
              <a:rPr lang="ru-RU"/>
              <a:t> </a:t>
            </a:r>
            <a:endParaRPr lang="en-US"/>
          </a:p>
          <a:p>
            <a:r>
              <a:rPr lang="en-US"/>
              <a:t>•  </a:t>
            </a:r>
            <a:r>
              <a:rPr lang="ru-RU"/>
              <a:t>Высокоточное скалывание ( угол менее </a:t>
            </a:r>
            <a:r>
              <a:rPr lang="nl-NL"/>
              <a:t>2° </a:t>
            </a:r>
            <a:r>
              <a:rPr lang="ru-RU"/>
              <a:t>)</a:t>
            </a:r>
            <a:endParaRPr lang="nl-NL"/>
          </a:p>
          <a:p>
            <a:endParaRPr lang="nl-NL"/>
          </a:p>
          <a:p>
            <a:r>
              <a:rPr lang="en-US"/>
              <a:t>•  </a:t>
            </a:r>
            <a:r>
              <a:rPr lang="ru-RU"/>
              <a:t>Твердосплавный резец – ресурс 6000 скалываний  </a:t>
            </a:r>
            <a:endParaRPr lang="nl-NL" b="1"/>
          </a:p>
          <a:p>
            <a:endParaRPr lang="nl-NL" b="1"/>
          </a:p>
          <a:p>
            <a:endParaRPr lang="nl-NL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1" name="Afbeelding 10" descr="MDP-8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02075" y="3860800"/>
            <a:ext cx="165100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34975" y="115888"/>
            <a:ext cx="4824413" cy="592137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Microsoft Sans Serif" pitchFamily="34" charset="0"/>
                <a:ea typeface="+mj-ea"/>
                <a:cs typeface="Microsoft Sans Serif" pitchFamily="34" charset="0"/>
              </a:defRPr>
            </a:lvl1pPr>
          </a:lstStyle>
          <a:p>
            <a:pPr>
              <a:defRPr/>
            </a:pPr>
            <a:r>
              <a:rPr lang="ru-RU" sz="4000" b="1" dirty="0" smtClean="0">
                <a:latin typeface="Arial" charset="0"/>
              </a:rPr>
              <a:t>Подготовка волокна</a:t>
            </a:r>
            <a:endParaRPr lang="nl-NL" sz="4000" b="1" dirty="0" smtClean="0">
              <a:latin typeface="Arial" charset="0"/>
            </a:endParaRP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42875" y="860425"/>
            <a:ext cx="5184775" cy="5000625"/>
          </a:xfrm>
        </p:spPr>
        <p:txBody>
          <a:bodyPr/>
          <a:lstStyle/>
          <a:p>
            <a:r>
              <a:rPr lang="ru-RU" sz="2000" smtClean="0">
                <a:latin typeface="Arial" charset="0"/>
                <a:cs typeface="Arial" charset="0"/>
              </a:rPr>
              <a:t>Комплект для полировки</a:t>
            </a:r>
            <a:r>
              <a:rPr lang="nl-NL" sz="2000" smtClean="0">
                <a:latin typeface="Arial" charset="0"/>
                <a:cs typeface="Arial" charset="0"/>
              </a:rPr>
              <a:t> PK2000</a:t>
            </a:r>
          </a:p>
          <a:p>
            <a:pPr lvl="1"/>
            <a:r>
              <a:rPr lang="nl-NL" sz="1400" smtClean="0">
                <a:latin typeface="Arial" charset="0"/>
                <a:cs typeface="Arial" charset="0"/>
              </a:rPr>
              <a:t>FS 600 Polishing plate (lexan)</a:t>
            </a:r>
          </a:p>
          <a:p>
            <a:pPr lvl="1"/>
            <a:r>
              <a:rPr lang="nl-NL" sz="1400" smtClean="0">
                <a:latin typeface="Arial" charset="0"/>
                <a:cs typeface="Arial" charset="0"/>
              </a:rPr>
              <a:t>FS 700 Neoprene polishing pad</a:t>
            </a:r>
          </a:p>
          <a:p>
            <a:pPr lvl="1"/>
            <a:r>
              <a:rPr lang="nl-NL" sz="1400" smtClean="0">
                <a:latin typeface="Arial" charset="0"/>
                <a:cs typeface="Arial" charset="0"/>
              </a:rPr>
              <a:t>FS 800 Plastic 2.5 mm polishing puck</a:t>
            </a:r>
          </a:p>
          <a:p>
            <a:pPr lvl="1"/>
            <a:r>
              <a:rPr lang="nl-NL" sz="1400" smtClean="0">
                <a:latin typeface="Arial" charset="0"/>
                <a:cs typeface="Arial" charset="0"/>
              </a:rPr>
              <a:t>FS 900 Stainless Steel 2.5 mm polishing puck</a:t>
            </a:r>
          </a:p>
          <a:p>
            <a:pPr lvl="1"/>
            <a:r>
              <a:rPr lang="nl-NL" sz="1400" smtClean="0">
                <a:latin typeface="Arial" charset="0"/>
                <a:cs typeface="Arial" charset="0"/>
              </a:rPr>
              <a:t>PFAO-.5 polishing film .5 micron (white)</a:t>
            </a:r>
          </a:p>
          <a:p>
            <a:pPr lvl="1"/>
            <a:r>
              <a:rPr lang="nl-NL" sz="1400" smtClean="0">
                <a:latin typeface="Arial" charset="0"/>
                <a:cs typeface="Arial" charset="0"/>
              </a:rPr>
              <a:t>PFAO-3  polisihing film 3 micron (yellow)</a:t>
            </a:r>
          </a:p>
          <a:p>
            <a:pPr lvl="1"/>
            <a:r>
              <a:rPr lang="nl-NL" sz="1400" smtClean="0">
                <a:latin typeface="Arial" charset="0"/>
                <a:cs typeface="Arial" charset="0"/>
              </a:rPr>
              <a:t>PFAO-12 polishing film 12 micron (red)</a:t>
            </a:r>
          </a:p>
          <a:p>
            <a:pPr lvl="1"/>
            <a:r>
              <a:rPr lang="nl-NL" sz="1400" smtClean="0">
                <a:latin typeface="Arial" charset="0"/>
                <a:cs typeface="Arial" charset="0"/>
              </a:rPr>
              <a:t>F 1000 Cleaning Wipes</a:t>
            </a:r>
          </a:p>
          <a:p>
            <a:pPr lvl="1"/>
            <a:r>
              <a:rPr lang="nl-NL" sz="1400" smtClean="0">
                <a:latin typeface="Arial" charset="0"/>
                <a:cs typeface="Arial" charset="0"/>
              </a:rPr>
              <a:t>FS 400 Bifurcated Swipes</a:t>
            </a:r>
          </a:p>
          <a:p>
            <a:r>
              <a:rPr lang="ru-RU" sz="2000" smtClean="0">
                <a:latin typeface="Arial" charset="0"/>
                <a:cs typeface="Arial" charset="0"/>
              </a:rPr>
              <a:t>Комплект безопасности</a:t>
            </a:r>
            <a:r>
              <a:rPr lang="nl-NL" sz="2000" smtClean="0">
                <a:latin typeface="Arial" charset="0"/>
                <a:cs typeface="Arial" charset="0"/>
              </a:rPr>
              <a:t> FS9500</a:t>
            </a:r>
          </a:p>
          <a:p>
            <a:pPr lvl="1"/>
            <a:r>
              <a:rPr lang="nl-NL" sz="1400" smtClean="0">
                <a:latin typeface="Arial" charset="0"/>
                <a:cs typeface="Arial" charset="0"/>
              </a:rPr>
              <a:t>FS 100 Work mat</a:t>
            </a:r>
          </a:p>
          <a:p>
            <a:pPr lvl="1"/>
            <a:r>
              <a:rPr lang="nl-NL" sz="1400" smtClean="0">
                <a:latin typeface="Arial" charset="0"/>
                <a:cs typeface="Arial" charset="0"/>
              </a:rPr>
              <a:t>FS 200 Trash Can</a:t>
            </a:r>
          </a:p>
          <a:p>
            <a:pPr lvl="1"/>
            <a:r>
              <a:rPr lang="nl-NL" sz="1400" smtClean="0">
                <a:latin typeface="Arial" charset="0"/>
                <a:cs typeface="Arial" charset="0"/>
              </a:rPr>
              <a:t>FS 300 Safety glasses</a:t>
            </a:r>
          </a:p>
          <a:p>
            <a:pPr lvl="1"/>
            <a:r>
              <a:rPr lang="nl-NL" sz="1400" smtClean="0">
                <a:latin typeface="Arial" charset="0"/>
                <a:cs typeface="Arial" charset="0"/>
              </a:rPr>
              <a:t>FS 400 Bifurcated Swipes</a:t>
            </a:r>
          </a:p>
          <a:p>
            <a:pPr lvl="1"/>
            <a:r>
              <a:rPr lang="nl-NL" sz="1400" smtClean="0">
                <a:latin typeface="Arial" charset="0"/>
                <a:cs typeface="Arial" charset="0"/>
              </a:rPr>
              <a:t>FS 500 Splinter removal tweezer</a:t>
            </a:r>
          </a:p>
          <a:p>
            <a:r>
              <a:rPr lang="nl-NL" sz="2400" smtClean="0">
                <a:latin typeface="Arial" charset="0"/>
                <a:cs typeface="Arial" charset="0"/>
              </a:rPr>
              <a:t>MDP-8 </a:t>
            </a:r>
            <a:r>
              <a:rPr lang="ru-RU" sz="2400" smtClean="0">
                <a:latin typeface="Arial" charset="0"/>
                <a:cs typeface="Arial" charset="0"/>
              </a:rPr>
              <a:t> - дозатор </a:t>
            </a:r>
            <a:endParaRPr lang="nl-NL" sz="1600" smtClean="0">
              <a:latin typeface="Arial" charset="0"/>
              <a:cs typeface="Arial" charset="0"/>
            </a:endParaRPr>
          </a:p>
          <a:p>
            <a:pPr>
              <a:buFont typeface="Arial" charset="0"/>
              <a:buNone/>
            </a:pPr>
            <a:endParaRPr lang="nl-NL" sz="2400" smtClean="0">
              <a:latin typeface="Arial" charset="0"/>
              <a:cs typeface="Arial" charset="0"/>
            </a:endParaRPr>
          </a:p>
        </p:txBody>
      </p:sp>
      <p:sp>
        <p:nvSpPr>
          <p:cNvPr id="97284" name="Tijdelijke aanduiding voor datum 5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3A91D5F-C36D-40E7-A2CF-CC2ABC0CEDCD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97285" name="Tijdelijke aanduiding voor dianummer 7"/>
          <p:cNvSpPr>
            <a:spLocks noGrp="1"/>
          </p:cNvSpPr>
          <p:nvPr>
            <p:ph type="sldNum" sz="quarter" idx="16"/>
          </p:nvPr>
        </p:nvSpPr>
        <p:spPr bwMode="auto">
          <a:xfrm>
            <a:off x="6553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108846FB-57BB-4A86-8B71-9A48B513353F}" type="slidenum">
              <a:rPr lang="nl-NL">
                <a:cs typeface="Arial" charset="0"/>
              </a:rPr>
              <a:pPr/>
              <a:t>41</a:t>
            </a:fld>
            <a:endParaRPr lang="nl-NL">
              <a:cs typeface="Arial" charset="0"/>
            </a:endParaRPr>
          </a:p>
        </p:txBody>
      </p:sp>
      <p:pic>
        <p:nvPicPr>
          <p:cNvPr id="97286" name="Picture 5" descr="PK2000_Ki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53075" y="1268413"/>
            <a:ext cx="3332163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7" name="Picture 4" descr="FS9500_ki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92725" y="3573463"/>
            <a:ext cx="3846513" cy="17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29" name="Afbeelding 6" descr="mt1_tweezer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1628775"/>
            <a:ext cx="4535488" cy="422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0" name="Tijdelijke aanduiding voor datum 1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346F3F7-469E-4FBB-8BC2-B03E1E8FE903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99331" name="Tijdelijke aanduiding voor dianummer 3"/>
          <p:cNvSpPr>
            <a:spLocks noGrp="1"/>
          </p:cNvSpPr>
          <p:nvPr>
            <p:ph type="sldNum" sz="quarter" idx="16"/>
          </p:nvPr>
        </p:nvSpPr>
        <p:spPr bwMode="auto">
          <a:xfrm>
            <a:off x="6553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B8BD5B1F-EA2F-4444-9943-D099B03A88E0}" type="slidenum">
              <a:rPr lang="nl-NL">
                <a:cs typeface="Arial" charset="0"/>
              </a:rPr>
              <a:pPr/>
              <a:t>42</a:t>
            </a:fld>
            <a:endParaRPr lang="nl-NL">
              <a:cs typeface="Arial" charset="0"/>
            </a:endParaRPr>
          </a:p>
        </p:txBody>
      </p:sp>
      <p:sp>
        <p:nvSpPr>
          <p:cNvPr id="99332" name="Rectangle 2"/>
          <p:cNvSpPr txBox="1">
            <a:spLocks noChangeArrowheads="1"/>
          </p:cNvSpPr>
          <p:nvPr/>
        </p:nvSpPr>
        <p:spPr bwMode="auto">
          <a:xfrm>
            <a:off x="357188" y="857250"/>
            <a:ext cx="822960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nl-NL" sz="4400" b="1">
                <a:solidFill>
                  <a:schemeClr val="tx2"/>
                </a:solidFill>
                <a:latin typeface="Calibri" pitchFamily="34" charset="0"/>
              </a:rPr>
              <a:t>MT-1 </a:t>
            </a:r>
            <a:r>
              <a:rPr lang="ru-RU" sz="4400" b="1">
                <a:solidFill>
                  <a:schemeClr val="tx2"/>
                </a:solidFill>
              </a:rPr>
              <a:t>пинцет</a:t>
            </a:r>
            <a:endParaRPr lang="nl-NL" sz="44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7" name="Afbeelding 25" descr="FO Microscop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51075" y="1098550"/>
            <a:ext cx="4554538" cy="455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78" name="Picture 2" descr="c:\Users\segersg\Documents\ripley\CD\catalogus\images\LC Adapt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1788" y="4868863"/>
            <a:ext cx="1919287" cy="102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85750" y="2000250"/>
            <a:ext cx="3500438" cy="1168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smtClean="0">
                <a:latin typeface="Arial" charset="0"/>
                <a:cs typeface="Arial" charset="0"/>
              </a:rPr>
              <a:t>Проверка поверхности</a:t>
            </a:r>
            <a:endParaRPr lang="nl-NL" sz="2400" smtClean="0">
              <a:latin typeface="Arial" charset="0"/>
              <a:cs typeface="Arial" charset="0"/>
            </a:endParaRPr>
          </a:p>
          <a:p>
            <a:pPr>
              <a:lnSpc>
                <a:spcPct val="90000"/>
              </a:lnSpc>
            </a:pPr>
            <a:r>
              <a:rPr lang="nl-NL" sz="2400" smtClean="0">
                <a:latin typeface="Arial" charset="0"/>
                <a:cs typeface="Arial" charset="0"/>
              </a:rPr>
              <a:t>Check pigtail</a:t>
            </a:r>
          </a:p>
        </p:txBody>
      </p:sp>
      <p:sp>
        <p:nvSpPr>
          <p:cNvPr id="101380" name="Tijdelijke aanduiding voor datum 5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939135C-0EC6-40C1-8BD5-734F711CE916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101381" name="Tijdelijke aanduiding voor dianummer 7"/>
          <p:cNvSpPr>
            <a:spLocks noGrp="1"/>
          </p:cNvSpPr>
          <p:nvPr>
            <p:ph type="sldNum" sz="quarter" idx="16"/>
          </p:nvPr>
        </p:nvSpPr>
        <p:spPr bwMode="auto">
          <a:xfrm>
            <a:off x="6553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3D54C9A5-2F41-42A2-AEE4-20D4999C9B5D}" type="slidenum">
              <a:rPr lang="nl-NL">
                <a:cs typeface="Arial" charset="0"/>
              </a:rPr>
              <a:pPr/>
              <a:t>43</a:t>
            </a:fld>
            <a:endParaRPr lang="nl-NL">
              <a:cs typeface="Arial" charset="0"/>
            </a:endParaRPr>
          </a:p>
        </p:txBody>
      </p:sp>
      <p:sp>
        <p:nvSpPr>
          <p:cNvPr id="101382" name="Text Box 7"/>
          <p:cNvSpPr txBox="1">
            <a:spLocks noChangeArrowheads="1"/>
          </p:cNvSpPr>
          <p:nvPr/>
        </p:nvSpPr>
        <p:spPr bwMode="auto">
          <a:xfrm>
            <a:off x="7092950" y="1773238"/>
            <a:ext cx="1511300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b="1"/>
              <a:t>FMIM 200x</a:t>
            </a:r>
          </a:p>
          <a:p>
            <a:pPr>
              <a:spcBef>
                <a:spcPct val="50000"/>
              </a:spcBef>
            </a:pPr>
            <a:r>
              <a:rPr lang="nl-NL" b="1"/>
              <a:t>FMIM 400x</a:t>
            </a:r>
          </a:p>
        </p:txBody>
      </p:sp>
      <p:grpSp>
        <p:nvGrpSpPr>
          <p:cNvPr id="9" name="Group 10"/>
          <p:cNvGrpSpPr>
            <a:grpSpLocks/>
          </p:cNvGrpSpPr>
          <p:nvPr/>
        </p:nvGrpSpPr>
        <p:grpSpPr bwMode="auto">
          <a:xfrm>
            <a:off x="5795963" y="2997200"/>
            <a:ext cx="3348037" cy="1425575"/>
            <a:chOff x="3651" y="1888"/>
            <a:chExt cx="2109" cy="898"/>
          </a:xfrm>
        </p:grpSpPr>
        <p:pic>
          <p:nvPicPr>
            <p:cNvPr id="101394" name="Picture 11" descr="microscope view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696" y="2024"/>
              <a:ext cx="1902" cy="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1395" name="Text Box 12"/>
            <p:cNvSpPr txBox="1">
              <a:spLocks noChangeArrowheads="1"/>
            </p:cNvSpPr>
            <p:nvPr/>
          </p:nvSpPr>
          <p:spPr bwMode="auto">
            <a:xfrm>
              <a:off x="4649" y="1888"/>
              <a:ext cx="111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000"/>
                <a:t>Прямое </a:t>
              </a:r>
              <a:r>
                <a:rPr lang="nl-NL" sz="1000"/>
                <a:t> </a:t>
              </a:r>
              <a:r>
                <a:rPr lang="ru-RU" sz="1000"/>
                <a:t>освещение</a:t>
              </a:r>
              <a:endParaRPr lang="nl-NL" sz="1000"/>
            </a:p>
          </p:txBody>
        </p:sp>
        <p:sp>
          <p:nvSpPr>
            <p:cNvPr id="101396" name="Text Box 13"/>
            <p:cNvSpPr txBox="1">
              <a:spLocks noChangeArrowheads="1"/>
            </p:cNvSpPr>
            <p:nvPr/>
          </p:nvSpPr>
          <p:spPr bwMode="auto">
            <a:xfrm>
              <a:off x="3651" y="1888"/>
              <a:ext cx="111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000"/>
                <a:t>Наклонное освещение</a:t>
              </a:r>
              <a:endParaRPr lang="nl-NL" sz="1000"/>
            </a:p>
          </p:txBody>
        </p:sp>
      </p:grpSp>
      <p:grpSp>
        <p:nvGrpSpPr>
          <p:cNvPr id="13" name="Group 14"/>
          <p:cNvGrpSpPr>
            <a:grpSpLocks/>
          </p:cNvGrpSpPr>
          <p:nvPr/>
        </p:nvGrpSpPr>
        <p:grpSpPr bwMode="auto">
          <a:xfrm>
            <a:off x="8459788" y="1916113"/>
            <a:ext cx="0" cy="1079500"/>
            <a:chOff x="5329" y="1253"/>
            <a:chExt cx="0" cy="680"/>
          </a:xfrm>
        </p:grpSpPr>
        <p:sp>
          <p:nvSpPr>
            <p:cNvPr id="101392" name="Line 15"/>
            <p:cNvSpPr>
              <a:spLocks noChangeShapeType="1"/>
            </p:cNvSpPr>
            <p:nvPr/>
          </p:nvSpPr>
          <p:spPr bwMode="auto">
            <a:xfrm>
              <a:off x="5329" y="1570"/>
              <a:ext cx="0" cy="363"/>
            </a:xfrm>
            <a:prstGeom prst="line">
              <a:avLst/>
            </a:prstGeom>
            <a:noFill/>
            <a:ln w="44450" cap="rnd">
              <a:solidFill>
                <a:srgbClr val="FF0000"/>
              </a:solidFill>
              <a:prstDash val="sysDot"/>
              <a:round/>
              <a:headEnd/>
              <a:tailEnd type="stealth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393" name="Line 16"/>
            <p:cNvSpPr>
              <a:spLocks noChangeShapeType="1"/>
            </p:cNvSpPr>
            <p:nvPr/>
          </p:nvSpPr>
          <p:spPr bwMode="auto">
            <a:xfrm>
              <a:off x="5329" y="1253"/>
              <a:ext cx="0" cy="272"/>
            </a:xfrm>
            <a:prstGeom prst="line">
              <a:avLst/>
            </a:prstGeom>
            <a:noFill/>
            <a:ln w="44450" cap="rnd">
              <a:solidFill>
                <a:srgbClr val="FF0000"/>
              </a:solidFill>
              <a:prstDash val="sysDot"/>
              <a:round/>
              <a:headEnd type="diamond" w="med" len="med"/>
              <a:tailEnd type="diamond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" name="Ovaal 17"/>
          <p:cNvSpPr/>
          <p:nvPr/>
        </p:nvSpPr>
        <p:spPr>
          <a:xfrm>
            <a:off x="4429125" y="2714625"/>
            <a:ext cx="71438" cy="7143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/>
          </a:p>
        </p:txBody>
      </p:sp>
      <p:sp>
        <p:nvSpPr>
          <p:cNvPr id="101386" name="Tekstvak 18"/>
          <p:cNvSpPr txBox="1">
            <a:spLocks noChangeArrowheads="1"/>
          </p:cNvSpPr>
          <p:nvPr/>
        </p:nvSpPr>
        <p:spPr bwMode="auto">
          <a:xfrm>
            <a:off x="484188" y="4056063"/>
            <a:ext cx="1571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Адаптер </a:t>
            </a:r>
            <a:r>
              <a:rPr lang="nl-NL"/>
              <a:t>LC </a:t>
            </a:r>
          </a:p>
        </p:txBody>
      </p:sp>
      <p:sp>
        <p:nvSpPr>
          <p:cNvPr id="101387" name="Tekstvak 20"/>
          <p:cNvSpPr txBox="1">
            <a:spLocks noChangeArrowheads="1"/>
          </p:cNvSpPr>
          <p:nvPr/>
        </p:nvSpPr>
        <p:spPr bwMode="auto">
          <a:xfrm>
            <a:off x="3429000" y="1428750"/>
            <a:ext cx="15716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Настройка фокуса</a:t>
            </a:r>
            <a:endParaRPr lang="nl-NL"/>
          </a:p>
        </p:txBody>
      </p:sp>
      <p:cxnSp>
        <p:nvCxnSpPr>
          <p:cNvPr id="19" name="Rechte verbindingslijn met pijl 22"/>
          <p:cNvCxnSpPr/>
          <p:nvPr/>
        </p:nvCxnSpPr>
        <p:spPr>
          <a:xfrm>
            <a:off x="4857750" y="1643063"/>
            <a:ext cx="500063" cy="285750"/>
          </a:xfrm>
          <a:prstGeom prst="straightConnector1">
            <a:avLst/>
          </a:prstGeom>
          <a:ln w="28575">
            <a:solidFill>
              <a:srgbClr val="FF0000"/>
            </a:solidFill>
            <a:prstDash val="sysDot"/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389" name="Tekstvak 23"/>
          <p:cNvSpPr txBox="1">
            <a:spLocks noChangeArrowheads="1"/>
          </p:cNvSpPr>
          <p:nvPr/>
        </p:nvSpPr>
        <p:spPr bwMode="auto">
          <a:xfrm>
            <a:off x="3500438" y="2286000"/>
            <a:ext cx="15716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Источник света</a:t>
            </a:r>
            <a:endParaRPr lang="nl-NL"/>
          </a:p>
        </p:txBody>
      </p:sp>
      <p:sp>
        <p:nvSpPr>
          <p:cNvPr id="101390" name="Rectangle 2"/>
          <p:cNvSpPr txBox="1">
            <a:spLocks noChangeArrowheads="1"/>
          </p:cNvSpPr>
          <p:nvPr/>
        </p:nvSpPr>
        <p:spPr bwMode="auto">
          <a:xfrm>
            <a:off x="134938" y="-23813"/>
            <a:ext cx="6958012" cy="99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b="1">
                <a:solidFill>
                  <a:schemeClr val="bg1"/>
                </a:solidFill>
              </a:rPr>
              <a:t>Проверка качества разъемов</a:t>
            </a:r>
            <a:endParaRPr lang="nl-NL" sz="3200" b="1">
              <a:solidFill>
                <a:schemeClr val="bg1"/>
              </a:solidFill>
            </a:endParaRPr>
          </a:p>
        </p:txBody>
      </p:sp>
      <p:sp>
        <p:nvSpPr>
          <p:cNvPr id="22" name="Zevenhoek 24"/>
          <p:cNvSpPr/>
          <p:nvPr/>
        </p:nvSpPr>
        <p:spPr>
          <a:xfrm>
            <a:off x="288925" y="995363"/>
            <a:ext cx="720725" cy="647700"/>
          </a:xfrm>
          <a:prstGeom prst="heptagon">
            <a:avLst/>
          </a:prstGeom>
          <a:solidFill>
            <a:schemeClr val="bg1"/>
          </a:solidFill>
          <a:ln w="381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5" name="Afbeelding 12" descr="FOV_FL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525" y="3940175"/>
            <a:ext cx="3122613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26" name="Afbeelding 22" descr="FOV_FL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657423">
            <a:off x="2960688" y="1976438"/>
            <a:ext cx="628650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27" name="Afbeelding 13" descr="fo-vfl-adapter-lc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5" y="4286250"/>
            <a:ext cx="2286000" cy="149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28" name="Rectangle 2"/>
          <p:cNvSpPr txBox="1">
            <a:spLocks noChangeArrowheads="1"/>
          </p:cNvSpPr>
          <p:nvPr/>
        </p:nvSpPr>
        <p:spPr bwMode="auto">
          <a:xfrm>
            <a:off x="395288" y="0"/>
            <a:ext cx="64801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4000" b="1">
                <a:solidFill>
                  <a:schemeClr val="bg1"/>
                </a:solidFill>
                <a:cs typeface="Microsoft Sans Serif" pitchFamily="34" charset="0"/>
              </a:rPr>
              <a:t>Волоконный тестер</a:t>
            </a:r>
            <a:endParaRPr lang="nl-NL" sz="4000" b="1">
              <a:solidFill>
                <a:schemeClr val="bg1"/>
              </a:solidFill>
              <a:cs typeface="Microsoft Sans Serif" pitchFamily="34" charset="0"/>
            </a:endParaRPr>
          </a:p>
        </p:txBody>
      </p:sp>
      <p:sp>
        <p:nvSpPr>
          <p:cNvPr id="10342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96850" y="1187450"/>
            <a:ext cx="6000750" cy="4525963"/>
          </a:xfrm>
        </p:spPr>
        <p:txBody>
          <a:bodyPr/>
          <a:lstStyle/>
          <a:p>
            <a:r>
              <a:rPr lang="ru-RU" sz="2000" smtClean="0">
                <a:latin typeface="Arial" charset="0"/>
                <a:cs typeface="Arial" charset="0"/>
              </a:rPr>
              <a:t>Проверка оптических линий</a:t>
            </a:r>
            <a:endParaRPr lang="nl-NL" sz="2000" smtClean="0">
              <a:latin typeface="Arial" charset="0"/>
              <a:cs typeface="Arial" charset="0"/>
            </a:endParaRPr>
          </a:p>
          <a:p>
            <a:r>
              <a:rPr lang="ru-RU" sz="2000" smtClean="0">
                <a:latin typeface="Arial" charset="0"/>
                <a:cs typeface="Arial" charset="0"/>
              </a:rPr>
              <a:t>Обнаруживает</a:t>
            </a:r>
            <a:r>
              <a:rPr lang="nl-NL" sz="2000" smtClean="0">
                <a:latin typeface="Arial" charset="0"/>
                <a:cs typeface="Arial" charset="0"/>
              </a:rPr>
              <a:t> </a:t>
            </a:r>
            <a:r>
              <a:rPr lang="ru-RU" sz="2000" smtClean="0">
                <a:latin typeface="Arial" charset="0"/>
                <a:cs typeface="Arial" charset="0"/>
              </a:rPr>
              <a:t>обрывы</a:t>
            </a:r>
            <a:r>
              <a:rPr lang="nl-NL" sz="2000" smtClean="0">
                <a:latin typeface="Arial" charset="0"/>
                <a:cs typeface="Arial" charset="0"/>
              </a:rPr>
              <a:t>, </a:t>
            </a:r>
            <a:r>
              <a:rPr lang="ru-RU" sz="2000" smtClean="0">
                <a:latin typeface="Arial" charset="0"/>
                <a:cs typeface="Arial" charset="0"/>
              </a:rPr>
              <a:t>утечки</a:t>
            </a:r>
            <a:r>
              <a:rPr lang="nl-NL" sz="2000" smtClean="0">
                <a:latin typeface="Arial" charset="0"/>
                <a:cs typeface="Arial" charset="0"/>
              </a:rPr>
              <a:t>, </a:t>
            </a:r>
            <a:r>
              <a:rPr lang="ru-RU" sz="2000" smtClean="0">
                <a:latin typeface="Arial" charset="0"/>
                <a:cs typeface="Arial" charset="0"/>
              </a:rPr>
              <a:t>неисправности разъемов, сварных соединений и других причин потери сигналов</a:t>
            </a:r>
            <a:r>
              <a:rPr lang="en-US" sz="2000" smtClean="0">
                <a:latin typeface="Arial" charset="0"/>
                <a:cs typeface="Arial" charset="0"/>
              </a:rPr>
              <a:t> </a:t>
            </a:r>
            <a:r>
              <a:rPr lang="ru-RU" sz="2000" smtClean="0">
                <a:latin typeface="Arial" charset="0"/>
                <a:cs typeface="Arial" charset="0"/>
              </a:rPr>
              <a:t> </a:t>
            </a:r>
            <a:endParaRPr lang="en-US" sz="2800" smtClean="0">
              <a:latin typeface="Arial" charset="0"/>
              <a:cs typeface="Arial" charset="0"/>
            </a:endParaRPr>
          </a:p>
          <a:p>
            <a:r>
              <a:rPr lang="en-US" sz="2000" smtClean="0">
                <a:latin typeface="Arial" charset="0"/>
                <a:cs typeface="Arial" charset="0"/>
              </a:rPr>
              <a:t>0,5 </a:t>
            </a:r>
            <a:r>
              <a:rPr lang="ru-RU" sz="2000" smtClean="0">
                <a:latin typeface="Arial" charset="0"/>
                <a:cs typeface="Arial" charset="0"/>
              </a:rPr>
              <a:t>мВт</a:t>
            </a:r>
            <a:r>
              <a:rPr lang="en-US" sz="2000" smtClean="0">
                <a:latin typeface="Arial" charset="0"/>
                <a:cs typeface="Arial" charset="0"/>
              </a:rPr>
              <a:t> (-3d</a:t>
            </a:r>
            <a:r>
              <a:rPr lang="ru-RU" sz="2000" smtClean="0">
                <a:latin typeface="Arial" charset="0"/>
                <a:cs typeface="Arial" charset="0"/>
              </a:rPr>
              <a:t>дБм</a:t>
            </a:r>
            <a:r>
              <a:rPr lang="en-US" sz="2000" smtClean="0">
                <a:latin typeface="Arial" charset="0"/>
                <a:cs typeface="Arial" charset="0"/>
              </a:rPr>
              <a:t>) </a:t>
            </a:r>
            <a:r>
              <a:rPr lang="ru-RU" sz="2000" smtClean="0">
                <a:latin typeface="Arial" charset="0"/>
                <a:cs typeface="Arial" charset="0"/>
              </a:rPr>
              <a:t>мощность</a:t>
            </a:r>
            <a:endParaRPr lang="en-US" sz="2000" smtClean="0">
              <a:latin typeface="Arial" charset="0"/>
              <a:cs typeface="Arial" charset="0"/>
            </a:endParaRPr>
          </a:p>
          <a:p>
            <a:r>
              <a:rPr lang="ru-RU" sz="2000" smtClean="0">
                <a:latin typeface="Arial" charset="0"/>
                <a:cs typeface="Arial" charset="0"/>
              </a:rPr>
              <a:t>Красный цвет лазера</a:t>
            </a:r>
            <a:r>
              <a:rPr lang="en-US" sz="2000" smtClean="0">
                <a:latin typeface="Arial" charset="0"/>
                <a:cs typeface="Arial" charset="0"/>
              </a:rPr>
              <a:t> : 650 </a:t>
            </a:r>
            <a:r>
              <a:rPr lang="ru-RU" sz="2000" smtClean="0">
                <a:latin typeface="Arial" charset="0"/>
                <a:cs typeface="Arial" charset="0"/>
              </a:rPr>
              <a:t>нм</a:t>
            </a:r>
            <a:endParaRPr lang="en-US" sz="2000" smtClean="0">
              <a:latin typeface="Arial" charset="0"/>
              <a:cs typeface="Arial" charset="0"/>
            </a:endParaRPr>
          </a:p>
          <a:p>
            <a:r>
              <a:rPr lang="ru-RU" sz="2000" smtClean="0">
                <a:latin typeface="Arial" charset="0"/>
                <a:cs typeface="Arial" charset="0"/>
              </a:rPr>
              <a:t>Расстояние</a:t>
            </a:r>
            <a:r>
              <a:rPr lang="en-US" sz="2000" smtClean="0">
                <a:latin typeface="Arial" charset="0"/>
                <a:cs typeface="Arial" charset="0"/>
              </a:rPr>
              <a:t>: 5-7 </a:t>
            </a:r>
            <a:r>
              <a:rPr lang="ru-RU" sz="2000" smtClean="0">
                <a:latin typeface="Arial" charset="0"/>
                <a:cs typeface="Arial" charset="0"/>
              </a:rPr>
              <a:t>км</a:t>
            </a:r>
            <a:endParaRPr lang="en-US" sz="2000" smtClean="0">
              <a:latin typeface="Arial" charset="0"/>
              <a:cs typeface="Arial" charset="0"/>
            </a:endParaRPr>
          </a:p>
          <a:p>
            <a:r>
              <a:rPr lang="ru-RU" sz="2000" smtClean="0">
                <a:latin typeface="Arial" charset="0"/>
                <a:cs typeface="Arial" charset="0"/>
              </a:rPr>
              <a:t>Адаптер </a:t>
            </a:r>
            <a:r>
              <a:rPr lang="nl-NL" sz="2000" smtClean="0">
                <a:latin typeface="Arial" charset="0"/>
                <a:cs typeface="Arial" charset="0"/>
              </a:rPr>
              <a:t>LC </a:t>
            </a:r>
            <a:r>
              <a:rPr lang="ru-RU" sz="2000" smtClean="0">
                <a:latin typeface="Arial" charset="0"/>
                <a:cs typeface="Arial" charset="0"/>
              </a:rPr>
              <a:t>включен в стандартный комплект</a:t>
            </a:r>
            <a:endParaRPr lang="nl-NL" sz="2000" smtClean="0">
              <a:latin typeface="Arial" charset="0"/>
              <a:cs typeface="Arial" charset="0"/>
            </a:endParaRPr>
          </a:p>
          <a:p>
            <a:endParaRPr lang="nl-NL" sz="2000" smtClean="0">
              <a:latin typeface="Arial" charset="0"/>
              <a:cs typeface="Arial" charset="0"/>
            </a:endParaRPr>
          </a:p>
          <a:p>
            <a:endParaRPr lang="nl-NL" sz="2800" smtClean="0">
              <a:latin typeface="Arial" charset="0"/>
              <a:cs typeface="Arial" charset="0"/>
            </a:endParaRPr>
          </a:p>
        </p:txBody>
      </p:sp>
      <p:sp>
        <p:nvSpPr>
          <p:cNvPr id="103430" name="Tijdelijke aanduiding voor datum 5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6EF842D-5ADC-4037-AE43-052A5C43819C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103431" name="Tijdelijke aanduiding voor dianummer 7"/>
          <p:cNvSpPr>
            <a:spLocks noGrp="1"/>
          </p:cNvSpPr>
          <p:nvPr>
            <p:ph type="sldNum" sz="quarter" idx="16"/>
          </p:nvPr>
        </p:nvSpPr>
        <p:spPr bwMode="auto">
          <a:xfrm>
            <a:off x="6875463" y="63817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B5318903-8080-494F-A5C6-966C6C31D7D1}" type="slidenum">
              <a:rPr lang="nl-NL">
                <a:cs typeface="Arial" charset="0"/>
              </a:rPr>
              <a:pPr/>
              <a:t>44</a:t>
            </a:fld>
            <a:endParaRPr lang="nl-NL">
              <a:cs typeface="Arial" charset="0"/>
            </a:endParaRPr>
          </a:p>
        </p:txBody>
      </p:sp>
      <p:cxnSp>
        <p:nvCxnSpPr>
          <p:cNvPr id="10" name="Rechte verbindingslijn 24"/>
          <p:cNvCxnSpPr/>
          <p:nvPr/>
        </p:nvCxnSpPr>
        <p:spPr bwMode="auto">
          <a:xfrm rot="5400000">
            <a:off x="2714626" y="4849341"/>
            <a:ext cx="1285878" cy="1285881"/>
          </a:xfrm>
          <a:prstGeom prst="line">
            <a:avLst/>
          </a:prstGeom>
          <a:ln w="69850" cap="rnd" cmpd="sng">
            <a:solidFill>
              <a:srgbClr val="FF0000">
                <a:alpha val="65000"/>
              </a:srgb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20399984" rev="0"/>
            </a:camera>
            <a:lightRig rig="freezing" dir="t"/>
          </a:scene3d>
          <a:sp3d extrusionH="76200" prstMaterial="metal">
            <a:extrusionClr>
              <a:srgbClr val="FF0000"/>
            </a:extrusion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433" name="Tekstvak 20"/>
          <p:cNvSpPr txBox="1">
            <a:spLocks noChangeArrowheads="1"/>
          </p:cNvSpPr>
          <p:nvPr/>
        </p:nvSpPr>
        <p:spPr bwMode="auto">
          <a:xfrm>
            <a:off x="6215063" y="3573463"/>
            <a:ext cx="2428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Удобный чехол</a:t>
            </a:r>
            <a:endParaRPr lang="nl-NL"/>
          </a:p>
        </p:txBody>
      </p:sp>
      <p:sp>
        <p:nvSpPr>
          <p:cNvPr id="103434" name="Tekstvak 27"/>
          <p:cNvSpPr txBox="1">
            <a:spLocks noChangeArrowheads="1"/>
          </p:cNvSpPr>
          <p:nvPr/>
        </p:nvSpPr>
        <p:spPr bwMode="auto">
          <a:xfrm>
            <a:off x="571500" y="5786438"/>
            <a:ext cx="15001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Адаптер </a:t>
            </a:r>
            <a:r>
              <a:rPr lang="nl-NL"/>
              <a:t>LC </a:t>
            </a:r>
            <a:r>
              <a:rPr lang="ru-RU"/>
              <a:t> </a:t>
            </a:r>
            <a:endParaRPr lang="nl-NL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Tijdelijke aanduiding voor datum 1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E3055A2-D87C-4E10-86E5-2E67B44BA944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105474" name="Tijdelijke aanduiding voor dianummer 3"/>
          <p:cNvSpPr>
            <a:spLocks noGrp="1"/>
          </p:cNvSpPr>
          <p:nvPr>
            <p:ph type="sldNum" sz="quarter" idx="16"/>
          </p:nvPr>
        </p:nvSpPr>
        <p:spPr bwMode="auto">
          <a:xfrm>
            <a:off x="6745288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</a:t>
            </a:r>
            <a:fld id="{54F5FC97-F1ED-421D-82C0-81EFF2AF54FC}" type="slidenum">
              <a:rPr lang="nl-NL">
                <a:cs typeface="Arial" charset="0"/>
              </a:rPr>
              <a:pPr/>
              <a:t>45</a:t>
            </a:fld>
            <a:endParaRPr lang="nl-NL">
              <a:cs typeface="Arial" charset="0"/>
            </a:endParaRPr>
          </a:p>
        </p:txBody>
      </p: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755650" y="3213100"/>
            <a:ext cx="7561263" cy="1079500"/>
            <a:chOff x="476" y="2024"/>
            <a:chExt cx="4763" cy="680"/>
          </a:xfrm>
        </p:grpSpPr>
        <p:grpSp>
          <p:nvGrpSpPr>
            <p:cNvPr id="105505" name="Group 3"/>
            <p:cNvGrpSpPr>
              <a:grpSpLocks/>
            </p:cNvGrpSpPr>
            <p:nvPr/>
          </p:nvGrpSpPr>
          <p:grpSpPr bwMode="auto">
            <a:xfrm>
              <a:off x="476" y="2024"/>
              <a:ext cx="1406" cy="680"/>
              <a:chOff x="295" y="2024"/>
              <a:chExt cx="1587" cy="680"/>
            </a:xfrm>
          </p:grpSpPr>
          <p:sp>
            <p:nvSpPr>
              <p:cNvPr id="105510" name="Oval 4"/>
              <p:cNvSpPr>
                <a:spLocks noChangeArrowheads="1"/>
              </p:cNvSpPr>
              <p:nvPr/>
            </p:nvSpPr>
            <p:spPr bwMode="auto">
              <a:xfrm>
                <a:off x="295" y="2024"/>
                <a:ext cx="116" cy="680"/>
              </a:xfrm>
              <a:prstGeom prst="ellipse">
                <a:avLst/>
              </a:prstGeom>
              <a:solidFill>
                <a:schemeClr val="accent1"/>
              </a:solidFill>
              <a:ln w="889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5511" name="Rectangle 5"/>
              <p:cNvSpPr>
                <a:spLocks noChangeArrowheads="1"/>
              </p:cNvSpPr>
              <p:nvPr/>
            </p:nvSpPr>
            <p:spPr bwMode="auto">
              <a:xfrm>
                <a:off x="345" y="2024"/>
                <a:ext cx="1396" cy="680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5512" name="Oval 6"/>
              <p:cNvSpPr>
                <a:spLocks noChangeArrowheads="1"/>
              </p:cNvSpPr>
              <p:nvPr/>
            </p:nvSpPr>
            <p:spPr bwMode="auto">
              <a:xfrm>
                <a:off x="1610" y="2024"/>
                <a:ext cx="272" cy="680"/>
              </a:xfrm>
              <a:prstGeom prst="ellipse">
                <a:avLst/>
              </a:prstGeom>
              <a:solidFill>
                <a:srgbClr val="FFFF99"/>
              </a:solidFill>
              <a:ln w="730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05506" name="Group 7"/>
            <p:cNvGrpSpPr>
              <a:grpSpLocks/>
            </p:cNvGrpSpPr>
            <p:nvPr/>
          </p:nvGrpSpPr>
          <p:grpSpPr bwMode="auto">
            <a:xfrm>
              <a:off x="3107" y="2024"/>
              <a:ext cx="2132" cy="680"/>
              <a:chOff x="3334" y="1888"/>
              <a:chExt cx="2132" cy="680"/>
            </a:xfrm>
          </p:grpSpPr>
          <p:sp>
            <p:nvSpPr>
              <p:cNvPr id="105507" name="Oval 8"/>
              <p:cNvSpPr>
                <a:spLocks noChangeArrowheads="1"/>
              </p:cNvSpPr>
              <p:nvPr/>
            </p:nvSpPr>
            <p:spPr bwMode="auto">
              <a:xfrm>
                <a:off x="3334" y="1888"/>
                <a:ext cx="166" cy="680"/>
              </a:xfrm>
              <a:prstGeom prst="ellipse">
                <a:avLst/>
              </a:prstGeom>
              <a:solidFill>
                <a:schemeClr val="accent1"/>
              </a:solidFill>
              <a:ln w="889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5508" name="Rectangle 9"/>
              <p:cNvSpPr>
                <a:spLocks noChangeArrowheads="1"/>
              </p:cNvSpPr>
              <p:nvPr/>
            </p:nvSpPr>
            <p:spPr bwMode="auto">
              <a:xfrm>
                <a:off x="3405" y="1888"/>
                <a:ext cx="1990" cy="680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5509" name="Oval 10"/>
              <p:cNvSpPr>
                <a:spLocks noChangeArrowheads="1"/>
              </p:cNvSpPr>
              <p:nvPr/>
            </p:nvSpPr>
            <p:spPr bwMode="auto">
              <a:xfrm>
                <a:off x="5148" y="1888"/>
                <a:ext cx="318" cy="680"/>
              </a:xfrm>
              <a:prstGeom prst="ellipse">
                <a:avLst/>
              </a:prstGeom>
              <a:solidFill>
                <a:srgbClr val="FFFF99"/>
              </a:solidFill>
              <a:ln w="730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105476" name="Group 11"/>
          <p:cNvGrpSpPr>
            <a:grpSpLocks/>
          </p:cNvGrpSpPr>
          <p:nvPr/>
        </p:nvGrpSpPr>
        <p:grpSpPr bwMode="auto">
          <a:xfrm>
            <a:off x="900113" y="1125538"/>
            <a:ext cx="7489825" cy="1079500"/>
            <a:chOff x="884" y="1117"/>
            <a:chExt cx="4082" cy="680"/>
          </a:xfrm>
        </p:grpSpPr>
        <p:sp>
          <p:nvSpPr>
            <p:cNvPr id="105502" name="Oval 12"/>
            <p:cNvSpPr>
              <a:spLocks noChangeArrowheads="1"/>
            </p:cNvSpPr>
            <p:nvPr/>
          </p:nvSpPr>
          <p:spPr bwMode="auto">
            <a:xfrm>
              <a:off x="884" y="1117"/>
              <a:ext cx="317" cy="680"/>
            </a:xfrm>
            <a:prstGeom prst="ellipse">
              <a:avLst/>
            </a:prstGeom>
            <a:solidFill>
              <a:schemeClr val="accent1"/>
            </a:solidFill>
            <a:ln w="889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503" name="Rectangle 13"/>
            <p:cNvSpPr>
              <a:spLocks noChangeArrowheads="1"/>
            </p:cNvSpPr>
            <p:nvPr/>
          </p:nvSpPr>
          <p:spPr bwMode="auto">
            <a:xfrm>
              <a:off x="1020" y="1117"/>
              <a:ext cx="3810" cy="68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504" name="Oval 14"/>
            <p:cNvSpPr>
              <a:spLocks noChangeArrowheads="1"/>
            </p:cNvSpPr>
            <p:nvPr/>
          </p:nvSpPr>
          <p:spPr bwMode="auto">
            <a:xfrm>
              <a:off x="4649" y="1117"/>
              <a:ext cx="317" cy="680"/>
            </a:xfrm>
            <a:prstGeom prst="ellipse">
              <a:avLst/>
            </a:prstGeom>
            <a:solidFill>
              <a:srgbClr val="FFFF99"/>
            </a:solidFill>
            <a:ln w="730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2484438" y="476250"/>
            <a:ext cx="0" cy="2305050"/>
            <a:chOff x="1429" y="1570"/>
            <a:chExt cx="0" cy="1452"/>
          </a:xfrm>
        </p:grpSpPr>
        <p:sp>
          <p:nvSpPr>
            <p:cNvPr id="105500" name="Line 16"/>
            <p:cNvSpPr>
              <a:spLocks noChangeShapeType="1"/>
            </p:cNvSpPr>
            <p:nvPr/>
          </p:nvSpPr>
          <p:spPr bwMode="auto">
            <a:xfrm>
              <a:off x="1429" y="1570"/>
              <a:ext cx="0" cy="409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round/>
              <a:headEnd/>
              <a:tailEnd type="stealth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501" name="Line 17"/>
            <p:cNvSpPr>
              <a:spLocks noChangeShapeType="1"/>
            </p:cNvSpPr>
            <p:nvPr/>
          </p:nvSpPr>
          <p:spPr bwMode="auto">
            <a:xfrm flipV="1">
              <a:off x="1429" y="2659"/>
              <a:ext cx="0" cy="363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round/>
              <a:headEnd/>
              <a:tailEnd type="stealth" w="lg" len="lg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" name="Group 18"/>
          <p:cNvGrpSpPr>
            <a:grpSpLocks/>
          </p:cNvGrpSpPr>
          <p:nvPr/>
        </p:nvGrpSpPr>
        <p:grpSpPr bwMode="auto">
          <a:xfrm>
            <a:off x="2411413" y="1196975"/>
            <a:ext cx="2736850" cy="936625"/>
            <a:chOff x="1519" y="709"/>
            <a:chExt cx="2042" cy="680"/>
          </a:xfrm>
        </p:grpSpPr>
        <p:sp>
          <p:nvSpPr>
            <p:cNvPr id="105498" name="Line 19"/>
            <p:cNvSpPr>
              <a:spLocks noChangeShapeType="1"/>
            </p:cNvSpPr>
            <p:nvPr/>
          </p:nvSpPr>
          <p:spPr bwMode="auto">
            <a:xfrm>
              <a:off x="1519" y="709"/>
              <a:ext cx="1996" cy="0"/>
            </a:xfrm>
            <a:prstGeom prst="line">
              <a:avLst/>
            </a:prstGeom>
            <a:noFill/>
            <a:ln w="730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499" name="Line 20"/>
            <p:cNvSpPr>
              <a:spLocks noChangeShapeType="1"/>
            </p:cNvSpPr>
            <p:nvPr/>
          </p:nvSpPr>
          <p:spPr bwMode="auto">
            <a:xfrm>
              <a:off x="1565" y="1389"/>
              <a:ext cx="1996" cy="0"/>
            </a:xfrm>
            <a:prstGeom prst="line">
              <a:avLst/>
            </a:prstGeom>
            <a:noFill/>
            <a:ln w="730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" name="Group 21"/>
          <p:cNvGrpSpPr>
            <a:grpSpLocks/>
          </p:cNvGrpSpPr>
          <p:nvPr/>
        </p:nvGrpSpPr>
        <p:grpSpPr bwMode="auto">
          <a:xfrm>
            <a:off x="2700338" y="3573463"/>
            <a:ext cx="2232025" cy="431800"/>
            <a:chOff x="1701" y="2251"/>
            <a:chExt cx="1859" cy="272"/>
          </a:xfrm>
        </p:grpSpPr>
        <p:sp>
          <p:nvSpPr>
            <p:cNvPr id="105495" name="Line 22"/>
            <p:cNvSpPr>
              <a:spLocks noChangeShapeType="1"/>
            </p:cNvSpPr>
            <p:nvPr/>
          </p:nvSpPr>
          <p:spPr bwMode="auto">
            <a:xfrm>
              <a:off x="1755" y="2251"/>
              <a:ext cx="1805" cy="0"/>
            </a:xfrm>
            <a:prstGeom prst="line">
              <a:avLst/>
            </a:prstGeom>
            <a:noFill/>
            <a:ln w="666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496" name="Line 23"/>
            <p:cNvSpPr>
              <a:spLocks noChangeShapeType="1"/>
            </p:cNvSpPr>
            <p:nvPr/>
          </p:nvSpPr>
          <p:spPr bwMode="auto">
            <a:xfrm>
              <a:off x="1701" y="2387"/>
              <a:ext cx="1859" cy="0"/>
            </a:xfrm>
            <a:prstGeom prst="line">
              <a:avLst/>
            </a:prstGeom>
            <a:noFill/>
            <a:ln w="6667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497" name="Line 24"/>
            <p:cNvSpPr>
              <a:spLocks noChangeShapeType="1"/>
            </p:cNvSpPr>
            <p:nvPr/>
          </p:nvSpPr>
          <p:spPr bwMode="auto">
            <a:xfrm>
              <a:off x="1755" y="2523"/>
              <a:ext cx="1805" cy="0"/>
            </a:xfrm>
            <a:prstGeom prst="line">
              <a:avLst/>
            </a:prstGeom>
            <a:noFill/>
            <a:ln w="666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7" name="Group 25"/>
          <p:cNvGrpSpPr>
            <a:grpSpLocks/>
          </p:cNvGrpSpPr>
          <p:nvPr/>
        </p:nvGrpSpPr>
        <p:grpSpPr bwMode="auto">
          <a:xfrm>
            <a:off x="755650" y="4508500"/>
            <a:ext cx="7561263" cy="1439863"/>
            <a:chOff x="476" y="2840"/>
            <a:chExt cx="4763" cy="907"/>
          </a:xfrm>
        </p:grpSpPr>
        <p:sp>
          <p:nvSpPr>
            <p:cNvPr id="105485" name="Oval 26"/>
            <p:cNvSpPr>
              <a:spLocks noChangeArrowheads="1"/>
            </p:cNvSpPr>
            <p:nvPr/>
          </p:nvSpPr>
          <p:spPr bwMode="auto">
            <a:xfrm>
              <a:off x="476" y="3067"/>
              <a:ext cx="103" cy="680"/>
            </a:xfrm>
            <a:prstGeom prst="ellipse">
              <a:avLst/>
            </a:prstGeom>
            <a:solidFill>
              <a:schemeClr val="accent1"/>
            </a:solidFill>
            <a:ln w="889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86" name="Rectangle 27"/>
            <p:cNvSpPr>
              <a:spLocks noChangeArrowheads="1"/>
            </p:cNvSpPr>
            <p:nvPr/>
          </p:nvSpPr>
          <p:spPr bwMode="auto">
            <a:xfrm>
              <a:off x="520" y="3067"/>
              <a:ext cx="1237" cy="68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87" name="Oval 28"/>
            <p:cNvSpPr>
              <a:spLocks noChangeArrowheads="1"/>
            </p:cNvSpPr>
            <p:nvPr/>
          </p:nvSpPr>
          <p:spPr bwMode="auto">
            <a:xfrm>
              <a:off x="1641" y="3067"/>
              <a:ext cx="241" cy="680"/>
            </a:xfrm>
            <a:prstGeom prst="ellipse">
              <a:avLst/>
            </a:prstGeom>
            <a:solidFill>
              <a:srgbClr val="FFFF99"/>
            </a:solidFill>
            <a:ln w="730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88" name="Oval 29"/>
            <p:cNvSpPr>
              <a:spLocks noChangeArrowheads="1"/>
            </p:cNvSpPr>
            <p:nvPr/>
          </p:nvSpPr>
          <p:spPr bwMode="auto">
            <a:xfrm>
              <a:off x="3107" y="3067"/>
              <a:ext cx="166" cy="680"/>
            </a:xfrm>
            <a:prstGeom prst="ellipse">
              <a:avLst/>
            </a:prstGeom>
            <a:solidFill>
              <a:schemeClr val="accent1"/>
            </a:solidFill>
            <a:ln w="889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89" name="Rectangle 30"/>
            <p:cNvSpPr>
              <a:spLocks noChangeArrowheads="1"/>
            </p:cNvSpPr>
            <p:nvPr/>
          </p:nvSpPr>
          <p:spPr bwMode="auto">
            <a:xfrm>
              <a:off x="3178" y="3067"/>
              <a:ext cx="1990" cy="68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90" name="Oval 31"/>
            <p:cNvSpPr>
              <a:spLocks noChangeArrowheads="1"/>
            </p:cNvSpPr>
            <p:nvPr/>
          </p:nvSpPr>
          <p:spPr bwMode="auto">
            <a:xfrm>
              <a:off x="4921" y="3067"/>
              <a:ext cx="318" cy="680"/>
            </a:xfrm>
            <a:prstGeom prst="ellipse">
              <a:avLst/>
            </a:prstGeom>
            <a:solidFill>
              <a:srgbClr val="FFFF99"/>
            </a:solidFill>
            <a:ln w="730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91" name="Line 32"/>
            <p:cNvSpPr>
              <a:spLocks noChangeShapeType="1"/>
            </p:cNvSpPr>
            <p:nvPr/>
          </p:nvSpPr>
          <p:spPr bwMode="auto">
            <a:xfrm>
              <a:off x="1701" y="3430"/>
              <a:ext cx="1406" cy="0"/>
            </a:xfrm>
            <a:prstGeom prst="line">
              <a:avLst/>
            </a:prstGeom>
            <a:noFill/>
            <a:ln w="6667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492" name="Line 33"/>
            <p:cNvSpPr>
              <a:spLocks noChangeShapeType="1"/>
            </p:cNvSpPr>
            <p:nvPr/>
          </p:nvSpPr>
          <p:spPr bwMode="auto">
            <a:xfrm>
              <a:off x="1742" y="3566"/>
              <a:ext cx="1365" cy="0"/>
            </a:xfrm>
            <a:prstGeom prst="line">
              <a:avLst/>
            </a:prstGeom>
            <a:noFill/>
            <a:ln w="666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493" name="Freeform 34"/>
            <p:cNvSpPr>
              <a:spLocks/>
            </p:cNvSpPr>
            <p:nvPr/>
          </p:nvSpPr>
          <p:spPr bwMode="auto">
            <a:xfrm>
              <a:off x="1746" y="2840"/>
              <a:ext cx="590" cy="454"/>
            </a:xfrm>
            <a:custGeom>
              <a:avLst/>
              <a:gdLst>
                <a:gd name="T0" fmla="*/ 0 w 590"/>
                <a:gd name="T1" fmla="*/ 454 h 454"/>
                <a:gd name="T2" fmla="*/ 499 w 590"/>
                <a:gd name="T3" fmla="*/ 318 h 454"/>
                <a:gd name="T4" fmla="*/ 544 w 590"/>
                <a:gd name="T5" fmla="*/ 0 h 454"/>
                <a:gd name="T6" fmla="*/ 0 60000 65536"/>
                <a:gd name="T7" fmla="*/ 0 60000 65536"/>
                <a:gd name="T8" fmla="*/ 0 60000 65536"/>
                <a:gd name="T9" fmla="*/ 0 w 590"/>
                <a:gd name="T10" fmla="*/ 0 h 454"/>
                <a:gd name="T11" fmla="*/ 590 w 590"/>
                <a:gd name="T12" fmla="*/ 454 h 4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90" h="454">
                  <a:moveTo>
                    <a:pt x="0" y="454"/>
                  </a:moveTo>
                  <a:cubicBezTo>
                    <a:pt x="204" y="424"/>
                    <a:pt x="408" y="394"/>
                    <a:pt x="499" y="318"/>
                  </a:cubicBezTo>
                  <a:cubicBezTo>
                    <a:pt x="590" y="242"/>
                    <a:pt x="536" y="60"/>
                    <a:pt x="544" y="0"/>
                  </a:cubicBezTo>
                </a:path>
              </a:pathLst>
            </a:custGeom>
            <a:noFill/>
            <a:ln w="666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494" name="Freeform 35"/>
            <p:cNvSpPr>
              <a:spLocks/>
            </p:cNvSpPr>
            <p:nvPr/>
          </p:nvSpPr>
          <p:spPr bwMode="auto">
            <a:xfrm>
              <a:off x="2517" y="2840"/>
              <a:ext cx="590" cy="454"/>
            </a:xfrm>
            <a:custGeom>
              <a:avLst/>
              <a:gdLst>
                <a:gd name="T0" fmla="*/ 45 w 590"/>
                <a:gd name="T1" fmla="*/ 0 h 454"/>
                <a:gd name="T2" fmla="*/ 91 w 590"/>
                <a:gd name="T3" fmla="*/ 363 h 454"/>
                <a:gd name="T4" fmla="*/ 590 w 590"/>
                <a:gd name="T5" fmla="*/ 454 h 454"/>
                <a:gd name="T6" fmla="*/ 0 60000 65536"/>
                <a:gd name="T7" fmla="*/ 0 60000 65536"/>
                <a:gd name="T8" fmla="*/ 0 60000 65536"/>
                <a:gd name="T9" fmla="*/ 0 w 590"/>
                <a:gd name="T10" fmla="*/ 0 h 454"/>
                <a:gd name="T11" fmla="*/ 590 w 590"/>
                <a:gd name="T12" fmla="*/ 454 h 4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90" h="454">
                  <a:moveTo>
                    <a:pt x="45" y="0"/>
                  </a:moveTo>
                  <a:cubicBezTo>
                    <a:pt x="22" y="143"/>
                    <a:pt x="0" y="287"/>
                    <a:pt x="91" y="363"/>
                  </a:cubicBezTo>
                  <a:cubicBezTo>
                    <a:pt x="182" y="439"/>
                    <a:pt x="515" y="446"/>
                    <a:pt x="590" y="454"/>
                  </a:cubicBezTo>
                </a:path>
              </a:pathLst>
            </a:custGeom>
            <a:noFill/>
            <a:ln w="666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8" name="Text Box 37"/>
          <p:cNvSpPr txBox="1">
            <a:spLocks noChangeArrowheads="1"/>
          </p:cNvSpPr>
          <p:nvPr/>
        </p:nvSpPr>
        <p:spPr bwMode="auto">
          <a:xfrm>
            <a:off x="34925" y="692150"/>
            <a:ext cx="62658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hlink"/>
                </a:solidFill>
              </a:rPr>
              <a:t>Шаг</a:t>
            </a:r>
            <a:r>
              <a:rPr lang="nl-NL">
                <a:solidFill>
                  <a:schemeClr val="hlink"/>
                </a:solidFill>
              </a:rPr>
              <a:t> 1:</a:t>
            </a:r>
            <a:r>
              <a:rPr lang="ru-RU"/>
              <a:t>Сделайте надрез</a:t>
            </a:r>
            <a:r>
              <a:rPr lang="nl-NL"/>
              <a:t> </a:t>
            </a:r>
            <a:r>
              <a:rPr lang="ru-RU"/>
              <a:t>в трубке</a:t>
            </a:r>
            <a:endParaRPr lang="nl-NL"/>
          </a:p>
        </p:txBody>
      </p:sp>
      <p:sp>
        <p:nvSpPr>
          <p:cNvPr id="39" name="Text Box 38"/>
          <p:cNvSpPr txBox="1">
            <a:spLocks noChangeArrowheads="1"/>
          </p:cNvSpPr>
          <p:nvPr/>
        </p:nvSpPr>
        <p:spPr bwMode="auto">
          <a:xfrm>
            <a:off x="250825" y="2708275"/>
            <a:ext cx="53292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hlink"/>
                </a:solidFill>
              </a:rPr>
              <a:t>Шаг</a:t>
            </a:r>
            <a:r>
              <a:rPr lang="nl-NL">
                <a:solidFill>
                  <a:schemeClr val="hlink"/>
                </a:solidFill>
              </a:rPr>
              <a:t> 2: </a:t>
            </a:r>
            <a:r>
              <a:rPr lang="ru-RU"/>
              <a:t>Вырежьте</a:t>
            </a:r>
            <a:r>
              <a:rPr lang="nl-NL"/>
              <a:t> </a:t>
            </a:r>
            <a:r>
              <a:rPr lang="ru-RU"/>
              <a:t>часть трубки используя</a:t>
            </a:r>
            <a:r>
              <a:rPr lang="nl-NL"/>
              <a:t> FTS</a:t>
            </a:r>
          </a:p>
        </p:txBody>
      </p:sp>
      <p:sp>
        <p:nvSpPr>
          <p:cNvPr id="40" name="Text Box 39"/>
          <p:cNvSpPr txBox="1">
            <a:spLocks noChangeArrowheads="1"/>
          </p:cNvSpPr>
          <p:nvPr/>
        </p:nvSpPr>
        <p:spPr bwMode="auto">
          <a:xfrm>
            <a:off x="323850" y="4437063"/>
            <a:ext cx="4032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hlink"/>
                </a:solidFill>
              </a:rPr>
              <a:t>Шаг</a:t>
            </a:r>
            <a:r>
              <a:rPr lang="nl-NL">
                <a:solidFill>
                  <a:schemeClr val="hlink"/>
                </a:solidFill>
              </a:rPr>
              <a:t> 3: </a:t>
            </a:r>
            <a:r>
              <a:rPr lang="ru-RU"/>
              <a:t>Вытяните необходимое волокно</a:t>
            </a:r>
            <a:r>
              <a:rPr lang="nl-NL"/>
              <a:t> </a:t>
            </a:r>
          </a:p>
        </p:txBody>
      </p:sp>
      <p:sp>
        <p:nvSpPr>
          <p:cNvPr id="105484" name="Rectangle 2"/>
          <p:cNvSpPr txBox="1">
            <a:spLocks noChangeArrowheads="1"/>
          </p:cNvSpPr>
          <p:nvPr/>
        </p:nvSpPr>
        <p:spPr bwMode="auto">
          <a:xfrm>
            <a:off x="395288" y="0"/>
            <a:ext cx="5905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3600" b="1">
                <a:solidFill>
                  <a:schemeClr val="tx2"/>
                </a:solidFill>
              </a:rPr>
              <a:t>Доступ к средней части</a:t>
            </a:r>
            <a:endParaRPr lang="nl-NL" sz="36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0.0 L 0.28351 0.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1" name="Afbeelding 9" descr="400 series Ki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0813" y="765175"/>
            <a:ext cx="3913187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2" name="Rectangle 2"/>
          <p:cNvSpPr txBox="1">
            <a:spLocks noChangeArrowheads="1"/>
          </p:cNvSpPr>
          <p:nvPr/>
        </p:nvSpPr>
        <p:spPr bwMode="auto">
          <a:xfrm>
            <a:off x="395288" y="115888"/>
            <a:ext cx="5761037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3200" b="1">
                <a:solidFill>
                  <a:schemeClr val="bg1"/>
                </a:solidFill>
                <a:cs typeface="Microsoft Sans Serif" pitchFamily="34" charset="0"/>
              </a:rPr>
              <a:t>Комплект </a:t>
            </a:r>
            <a:r>
              <a:rPr lang="nl-NL" sz="32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400 </a:t>
            </a:r>
            <a:r>
              <a:rPr lang="ru-RU" sz="3200" b="1">
                <a:solidFill>
                  <a:schemeClr val="bg1"/>
                </a:solidFill>
                <a:cs typeface="Microsoft Sans Serif" pitchFamily="34" charset="0"/>
              </a:rPr>
              <a:t>серии</a:t>
            </a:r>
            <a:endParaRPr lang="nl-NL" sz="3200" b="1">
              <a:solidFill>
                <a:schemeClr val="bg1"/>
              </a:solidFill>
              <a:cs typeface="Microsoft Sans Serif" pitchFamily="34" charset="0"/>
            </a:endParaRPr>
          </a:p>
        </p:txBody>
      </p:sp>
      <p:sp>
        <p:nvSpPr>
          <p:cNvPr id="107523" name="Tijdelijke aanduiding voor datum 4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318B88A-8D44-417B-B2BB-A8067943A476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107524" name="Tijdelijke aanduiding voor dianummer 6"/>
          <p:cNvSpPr>
            <a:spLocks noGrp="1"/>
          </p:cNvSpPr>
          <p:nvPr>
            <p:ph type="sldNum" sz="quarter" idx="16"/>
          </p:nvPr>
        </p:nvSpPr>
        <p:spPr bwMode="auto">
          <a:xfrm>
            <a:off x="6807200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2F953E15-D64D-4208-9E34-8C17E2053CD5}" type="slidenum">
              <a:rPr lang="nl-NL">
                <a:cs typeface="Arial" charset="0"/>
              </a:rPr>
              <a:pPr/>
              <a:t>46</a:t>
            </a:fld>
            <a:endParaRPr lang="nl-NL">
              <a:cs typeface="Arial" charset="0"/>
            </a:endParaRPr>
          </a:p>
        </p:txBody>
      </p:sp>
      <p:sp>
        <p:nvSpPr>
          <p:cNvPr id="107525" name="Rectangle 6"/>
          <p:cNvSpPr>
            <a:spLocks noChangeArrowheads="1"/>
          </p:cNvSpPr>
          <p:nvPr/>
        </p:nvSpPr>
        <p:spPr bwMode="auto">
          <a:xfrm>
            <a:off x="-33338" y="1341438"/>
            <a:ext cx="6840538" cy="410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/>
            <a:r>
              <a:rPr lang="ru-RU" b="1"/>
              <a:t>Полный комплект содержит 5 различных головок</a:t>
            </a:r>
            <a:r>
              <a:rPr lang="nl-NL" b="1"/>
              <a:t>:</a:t>
            </a:r>
          </a:p>
          <a:p>
            <a:pPr lvl="4">
              <a:lnSpc>
                <a:spcPct val="120000"/>
              </a:lnSpc>
              <a:buFontTx/>
              <a:buChar char="•"/>
            </a:pPr>
            <a:r>
              <a:rPr lang="ru-RU" b="1"/>
              <a:t>Размер</a:t>
            </a:r>
            <a:r>
              <a:rPr lang="nl-NL" b="1"/>
              <a:t> 1: 1.8 </a:t>
            </a:r>
            <a:r>
              <a:rPr lang="ru-RU" b="1"/>
              <a:t>мм</a:t>
            </a:r>
            <a:r>
              <a:rPr lang="nl-NL" b="1"/>
              <a:t> (1.6 – 1.8)</a:t>
            </a:r>
          </a:p>
          <a:p>
            <a:pPr lvl="4">
              <a:lnSpc>
                <a:spcPct val="120000"/>
              </a:lnSpc>
              <a:buFontTx/>
              <a:buChar char="•"/>
            </a:pPr>
            <a:r>
              <a:rPr lang="ru-RU" b="1"/>
              <a:t>Размер</a:t>
            </a:r>
            <a:r>
              <a:rPr lang="nl-NL" b="1"/>
              <a:t> 2: 2.2 </a:t>
            </a:r>
            <a:r>
              <a:rPr lang="ru-RU" b="1"/>
              <a:t>мм</a:t>
            </a:r>
            <a:r>
              <a:rPr lang="nl-NL" b="1"/>
              <a:t> (2.0 – 2.2)</a:t>
            </a:r>
          </a:p>
          <a:p>
            <a:pPr lvl="4">
              <a:lnSpc>
                <a:spcPct val="120000"/>
              </a:lnSpc>
              <a:buFontTx/>
              <a:buChar char="•"/>
            </a:pPr>
            <a:r>
              <a:rPr lang="ru-RU" b="1"/>
              <a:t>Размер</a:t>
            </a:r>
            <a:r>
              <a:rPr lang="nl-NL" b="1"/>
              <a:t> 3: 2.3 </a:t>
            </a:r>
            <a:r>
              <a:rPr lang="ru-RU" b="1"/>
              <a:t>мм</a:t>
            </a:r>
            <a:r>
              <a:rPr lang="nl-NL" b="1"/>
              <a:t> (2.3 – 2.5)</a:t>
            </a:r>
          </a:p>
          <a:p>
            <a:pPr lvl="4">
              <a:lnSpc>
                <a:spcPct val="120000"/>
              </a:lnSpc>
              <a:buFontTx/>
              <a:buChar char="•"/>
            </a:pPr>
            <a:r>
              <a:rPr lang="ru-RU" b="1"/>
              <a:t>Размер</a:t>
            </a:r>
            <a:r>
              <a:rPr lang="nl-NL" b="1"/>
              <a:t> 4: 3.0 </a:t>
            </a:r>
            <a:r>
              <a:rPr lang="ru-RU" b="1"/>
              <a:t>мм</a:t>
            </a:r>
            <a:r>
              <a:rPr lang="nl-NL" b="1"/>
              <a:t> (2.7 – 3.0)</a:t>
            </a:r>
          </a:p>
          <a:p>
            <a:pPr lvl="4">
              <a:lnSpc>
                <a:spcPct val="120000"/>
              </a:lnSpc>
              <a:buFontTx/>
              <a:buChar char="•"/>
            </a:pPr>
            <a:r>
              <a:rPr lang="ru-RU" b="1"/>
              <a:t>Размер</a:t>
            </a:r>
            <a:r>
              <a:rPr lang="nl-NL" b="1"/>
              <a:t> 5: 3.3 </a:t>
            </a:r>
            <a:r>
              <a:rPr lang="ru-RU" b="1"/>
              <a:t>мм</a:t>
            </a:r>
            <a:r>
              <a:rPr lang="nl-NL" b="1"/>
              <a:t> (3.1 – 3.3)</a:t>
            </a:r>
          </a:p>
          <a:p>
            <a:pPr lvl="4">
              <a:lnSpc>
                <a:spcPct val="120000"/>
              </a:lnSpc>
              <a:buFontTx/>
              <a:buChar char="•"/>
            </a:pPr>
            <a:endParaRPr lang="nl-NL" b="1"/>
          </a:p>
          <a:p>
            <a:pPr lvl="4">
              <a:lnSpc>
                <a:spcPct val="120000"/>
              </a:lnSpc>
            </a:pPr>
            <a:endParaRPr lang="nl-NL" b="1"/>
          </a:p>
          <a:p>
            <a:pPr>
              <a:buFontTx/>
              <a:buChar char="•"/>
            </a:pPr>
            <a:r>
              <a:rPr lang="nl-NL" b="1"/>
              <a:t> </a:t>
            </a:r>
            <a:r>
              <a:rPr lang="ru-RU" b="1"/>
              <a:t>Комплект запасных лезвий</a:t>
            </a:r>
            <a:r>
              <a:rPr lang="nl-NL" b="1"/>
              <a:t>: 80235-1 (2 </a:t>
            </a:r>
            <a:r>
              <a:rPr lang="ru-RU" b="1"/>
              <a:t>лезвия</a:t>
            </a:r>
            <a:r>
              <a:rPr lang="nl-NL" b="1"/>
              <a:t>)</a:t>
            </a:r>
          </a:p>
          <a:p>
            <a:pPr>
              <a:buFontTx/>
              <a:buChar char="•"/>
            </a:pPr>
            <a:r>
              <a:rPr lang="nl-NL" b="1"/>
              <a:t> </a:t>
            </a:r>
            <a:r>
              <a:rPr lang="ru-RU" b="1"/>
              <a:t>Разрезание трубки в средней части</a:t>
            </a:r>
            <a:endParaRPr lang="nl-NL" b="1"/>
          </a:p>
          <a:p>
            <a:pPr>
              <a:buFontTx/>
              <a:buChar char="•"/>
            </a:pPr>
            <a:r>
              <a:rPr lang="nl-NL" b="1"/>
              <a:t> </a:t>
            </a:r>
            <a:r>
              <a:rPr lang="ru-RU" b="1"/>
              <a:t>Взаимозаменяемые</a:t>
            </a:r>
            <a:r>
              <a:rPr lang="nl-NL" b="1"/>
              <a:t> </a:t>
            </a:r>
            <a:r>
              <a:rPr lang="ru-RU" b="1"/>
              <a:t>блоки головок с  индикацией цветом</a:t>
            </a:r>
            <a:endParaRPr lang="nl-NL" b="1"/>
          </a:p>
          <a:p>
            <a:pPr lvl="4">
              <a:lnSpc>
                <a:spcPct val="120000"/>
              </a:lnSpc>
            </a:pPr>
            <a:endParaRPr lang="nl-NL" b="1"/>
          </a:p>
        </p:txBody>
      </p:sp>
      <p:sp>
        <p:nvSpPr>
          <p:cNvPr id="107526" name="Line 8"/>
          <p:cNvSpPr>
            <a:spLocks noChangeShapeType="1"/>
          </p:cNvSpPr>
          <p:nvPr/>
        </p:nvSpPr>
        <p:spPr bwMode="auto">
          <a:xfrm>
            <a:off x="5508625" y="1952625"/>
            <a:ext cx="647700" cy="1585913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 type="oval" w="med" len="med"/>
            <a:tailEnd type="stealth" w="lg" len="lg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69" name="Afbeelding 7" descr="MSA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63" y="1285875"/>
            <a:ext cx="4552950" cy="38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Rechte verbindingslijn met pijl 9"/>
          <p:cNvCxnSpPr/>
          <p:nvPr/>
        </p:nvCxnSpPr>
        <p:spPr>
          <a:xfrm rot="10800000" flipV="1">
            <a:off x="5643563" y="3286125"/>
            <a:ext cx="1000125" cy="7143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Rechte verbindingslijn met pijl 10"/>
          <p:cNvCxnSpPr>
            <a:stCxn id="109575" idx="1"/>
          </p:cNvCxnSpPr>
          <p:nvPr/>
        </p:nvCxnSpPr>
        <p:spPr>
          <a:xfrm rot="10800000" flipV="1">
            <a:off x="5357813" y="3613150"/>
            <a:ext cx="1214437" cy="3016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Rechte verbindingslijn met pijl 11"/>
          <p:cNvCxnSpPr/>
          <p:nvPr/>
        </p:nvCxnSpPr>
        <p:spPr>
          <a:xfrm flipV="1">
            <a:off x="714375" y="3500438"/>
            <a:ext cx="1571625" cy="28575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573" name="Tekstvak 13"/>
          <p:cNvSpPr txBox="1">
            <a:spLocks noChangeArrowheads="1"/>
          </p:cNvSpPr>
          <p:nvPr/>
        </p:nvSpPr>
        <p:spPr bwMode="auto">
          <a:xfrm>
            <a:off x="214313" y="3786188"/>
            <a:ext cx="13573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/>
              <a:t>2.0 </a:t>
            </a:r>
            <a:r>
              <a:rPr lang="ru-RU"/>
              <a:t>мм</a:t>
            </a:r>
            <a:endParaRPr lang="nl-NL"/>
          </a:p>
        </p:txBody>
      </p:sp>
      <p:sp>
        <p:nvSpPr>
          <p:cNvPr id="109574" name="Tekstvak 14"/>
          <p:cNvSpPr txBox="1">
            <a:spLocks noChangeArrowheads="1"/>
          </p:cNvSpPr>
          <p:nvPr/>
        </p:nvSpPr>
        <p:spPr bwMode="auto">
          <a:xfrm>
            <a:off x="6572250" y="3071813"/>
            <a:ext cx="13573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/>
              <a:t>3.0 </a:t>
            </a:r>
            <a:r>
              <a:rPr lang="ru-RU"/>
              <a:t>мм</a:t>
            </a:r>
            <a:endParaRPr lang="nl-NL"/>
          </a:p>
        </p:txBody>
      </p:sp>
      <p:sp>
        <p:nvSpPr>
          <p:cNvPr id="109575" name="Tekstvak 15"/>
          <p:cNvSpPr txBox="1">
            <a:spLocks noChangeArrowheads="1"/>
          </p:cNvSpPr>
          <p:nvPr/>
        </p:nvSpPr>
        <p:spPr bwMode="auto">
          <a:xfrm>
            <a:off x="6572250" y="3429000"/>
            <a:ext cx="13573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/>
              <a:t>2.5 </a:t>
            </a:r>
            <a:r>
              <a:rPr lang="ru-RU"/>
              <a:t>мм</a:t>
            </a:r>
            <a:endParaRPr lang="nl-NL"/>
          </a:p>
        </p:txBody>
      </p:sp>
      <p:sp>
        <p:nvSpPr>
          <p:cNvPr id="109576" name="Titel 1"/>
          <p:cNvSpPr txBox="1">
            <a:spLocks/>
          </p:cNvSpPr>
          <p:nvPr/>
        </p:nvSpPr>
        <p:spPr bwMode="auto">
          <a:xfrm>
            <a:off x="457200" y="2222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3200" b="1">
                <a:solidFill>
                  <a:schemeClr val="bg1"/>
                </a:solidFill>
                <a:cs typeface="Microsoft Sans Serif" pitchFamily="34" charset="0"/>
              </a:rPr>
              <a:t>Инструмент</a:t>
            </a:r>
            <a:r>
              <a:rPr lang="nl-NL" sz="32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 MSAT </a:t>
            </a:r>
          </a:p>
        </p:txBody>
      </p:sp>
      <p:sp>
        <p:nvSpPr>
          <p:cNvPr id="109577" name="Tijdelijke aanduiding voor datum 4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058D66-72CA-4840-85E7-CA51FC3E8204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109578" name="Tijdelijke aanduiding voor dianummer 6"/>
          <p:cNvSpPr>
            <a:spLocks noGrp="1"/>
          </p:cNvSpPr>
          <p:nvPr>
            <p:ph type="sldNum" sz="quarter" idx="16"/>
          </p:nvPr>
        </p:nvSpPr>
        <p:spPr bwMode="auto">
          <a:xfrm>
            <a:off x="6862763" y="63817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AD4D22AB-40DF-49FB-B735-0B7F42866784}" type="slidenum">
              <a:rPr lang="nl-NL">
                <a:cs typeface="Arial" charset="0"/>
              </a:rPr>
              <a:pPr/>
              <a:t>47</a:t>
            </a:fld>
            <a:endParaRPr lang="nl-NL">
              <a:cs typeface="Arial" charset="0"/>
            </a:endParaRPr>
          </a:p>
        </p:txBody>
      </p:sp>
      <p:graphicFrame>
        <p:nvGraphicFramePr>
          <p:cNvPr id="13" name="Group 36"/>
          <p:cNvGraphicFramePr>
            <a:graphicFrameLocks noGrp="1"/>
          </p:cNvGraphicFramePr>
          <p:nvPr/>
        </p:nvGraphicFramePr>
        <p:xfrm>
          <a:off x="571500" y="4500563"/>
          <a:ext cx="3286125" cy="1485900"/>
        </p:xfrm>
        <a:graphic>
          <a:graphicData uri="http://schemas.openxmlformats.org/drawingml/2006/table">
            <a:tbl>
              <a:tblPr/>
              <a:tblGrid>
                <a:gridCol w="1095375"/>
                <a:gridCol w="219075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MSAT Slot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Диаметры трубок</a:t>
                      </a:r>
                      <a:endParaRPr kumimoji="0" lang="nl-NL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2,0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1,8 – 2,2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мм</a:t>
                      </a:r>
                      <a:endParaRPr kumimoji="0" lang="nl-N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2,5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2,3 – 2,8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мм</a:t>
                      </a:r>
                      <a:endParaRPr kumimoji="0" lang="nl-N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3,0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2,8 – 3,2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мм</a:t>
                      </a:r>
                      <a:endParaRPr kumimoji="0" lang="nl-NL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4" name="Rechte verbindingslijn 21"/>
          <p:cNvCxnSpPr/>
          <p:nvPr/>
        </p:nvCxnSpPr>
        <p:spPr>
          <a:xfrm>
            <a:off x="5286380" y="3714752"/>
            <a:ext cx="2928958" cy="642942"/>
          </a:xfrm>
          <a:prstGeom prst="line">
            <a:avLst/>
          </a:prstGeom>
          <a:ln w="149225" cap="rnd">
            <a:gradFill flip="none"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  <a:tileRect/>
            </a:gradFill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25"/>
          <p:cNvCxnSpPr/>
          <p:nvPr/>
        </p:nvCxnSpPr>
        <p:spPr>
          <a:xfrm>
            <a:off x="500034" y="2643182"/>
            <a:ext cx="1428760" cy="357190"/>
          </a:xfrm>
          <a:prstGeom prst="line">
            <a:avLst/>
          </a:prstGeom>
          <a:ln w="149225" cap="flat">
            <a:gradFill flip="none" rotWithShape="1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  <a:tileRect/>
            </a:gradFill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met pijl 15"/>
          <p:cNvCxnSpPr/>
          <p:nvPr/>
        </p:nvCxnSpPr>
        <p:spPr>
          <a:xfrm rot="10800000" flipV="1">
            <a:off x="5286375" y="4786313"/>
            <a:ext cx="1143000" cy="3016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echte verbindingslijn met pijl 17"/>
          <p:cNvCxnSpPr/>
          <p:nvPr/>
        </p:nvCxnSpPr>
        <p:spPr>
          <a:xfrm rot="10800000">
            <a:off x="5572125" y="4429125"/>
            <a:ext cx="857250" cy="3571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599" name="Tekstvak 15"/>
          <p:cNvSpPr txBox="1">
            <a:spLocks noChangeArrowheads="1"/>
          </p:cNvSpPr>
          <p:nvPr/>
        </p:nvSpPr>
        <p:spPr bwMode="auto">
          <a:xfrm>
            <a:off x="6429375" y="4643438"/>
            <a:ext cx="1958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Измерительные отверстия</a:t>
            </a:r>
            <a:endParaRPr lang="nl-NL"/>
          </a:p>
        </p:txBody>
      </p:sp>
      <p:sp>
        <p:nvSpPr>
          <p:cNvPr id="109600" name="Tekstvak 24"/>
          <p:cNvSpPr txBox="1">
            <a:spLocks noChangeArrowheads="1"/>
          </p:cNvSpPr>
          <p:nvPr/>
        </p:nvSpPr>
        <p:spPr bwMode="auto">
          <a:xfrm>
            <a:off x="7885113" y="3789363"/>
            <a:ext cx="10001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трубка</a:t>
            </a:r>
            <a:endParaRPr lang="nl-NL"/>
          </a:p>
        </p:txBody>
      </p:sp>
      <p:sp>
        <p:nvSpPr>
          <p:cNvPr id="109601" name="Tekstvak 26"/>
          <p:cNvSpPr txBox="1">
            <a:spLocks noChangeArrowheads="1"/>
          </p:cNvSpPr>
          <p:nvPr/>
        </p:nvSpPr>
        <p:spPr bwMode="auto">
          <a:xfrm>
            <a:off x="214313" y="2143125"/>
            <a:ext cx="1000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трубка</a:t>
            </a:r>
            <a:endParaRPr lang="nl-NL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Titel 1"/>
          <p:cNvSpPr txBox="1">
            <a:spLocks/>
          </p:cNvSpPr>
          <p:nvPr/>
        </p:nvSpPr>
        <p:spPr bwMode="auto">
          <a:xfrm>
            <a:off x="500063" y="53975"/>
            <a:ext cx="5584825" cy="62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3200" b="1">
                <a:solidFill>
                  <a:schemeClr val="bg1"/>
                </a:solidFill>
                <a:cs typeface="Microsoft Sans Serif" pitchFamily="34" charset="0"/>
              </a:rPr>
              <a:t>Инструмент</a:t>
            </a:r>
            <a:r>
              <a:rPr lang="nl-NL" sz="32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   MSAT</a:t>
            </a:r>
            <a:r>
              <a:rPr lang="ru-RU" sz="3200" b="1">
                <a:solidFill>
                  <a:schemeClr val="bg1"/>
                </a:solidFill>
                <a:cs typeface="Microsoft Sans Serif" pitchFamily="34" charset="0"/>
              </a:rPr>
              <a:t> </a:t>
            </a:r>
            <a:endParaRPr lang="nl-NL" sz="3200" b="1">
              <a:solidFill>
                <a:schemeClr val="bg1"/>
              </a:solidFill>
              <a:cs typeface="Microsoft Sans Serif" pitchFamily="34" charset="0"/>
            </a:endParaRPr>
          </a:p>
        </p:txBody>
      </p:sp>
      <p:sp>
        <p:nvSpPr>
          <p:cNvPr id="111618" name="Tijdelijke aanduiding voor datum 4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C637CD6-2BD8-48E1-A80E-CF20C7CC6634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111619" name="Tijdelijke aanduiding voor dianummer 6"/>
          <p:cNvSpPr>
            <a:spLocks noGrp="1"/>
          </p:cNvSpPr>
          <p:nvPr>
            <p:ph type="sldNum" sz="quarter" idx="16"/>
          </p:nvPr>
        </p:nvSpPr>
        <p:spPr bwMode="auto">
          <a:xfrm>
            <a:off x="6865938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13FC7A5C-4C6E-4E08-9208-0AC73E038A30}" type="slidenum">
              <a:rPr lang="nl-NL">
                <a:cs typeface="Arial" charset="0"/>
              </a:rPr>
              <a:pPr/>
              <a:t>48</a:t>
            </a:fld>
            <a:endParaRPr lang="nl-NL">
              <a:cs typeface="Arial" charset="0"/>
            </a:endParaRPr>
          </a:p>
        </p:txBody>
      </p:sp>
      <p:grpSp>
        <p:nvGrpSpPr>
          <p:cNvPr id="111620" name="Groep 17"/>
          <p:cNvGrpSpPr>
            <a:grpSpLocks/>
          </p:cNvGrpSpPr>
          <p:nvPr/>
        </p:nvGrpSpPr>
        <p:grpSpPr bwMode="auto">
          <a:xfrm>
            <a:off x="1116013" y="1773238"/>
            <a:ext cx="7715250" cy="3986212"/>
            <a:chOff x="1071563" y="1928813"/>
            <a:chExt cx="7715250" cy="3986212"/>
          </a:xfrm>
        </p:grpSpPr>
        <p:pic>
          <p:nvPicPr>
            <p:cNvPr id="111621" name="Afbeelding 7" descr="MSAT.jp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02834" y="2071713"/>
              <a:ext cx="4547919" cy="3843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" name="Rechte verbindingslijn met pijl 9"/>
            <p:cNvCxnSpPr/>
            <p:nvPr/>
          </p:nvCxnSpPr>
          <p:spPr bwMode="auto">
            <a:xfrm rot="10800000" flipV="1">
              <a:off x="6500813" y="4071938"/>
              <a:ext cx="1000125" cy="71437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Rechte verbindingslijn met pijl 10"/>
            <p:cNvCxnSpPr>
              <a:stCxn id="111627" idx="1"/>
            </p:cNvCxnSpPr>
            <p:nvPr/>
          </p:nvCxnSpPr>
          <p:spPr bwMode="auto">
            <a:xfrm rot="10800000" flipV="1">
              <a:off x="6215063" y="4400550"/>
              <a:ext cx="1214437" cy="28575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Rechte verbindingslijn met pijl 11"/>
            <p:cNvCxnSpPr/>
            <p:nvPr/>
          </p:nvCxnSpPr>
          <p:spPr bwMode="auto">
            <a:xfrm flipV="1">
              <a:off x="1428750" y="4143375"/>
              <a:ext cx="1571625" cy="28575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625" name="Tekstvak 13"/>
            <p:cNvSpPr txBox="1">
              <a:spLocks noChangeArrowheads="1"/>
            </p:cNvSpPr>
            <p:nvPr/>
          </p:nvSpPr>
          <p:spPr bwMode="auto">
            <a:xfrm>
              <a:off x="1071563" y="4500563"/>
              <a:ext cx="1357313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nl-NL"/>
                <a:t>2.0 mm</a:t>
              </a:r>
            </a:p>
          </p:txBody>
        </p:sp>
        <p:sp>
          <p:nvSpPr>
            <p:cNvPr id="111626" name="Tekstvak 14"/>
            <p:cNvSpPr txBox="1">
              <a:spLocks noChangeArrowheads="1"/>
            </p:cNvSpPr>
            <p:nvPr/>
          </p:nvSpPr>
          <p:spPr bwMode="auto">
            <a:xfrm>
              <a:off x="7429501" y="3857625"/>
              <a:ext cx="1357312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nl-NL"/>
                <a:t>3.0 mm</a:t>
              </a:r>
            </a:p>
          </p:txBody>
        </p:sp>
        <p:sp>
          <p:nvSpPr>
            <p:cNvPr id="111627" name="Tekstvak 15"/>
            <p:cNvSpPr txBox="1">
              <a:spLocks noChangeArrowheads="1"/>
            </p:cNvSpPr>
            <p:nvPr/>
          </p:nvSpPr>
          <p:spPr bwMode="auto">
            <a:xfrm>
              <a:off x="7429501" y="4214813"/>
              <a:ext cx="1357312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nl-NL"/>
                <a:t>2.5 mm</a:t>
              </a:r>
            </a:p>
          </p:txBody>
        </p:sp>
        <p:cxnSp>
          <p:nvCxnSpPr>
            <p:cNvPr id="14" name="Rechte verbindingslijn 21"/>
            <p:cNvCxnSpPr/>
            <p:nvPr/>
          </p:nvCxnSpPr>
          <p:spPr bwMode="auto">
            <a:xfrm flipV="1">
              <a:off x="1500186" y="4215210"/>
              <a:ext cx="1785930" cy="1571898"/>
            </a:xfrm>
            <a:prstGeom prst="line">
              <a:avLst/>
            </a:prstGeom>
            <a:ln w="149225" cap="rnd"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  <a:tileRect/>
              </a:gradFill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Vrije vorm 47"/>
            <p:cNvSpPr/>
            <p:nvPr/>
          </p:nvSpPr>
          <p:spPr bwMode="auto">
            <a:xfrm>
              <a:off x="2643188" y="1928813"/>
              <a:ext cx="1911350" cy="866775"/>
            </a:xfrm>
            <a:custGeom>
              <a:avLst/>
              <a:gdLst>
                <a:gd name="connsiteX0" fmla="*/ 0 w 1911927"/>
                <a:gd name="connsiteY0" fmla="*/ 865909 h 865909"/>
                <a:gd name="connsiteX1" fmla="*/ 180109 w 1911927"/>
                <a:gd name="connsiteY1" fmla="*/ 408709 h 865909"/>
                <a:gd name="connsiteX2" fmla="*/ 651164 w 1911927"/>
                <a:gd name="connsiteY2" fmla="*/ 76200 h 865909"/>
                <a:gd name="connsiteX3" fmla="*/ 1260764 w 1911927"/>
                <a:gd name="connsiteY3" fmla="*/ 34637 h 865909"/>
                <a:gd name="connsiteX4" fmla="*/ 1704109 w 1911927"/>
                <a:gd name="connsiteY4" fmla="*/ 284019 h 865909"/>
                <a:gd name="connsiteX5" fmla="*/ 1911927 w 1911927"/>
                <a:gd name="connsiteY5" fmla="*/ 644237 h 865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11927" h="865909">
                  <a:moveTo>
                    <a:pt x="0" y="865909"/>
                  </a:moveTo>
                  <a:cubicBezTo>
                    <a:pt x="35791" y="703118"/>
                    <a:pt x="71582" y="540327"/>
                    <a:pt x="180109" y="408709"/>
                  </a:cubicBezTo>
                  <a:cubicBezTo>
                    <a:pt x="288636" y="277091"/>
                    <a:pt x="471055" y="138545"/>
                    <a:pt x="651164" y="76200"/>
                  </a:cubicBezTo>
                  <a:cubicBezTo>
                    <a:pt x="831273" y="13855"/>
                    <a:pt x="1085273" y="0"/>
                    <a:pt x="1260764" y="34637"/>
                  </a:cubicBezTo>
                  <a:cubicBezTo>
                    <a:pt x="1436255" y="69274"/>
                    <a:pt x="1595582" y="182419"/>
                    <a:pt x="1704109" y="284019"/>
                  </a:cubicBezTo>
                  <a:cubicBezTo>
                    <a:pt x="1812636" y="385619"/>
                    <a:pt x="1862281" y="514928"/>
                    <a:pt x="1911927" y="644237"/>
                  </a:cubicBezTo>
                </a:path>
              </a:pathLst>
            </a:cu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  <a:headEnd type="stealth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nl-NL"/>
            </a:p>
          </p:txBody>
        </p:sp>
        <p:sp>
          <p:nvSpPr>
            <p:cNvPr id="111630" name="Tekstvak 48"/>
            <p:cNvSpPr txBox="1">
              <a:spLocks noChangeArrowheads="1"/>
            </p:cNvSpPr>
            <p:nvPr/>
          </p:nvSpPr>
          <p:spPr bwMode="auto">
            <a:xfrm>
              <a:off x="4643438" y="2357438"/>
              <a:ext cx="857250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200"/>
                <a:t>закрыть</a:t>
              </a:r>
              <a:endParaRPr lang="nl-NL" sz="1200"/>
            </a:p>
          </p:txBody>
        </p:sp>
        <p:sp>
          <p:nvSpPr>
            <p:cNvPr id="111631" name="Tekstvak 49"/>
            <p:cNvSpPr txBox="1">
              <a:spLocks noChangeArrowheads="1"/>
            </p:cNvSpPr>
            <p:nvPr/>
          </p:nvSpPr>
          <p:spPr bwMode="auto">
            <a:xfrm>
              <a:off x="2214563" y="2786063"/>
              <a:ext cx="785813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200"/>
                <a:t>открыть</a:t>
              </a:r>
              <a:endParaRPr lang="nl-NL" sz="1200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Titel 4"/>
          <p:cNvSpPr txBox="1">
            <a:spLocks/>
          </p:cNvSpPr>
          <p:nvPr/>
        </p:nvSpPr>
        <p:spPr bwMode="auto">
          <a:xfrm>
            <a:off x="457200" y="69850"/>
            <a:ext cx="59626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nl-NL" sz="32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 MSAT-5</a:t>
            </a:r>
          </a:p>
        </p:txBody>
      </p:sp>
      <p:sp>
        <p:nvSpPr>
          <p:cNvPr id="113666" name="Tijdelijke aanduiding voor datum 1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2784CF4-B81D-418A-8672-DD0DF3A2D7E6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113667" name="Tijdelijke aanduiding voor dianummer 3"/>
          <p:cNvSpPr>
            <a:spLocks noGrp="1"/>
          </p:cNvSpPr>
          <p:nvPr>
            <p:ph type="sldNum" sz="quarter" idx="16"/>
          </p:nvPr>
        </p:nvSpPr>
        <p:spPr bwMode="auto">
          <a:xfrm>
            <a:off x="6875463" y="63817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3D8E7F65-8A5D-4886-827E-FEBA3A323BFE}" type="slidenum">
              <a:rPr lang="nl-NL">
                <a:cs typeface="Arial" charset="0"/>
              </a:rPr>
              <a:pPr/>
              <a:t>49</a:t>
            </a:fld>
            <a:endParaRPr lang="nl-NL">
              <a:cs typeface="Arial" charset="0"/>
            </a:endParaRPr>
          </a:p>
        </p:txBody>
      </p:sp>
      <p:sp>
        <p:nvSpPr>
          <p:cNvPr id="113668" name="Tekstvak 5"/>
          <p:cNvSpPr txBox="1">
            <a:spLocks noChangeArrowheads="1"/>
          </p:cNvSpPr>
          <p:nvPr/>
        </p:nvSpPr>
        <p:spPr bwMode="auto">
          <a:xfrm>
            <a:off x="2484438" y="1628775"/>
            <a:ext cx="4175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/>
              <a:t>Инструмент для доступа к средней части трубок – 5 типоразмеров   </a:t>
            </a:r>
            <a:endParaRPr lang="nl-NL" i="1"/>
          </a:p>
        </p:txBody>
      </p:sp>
      <p:pic>
        <p:nvPicPr>
          <p:cNvPr id="113669" name="Afbeelding 6" descr="MSAT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2613" y="2352675"/>
            <a:ext cx="4567237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670" name="Tekstvak 7"/>
          <p:cNvSpPr txBox="1">
            <a:spLocks noChangeArrowheads="1"/>
          </p:cNvSpPr>
          <p:nvPr/>
        </p:nvSpPr>
        <p:spPr bwMode="auto">
          <a:xfrm>
            <a:off x="2411413" y="5084763"/>
            <a:ext cx="33131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Размеры</a:t>
            </a:r>
            <a:endParaRPr lang="nl-NL" b="1"/>
          </a:p>
          <a:p>
            <a:r>
              <a:rPr lang="nl-NL"/>
              <a:t>1.9   |  2.2  | 2.5  | 2.7  | 3 </a:t>
            </a:r>
            <a:r>
              <a:rPr lang="ru-RU"/>
              <a:t>мм</a:t>
            </a:r>
            <a:endParaRPr lang="nl-NL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9" descr="MHRhodes_Cramer Logo w_tag line_300dp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101600"/>
            <a:ext cx="25209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17"/>
          <p:cNvSpPr>
            <a:spLocks noChangeArrowheads="1"/>
          </p:cNvSpPr>
          <p:nvPr/>
        </p:nvSpPr>
        <p:spPr bwMode="auto">
          <a:xfrm>
            <a:off x="1693863" y="649288"/>
            <a:ext cx="6435725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>
                <a:solidFill>
                  <a:srgbClr val="993300"/>
                </a:solidFill>
              </a:rPr>
              <a:t>Применение и</a:t>
            </a:r>
            <a:r>
              <a:rPr lang="en-US" sz="2400" b="1">
                <a:solidFill>
                  <a:srgbClr val="993300"/>
                </a:solidFill>
              </a:rPr>
              <a:t> </a:t>
            </a:r>
            <a:r>
              <a:rPr lang="ru-RU" sz="2400" b="1">
                <a:solidFill>
                  <a:srgbClr val="993300"/>
                </a:solidFill>
              </a:rPr>
              <a:t>обслуживаемые сферы</a:t>
            </a:r>
            <a:endParaRPr lang="en-US" sz="2400" b="1">
              <a:solidFill>
                <a:srgbClr val="993300"/>
              </a:solidFill>
            </a:endParaRPr>
          </a:p>
        </p:txBody>
      </p:sp>
      <p:pic>
        <p:nvPicPr>
          <p:cNvPr id="23555" name="Picture 19" descr="MHRhodes_Cramer Logo w_tag line_300dp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101600"/>
            <a:ext cx="25209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556" name="Groep 13"/>
          <p:cNvGrpSpPr>
            <a:grpSpLocks/>
          </p:cNvGrpSpPr>
          <p:nvPr/>
        </p:nvGrpSpPr>
        <p:grpSpPr bwMode="auto">
          <a:xfrm>
            <a:off x="611188" y="1268413"/>
            <a:ext cx="8029575" cy="4989512"/>
            <a:chOff x="539552" y="1485528"/>
            <a:chExt cx="8029872" cy="4989444"/>
          </a:xfrm>
        </p:grpSpPr>
        <p:sp>
          <p:nvSpPr>
            <p:cNvPr id="23558" name="Rectangle 19"/>
            <p:cNvSpPr>
              <a:spLocks noChangeArrowheads="1"/>
            </p:cNvSpPr>
            <p:nvPr/>
          </p:nvSpPr>
          <p:spPr bwMode="auto">
            <a:xfrm>
              <a:off x="683568" y="1485528"/>
              <a:ext cx="7696200" cy="1295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Font typeface="CommercialPi BT"/>
                <a:buNone/>
              </a:pPr>
              <a:r>
                <a:rPr lang="ru-RU" sz="1600" b="1"/>
                <a:t>ВС США</a:t>
              </a:r>
              <a:r>
                <a:rPr lang="en-US" sz="1600" b="1"/>
                <a:t>                     	</a:t>
              </a:r>
              <a:r>
                <a:rPr lang="ru-RU" sz="1600" b="1"/>
                <a:t>Производство</a:t>
              </a:r>
              <a:r>
                <a:rPr lang="en-US" sz="1600" b="1"/>
                <a:t>		</a:t>
              </a:r>
              <a:r>
                <a:rPr lang="ru-RU" sz="1600" b="1"/>
                <a:t>Устройство кухни</a:t>
              </a:r>
              <a:r>
                <a:rPr lang="en-US" sz="1600" b="1"/>
                <a:t>       </a:t>
              </a:r>
            </a:p>
            <a:p>
              <a:pPr>
                <a:buFont typeface="CommercialPi BT"/>
                <a:buNone/>
              </a:pPr>
              <a:r>
                <a:rPr lang="ru-RU" sz="1600" b="1"/>
                <a:t>Рестораны/гостиницы</a:t>
              </a:r>
              <a:r>
                <a:rPr lang="en-US" sz="1600" b="1"/>
                <a:t>           </a:t>
              </a:r>
              <a:r>
                <a:rPr lang="ru-RU" sz="1600" b="1"/>
                <a:t>Медицина</a:t>
              </a:r>
              <a:r>
                <a:rPr lang="en-US" sz="1600" b="1"/>
                <a:t>	</a:t>
              </a:r>
              <a:r>
                <a:rPr lang="ru-RU" sz="1600" b="1"/>
                <a:t>                 Питание</a:t>
              </a:r>
              <a:endParaRPr lang="en-US" sz="1600" b="1"/>
            </a:p>
            <a:p>
              <a:pPr>
                <a:buFont typeface="CommercialPi BT"/>
                <a:buNone/>
              </a:pPr>
              <a:r>
                <a:rPr lang="ru-RU" sz="1600" b="1"/>
                <a:t>Обогрев</a:t>
              </a:r>
              <a:r>
                <a:rPr lang="en-US" sz="700" b="1"/>
                <a:t> </a:t>
              </a:r>
              <a:r>
                <a:rPr lang="en-US" sz="1600" b="1"/>
                <a:t>	</a:t>
              </a:r>
              <a:r>
                <a:rPr lang="ru-RU" sz="1600" b="1"/>
                <a:t>                                Автомобили</a:t>
              </a:r>
              <a:r>
                <a:rPr lang="en-US" sz="1600" b="1"/>
                <a:t>		</a:t>
              </a:r>
              <a:r>
                <a:rPr lang="ru-RU" sz="1600" b="1"/>
                <a:t>Строительство</a:t>
              </a:r>
              <a:endParaRPr lang="en-US" sz="1600" b="1"/>
            </a:p>
            <a:p>
              <a:pPr>
                <a:buFont typeface="CommercialPi BT"/>
                <a:buNone/>
              </a:pPr>
              <a:r>
                <a:rPr lang="ru-RU" sz="1600" b="1"/>
                <a:t>Воздушное сообщение</a:t>
              </a:r>
              <a:r>
                <a:rPr lang="en-US" sz="1600" b="1"/>
                <a:t>         </a:t>
              </a:r>
              <a:r>
                <a:rPr lang="ru-RU" sz="1600" b="1"/>
                <a:t>Здоровье</a:t>
              </a:r>
              <a:r>
                <a:rPr lang="en-US" sz="1600" b="1"/>
                <a:t>                   	</a:t>
              </a:r>
              <a:r>
                <a:rPr lang="ru-RU" sz="1600" b="1"/>
                <a:t>Отдых</a:t>
              </a:r>
              <a:endParaRPr lang="en-US" sz="1600" b="1"/>
            </a:p>
          </p:txBody>
        </p:sp>
        <p:pic>
          <p:nvPicPr>
            <p:cNvPr id="8" name="Picture 33" descr="T2FM-Tower"/>
            <p:cNvPicPr>
              <a:picLocks noChangeAspect="1" noChangeArrowheads="1"/>
            </p:cNvPicPr>
            <p:nvPr/>
          </p:nvPicPr>
          <p:blipFill>
            <a:blip r:embed="rId4">
              <a:lum contrast="6000"/>
            </a:blip>
            <a:srcRect/>
            <a:stretch>
              <a:fillRect/>
            </a:stretch>
          </p:blipFill>
          <p:spPr bwMode="auto">
            <a:xfrm>
              <a:off x="2392233" y="2542789"/>
              <a:ext cx="1493893" cy="1866875"/>
            </a:xfrm>
            <a:prstGeom prst="rect">
              <a:avLst/>
            </a:prstGeom>
            <a:noFill/>
            <a:effectLst>
              <a:outerShdw dist="107763" dir="2700000" algn="ctr" rotWithShape="0">
                <a:srgbClr val="B2B2B2">
                  <a:alpha val="50000"/>
                </a:srgbClr>
              </a:outerShdw>
            </a:effectLst>
            <a:extLst>
              <a:ext uri="{909E8E84-426E-40DD-AFC4-6F175D3DCCD1}"/>
            </a:extLst>
          </p:spPr>
        </p:pic>
        <p:pic>
          <p:nvPicPr>
            <p:cNvPr id="23560" name="Picture 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39552" y="2543175"/>
              <a:ext cx="1504950" cy="1933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1" name="Picture 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283968" y="2548317"/>
              <a:ext cx="2133600" cy="1943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2" name="Picture 4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588224" y="2565759"/>
              <a:ext cx="1905000" cy="198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3" name="Picture 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571361" y="4756150"/>
              <a:ext cx="2057400" cy="1562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4" name="Picture 6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843808" y="4689035"/>
              <a:ext cx="1885950" cy="176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5" name="Picture 7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941193" y="4689035"/>
              <a:ext cx="1476375" cy="176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6" name="Picture 8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6588224" y="4665222"/>
              <a:ext cx="1981200" cy="1809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557" name="Tijdelijke aanduiding voor dianummer 8"/>
          <p:cNvSpPr>
            <a:spLocks noGrp="1"/>
          </p:cNvSpPr>
          <p:nvPr>
            <p:ph type="sldNum" sz="quarter" idx="16"/>
          </p:nvPr>
        </p:nvSpPr>
        <p:spPr bwMode="auto">
          <a:xfrm>
            <a:off x="6953250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F3F9F3C0-E326-4DD7-B031-07C6BBD6867F}" type="slidenum">
              <a:rPr lang="nl-NL">
                <a:cs typeface="Arial" charset="0"/>
              </a:rPr>
              <a:pPr/>
              <a:t>5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3" name="Afbeelding 8" descr="MSAT5_strip Ret_smal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5238" y="1412875"/>
            <a:ext cx="4068762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el 4"/>
          <p:cNvSpPr txBox="1">
            <a:spLocks/>
          </p:cNvSpPr>
          <p:nvPr/>
        </p:nvSpPr>
        <p:spPr>
          <a:xfrm>
            <a:off x="457200" y="115888"/>
            <a:ext cx="8229600" cy="5715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Microsoft Sans Serif" pitchFamily="34" charset="0"/>
                <a:ea typeface="+mj-ea"/>
                <a:cs typeface="Microsoft Sans Serif" pitchFamily="34" charset="0"/>
              </a:defRPr>
            </a:lvl1pPr>
          </a:lstStyle>
          <a:p>
            <a:pPr>
              <a:defRPr/>
            </a:pPr>
            <a:r>
              <a:rPr lang="nl-NL" b="1" dirty="0" smtClean="0"/>
              <a:t>MSAT-5  (5 </a:t>
            </a:r>
            <a:r>
              <a:rPr lang="ru-RU" b="1" dirty="0" smtClean="0"/>
              <a:t>типоразмеров</a:t>
            </a:r>
            <a:r>
              <a:rPr lang="nl-NL" b="1" dirty="0" smtClean="0"/>
              <a:t>)</a:t>
            </a:r>
          </a:p>
        </p:txBody>
      </p:sp>
      <p:sp>
        <p:nvSpPr>
          <p:cNvPr id="115715" name="Tekstvak 5"/>
          <p:cNvSpPr txBox="1">
            <a:spLocks noChangeArrowheads="1"/>
          </p:cNvSpPr>
          <p:nvPr/>
        </p:nvSpPr>
        <p:spPr bwMode="auto">
          <a:xfrm>
            <a:off x="2411413" y="1412875"/>
            <a:ext cx="4248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/>
              <a:t>Инструмент для доступа к средней части трубок – 5 типоразмеров   </a:t>
            </a:r>
            <a:endParaRPr lang="nl-NL" i="1"/>
          </a:p>
        </p:txBody>
      </p:sp>
      <p:pic>
        <p:nvPicPr>
          <p:cNvPr id="115716" name="Afbeelding 6" descr="MSAT5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2133600"/>
            <a:ext cx="4567238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17" name="Tekstvak 7"/>
          <p:cNvSpPr txBox="1">
            <a:spLocks noChangeArrowheads="1"/>
          </p:cNvSpPr>
          <p:nvPr/>
        </p:nvSpPr>
        <p:spPr bwMode="auto">
          <a:xfrm>
            <a:off x="2411413" y="5084763"/>
            <a:ext cx="33131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Размеры</a:t>
            </a:r>
            <a:endParaRPr lang="nl-NL" b="1"/>
          </a:p>
          <a:p>
            <a:r>
              <a:rPr lang="nl-NL"/>
              <a:t>1.9   |  2.2  | 2.5  | 2.7  | 3 </a:t>
            </a:r>
            <a:r>
              <a:rPr lang="ru-RU"/>
              <a:t>мм</a:t>
            </a:r>
            <a:endParaRPr lang="nl-NL"/>
          </a:p>
        </p:txBody>
      </p:sp>
      <p:sp>
        <p:nvSpPr>
          <p:cNvPr id="115718" name="Tijdelijke aanduiding voor dianummer 3"/>
          <p:cNvSpPr>
            <a:spLocks noGrp="1"/>
          </p:cNvSpPr>
          <p:nvPr>
            <p:ph type="sldNum" sz="quarter" idx="16"/>
          </p:nvPr>
        </p:nvSpPr>
        <p:spPr bwMode="auto">
          <a:xfrm>
            <a:off x="6875463" y="63817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FC16572F-DB59-4E29-A67F-0A01CE9358CB}" type="slidenum">
              <a:rPr lang="nl-NL">
                <a:cs typeface="Arial" charset="0"/>
              </a:rPr>
              <a:pPr/>
              <a:t>50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Tijdelijke aanduiding voor datum 1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404ABDB-F9F6-438A-B4FB-449FDA57E57F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117762" name="Tijdelijke aanduiding voor dianummer 3"/>
          <p:cNvSpPr>
            <a:spLocks noGrp="1"/>
          </p:cNvSpPr>
          <p:nvPr>
            <p:ph type="sldNum" sz="quarter" idx="16"/>
          </p:nvPr>
        </p:nvSpPr>
        <p:spPr bwMode="auto">
          <a:xfrm>
            <a:off x="6819900" y="6262688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C357DF27-1A1C-4A9C-B19A-8DA1AA757245}" type="slidenum">
              <a:rPr lang="nl-NL">
                <a:cs typeface="Arial" charset="0"/>
              </a:rPr>
              <a:pPr/>
              <a:t>51</a:t>
            </a:fld>
            <a:endParaRPr lang="nl-NL">
              <a:cs typeface="Arial" charset="0"/>
            </a:endParaRPr>
          </a:p>
        </p:txBody>
      </p:sp>
      <p:pic>
        <p:nvPicPr>
          <p:cNvPr id="117763" name="Afbeelding 6" descr="sizing tub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884238"/>
            <a:ext cx="3168650" cy="2112962"/>
          </a:xfrm>
          <a:prstGeom prst="rect">
            <a:avLst/>
          </a:prstGeom>
          <a:noFill/>
          <a:ln w="635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17764" name="Afbeelding 8" descr="MSAT5 open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911225"/>
            <a:ext cx="3240088" cy="1968500"/>
          </a:xfrm>
          <a:prstGeom prst="rect">
            <a:avLst/>
          </a:prstGeom>
          <a:noFill/>
          <a:ln w="635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17765" name="Afbeelding 9" descr="MSAT5  in operation (2) 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94263" y="3429000"/>
            <a:ext cx="3144837" cy="2098675"/>
          </a:xfrm>
          <a:prstGeom prst="rect">
            <a:avLst/>
          </a:prstGeom>
          <a:noFill/>
          <a:ln w="635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8" name="Ovaal 10"/>
          <p:cNvSpPr/>
          <p:nvPr/>
        </p:nvSpPr>
        <p:spPr>
          <a:xfrm>
            <a:off x="120650" y="2636838"/>
            <a:ext cx="500063" cy="5000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9" name="Ovaal 11"/>
          <p:cNvSpPr/>
          <p:nvPr/>
        </p:nvSpPr>
        <p:spPr>
          <a:xfrm>
            <a:off x="4572000" y="2565400"/>
            <a:ext cx="500063" cy="5000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0" name="Ovaal 13"/>
          <p:cNvSpPr/>
          <p:nvPr/>
        </p:nvSpPr>
        <p:spPr>
          <a:xfrm>
            <a:off x="4643438" y="5589588"/>
            <a:ext cx="500062" cy="5000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17769" name="Tekstvak 14"/>
          <p:cNvSpPr txBox="1">
            <a:spLocks noChangeArrowheads="1"/>
          </p:cNvSpPr>
          <p:nvPr/>
        </p:nvSpPr>
        <p:spPr bwMode="auto">
          <a:xfrm>
            <a:off x="696913" y="3013075"/>
            <a:ext cx="229076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Измерьте трубку</a:t>
            </a:r>
            <a:endParaRPr lang="nl-NL" sz="1600"/>
          </a:p>
        </p:txBody>
      </p:sp>
      <p:sp>
        <p:nvSpPr>
          <p:cNvPr id="117770" name="Tekstvak 15"/>
          <p:cNvSpPr txBox="1">
            <a:spLocks noChangeArrowheads="1"/>
          </p:cNvSpPr>
          <p:nvPr/>
        </p:nvSpPr>
        <p:spPr bwMode="auto">
          <a:xfrm>
            <a:off x="4908550" y="2855913"/>
            <a:ext cx="421163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Откройте инструмент и вставьте трубку в нужный слот</a:t>
            </a:r>
            <a:r>
              <a:rPr lang="nl-NL" sz="1200"/>
              <a:t> </a:t>
            </a:r>
            <a:r>
              <a:rPr lang="ru-RU" sz="1200"/>
              <a:t> </a:t>
            </a:r>
            <a:endParaRPr lang="nl-NL" sz="1200"/>
          </a:p>
        </p:txBody>
      </p:sp>
      <p:sp>
        <p:nvSpPr>
          <p:cNvPr id="117771" name="Tekstvak 16"/>
          <p:cNvSpPr txBox="1">
            <a:spLocks noChangeArrowheads="1"/>
          </p:cNvSpPr>
          <p:nvPr/>
        </p:nvSpPr>
        <p:spPr bwMode="auto">
          <a:xfrm>
            <a:off x="827088" y="5672138"/>
            <a:ext cx="331311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Закройте инструмент и протяните инструмент</a:t>
            </a:r>
            <a:endParaRPr lang="nl-NL" sz="1600"/>
          </a:p>
        </p:txBody>
      </p:sp>
      <p:sp>
        <p:nvSpPr>
          <p:cNvPr id="117772" name="Tekstvak 17"/>
          <p:cNvSpPr txBox="1">
            <a:spLocks noChangeArrowheads="1"/>
          </p:cNvSpPr>
          <p:nvPr/>
        </p:nvSpPr>
        <p:spPr bwMode="auto">
          <a:xfrm>
            <a:off x="5402263" y="5583238"/>
            <a:ext cx="248443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Результат – вырезание окна в трубке</a:t>
            </a:r>
            <a:endParaRPr lang="nl-NL" sz="1600"/>
          </a:p>
        </p:txBody>
      </p:sp>
      <p:grpSp>
        <p:nvGrpSpPr>
          <p:cNvPr id="117773" name="Groep 23"/>
          <p:cNvGrpSpPr>
            <a:grpSpLocks/>
          </p:cNvGrpSpPr>
          <p:nvPr/>
        </p:nvGrpSpPr>
        <p:grpSpPr bwMode="auto">
          <a:xfrm>
            <a:off x="571500" y="3429000"/>
            <a:ext cx="2976563" cy="2232025"/>
            <a:chOff x="443854" y="3573016"/>
            <a:chExt cx="3264049" cy="2210479"/>
          </a:xfrm>
        </p:grpSpPr>
        <p:pic>
          <p:nvPicPr>
            <p:cNvPr id="117775" name="Afbeelding 7" descr="MSAT 5 (1).jp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43854" y="3573016"/>
              <a:ext cx="3264049" cy="2210479"/>
            </a:xfrm>
            <a:prstGeom prst="rect">
              <a:avLst/>
            </a:prstGeom>
            <a:noFill/>
            <a:ln w="63500">
              <a:solidFill>
                <a:srgbClr val="FFFF00"/>
              </a:solidFill>
              <a:miter lim="800000"/>
              <a:headEnd/>
              <a:tailEnd/>
            </a:ln>
          </p:spPr>
        </p:pic>
        <p:cxnSp>
          <p:nvCxnSpPr>
            <p:cNvPr id="17" name="Rechte verbindingslijn met pijl 19"/>
            <p:cNvCxnSpPr/>
            <p:nvPr/>
          </p:nvCxnSpPr>
          <p:spPr>
            <a:xfrm rot="5400000">
              <a:off x="2591731" y="5120739"/>
              <a:ext cx="1081657" cy="1741"/>
            </a:xfrm>
            <a:prstGeom prst="straightConnector1">
              <a:avLst/>
            </a:prstGeom>
            <a:ln w="25400">
              <a:solidFill>
                <a:srgbClr val="FF0000"/>
              </a:solidFill>
              <a:prstDash val="sysDash"/>
              <a:headEnd type="oval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Rechte verbindingslijn met pijl 20"/>
            <p:cNvCxnSpPr/>
            <p:nvPr/>
          </p:nvCxnSpPr>
          <p:spPr>
            <a:xfrm rot="5400000">
              <a:off x="755549" y="5157685"/>
              <a:ext cx="1007765" cy="1741"/>
            </a:xfrm>
            <a:prstGeom prst="straightConnector1">
              <a:avLst/>
            </a:prstGeom>
            <a:ln w="25400">
              <a:solidFill>
                <a:srgbClr val="FF0000"/>
              </a:solidFill>
              <a:prstDash val="sysDash"/>
              <a:headEnd type="oval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Ovaal 12"/>
          <p:cNvSpPr/>
          <p:nvPr/>
        </p:nvSpPr>
        <p:spPr>
          <a:xfrm>
            <a:off x="323850" y="5445125"/>
            <a:ext cx="500063" cy="5000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dirty="0">
                <a:solidFill>
                  <a:schemeClr val="tx1"/>
                </a:solidFill>
              </a:rPr>
              <a:t>3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7"/>
          <p:cNvSpPr txBox="1">
            <a:spLocks/>
          </p:cNvSpPr>
          <p:nvPr/>
        </p:nvSpPr>
        <p:spPr>
          <a:xfrm>
            <a:off x="457200" y="85725"/>
            <a:ext cx="8229600" cy="5715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Microsoft Sans Serif" pitchFamily="34" charset="0"/>
                <a:ea typeface="+mj-ea"/>
                <a:cs typeface="Microsoft Sans Serif" pitchFamily="34" charset="0"/>
              </a:defRPr>
            </a:lvl1pPr>
          </a:lstStyle>
          <a:p>
            <a:pPr algn="ctr">
              <a:defRPr/>
            </a:pPr>
            <a:r>
              <a:rPr lang="ru-RU" b="1" dirty="0" smtClean="0"/>
              <a:t>Результат</a:t>
            </a:r>
            <a:endParaRPr lang="nl-NL" b="1" dirty="0" smtClean="0"/>
          </a:p>
        </p:txBody>
      </p:sp>
      <p:sp>
        <p:nvSpPr>
          <p:cNvPr id="119810" name="Tijdelijke aanduiding voor datum 1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r"/>
            <a:fld id="{3C07E7BE-0ACE-4B7E-A79F-9524F8D0CE09}" type="datetime5">
              <a:rPr lang="nl-NL">
                <a:cs typeface="Arial" charset="0"/>
              </a:rPr>
              <a:pPr algn="r"/>
              <a:t>27-nov-13</a:t>
            </a:fld>
            <a:endParaRPr lang="nl-NL">
              <a:cs typeface="Arial" charset="0"/>
            </a:endParaRPr>
          </a:p>
        </p:txBody>
      </p:sp>
      <p:pic>
        <p:nvPicPr>
          <p:cNvPr id="119811" name="Afbeelding 7" descr="msat5 result 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00" y="2060575"/>
            <a:ext cx="4824413" cy="3875088"/>
          </a:xfrm>
          <a:prstGeom prst="rect">
            <a:avLst/>
          </a:prstGeom>
          <a:noFill/>
          <a:ln w="635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7088" y="1557338"/>
            <a:ext cx="4910137" cy="1836737"/>
          </a:xfrm>
          <a:prstGeom prst="rect">
            <a:avLst/>
          </a:prstGeom>
          <a:noFill/>
          <a:ln w="63500">
            <a:solidFill>
              <a:srgbClr val="FFFF00"/>
            </a:solidFill>
            <a:miter lim="800000"/>
            <a:headEnd/>
            <a:tailEnd/>
          </a:ln>
        </p:spPr>
      </p:pic>
      <p:grpSp>
        <p:nvGrpSpPr>
          <p:cNvPr id="6" name="Groep 13"/>
          <p:cNvGrpSpPr>
            <a:grpSpLocks/>
          </p:cNvGrpSpPr>
          <p:nvPr/>
        </p:nvGrpSpPr>
        <p:grpSpPr bwMode="auto">
          <a:xfrm>
            <a:off x="2268538" y="2852738"/>
            <a:ext cx="2232025" cy="1944687"/>
            <a:chOff x="2267744" y="2852936"/>
            <a:chExt cx="2232248" cy="1944216"/>
          </a:xfrm>
        </p:grpSpPr>
        <p:sp>
          <p:nvSpPr>
            <p:cNvPr id="7" name="Ovaal 10"/>
            <p:cNvSpPr/>
            <p:nvPr/>
          </p:nvSpPr>
          <p:spPr>
            <a:xfrm>
              <a:off x="3275856" y="3645024"/>
              <a:ext cx="1224136" cy="1152128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nl-NL"/>
            </a:p>
          </p:txBody>
        </p:sp>
        <p:cxnSp>
          <p:nvCxnSpPr>
            <p:cNvPr id="8" name="Rechte verbindingslijn met pijl 12"/>
            <p:cNvCxnSpPr/>
            <p:nvPr/>
          </p:nvCxnSpPr>
          <p:spPr>
            <a:xfrm flipH="1" flipV="1">
              <a:off x="2267744" y="2852936"/>
              <a:ext cx="1295529" cy="1007818"/>
            </a:xfrm>
            <a:prstGeom prst="straightConnector1">
              <a:avLst/>
            </a:prstGeom>
            <a:ln w="3492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9814" name="Tijdelijke aanduiding voor dianummer 3"/>
          <p:cNvSpPr txBox="1">
            <a:spLocks/>
          </p:cNvSpPr>
          <p:nvPr/>
        </p:nvSpPr>
        <p:spPr bwMode="auto">
          <a:xfrm>
            <a:off x="6819900" y="6262688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nl-NL" sz="1200"/>
              <a:t>  </a:t>
            </a:r>
            <a:fld id="{70C8EF7C-A59B-4BAB-8483-E29084E586DF}" type="slidenum">
              <a:rPr lang="nl-NL" sz="1200"/>
              <a:pPr algn="r"/>
              <a:t>52</a:t>
            </a:fld>
            <a:endParaRPr lang="nl-NL" sz="12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Titel 7"/>
          <p:cNvSpPr txBox="1">
            <a:spLocks/>
          </p:cNvSpPr>
          <p:nvPr/>
        </p:nvSpPr>
        <p:spPr bwMode="auto">
          <a:xfrm>
            <a:off x="271463" y="0"/>
            <a:ext cx="8229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200" b="1">
                <a:solidFill>
                  <a:schemeClr val="bg1"/>
                </a:solidFill>
                <a:cs typeface="Microsoft Sans Serif" pitchFamily="34" charset="0"/>
              </a:rPr>
              <a:t>Результат</a:t>
            </a:r>
            <a:endParaRPr lang="nl-NL" sz="3200" b="1">
              <a:solidFill>
                <a:schemeClr val="bg1"/>
              </a:solidFill>
              <a:cs typeface="Microsoft Sans Serif" pitchFamily="34" charset="0"/>
            </a:endParaRPr>
          </a:p>
        </p:txBody>
      </p:sp>
      <p:sp>
        <p:nvSpPr>
          <p:cNvPr id="121858" name="Tijdelijke aanduiding voor datum 1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1FB1B2A-367B-44E5-8302-693BBAC24D08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121859" name="Tijdelijke aanduiding voor dianummer 3"/>
          <p:cNvSpPr>
            <a:spLocks noGrp="1"/>
          </p:cNvSpPr>
          <p:nvPr>
            <p:ph type="sldNum" sz="quarter" idx="16"/>
          </p:nvPr>
        </p:nvSpPr>
        <p:spPr bwMode="auto">
          <a:xfrm>
            <a:off x="6853238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DE3C0789-7F81-4078-8456-735D088CAF3D}" type="slidenum">
              <a:rPr lang="nl-NL">
                <a:cs typeface="Arial" charset="0"/>
              </a:rPr>
              <a:pPr/>
              <a:t>53</a:t>
            </a:fld>
            <a:endParaRPr lang="nl-NL">
              <a:cs typeface="Arial" charset="0"/>
            </a:endParaRPr>
          </a:p>
        </p:txBody>
      </p:sp>
      <p:pic>
        <p:nvPicPr>
          <p:cNvPr id="121860" name="Afbeelding 6" descr="shaved tube (2)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3" y="1873250"/>
            <a:ext cx="8556625" cy="2601913"/>
          </a:xfrm>
          <a:prstGeom prst="rect">
            <a:avLst/>
          </a:prstGeom>
          <a:noFill/>
          <a:ln w="63500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5" name="Picture 3" descr="SFU - 8 port M4P multiports"/>
          <p:cNvPicPr>
            <a:picLocks noChangeAspect="1" noChangeArrowheads="1"/>
          </p:cNvPicPr>
          <p:nvPr/>
        </p:nvPicPr>
        <p:blipFill>
          <a:blip r:embed="rId3"/>
          <a:srcRect b="17320"/>
          <a:stretch>
            <a:fillRect/>
          </a:stretch>
        </p:blipFill>
        <p:spPr bwMode="auto">
          <a:xfrm>
            <a:off x="2700338" y="2205038"/>
            <a:ext cx="6227762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906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2713" y="2543175"/>
            <a:ext cx="3986212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07" name="Tijdelijke aanduiding voor datum 1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0917FDA-CF9A-4609-B8A1-DB2648D78E6C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123908" name="Tijdelijke aanduiding voor dianummer 3"/>
          <p:cNvSpPr>
            <a:spLocks noGrp="1"/>
          </p:cNvSpPr>
          <p:nvPr>
            <p:ph type="sldNum" sz="quarter" idx="16"/>
          </p:nvPr>
        </p:nvSpPr>
        <p:spPr bwMode="auto">
          <a:xfrm>
            <a:off x="7010400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9A3E8477-DCCA-43D6-BE60-211B3B551FB6}" type="slidenum">
              <a:rPr lang="nl-NL">
                <a:cs typeface="Arial" charset="0"/>
              </a:rPr>
              <a:pPr/>
              <a:t>54</a:t>
            </a:fld>
            <a:endParaRPr lang="nl-NL">
              <a:cs typeface="Arial" charset="0"/>
            </a:endParaRPr>
          </a:p>
        </p:txBody>
      </p:sp>
      <p:pic>
        <p:nvPicPr>
          <p:cNvPr id="123909" name="Picture 5" descr="SFU - 1f OptiFit Drop Pigtail straigh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926985">
            <a:off x="166688" y="1871663"/>
            <a:ext cx="4198937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910" name="Picture 5" descr="Outside Plant Flat Drop Optical Cabl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78388" y="981075"/>
            <a:ext cx="1871662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11" name="Titel 5"/>
          <p:cNvSpPr txBox="1">
            <a:spLocks/>
          </p:cNvSpPr>
          <p:nvPr/>
        </p:nvSpPr>
        <p:spPr bwMode="auto">
          <a:xfrm>
            <a:off x="244475" y="0"/>
            <a:ext cx="67706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400" b="1">
                <a:solidFill>
                  <a:schemeClr val="bg1"/>
                </a:solidFill>
              </a:rPr>
              <a:t>Плоские оптические</a:t>
            </a:r>
            <a:r>
              <a:rPr lang="en-US" sz="2400" b="1">
                <a:solidFill>
                  <a:schemeClr val="bg1"/>
                </a:solidFill>
              </a:rPr>
              <a:t> </a:t>
            </a:r>
            <a:r>
              <a:rPr lang="ru-RU" sz="2400" b="1">
                <a:solidFill>
                  <a:schemeClr val="bg1"/>
                </a:solidFill>
              </a:rPr>
              <a:t>абонентские кабели, используемые в сетях </a:t>
            </a:r>
            <a:r>
              <a:rPr lang="en-US" sz="2400" b="1">
                <a:solidFill>
                  <a:schemeClr val="bg1"/>
                </a:solidFill>
              </a:rPr>
              <a:t>FTTH</a:t>
            </a:r>
            <a:endParaRPr lang="nl-NL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Titel 7"/>
          <p:cNvSpPr txBox="1">
            <a:spLocks/>
          </p:cNvSpPr>
          <p:nvPr/>
        </p:nvSpPr>
        <p:spPr bwMode="auto">
          <a:xfrm>
            <a:off x="457200" y="115888"/>
            <a:ext cx="6275388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3200" b="1">
                <a:solidFill>
                  <a:schemeClr val="bg1"/>
                </a:solidFill>
                <a:cs typeface="Microsoft Sans Serif" pitchFamily="34" charset="0"/>
              </a:rPr>
              <a:t>Применение</a:t>
            </a:r>
            <a:endParaRPr lang="nl-NL" sz="3200" b="1">
              <a:solidFill>
                <a:schemeClr val="bg1"/>
              </a:solidFill>
              <a:cs typeface="Microsoft Sans Serif" pitchFamily="34" charset="0"/>
            </a:endParaRPr>
          </a:p>
        </p:txBody>
      </p:sp>
      <p:sp>
        <p:nvSpPr>
          <p:cNvPr id="125954" name="Tijdelijke aanduiding voor dianummer 6"/>
          <p:cNvSpPr>
            <a:spLocks noGrp="1"/>
          </p:cNvSpPr>
          <p:nvPr>
            <p:ph type="sldNum" sz="quarter" idx="16"/>
          </p:nvPr>
        </p:nvSpPr>
        <p:spPr bwMode="auto">
          <a:xfrm>
            <a:off x="6732588" y="63817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68BA3C08-20D4-4670-ABAB-8130703697C4}" type="slidenum">
              <a:rPr lang="nl-NL">
                <a:cs typeface="Arial" charset="0"/>
              </a:rPr>
              <a:pPr/>
              <a:t>55</a:t>
            </a:fld>
            <a:endParaRPr lang="nl-NL">
              <a:cs typeface="Arial" charset="0"/>
            </a:endParaRPr>
          </a:p>
        </p:txBody>
      </p:sp>
      <p:pic>
        <p:nvPicPr>
          <p:cNvPr id="12595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1714500"/>
            <a:ext cx="4071937" cy="397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6" name="Tekstvak 9"/>
          <p:cNvSpPr txBox="1">
            <a:spLocks noChangeArrowheads="1"/>
          </p:cNvSpPr>
          <p:nvPr/>
        </p:nvSpPr>
        <p:spPr bwMode="auto">
          <a:xfrm>
            <a:off x="3857625" y="2071688"/>
            <a:ext cx="51435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u="sng"/>
              <a:t>Сети </a:t>
            </a:r>
            <a:r>
              <a:rPr lang="nl-NL" b="1" u="sng"/>
              <a:t>FTTX </a:t>
            </a:r>
          </a:p>
          <a:p>
            <a:pPr>
              <a:buFont typeface="Arial" charset="0"/>
              <a:buChar char="•"/>
            </a:pPr>
            <a:r>
              <a:rPr lang="nl-NL"/>
              <a:t> </a:t>
            </a:r>
            <a:r>
              <a:rPr lang="nl-NL" sz="1600"/>
              <a:t>MST </a:t>
            </a:r>
            <a:r>
              <a:rPr lang="ru-RU" sz="1600"/>
              <a:t>имеет усиленные </a:t>
            </a:r>
            <a:r>
              <a:rPr lang="nl-NL" sz="1600"/>
              <a:t> </a:t>
            </a:r>
            <a:r>
              <a:rPr lang="ru-RU" sz="1600"/>
              <a:t>оптические коннекторы для устойчивости к сложным внешним условиям. Коннекторы устанавливаются в заводских условиях</a:t>
            </a:r>
            <a:endParaRPr lang="nl-NL" sz="1600"/>
          </a:p>
          <a:p>
            <a:r>
              <a:rPr lang="nl-NL" sz="1600"/>
              <a:t>  </a:t>
            </a:r>
            <a:r>
              <a:rPr lang="ru-RU" sz="1600"/>
              <a:t> </a:t>
            </a:r>
            <a:r>
              <a:rPr lang="nl-NL" sz="1600"/>
              <a:t> </a:t>
            </a:r>
          </a:p>
          <a:p>
            <a:pPr>
              <a:buFont typeface="Arial" charset="0"/>
              <a:buChar char="•"/>
            </a:pPr>
            <a:r>
              <a:rPr lang="nl-NL" sz="1600"/>
              <a:t> </a:t>
            </a:r>
            <a:r>
              <a:rPr lang="ru-RU" sz="1600"/>
              <a:t>В сетях доступа на последней мили</a:t>
            </a:r>
            <a:r>
              <a:rPr lang="nl-NL" sz="1600"/>
              <a:t>  </a:t>
            </a:r>
          </a:p>
        </p:txBody>
      </p:sp>
      <p:sp>
        <p:nvSpPr>
          <p:cNvPr id="125957" name="Tekstvak 10"/>
          <p:cNvSpPr txBox="1">
            <a:spLocks noChangeArrowheads="1"/>
          </p:cNvSpPr>
          <p:nvPr/>
        </p:nvSpPr>
        <p:spPr bwMode="auto">
          <a:xfrm>
            <a:off x="4000500" y="4071938"/>
            <a:ext cx="3571875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nl-NL"/>
              <a:t> </a:t>
            </a:r>
            <a:r>
              <a:rPr lang="nl-NL" sz="1600"/>
              <a:t>MST : Multiport Service Terminal</a:t>
            </a:r>
          </a:p>
          <a:p>
            <a:pPr>
              <a:buFont typeface="Arial" charset="0"/>
              <a:buChar char="•"/>
            </a:pPr>
            <a:r>
              <a:rPr lang="nl-NL" sz="1600"/>
              <a:t> ONT: Optical </a:t>
            </a:r>
            <a:r>
              <a:rPr lang="en-US" sz="1600"/>
              <a:t>Network Termination</a:t>
            </a:r>
            <a:r>
              <a:rPr lang="nl-NL" sz="1600"/>
              <a:t> unit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Titel 4"/>
          <p:cNvSpPr txBox="1">
            <a:spLocks/>
          </p:cNvSpPr>
          <p:nvPr/>
        </p:nvSpPr>
        <p:spPr bwMode="auto">
          <a:xfrm>
            <a:off x="96838" y="1889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32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Применение  </a:t>
            </a:r>
            <a:endParaRPr lang="nl-NL" sz="3200" b="1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1280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981075"/>
            <a:ext cx="6192837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3" name="Tijdelijke aanduiding voor dianummer 6"/>
          <p:cNvSpPr>
            <a:spLocks noGrp="1"/>
          </p:cNvSpPr>
          <p:nvPr>
            <p:ph type="sldNum" sz="quarter" idx="16"/>
          </p:nvPr>
        </p:nvSpPr>
        <p:spPr bwMode="auto">
          <a:xfrm>
            <a:off x="6732588" y="63817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18832726-F31D-46B1-BF2C-1DEE23ED3D3E}" type="slidenum">
              <a:rPr lang="nl-NL">
                <a:cs typeface="Arial" charset="0"/>
              </a:rPr>
              <a:pPr/>
              <a:t>56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49" name="Afbeelding 8" descr="FD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08050"/>
            <a:ext cx="4264025" cy="485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0" name="Titel 1"/>
          <p:cNvSpPr txBox="1">
            <a:spLocks/>
          </p:cNvSpPr>
          <p:nvPr/>
        </p:nvSpPr>
        <p:spPr bwMode="auto">
          <a:xfrm>
            <a:off x="430213" y="193675"/>
            <a:ext cx="63246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3200" b="1">
                <a:solidFill>
                  <a:schemeClr val="bg1"/>
                </a:solidFill>
                <a:cs typeface="Microsoft Sans Serif" pitchFamily="34" charset="0"/>
              </a:rPr>
              <a:t>Инструмент</a:t>
            </a:r>
            <a:r>
              <a:rPr lang="nl-NL" sz="32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 FDS </a:t>
            </a:r>
            <a:r>
              <a:rPr lang="nl-NL" sz="320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/>
            </a:r>
            <a:br>
              <a:rPr lang="nl-NL" sz="320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</a:br>
            <a:r>
              <a:rPr lang="ru-RU">
                <a:solidFill>
                  <a:schemeClr val="bg1"/>
                </a:solidFill>
                <a:cs typeface="Microsoft Sans Serif" pitchFamily="34" charset="0"/>
              </a:rPr>
              <a:t>для плоских кабелей</a:t>
            </a:r>
            <a:endParaRPr lang="nl-NL" sz="3200">
              <a:solidFill>
                <a:schemeClr val="bg1"/>
              </a:solidFill>
              <a:cs typeface="Microsoft Sans Serif" pitchFamily="34" charset="0"/>
            </a:endParaRPr>
          </a:p>
        </p:txBody>
      </p:sp>
      <p:sp>
        <p:nvSpPr>
          <p:cNvPr id="130051" name="Tijdelijke aanduiding voor datum 4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E6E85B9-5A53-4A84-A234-A09A96994B20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130052" name="Tijdelijke aanduiding voor dianummer 6"/>
          <p:cNvSpPr>
            <a:spLocks noGrp="1"/>
          </p:cNvSpPr>
          <p:nvPr>
            <p:ph type="sldNum" sz="quarter" idx="16"/>
          </p:nvPr>
        </p:nvSpPr>
        <p:spPr bwMode="auto">
          <a:xfrm>
            <a:off x="6754813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33B5391F-74EA-470C-B4BA-BD62D15CA3FD}" type="slidenum">
              <a:rPr lang="nl-NL">
                <a:cs typeface="Arial" charset="0"/>
              </a:rPr>
              <a:pPr/>
              <a:t>57</a:t>
            </a:fld>
            <a:endParaRPr lang="nl-NL">
              <a:cs typeface="Arial" charset="0"/>
            </a:endParaRPr>
          </a:p>
        </p:txBody>
      </p:sp>
      <p:graphicFrame>
        <p:nvGraphicFramePr>
          <p:cNvPr id="7" name="Group 22"/>
          <p:cNvGraphicFramePr>
            <a:graphicFrameLocks noGrp="1"/>
          </p:cNvGraphicFramePr>
          <p:nvPr/>
        </p:nvGraphicFramePr>
        <p:xfrm>
          <a:off x="3621088" y="4256088"/>
          <a:ext cx="5078412" cy="1493837"/>
        </p:xfrm>
        <a:graphic>
          <a:graphicData uri="http://schemas.openxmlformats.org/drawingml/2006/table">
            <a:tbl>
              <a:tblPr/>
              <a:tblGrid>
                <a:gridCol w="2843212"/>
                <a:gridCol w="22352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Название</a:t>
                      </a:r>
                      <a:endParaRPr kumimoji="0" lang="nl-NL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Номер по каталогу</a:t>
                      </a:r>
                      <a:endParaRPr kumimoji="0" lang="nl-NL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FDS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42670</a:t>
                      </a:r>
                    </a:p>
                  </a:txBody>
                  <a:tcPr horzOverflow="overflow">
                    <a:lnL>
                      <a:noFill/>
                    </a:lnL>
                    <a:lnR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RP CB 229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37048 (CB 229) </a:t>
                      </a:r>
                    </a:p>
                  </a:txBody>
                  <a:tcPr horzOverflow="overflow">
                    <a:lnL>
                      <a:noFill/>
                    </a:lnL>
                    <a:lnR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3006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1773238"/>
            <a:ext cx="3071813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2401422">
            <a:off x="5167313" y="2974975"/>
            <a:ext cx="3695700" cy="219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2098" name="Titel 1"/>
          <p:cNvSpPr txBox="1">
            <a:spLocks/>
          </p:cNvSpPr>
          <p:nvPr/>
        </p:nvSpPr>
        <p:spPr bwMode="auto">
          <a:xfrm>
            <a:off x="457200" y="115888"/>
            <a:ext cx="613092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3200" b="1">
                <a:solidFill>
                  <a:schemeClr val="tx2"/>
                </a:solidFill>
                <a:latin typeface="Microsoft Sans Serif" pitchFamily="34" charset="0"/>
                <a:cs typeface="Microsoft Sans Serif" pitchFamily="34" charset="0"/>
              </a:rPr>
              <a:t>Применение</a:t>
            </a:r>
            <a:endParaRPr lang="nl-NL" sz="320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132099" name="Afbeelding 2" descr="IMG_103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981075"/>
            <a:ext cx="3778250" cy="503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Rechte verbindingslijn met pijl 5"/>
          <p:cNvCxnSpPr/>
          <p:nvPr/>
        </p:nvCxnSpPr>
        <p:spPr>
          <a:xfrm flipH="1">
            <a:off x="3276600" y="2708275"/>
            <a:ext cx="1943100" cy="2808288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101" name="Tekstvak 6"/>
          <p:cNvSpPr txBox="1">
            <a:spLocks noChangeArrowheads="1"/>
          </p:cNvSpPr>
          <p:nvPr/>
        </p:nvSpPr>
        <p:spPr bwMode="auto">
          <a:xfrm>
            <a:off x="4787900" y="1341438"/>
            <a:ext cx="4032250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/>
              <a:t>Подключение кабеля </a:t>
            </a:r>
          </a:p>
          <a:p>
            <a:r>
              <a:rPr lang="ru-RU" b="1">
                <a:solidFill>
                  <a:schemeClr val="tx2"/>
                </a:solidFill>
              </a:rPr>
              <a:t>Оболочка кабеля должна быть снята на большую длину </a:t>
            </a:r>
            <a:r>
              <a:rPr lang="nl-NL" b="1">
                <a:solidFill>
                  <a:schemeClr val="tx2"/>
                </a:solidFill>
              </a:rPr>
              <a:t>(</a:t>
            </a:r>
            <a:r>
              <a:rPr lang="ru-RU" b="1">
                <a:solidFill>
                  <a:schemeClr val="tx2"/>
                </a:solidFill>
              </a:rPr>
              <a:t>до 6 метров)</a:t>
            </a:r>
            <a:endParaRPr lang="nl-NL"/>
          </a:p>
        </p:txBody>
      </p:sp>
      <p:sp>
        <p:nvSpPr>
          <p:cNvPr id="132102" name="Tijdelijke aanduiding voor dianummer 6"/>
          <p:cNvSpPr>
            <a:spLocks noGrp="1"/>
          </p:cNvSpPr>
          <p:nvPr>
            <p:ph type="sldNum" sz="quarter" idx="16"/>
          </p:nvPr>
        </p:nvSpPr>
        <p:spPr bwMode="auto">
          <a:xfrm>
            <a:off x="6732588" y="63817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1C69738C-9675-4CDC-A153-844D015FC9BE}" type="slidenum">
              <a:rPr lang="nl-NL">
                <a:cs typeface="Arial" charset="0"/>
              </a:rPr>
              <a:pPr/>
              <a:t>58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41275" y="0"/>
            <a:ext cx="822960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Microsoft Sans Serif" pitchFamily="34" charset="0"/>
                <a:ea typeface="+mj-ea"/>
                <a:cs typeface="Microsoft Sans Serif" pitchFamily="34" charset="0"/>
              </a:defRPr>
            </a:lvl1pPr>
          </a:lstStyle>
          <a:p>
            <a:pPr>
              <a:defRPr/>
            </a:pPr>
            <a:r>
              <a:rPr lang="ru-RU" b="1" dirty="0" smtClean="0"/>
              <a:t>Применение инструмента </a:t>
            </a:r>
            <a:r>
              <a:rPr lang="nl-NL" b="1" dirty="0" smtClean="0"/>
              <a:t>400 </a:t>
            </a:r>
            <a:r>
              <a:rPr lang="ru-RU" b="1" dirty="0" smtClean="0"/>
              <a:t>серии</a:t>
            </a:r>
            <a:r>
              <a:rPr lang="nl-NL" b="1" dirty="0" smtClean="0"/>
              <a:t> </a:t>
            </a:r>
            <a:endParaRPr lang="nl-NL" b="1" dirty="0"/>
          </a:p>
        </p:txBody>
      </p:sp>
      <p:pic>
        <p:nvPicPr>
          <p:cNvPr id="134146" name="Afbeelding 3" descr="IMG_103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196975"/>
            <a:ext cx="3563938" cy="475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4147" name="Afbeelding 4" descr="IMG_1033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725" y="1412875"/>
            <a:ext cx="3357563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148" name="Tekstvak 5"/>
          <p:cNvSpPr txBox="1">
            <a:spLocks noChangeArrowheads="1"/>
          </p:cNvSpPr>
          <p:nvPr/>
        </p:nvSpPr>
        <p:spPr bwMode="auto">
          <a:xfrm>
            <a:off x="3276600" y="935038"/>
            <a:ext cx="4319588" cy="954087"/>
          </a:xfrm>
          <a:prstGeom prst="rect">
            <a:avLst/>
          </a:prstGeom>
          <a:solidFill>
            <a:srgbClr val="E1EC74">
              <a:alpha val="6196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2800" b="1"/>
              <a:t>2.5</a:t>
            </a:r>
            <a:r>
              <a:rPr lang="ru-RU" sz="2800" b="1"/>
              <a:t> мм</a:t>
            </a:r>
            <a:r>
              <a:rPr lang="nl-NL" sz="2800" b="1"/>
              <a:t> </a:t>
            </a:r>
            <a:r>
              <a:rPr lang="ru-RU" sz="2800" b="1"/>
              <a:t>и</a:t>
            </a:r>
            <a:r>
              <a:rPr lang="nl-NL" sz="2800" b="1"/>
              <a:t> 4.0 </a:t>
            </a:r>
            <a:r>
              <a:rPr lang="ru-RU" sz="2800" b="1"/>
              <a:t>мм</a:t>
            </a:r>
            <a:r>
              <a:rPr lang="nl-NL" sz="2800" b="1"/>
              <a:t> </a:t>
            </a:r>
            <a:r>
              <a:rPr lang="ru-RU" sz="2800" b="1"/>
              <a:t>кабель</a:t>
            </a:r>
            <a:r>
              <a:rPr lang="nl-NL" sz="2800" b="1"/>
              <a:t> (</a:t>
            </a:r>
            <a:r>
              <a:rPr lang="ru-RU" sz="2800" b="1"/>
              <a:t>нейлоновая оболочка</a:t>
            </a:r>
            <a:r>
              <a:rPr lang="nl-NL" sz="2800" b="1"/>
              <a:t>)</a:t>
            </a:r>
          </a:p>
        </p:txBody>
      </p:sp>
      <p:sp>
        <p:nvSpPr>
          <p:cNvPr id="134149" name="Tijdelijke aanduiding voor dianummer 6"/>
          <p:cNvSpPr>
            <a:spLocks noGrp="1"/>
          </p:cNvSpPr>
          <p:nvPr>
            <p:ph type="sldNum" sz="quarter" idx="16"/>
          </p:nvPr>
        </p:nvSpPr>
        <p:spPr bwMode="auto">
          <a:xfrm>
            <a:off x="6732588" y="63817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5D294F81-F7A1-482E-ABC5-441370E1A11F}" type="slidenum">
              <a:rPr lang="nl-NL">
                <a:cs typeface="Arial" charset="0"/>
              </a:rPr>
              <a:pPr/>
              <a:t>59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ChangeArrowheads="1"/>
          </p:cNvSpPr>
          <p:nvPr/>
        </p:nvSpPr>
        <p:spPr bwMode="auto">
          <a:xfrm>
            <a:off x="323850" y="1052513"/>
            <a:ext cx="82296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buSzPts val="2000"/>
              <a:buFontTx/>
              <a:buChar char="•"/>
            </a:pPr>
            <a:r>
              <a:rPr lang="ru-RU" sz="2000"/>
              <a:t>С гордостью изобретаем, производим и собираем качественные инструменты для подготовки кабелей в Коннектикуте с 1936 г. </a:t>
            </a: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ts val="2000"/>
              <a:buFontTx/>
              <a:buChar char="•"/>
            </a:pPr>
            <a:r>
              <a:rPr lang="ru-RU" sz="2000"/>
              <a:t>Наши три бренда:</a:t>
            </a:r>
            <a:endParaRPr lang="en-US" sz="2000"/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SzPts val="1800"/>
              <a:buFontTx/>
              <a:buChar char="–"/>
            </a:pPr>
            <a:r>
              <a:rPr lang="en-US" sz="1600" b="1"/>
              <a:t>Cablematic:</a:t>
            </a:r>
            <a:r>
              <a:rPr lang="en-US" sz="1600"/>
              <a:t>  </a:t>
            </a:r>
            <a:r>
              <a:rPr lang="ru-RU" sz="1600"/>
              <a:t>Кабельное телевидение</a:t>
            </a:r>
            <a:r>
              <a:rPr lang="en-US" sz="1600"/>
              <a:t>, </a:t>
            </a:r>
            <a:r>
              <a:rPr lang="ru-RU" sz="1600"/>
              <a:t>Телекоммуникации, Беспроводная связь, Спутниковая связь </a:t>
            </a: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SzPts val="1800"/>
              <a:buFontTx/>
              <a:buChar char="–"/>
            </a:pPr>
            <a:r>
              <a:rPr lang="en-US" sz="1600" b="1"/>
              <a:t>Miller:</a:t>
            </a:r>
            <a:r>
              <a:rPr lang="en-US" sz="1600"/>
              <a:t>  </a:t>
            </a:r>
            <a:r>
              <a:rPr lang="ru-RU" sz="1600"/>
              <a:t>Оптоволоконные кабели</a:t>
            </a:r>
            <a:r>
              <a:rPr lang="en-US" sz="1600"/>
              <a:t>, </a:t>
            </a:r>
            <a:r>
              <a:rPr lang="ru-RU" sz="1600"/>
              <a:t>Голос/Данные </a:t>
            </a:r>
            <a:r>
              <a:rPr lang="en-US" sz="1600"/>
              <a:t> </a:t>
            </a:r>
            <a:r>
              <a:rPr lang="ru-RU" sz="1600"/>
              <a:t>и Телекоммуникации</a:t>
            </a:r>
            <a:endParaRPr lang="en-US" sz="1600"/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SzPts val="1800"/>
              <a:buFontTx/>
              <a:buChar char="–"/>
            </a:pPr>
            <a:r>
              <a:rPr lang="en-US" sz="1600" b="1"/>
              <a:t>Utility Tool:</a:t>
            </a:r>
            <a:r>
              <a:rPr lang="en-US" sz="1600"/>
              <a:t>  </a:t>
            </a:r>
            <a:r>
              <a:rPr lang="ru-RU" sz="1600"/>
              <a:t>Соединение и оконцовка кабелей  для передачи и распределения электроэнергии</a:t>
            </a:r>
            <a:endParaRPr lang="en-US" sz="400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nl-NL" sz="3200"/>
          </a:p>
        </p:txBody>
      </p:sp>
      <p:sp>
        <p:nvSpPr>
          <p:cNvPr id="3" name="Titel 1"/>
          <p:cNvSpPr txBox="1">
            <a:spLocks/>
          </p:cNvSpPr>
          <p:nvPr/>
        </p:nvSpPr>
        <p:spPr>
          <a:xfrm>
            <a:off x="250825" y="0"/>
            <a:ext cx="6589713" cy="561975"/>
          </a:xfrm>
          <a:prstGeom prst="rect">
            <a:avLst/>
          </a:prstGeom>
        </p:spPr>
        <p:txBody>
          <a:bodyPr>
            <a:normAutofit fontScale="97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nl-NL" sz="3200" b="1" dirty="0">
                <a:solidFill>
                  <a:schemeClr val="bg1"/>
                </a:solidFill>
                <a:latin typeface="Microsoft Sans Serif" pitchFamily="34" charset="0"/>
                <a:ea typeface="+mj-ea"/>
                <a:cs typeface="Microsoft Sans Serif" pitchFamily="34" charset="0"/>
              </a:rPr>
              <a:t>Ripley</a:t>
            </a:r>
            <a:endParaRPr lang="nl-NL" sz="3200" b="1" dirty="0">
              <a:solidFill>
                <a:schemeClr val="bg1"/>
              </a:solidFill>
              <a:latin typeface="Microsoft Sans Serif" pitchFamily="34" charset="0"/>
              <a:ea typeface="+mj-ea"/>
              <a:cs typeface="Microsoft Sans Serif" pitchFamily="34" charset="0"/>
            </a:endParaRPr>
          </a:p>
        </p:txBody>
      </p:sp>
      <p:sp>
        <p:nvSpPr>
          <p:cNvPr id="25603" name="Tijdelijke aanduiding voor dianummer 8"/>
          <p:cNvSpPr>
            <a:spLocks noGrp="1"/>
          </p:cNvSpPr>
          <p:nvPr>
            <p:ph type="sldNum" sz="quarter" idx="16"/>
          </p:nvPr>
        </p:nvSpPr>
        <p:spPr bwMode="auto">
          <a:xfrm>
            <a:off x="6953250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CDCF9FDA-D5C3-44D1-A543-1A2FE76FD9FF}" type="slidenum">
              <a:rPr lang="nl-NL">
                <a:cs typeface="Arial" charset="0"/>
              </a:rPr>
              <a:pPr/>
              <a:t>6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Tijdelijke aanduiding voor datum 1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161B978-437D-4761-9A29-2D5CB098719F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136194" name="Tijdelijke aanduiding voor dianummer 3"/>
          <p:cNvSpPr>
            <a:spLocks noGrp="1"/>
          </p:cNvSpPr>
          <p:nvPr>
            <p:ph type="sldNum" sz="quarter" idx="16"/>
          </p:nvPr>
        </p:nvSpPr>
        <p:spPr bwMode="auto">
          <a:xfrm>
            <a:off x="6875463" y="63817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71C65C85-2447-44E3-9677-45CCAF2714E6}" type="slidenum">
              <a:rPr lang="nl-NL">
                <a:cs typeface="Arial" charset="0"/>
              </a:rPr>
              <a:pPr/>
              <a:t>60</a:t>
            </a:fld>
            <a:endParaRPr lang="nl-NL">
              <a:cs typeface="Arial" charset="0"/>
            </a:endParaRPr>
          </a:p>
        </p:txBody>
      </p:sp>
      <p:pic>
        <p:nvPicPr>
          <p:cNvPr id="13619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928688"/>
            <a:ext cx="4357687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19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5" y="928688"/>
            <a:ext cx="404812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63" y="1071563"/>
            <a:ext cx="5286375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8242" name="Titel 1"/>
          <p:cNvSpPr txBox="1">
            <a:spLocks/>
          </p:cNvSpPr>
          <p:nvPr/>
        </p:nvSpPr>
        <p:spPr bwMode="auto">
          <a:xfrm>
            <a:off x="271463" y="0"/>
            <a:ext cx="82296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400" b="1">
                <a:solidFill>
                  <a:schemeClr val="bg1"/>
                </a:solidFill>
                <a:cs typeface="Microsoft Sans Serif" pitchFamily="34" charset="0"/>
              </a:rPr>
              <a:t>Продольный разрез оболочек небольших диаметров </a:t>
            </a:r>
            <a:endParaRPr lang="nl-NL" sz="2400" b="1">
              <a:solidFill>
                <a:schemeClr val="bg1"/>
              </a:solidFill>
              <a:cs typeface="Microsoft Sans Serif" pitchFamily="34" charset="0"/>
            </a:endParaRPr>
          </a:p>
        </p:txBody>
      </p:sp>
      <p:sp>
        <p:nvSpPr>
          <p:cNvPr id="138243" name="Tijdelijke aanduiding voor datum 2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F572644-81A1-4C83-B81F-717448BA3DBF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138244" name="Tijdelijke aanduiding voor dianummer 4"/>
          <p:cNvSpPr>
            <a:spLocks noGrp="1"/>
          </p:cNvSpPr>
          <p:nvPr>
            <p:ph type="sldNum" sz="quarter" idx="16"/>
          </p:nvPr>
        </p:nvSpPr>
        <p:spPr bwMode="auto">
          <a:xfrm>
            <a:off x="6553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BBAAD503-C977-42FE-BF8F-F3B7FA7F9A2F}" type="slidenum">
              <a:rPr lang="nl-NL">
                <a:cs typeface="Arial" charset="0"/>
              </a:rPr>
              <a:pPr/>
              <a:t>61</a:t>
            </a:fld>
            <a:endParaRPr lang="nl-NL">
              <a:cs typeface="Arial" charset="0"/>
            </a:endParaRPr>
          </a:p>
        </p:txBody>
      </p:sp>
      <p:pic>
        <p:nvPicPr>
          <p:cNvPr id="138245" name="Afbeelding 7" descr="IMG_1600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50" y="4929188"/>
            <a:ext cx="1535113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246" name="Afbeelding 8" descr="IMG_1601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8" y="4929188"/>
            <a:ext cx="1557337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247" name="Afbeelding 9" descr="IMG_1602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13" y="4929188"/>
            <a:ext cx="150018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248" name="Picture 4" descr="draka cabl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83200" y="3078163"/>
            <a:ext cx="3933825" cy="18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8249" name="Tekstvak 12"/>
          <p:cNvSpPr txBox="1">
            <a:spLocks noChangeArrowheads="1"/>
          </p:cNvSpPr>
          <p:nvPr/>
        </p:nvSpPr>
        <p:spPr bwMode="auto">
          <a:xfrm>
            <a:off x="6000750" y="5053013"/>
            <a:ext cx="2500313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b="1"/>
              <a:t>5,3/ 6.0</a:t>
            </a:r>
            <a:r>
              <a:rPr lang="ru-RU" b="1"/>
              <a:t> мм</a:t>
            </a:r>
            <a:r>
              <a:rPr lang="nl-NL" b="1"/>
              <a:t> </a:t>
            </a:r>
            <a:r>
              <a:rPr lang="ru-RU" b="1"/>
              <a:t>– внешний диаметр кабеля</a:t>
            </a:r>
            <a:endParaRPr lang="nl-NL" b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8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914400"/>
            <a:ext cx="6161088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0" name="Picture_x0020_1" descr="未命名副本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58938" y="2616200"/>
            <a:ext cx="5905500" cy="323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291" name="Titel 3"/>
          <p:cNvSpPr txBox="1">
            <a:spLocks/>
          </p:cNvSpPr>
          <p:nvPr/>
        </p:nvSpPr>
        <p:spPr bwMode="auto">
          <a:xfrm>
            <a:off x="96838" y="0"/>
            <a:ext cx="70675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Новые усиленные кабели  в сетях доступа</a:t>
            </a:r>
          </a:p>
          <a:p>
            <a:pPr algn="ctr"/>
            <a:r>
              <a:rPr lang="ru-RU" sz="2400" b="1">
                <a:solidFill>
                  <a:schemeClr val="bg1"/>
                </a:solidFill>
              </a:rPr>
              <a:t> </a:t>
            </a:r>
            <a:r>
              <a:rPr lang="en-US" sz="2400" b="1">
                <a:solidFill>
                  <a:schemeClr val="bg1"/>
                </a:solidFill>
              </a:rPr>
              <a:t>FTTH</a:t>
            </a:r>
            <a:endParaRPr lang="nl-NL" sz="2400" b="1">
              <a:solidFill>
                <a:schemeClr val="bg1"/>
              </a:solidFill>
            </a:endParaRPr>
          </a:p>
        </p:txBody>
      </p:sp>
      <p:sp>
        <p:nvSpPr>
          <p:cNvPr id="140292" name="Tijdelijke aanduiding voor datum 9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6591EF3-1F27-414B-8FEB-43F1A915F6CD}" type="datetime1">
              <a:rPr lang="nl-NL">
                <a:cs typeface="Arial" charset="0"/>
              </a:rPr>
              <a:pPr/>
              <a:t>27-11-2013</a:t>
            </a:fld>
            <a:endParaRPr lang="nl-NL">
              <a:cs typeface="Arial" charset="0"/>
            </a:endParaRPr>
          </a:p>
        </p:txBody>
      </p:sp>
      <p:sp>
        <p:nvSpPr>
          <p:cNvPr id="6" name="Tekstvak 7"/>
          <p:cNvSpPr txBox="1"/>
          <p:nvPr/>
        </p:nvSpPr>
        <p:spPr>
          <a:xfrm>
            <a:off x="2841625" y="1916113"/>
            <a:ext cx="2881313" cy="64135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bg1"/>
                </a:solidFill>
                <a:cs typeface="+mn-cs"/>
              </a:rPr>
              <a:t>Усиленный </a:t>
            </a:r>
            <a:r>
              <a:rPr lang="ru-RU" dirty="0">
                <a:solidFill>
                  <a:schemeClr val="bg1"/>
                </a:solidFill>
                <a:cs typeface="+mn-cs"/>
              </a:rPr>
              <a:t>кабель с одним волокном</a:t>
            </a:r>
            <a:r>
              <a:rPr lang="nl-NL" dirty="0">
                <a:solidFill>
                  <a:schemeClr val="bg1"/>
                </a:solidFill>
                <a:cs typeface="+mn-cs"/>
              </a:rPr>
              <a:t> </a:t>
            </a:r>
            <a:r>
              <a:rPr lang="ru-RU" dirty="0">
                <a:solidFill>
                  <a:schemeClr val="bg1"/>
                </a:solidFill>
                <a:cs typeface="+mn-cs"/>
              </a:rPr>
              <a:t> </a:t>
            </a:r>
            <a:endParaRPr lang="nl-NL" dirty="0">
              <a:solidFill>
                <a:schemeClr val="bg1"/>
              </a:solidFill>
              <a:cs typeface="+mn-cs"/>
            </a:endParaRPr>
          </a:p>
        </p:txBody>
      </p:sp>
      <p:sp>
        <p:nvSpPr>
          <p:cNvPr id="140294" name="Tijdelijke aanduiding voor dianummer 4"/>
          <p:cNvSpPr>
            <a:spLocks noGrp="1"/>
          </p:cNvSpPr>
          <p:nvPr>
            <p:ph type="sldNum" sz="quarter" idx="16"/>
          </p:nvPr>
        </p:nvSpPr>
        <p:spPr bwMode="auto">
          <a:xfrm>
            <a:off x="6875463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01A0CE2E-56A0-423D-B907-9B6135BB430E}" type="slidenum">
              <a:rPr lang="nl-NL">
                <a:cs typeface="Arial" charset="0"/>
              </a:rPr>
              <a:pPr/>
              <a:t>62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8538" y="1196975"/>
            <a:ext cx="3887787" cy="3635375"/>
          </a:xfrm>
          <a:prstGeom prst="rect">
            <a:avLst/>
          </a:prstGeom>
          <a:noFill/>
          <a:ln w="508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142338" name="Tekstvak 18"/>
          <p:cNvSpPr txBox="1">
            <a:spLocks noChangeArrowheads="1"/>
          </p:cNvSpPr>
          <p:nvPr/>
        </p:nvSpPr>
        <p:spPr bwMode="auto">
          <a:xfrm>
            <a:off x="539750" y="33338"/>
            <a:ext cx="674687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4800" b="1">
                <a:solidFill>
                  <a:schemeClr val="bg1"/>
                </a:solidFill>
                <a:latin typeface="Calibri" pitchFamily="34" charset="0"/>
              </a:rPr>
              <a:t>STR – </a:t>
            </a:r>
            <a:r>
              <a:rPr lang="ru-RU" sz="2400" b="1">
                <a:solidFill>
                  <a:schemeClr val="bg1"/>
                </a:solidFill>
              </a:rPr>
              <a:t>Для удаление стальной ленты </a:t>
            </a:r>
            <a:endParaRPr lang="nl-NL" sz="2400" b="1">
              <a:solidFill>
                <a:schemeClr val="bg1"/>
              </a:solidFill>
            </a:endParaRPr>
          </a:p>
        </p:txBody>
      </p:sp>
      <p:sp>
        <p:nvSpPr>
          <p:cNvPr id="142339" name="Tekstvak 22"/>
          <p:cNvSpPr txBox="1">
            <a:spLocks noChangeArrowheads="1"/>
          </p:cNvSpPr>
          <p:nvPr/>
        </p:nvSpPr>
        <p:spPr bwMode="auto">
          <a:xfrm>
            <a:off x="1187450" y="4843463"/>
            <a:ext cx="70564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nl-NL">
                <a:latin typeface="Calibri" pitchFamily="34" charset="0"/>
              </a:rPr>
              <a:t>  </a:t>
            </a:r>
            <a:r>
              <a:rPr lang="ru-RU"/>
              <a:t>Изготовлен из высококачественной стали</a:t>
            </a:r>
            <a:endParaRPr lang="nl-NL"/>
          </a:p>
          <a:p>
            <a:pPr>
              <a:buFont typeface="Arial" charset="0"/>
              <a:buChar char="•"/>
            </a:pPr>
            <a:r>
              <a:rPr lang="nl-NL">
                <a:latin typeface="Calibri" pitchFamily="34" charset="0"/>
              </a:rPr>
              <a:t>  </a:t>
            </a:r>
            <a:r>
              <a:rPr lang="ru-RU"/>
              <a:t>Две отдельные части</a:t>
            </a:r>
            <a:r>
              <a:rPr lang="nl-NL">
                <a:latin typeface="Calibri" pitchFamily="34" charset="0"/>
              </a:rPr>
              <a:t> (</a:t>
            </a:r>
            <a:r>
              <a:rPr lang="ru-RU"/>
              <a:t>диска</a:t>
            </a:r>
            <a:r>
              <a:rPr lang="nl-NL">
                <a:latin typeface="Calibri" pitchFamily="34" charset="0"/>
              </a:rPr>
              <a:t>), </a:t>
            </a:r>
            <a:r>
              <a:rPr lang="ru-RU"/>
              <a:t>закручивающиеся зажимы для удержания кабеля в инструменте</a:t>
            </a:r>
            <a:r>
              <a:rPr lang="nl-NL">
                <a:latin typeface="Calibri" pitchFamily="34" charset="0"/>
              </a:rPr>
              <a:t> </a:t>
            </a:r>
            <a:r>
              <a:rPr lang="ru-RU"/>
              <a:t> </a:t>
            </a:r>
            <a:endParaRPr lang="nl-NL"/>
          </a:p>
          <a:p>
            <a:pPr>
              <a:buFont typeface="Arial" charset="0"/>
              <a:buChar char="•"/>
            </a:pPr>
            <a:r>
              <a:rPr lang="nl-NL">
                <a:latin typeface="Calibri" pitchFamily="34" charset="0"/>
              </a:rPr>
              <a:t>  </a:t>
            </a:r>
            <a:r>
              <a:rPr lang="ru-RU"/>
              <a:t>Диаметр 3,8 см</a:t>
            </a:r>
            <a:endParaRPr lang="nl-NL"/>
          </a:p>
        </p:txBody>
      </p:sp>
      <p:sp>
        <p:nvSpPr>
          <p:cNvPr id="142340" name="Tijdelijke aanduiding voor datum 21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4BC27C6-FBD0-4CB1-979A-1E220370FAD0}" type="datetime1">
              <a:rPr lang="nl-NL">
                <a:cs typeface="Arial" charset="0"/>
              </a:rPr>
              <a:pPr/>
              <a:t>27-11-2013</a:t>
            </a:fld>
            <a:endParaRPr lang="nl-NL">
              <a:cs typeface="Arial" charset="0"/>
            </a:endParaRPr>
          </a:p>
        </p:txBody>
      </p:sp>
      <p:sp>
        <p:nvSpPr>
          <p:cNvPr id="142341" name="Tijdelijke aanduiding voor dianummer 4"/>
          <p:cNvSpPr>
            <a:spLocks noGrp="1"/>
          </p:cNvSpPr>
          <p:nvPr>
            <p:ph type="sldNum" sz="quarter" idx="16"/>
          </p:nvPr>
        </p:nvSpPr>
        <p:spPr bwMode="auto">
          <a:xfrm>
            <a:off x="6875463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7F1F1E3F-0479-421B-A3C3-CE5A4106E6E4}" type="slidenum">
              <a:rPr lang="nl-NL">
                <a:cs typeface="Arial" charset="0"/>
              </a:rPr>
              <a:pPr/>
              <a:t>63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Tekstvak 22"/>
          <p:cNvSpPr txBox="1">
            <a:spLocks noChangeArrowheads="1"/>
          </p:cNvSpPr>
          <p:nvPr/>
        </p:nvSpPr>
        <p:spPr bwMode="auto">
          <a:xfrm>
            <a:off x="6011863" y="908050"/>
            <a:ext cx="23050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orbel" pitchFamily="34" charset="0"/>
              </a:rPr>
              <a:t>Винт для фиксации кабеля внутри инструмента</a:t>
            </a:r>
            <a:endParaRPr lang="nl-NL" b="1">
              <a:latin typeface="Corbel" pitchFamily="34" charset="0"/>
            </a:endParaRPr>
          </a:p>
        </p:txBody>
      </p:sp>
      <p:sp>
        <p:nvSpPr>
          <p:cNvPr id="3" name="Titel 8"/>
          <p:cNvSpPr txBox="1">
            <a:spLocks/>
          </p:cNvSpPr>
          <p:nvPr/>
        </p:nvSpPr>
        <p:spPr>
          <a:xfrm>
            <a:off x="469900" y="115888"/>
            <a:ext cx="8229600" cy="5715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Microsoft Sans Serif" pitchFamily="34" charset="0"/>
                <a:ea typeface="+mj-ea"/>
                <a:cs typeface="Microsoft Sans Serif" pitchFamily="34" charset="0"/>
              </a:defRPr>
            </a:lvl1pPr>
          </a:lstStyle>
          <a:p>
            <a:pPr>
              <a:defRPr/>
            </a:pPr>
            <a:r>
              <a:rPr lang="ru-RU" b="1" spc="-100" dirty="0" smtClean="0"/>
              <a:t>Принцип работы</a:t>
            </a:r>
            <a:endParaRPr lang="nl-NL" dirty="0"/>
          </a:p>
        </p:txBody>
      </p:sp>
      <p:pic>
        <p:nvPicPr>
          <p:cNvPr id="14438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412875"/>
            <a:ext cx="3349625" cy="3095625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4438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2852738"/>
            <a:ext cx="4816475" cy="3024187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</p:pic>
      <p:cxnSp>
        <p:nvCxnSpPr>
          <p:cNvPr id="6" name="Rechte verbindingslijn met pijl 26"/>
          <p:cNvCxnSpPr>
            <a:stCxn id="144385" idx="1"/>
          </p:cNvCxnSpPr>
          <p:nvPr/>
        </p:nvCxnSpPr>
        <p:spPr>
          <a:xfrm>
            <a:off x="6011863" y="1370013"/>
            <a:ext cx="1152525" cy="2706687"/>
          </a:xfrm>
          <a:prstGeom prst="straightConnector1">
            <a:avLst/>
          </a:prstGeom>
          <a:ln w="25400">
            <a:solidFill>
              <a:srgbClr val="FF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Rechte verbindingslijn met pijl 21"/>
          <p:cNvCxnSpPr>
            <a:stCxn id="144385" idx="1"/>
          </p:cNvCxnSpPr>
          <p:nvPr/>
        </p:nvCxnSpPr>
        <p:spPr>
          <a:xfrm flipH="1">
            <a:off x="1979613" y="1370013"/>
            <a:ext cx="4032250" cy="330200"/>
          </a:xfrm>
          <a:prstGeom prst="straightConnector1">
            <a:avLst/>
          </a:prstGeom>
          <a:ln w="25400">
            <a:solidFill>
              <a:srgbClr val="FF0000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391" name="Tijdelijke aanduiding voor dianummer 4"/>
          <p:cNvSpPr>
            <a:spLocks noGrp="1"/>
          </p:cNvSpPr>
          <p:nvPr>
            <p:ph type="sldNum" sz="quarter" idx="16"/>
          </p:nvPr>
        </p:nvSpPr>
        <p:spPr bwMode="auto">
          <a:xfrm>
            <a:off x="7010400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3A13845B-B8F7-412C-AB74-2D4AFC312CC7}" type="slidenum">
              <a:rPr lang="nl-NL">
                <a:cs typeface="Arial" charset="0"/>
              </a:rPr>
              <a:pPr/>
              <a:t>64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4405313"/>
            <a:ext cx="2376488" cy="1609725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146434" name="Tekstvak 18"/>
          <p:cNvSpPr txBox="1">
            <a:spLocks noChangeArrowheads="1"/>
          </p:cNvSpPr>
          <p:nvPr/>
        </p:nvSpPr>
        <p:spPr bwMode="auto">
          <a:xfrm>
            <a:off x="179388" y="0"/>
            <a:ext cx="76755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chemeClr val="bg1"/>
                </a:solidFill>
              </a:rPr>
              <a:t>Принцип работы</a:t>
            </a:r>
            <a:endParaRPr lang="nl-NL" sz="4800" b="1">
              <a:solidFill>
                <a:schemeClr val="bg1"/>
              </a:solidFill>
            </a:endParaRPr>
          </a:p>
        </p:txBody>
      </p:sp>
      <p:sp>
        <p:nvSpPr>
          <p:cNvPr id="146435" name="Tijdelijke aanduiding voor tekst 5"/>
          <p:cNvSpPr txBox="1">
            <a:spLocks/>
          </p:cNvSpPr>
          <p:nvPr/>
        </p:nvSpPr>
        <p:spPr bwMode="auto">
          <a:xfrm>
            <a:off x="3571875" y="1125538"/>
            <a:ext cx="485775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ru-RU" sz="2000"/>
              <a:t>Шаг</a:t>
            </a:r>
            <a:r>
              <a:rPr lang="nl-NL" sz="2000">
                <a:latin typeface="Calibri" pitchFamily="34" charset="0"/>
              </a:rPr>
              <a:t> 1:</a:t>
            </a:r>
          </a:p>
          <a:p>
            <a:pPr marL="868363" lvl="1" indent="-342900">
              <a:spcBef>
                <a:spcPts val="700"/>
              </a:spcBef>
              <a:buClr>
                <a:schemeClr val="tx2"/>
              </a:buClr>
              <a:buSzPct val="95000"/>
              <a:buFont typeface="Arial" charset="0"/>
              <a:buChar char="•"/>
            </a:pPr>
            <a:r>
              <a:rPr lang="ru-RU" sz="2000"/>
              <a:t> Удалите мягкую оболочку</a:t>
            </a:r>
            <a:endParaRPr lang="nl-NL" sz="2000"/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ru-RU" sz="2000"/>
              <a:t>Шаг</a:t>
            </a:r>
            <a:r>
              <a:rPr lang="nl-NL" sz="2000">
                <a:latin typeface="Calibri" pitchFamily="34" charset="0"/>
              </a:rPr>
              <a:t> 2:</a:t>
            </a:r>
          </a:p>
          <a:p>
            <a:pPr marL="868363" lvl="1" indent="-342900">
              <a:spcBef>
                <a:spcPts val="700"/>
              </a:spcBef>
              <a:buClr>
                <a:schemeClr val="tx2"/>
              </a:buClr>
              <a:buSzPct val="95000"/>
              <a:buFont typeface="Arial" charset="0"/>
              <a:buChar char="•"/>
            </a:pPr>
            <a:r>
              <a:rPr lang="ru-RU" sz="2000"/>
              <a:t>Соедините часть </a:t>
            </a:r>
            <a:r>
              <a:rPr lang="en-US" sz="2000"/>
              <a:t>I </a:t>
            </a:r>
            <a:r>
              <a:rPr lang="ru-RU" sz="2000"/>
              <a:t>и часть </a:t>
            </a:r>
            <a:r>
              <a:rPr lang="en-US" sz="2000"/>
              <a:t>II</a:t>
            </a:r>
            <a:r>
              <a:rPr lang="nl-NL" sz="2000"/>
              <a:t> </a:t>
            </a:r>
            <a:r>
              <a:rPr lang="ru-RU" sz="2000"/>
              <a:t>вместе</a:t>
            </a:r>
            <a:r>
              <a:rPr lang="nl-NL" sz="2000">
                <a:latin typeface="Calibri" pitchFamily="34" charset="0"/>
              </a:rPr>
              <a:t>(</a:t>
            </a:r>
            <a:r>
              <a:rPr lang="ru-RU" sz="2000"/>
              <a:t>магнит притянет диски друг к другу</a:t>
            </a:r>
            <a:r>
              <a:rPr lang="nl-NL" sz="2000">
                <a:latin typeface="Calibri" pitchFamily="34" charset="0"/>
              </a:rPr>
              <a:t> ). </a:t>
            </a:r>
            <a:r>
              <a:rPr lang="ru-RU" sz="2000"/>
              <a:t>Ослабьте зажимы</a:t>
            </a:r>
            <a:r>
              <a:rPr lang="nl-NL" sz="2000">
                <a:latin typeface="Calibri" pitchFamily="34" charset="0"/>
              </a:rPr>
              <a:t>. </a:t>
            </a:r>
            <a:r>
              <a:rPr lang="ru-RU" sz="2000"/>
              <a:t>Пропустите кабель внутри отверстий в дисках  </a:t>
            </a:r>
            <a:endParaRPr lang="nl-NL" sz="2000"/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ru-RU" sz="2000"/>
              <a:t>Шаг</a:t>
            </a:r>
            <a:r>
              <a:rPr lang="nl-NL" sz="2000">
                <a:latin typeface="Calibri" pitchFamily="34" charset="0"/>
              </a:rPr>
              <a:t> 3:</a:t>
            </a:r>
          </a:p>
          <a:p>
            <a:pPr marL="868363" lvl="1" indent="-342900">
              <a:spcBef>
                <a:spcPts val="700"/>
              </a:spcBef>
              <a:buClr>
                <a:schemeClr val="tx2"/>
              </a:buClr>
              <a:buSzPct val="95000"/>
              <a:buFont typeface="Arial" charset="0"/>
              <a:buChar char="•"/>
            </a:pPr>
            <a:r>
              <a:rPr lang="ru-RU" sz="2000"/>
              <a:t>Затяните зажимы и убедитесь, в том что кабель плотно зажат  </a:t>
            </a:r>
            <a:endParaRPr lang="nl-NL" sz="3000"/>
          </a:p>
        </p:txBody>
      </p:sp>
      <p:sp>
        <p:nvSpPr>
          <p:cNvPr id="146436" name="Tekstvak 36"/>
          <p:cNvSpPr txBox="1">
            <a:spLocks noChangeArrowheads="1"/>
          </p:cNvSpPr>
          <p:nvPr/>
        </p:nvSpPr>
        <p:spPr bwMode="auto">
          <a:xfrm>
            <a:off x="539750" y="4076700"/>
            <a:ext cx="2857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rbel" pitchFamily="34" charset="0"/>
              </a:rPr>
              <a:t>Чачть</a:t>
            </a:r>
            <a:r>
              <a:rPr lang="nl-NL">
                <a:latin typeface="Corbel" pitchFamily="34" charset="0"/>
              </a:rPr>
              <a:t> I                     </a:t>
            </a:r>
            <a:r>
              <a:rPr lang="ru-RU">
                <a:latin typeface="Corbel" pitchFamily="34" charset="0"/>
              </a:rPr>
              <a:t>Часть</a:t>
            </a:r>
            <a:r>
              <a:rPr lang="nl-NL">
                <a:latin typeface="Corbel" pitchFamily="34" charset="0"/>
              </a:rPr>
              <a:t> II</a:t>
            </a:r>
          </a:p>
        </p:txBody>
      </p:sp>
      <p:cxnSp>
        <p:nvCxnSpPr>
          <p:cNvPr id="6" name="Rechte verbindingslijn met pijl 31"/>
          <p:cNvCxnSpPr/>
          <p:nvPr/>
        </p:nvCxnSpPr>
        <p:spPr bwMode="auto">
          <a:xfrm rot="5400000">
            <a:off x="793751" y="4686300"/>
            <a:ext cx="500062" cy="1587"/>
          </a:xfrm>
          <a:prstGeom prst="straightConnector1">
            <a:avLst/>
          </a:prstGeom>
          <a:ln w="38100">
            <a:solidFill>
              <a:srgbClr val="FF0000"/>
            </a:solidFill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Rechte verbindingslijn met pijl 33"/>
          <p:cNvCxnSpPr/>
          <p:nvPr/>
        </p:nvCxnSpPr>
        <p:spPr bwMode="auto">
          <a:xfrm rot="5400000">
            <a:off x="2162175" y="4614863"/>
            <a:ext cx="500063" cy="1587"/>
          </a:xfrm>
          <a:prstGeom prst="straightConnector1">
            <a:avLst/>
          </a:prstGeom>
          <a:ln w="38100">
            <a:solidFill>
              <a:srgbClr val="FF0000"/>
            </a:solidFill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439" name="Tijdelijke aanduiding voor datum 42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6908B8-D327-4251-8F2E-A5BB2EB71A23}" type="datetime1">
              <a:rPr lang="nl-NL">
                <a:cs typeface="Arial" charset="0"/>
              </a:rPr>
              <a:pPr/>
              <a:t>27-11-2013</a:t>
            </a:fld>
            <a:endParaRPr lang="nl-NL">
              <a:cs typeface="Arial" charset="0"/>
            </a:endParaRPr>
          </a:p>
        </p:txBody>
      </p:sp>
      <p:pic>
        <p:nvPicPr>
          <p:cNvPr id="14644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1125538"/>
            <a:ext cx="2952750" cy="2801937"/>
          </a:xfrm>
          <a:prstGeom prst="rect">
            <a:avLst/>
          </a:prstGeom>
          <a:noFill/>
          <a:ln w="50800">
            <a:solidFill>
              <a:srgbClr val="FFFF00"/>
            </a:solidFill>
            <a:miter lim="800000"/>
            <a:headEnd/>
            <a:tailEnd/>
          </a:ln>
        </p:spPr>
      </p:pic>
      <p:cxnSp>
        <p:nvCxnSpPr>
          <p:cNvPr id="10" name="Rechte verbindingslijn met pijl 38"/>
          <p:cNvCxnSpPr/>
          <p:nvPr/>
        </p:nvCxnSpPr>
        <p:spPr bwMode="auto">
          <a:xfrm>
            <a:off x="1547813" y="2781300"/>
            <a:ext cx="0" cy="1727200"/>
          </a:xfrm>
          <a:prstGeom prst="straightConnector1">
            <a:avLst/>
          </a:prstGeom>
          <a:ln w="38100">
            <a:solidFill>
              <a:srgbClr val="FF00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442" name="Tijdelijke aanduiding voor dianummer 4"/>
          <p:cNvSpPr>
            <a:spLocks noGrp="1"/>
          </p:cNvSpPr>
          <p:nvPr>
            <p:ph type="sldNum" sz="quarter" idx="16"/>
          </p:nvPr>
        </p:nvSpPr>
        <p:spPr bwMode="auto">
          <a:xfrm>
            <a:off x="6875463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DBDE8F49-4983-47CF-A57F-7D0E5C0DCD45}" type="slidenum">
              <a:rPr lang="nl-NL">
                <a:cs typeface="Arial" charset="0"/>
              </a:rPr>
              <a:pPr/>
              <a:t>65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Tekstvak 18"/>
          <p:cNvSpPr txBox="1">
            <a:spLocks noChangeArrowheads="1"/>
          </p:cNvSpPr>
          <p:nvPr/>
        </p:nvSpPr>
        <p:spPr bwMode="auto">
          <a:xfrm>
            <a:off x="141288" y="0"/>
            <a:ext cx="57880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chemeClr val="bg1"/>
                </a:solidFill>
              </a:rPr>
              <a:t>Принцип работы</a:t>
            </a:r>
            <a:endParaRPr lang="nl-NL" sz="4800" b="1">
              <a:solidFill>
                <a:schemeClr val="bg1"/>
              </a:solidFill>
            </a:endParaRPr>
          </a:p>
        </p:txBody>
      </p:sp>
      <p:sp>
        <p:nvSpPr>
          <p:cNvPr id="148482" name="Tijdelijke aanduiding voor tekst 5"/>
          <p:cNvSpPr txBox="1">
            <a:spLocks/>
          </p:cNvSpPr>
          <p:nvPr/>
        </p:nvSpPr>
        <p:spPr bwMode="auto">
          <a:xfrm>
            <a:off x="3827463" y="901700"/>
            <a:ext cx="485775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ru-RU" sz="2000"/>
              <a:t>Шаг</a:t>
            </a:r>
            <a:r>
              <a:rPr lang="nl-NL" sz="2000">
                <a:latin typeface="Calibri" pitchFamily="34" charset="0"/>
              </a:rPr>
              <a:t> 4:</a:t>
            </a:r>
          </a:p>
          <a:p>
            <a:pPr marL="868363" lvl="1" indent="-342900">
              <a:spcBef>
                <a:spcPts val="700"/>
              </a:spcBef>
              <a:buClr>
                <a:schemeClr val="tx2"/>
              </a:buClr>
              <a:buSzPct val="95000"/>
              <a:buFont typeface="Arial" charset="0"/>
              <a:buChar char="•"/>
            </a:pPr>
            <a:r>
              <a:rPr lang="ru-RU" sz="2000"/>
              <a:t>Поверните на 3-3,5 оборота диск ближний к концу кабеля  в соответствующем направлении</a:t>
            </a:r>
            <a:r>
              <a:rPr lang="nl-NL" sz="2000">
                <a:latin typeface="Calibri" pitchFamily="34" charset="0"/>
              </a:rPr>
              <a:t>.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</a:pPr>
            <a:r>
              <a:rPr lang="ru-RU" sz="2000"/>
              <a:t>Шаг</a:t>
            </a:r>
            <a:r>
              <a:rPr lang="nl-NL" sz="2000">
                <a:latin typeface="Calibri" pitchFamily="34" charset="0"/>
              </a:rPr>
              <a:t> 5:</a:t>
            </a:r>
          </a:p>
          <a:p>
            <a:pPr marL="868363" lvl="1" indent="-342900">
              <a:spcBef>
                <a:spcPts val="700"/>
              </a:spcBef>
              <a:buClr>
                <a:schemeClr val="tx2"/>
              </a:buClr>
              <a:buSzPct val="95000"/>
              <a:buFont typeface="Arial" charset="0"/>
              <a:buChar char="•"/>
            </a:pPr>
            <a:r>
              <a:rPr lang="ru-RU" sz="2000"/>
              <a:t>Ослабьте зажимы</a:t>
            </a:r>
            <a:r>
              <a:rPr lang="nl-NL" sz="2000">
                <a:latin typeface="Calibri" pitchFamily="34" charset="0"/>
              </a:rPr>
              <a:t>, </a:t>
            </a:r>
            <a:r>
              <a:rPr lang="ru-RU" sz="2000"/>
              <a:t>снимите с кабеля малый диск... </a:t>
            </a:r>
            <a:r>
              <a:rPr lang="nl-NL" sz="2000">
                <a:latin typeface="Calibri" pitchFamily="34" charset="0"/>
              </a:rPr>
              <a:t> </a:t>
            </a:r>
            <a:r>
              <a:rPr lang="ru-RU" sz="2000"/>
              <a:t> </a:t>
            </a:r>
            <a:endParaRPr lang="nl-NL" sz="2000"/>
          </a:p>
          <a:p>
            <a:pPr marL="868363" lvl="1" indent="-342900">
              <a:spcBef>
                <a:spcPts val="700"/>
              </a:spcBef>
              <a:buClr>
                <a:schemeClr val="tx2"/>
              </a:buClr>
              <a:buSzPct val="95000"/>
              <a:buFont typeface="Arial" charset="0"/>
              <a:buChar char="•"/>
            </a:pPr>
            <a:r>
              <a:rPr lang="ru-RU" sz="2000"/>
              <a:t>Металлическая лента раскручена</a:t>
            </a:r>
            <a:r>
              <a:rPr lang="nl-NL" sz="2000">
                <a:latin typeface="Calibri" pitchFamily="34" charset="0"/>
              </a:rPr>
              <a:t>.</a:t>
            </a:r>
          </a:p>
        </p:txBody>
      </p:sp>
      <p:sp>
        <p:nvSpPr>
          <p:cNvPr id="148483" name="Tijdelijke aanduiding voor datum 17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834E6F8-026F-4EC7-A465-A27BD466B3B8}" type="datetime1">
              <a:rPr lang="nl-NL">
                <a:cs typeface="Arial" charset="0"/>
              </a:rPr>
              <a:pPr/>
              <a:t>27-11-2013</a:t>
            </a:fld>
            <a:endParaRPr lang="nl-NL">
              <a:cs typeface="Arial" charset="0"/>
            </a:endParaRPr>
          </a:p>
        </p:txBody>
      </p:sp>
      <p:pic>
        <p:nvPicPr>
          <p:cNvPr id="14848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4044950"/>
            <a:ext cx="2124075" cy="2016125"/>
          </a:xfrm>
          <a:prstGeom prst="rect">
            <a:avLst/>
          </a:prstGeom>
          <a:noFill/>
          <a:ln w="508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4848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58850" y="1268413"/>
            <a:ext cx="2119313" cy="1982787"/>
          </a:xfrm>
          <a:prstGeom prst="rect">
            <a:avLst/>
          </a:prstGeom>
          <a:noFill/>
          <a:ln w="508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48486" name="Afbeelding 10" descr="cut 2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1638" y="4044950"/>
            <a:ext cx="2305050" cy="2058988"/>
          </a:xfrm>
          <a:prstGeom prst="rect">
            <a:avLst/>
          </a:prstGeom>
          <a:noFill/>
          <a:ln w="508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8" name="PIJL-OMLAAG 11"/>
          <p:cNvSpPr/>
          <p:nvPr/>
        </p:nvSpPr>
        <p:spPr>
          <a:xfrm>
            <a:off x="1693863" y="3511550"/>
            <a:ext cx="649287" cy="5032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/>
          </a:p>
        </p:txBody>
      </p:sp>
      <p:sp>
        <p:nvSpPr>
          <p:cNvPr id="9" name="PIJL-OMLAAG 12"/>
          <p:cNvSpPr/>
          <p:nvPr/>
        </p:nvSpPr>
        <p:spPr>
          <a:xfrm rot="16200000">
            <a:off x="3420269" y="4941094"/>
            <a:ext cx="647700" cy="5032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/>
          </a:p>
        </p:txBody>
      </p:sp>
      <p:sp>
        <p:nvSpPr>
          <p:cNvPr id="148489" name="Tijdelijke aanduiding voor dianummer 4"/>
          <p:cNvSpPr>
            <a:spLocks noGrp="1"/>
          </p:cNvSpPr>
          <p:nvPr>
            <p:ph type="sldNum" sz="quarter" idx="16"/>
          </p:nvPr>
        </p:nvSpPr>
        <p:spPr bwMode="auto">
          <a:xfrm>
            <a:off x="6875463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7CDA5C9D-0D1A-4058-B7BC-4ED7D66CF310}" type="slidenum">
              <a:rPr lang="nl-NL">
                <a:cs typeface="Arial" charset="0"/>
              </a:rPr>
              <a:pPr/>
              <a:t>66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29" name="Afbeelding 15" descr="foto 6 klei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3933825"/>
            <a:ext cx="5761037" cy="2079625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150530" name="Tijdelijke aanduiding voor datum 28"/>
          <p:cNvSpPr>
            <a:spLocks noGrp="1"/>
          </p:cNvSpPr>
          <p:nvPr>
            <p:ph type="dt" sz="quarter" idx="14"/>
          </p:nvPr>
        </p:nvSpPr>
        <p:spPr bwMode="auto">
          <a:xfrm>
            <a:off x="457200" y="63563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9F9291A-2DFE-447D-A5B1-59F93E66CE0A}" type="datetime1">
              <a:rPr lang="nl-NL">
                <a:cs typeface="Arial" charset="0"/>
              </a:rPr>
              <a:pPr/>
              <a:t>27-11-2013</a:t>
            </a:fld>
            <a:endParaRPr lang="nl-NL">
              <a:cs typeface="Arial" charset="0"/>
            </a:endParaRPr>
          </a:p>
        </p:txBody>
      </p:sp>
      <p:sp>
        <p:nvSpPr>
          <p:cNvPr id="150531" name="Tekstvak 18"/>
          <p:cNvSpPr txBox="1">
            <a:spLocks noChangeArrowheads="1"/>
          </p:cNvSpPr>
          <p:nvPr/>
        </p:nvSpPr>
        <p:spPr bwMode="auto">
          <a:xfrm>
            <a:off x="544513" y="1588"/>
            <a:ext cx="450056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chemeClr val="bg1"/>
                </a:solidFill>
              </a:rPr>
              <a:t>Результат</a:t>
            </a:r>
            <a:endParaRPr lang="nl-NL" sz="4800" b="1">
              <a:solidFill>
                <a:schemeClr val="bg1"/>
              </a:solidFill>
            </a:endParaRPr>
          </a:p>
        </p:txBody>
      </p:sp>
      <p:sp>
        <p:nvSpPr>
          <p:cNvPr id="150532" name="Tijdelijke aanduiding voor tekst 5"/>
          <p:cNvSpPr txBox="1">
            <a:spLocks/>
          </p:cNvSpPr>
          <p:nvPr/>
        </p:nvSpPr>
        <p:spPr bwMode="auto">
          <a:xfrm>
            <a:off x="4071938" y="1428750"/>
            <a:ext cx="507206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Arial" charset="0"/>
              <a:buChar char="•"/>
            </a:pPr>
            <a:r>
              <a:rPr lang="ru-RU"/>
              <a:t>Металическая лента раскручена и может быть перекушена кусачками. </a:t>
            </a:r>
            <a:endParaRPr lang="nl-NL"/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Arial" charset="0"/>
              <a:buChar char="•"/>
            </a:pPr>
            <a:r>
              <a:rPr lang="ru-RU"/>
              <a:t>Диаметр раскрученной лены</a:t>
            </a:r>
            <a:r>
              <a:rPr lang="nl-NL">
                <a:latin typeface="Calibri" pitchFamily="34" charset="0"/>
              </a:rPr>
              <a:t> 2,6 – 3</a:t>
            </a:r>
            <a:r>
              <a:rPr lang="ru-RU"/>
              <a:t> мм</a:t>
            </a:r>
            <a:endParaRPr lang="nl-NL"/>
          </a:p>
        </p:txBody>
      </p:sp>
      <p:grpSp>
        <p:nvGrpSpPr>
          <p:cNvPr id="150533" name="Groep 27"/>
          <p:cNvGrpSpPr>
            <a:grpSpLocks/>
          </p:cNvGrpSpPr>
          <p:nvPr/>
        </p:nvGrpSpPr>
        <p:grpSpPr bwMode="auto">
          <a:xfrm>
            <a:off x="5072063" y="2357438"/>
            <a:ext cx="2786062" cy="3205162"/>
            <a:chOff x="5072066" y="2357430"/>
            <a:chExt cx="2786082" cy="3204466"/>
          </a:xfrm>
        </p:grpSpPr>
        <p:cxnSp>
          <p:nvCxnSpPr>
            <p:cNvPr id="8" name="Rechte verbindingslijn met pijl 8"/>
            <p:cNvCxnSpPr/>
            <p:nvPr/>
          </p:nvCxnSpPr>
          <p:spPr>
            <a:xfrm rot="10800000" flipV="1">
              <a:off x="5214942" y="2357430"/>
              <a:ext cx="2643206" cy="1714128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stealth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Rechte verbindingslijn met pijl 9"/>
            <p:cNvCxnSpPr/>
            <p:nvPr/>
          </p:nvCxnSpPr>
          <p:spPr>
            <a:xfrm rot="10800000" flipV="1">
              <a:off x="5214942" y="4928622"/>
              <a:ext cx="857256" cy="142844"/>
            </a:xfrm>
            <a:prstGeom prst="straightConnector1">
              <a:avLst/>
            </a:prstGeom>
            <a:ln w="31750">
              <a:solidFill>
                <a:srgbClr val="FF0000"/>
              </a:solidFill>
              <a:prstDash val="sysDot"/>
              <a:headEnd type="none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Rechte verbindingslijn met pijl 13"/>
            <p:cNvCxnSpPr/>
            <p:nvPr/>
          </p:nvCxnSpPr>
          <p:spPr>
            <a:xfrm rot="10800000" flipV="1">
              <a:off x="5072066" y="4571511"/>
              <a:ext cx="857256" cy="142844"/>
            </a:xfrm>
            <a:prstGeom prst="straightConnector1">
              <a:avLst/>
            </a:prstGeom>
            <a:ln w="31750">
              <a:solidFill>
                <a:srgbClr val="FF0000"/>
              </a:solidFill>
              <a:prstDash val="sysDot"/>
              <a:headEnd type="none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Rechte verbindingslijn met pijl 17"/>
            <p:cNvCxnSpPr/>
            <p:nvPr/>
          </p:nvCxnSpPr>
          <p:spPr>
            <a:xfrm rot="16200000" flipH="1">
              <a:off x="5000700" y="4285815"/>
              <a:ext cx="642798" cy="71439"/>
            </a:xfrm>
            <a:prstGeom prst="straightConnector1">
              <a:avLst/>
            </a:prstGeom>
            <a:ln w="31750">
              <a:solidFill>
                <a:srgbClr val="FF0000"/>
              </a:solidFill>
              <a:prstDash val="sysDot"/>
              <a:headEnd type="none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Rechte verbindingslijn met pijl 23"/>
            <p:cNvCxnSpPr/>
            <p:nvPr/>
          </p:nvCxnSpPr>
          <p:spPr>
            <a:xfrm rot="16200000" flipV="1">
              <a:off x="5179286" y="5250013"/>
              <a:ext cx="561853" cy="61913"/>
            </a:xfrm>
            <a:prstGeom prst="straightConnector1">
              <a:avLst/>
            </a:prstGeom>
            <a:ln w="31750">
              <a:solidFill>
                <a:srgbClr val="FF0000"/>
              </a:solidFill>
              <a:prstDash val="sysDot"/>
              <a:headEnd type="none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0534" name="Afbeelding 14" descr="cut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1341438"/>
            <a:ext cx="3678238" cy="3387725"/>
          </a:xfrm>
          <a:prstGeom prst="rect">
            <a:avLst/>
          </a:prstGeom>
          <a:noFill/>
          <a:ln w="635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150535" name="Tijdelijke aanduiding voor dianummer 4"/>
          <p:cNvSpPr>
            <a:spLocks noGrp="1"/>
          </p:cNvSpPr>
          <p:nvPr>
            <p:ph type="sldNum" sz="quarter" idx="16"/>
          </p:nvPr>
        </p:nvSpPr>
        <p:spPr bwMode="auto">
          <a:xfrm>
            <a:off x="7010400" y="63817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1B8796D7-81AB-4F29-B3C5-410DAC7372E9}" type="slidenum">
              <a:rPr lang="nl-NL">
                <a:cs typeface="Arial" charset="0"/>
              </a:rPr>
              <a:pPr/>
              <a:t>67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4365625"/>
            <a:ext cx="4067175" cy="162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578" name="Afbeelding 2" descr="IET small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319015">
            <a:off x="4295775" y="2420938"/>
            <a:ext cx="5341938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579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1138238"/>
            <a:ext cx="507682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evenhoek 5"/>
          <p:cNvSpPr/>
          <p:nvPr/>
        </p:nvSpPr>
        <p:spPr>
          <a:xfrm>
            <a:off x="7092950" y="1052513"/>
            <a:ext cx="1295400" cy="1081087"/>
          </a:xfrm>
          <a:prstGeom prst="heptagon">
            <a:avLst/>
          </a:prstGeom>
          <a:solidFill>
            <a:srgbClr val="FFFF00"/>
          </a:solidFill>
          <a:ln w="762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new</a:t>
            </a:r>
            <a:endParaRPr lang="nl-NL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Titel 6"/>
          <p:cNvSpPr txBox="1">
            <a:spLocks/>
          </p:cNvSpPr>
          <p:nvPr/>
        </p:nvSpPr>
        <p:spPr>
          <a:xfrm>
            <a:off x="179388" y="0"/>
            <a:ext cx="6588125" cy="561975"/>
          </a:xfrm>
          <a:prstGeom prst="rect">
            <a:avLst/>
          </a:prstGeom>
        </p:spPr>
        <p:txBody>
          <a:bodyPr/>
          <a:lstStyle/>
          <a:p>
            <a:r>
              <a:rPr lang="nl-NL" b="1">
                <a:solidFill>
                  <a:schemeClr val="bg1"/>
                </a:solidFill>
                <a:latin typeface="Verdana" pitchFamily="34" charset="0"/>
              </a:rPr>
              <a:t>IET –</a:t>
            </a:r>
            <a:r>
              <a:rPr lang="ru-RU" b="1">
                <a:solidFill>
                  <a:schemeClr val="bg1"/>
                </a:solidFill>
                <a:latin typeface="Verdana" pitchFamily="34" charset="0"/>
              </a:rPr>
              <a:t> Инструмент для установки/извлечения разъемов</a:t>
            </a:r>
            <a:endParaRPr lang="nl-NL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152582" name="Tijdelijke aanduiding voor dianummer 4"/>
          <p:cNvSpPr>
            <a:spLocks noGrp="1"/>
          </p:cNvSpPr>
          <p:nvPr>
            <p:ph type="sldNum" sz="quarter" idx="16"/>
          </p:nvPr>
        </p:nvSpPr>
        <p:spPr bwMode="auto">
          <a:xfrm>
            <a:off x="6965950" y="632777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6042AEB8-5955-453D-B6A5-F6915487FFBD}" type="slidenum">
              <a:rPr lang="nl-NL">
                <a:cs typeface="Arial" charset="0"/>
              </a:rPr>
              <a:pPr/>
              <a:t>68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4292600"/>
            <a:ext cx="4068762" cy="162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626" name="Afbeelding 2" descr="IET small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22158">
            <a:off x="4138613" y="1863725"/>
            <a:ext cx="4903787" cy="19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62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836613"/>
            <a:ext cx="3779838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evenhoek 5"/>
          <p:cNvSpPr/>
          <p:nvPr/>
        </p:nvSpPr>
        <p:spPr>
          <a:xfrm>
            <a:off x="7596188" y="981075"/>
            <a:ext cx="1296987" cy="1223963"/>
          </a:xfrm>
          <a:prstGeom prst="heptagon">
            <a:avLst/>
          </a:prstGeom>
          <a:solidFill>
            <a:srgbClr val="FFFF00"/>
          </a:solidFill>
          <a:ln w="762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new</a:t>
            </a:r>
            <a:endParaRPr lang="nl-NL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itel 6"/>
          <p:cNvSpPr txBox="1">
            <a:spLocks/>
          </p:cNvSpPr>
          <p:nvPr/>
        </p:nvSpPr>
        <p:spPr>
          <a:xfrm>
            <a:off x="179388" y="0"/>
            <a:ext cx="6588125" cy="561975"/>
          </a:xfrm>
          <a:prstGeom prst="rect">
            <a:avLst/>
          </a:prstGeom>
        </p:spPr>
        <p:txBody>
          <a:bodyPr/>
          <a:lstStyle/>
          <a:p>
            <a:r>
              <a:rPr lang="nl-NL" b="1">
                <a:solidFill>
                  <a:schemeClr val="bg1"/>
                </a:solidFill>
                <a:latin typeface="Verdana" pitchFamily="34" charset="0"/>
              </a:rPr>
              <a:t>IET –</a:t>
            </a:r>
            <a:r>
              <a:rPr lang="ru-RU" b="1">
                <a:solidFill>
                  <a:schemeClr val="bg1"/>
                </a:solidFill>
                <a:latin typeface="Verdana" pitchFamily="34" charset="0"/>
              </a:rPr>
              <a:t> Инструмент для установки/извлечения разъемов</a:t>
            </a:r>
            <a:endParaRPr lang="nl-NL">
              <a:solidFill>
                <a:schemeClr val="bg1"/>
              </a:solidFill>
              <a:latin typeface="Verdana" pitchFamily="34" charset="0"/>
            </a:endParaRPr>
          </a:p>
        </p:txBody>
      </p:sp>
      <p:pic>
        <p:nvPicPr>
          <p:cNvPr id="154630" name="Afbeelding 9" descr="IET in action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3284538"/>
            <a:ext cx="3743325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631" name="Tijdelijke aanduiding voor dianummer 4"/>
          <p:cNvSpPr>
            <a:spLocks noGrp="1"/>
          </p:cNvSpPr>
          <p:nvPr>
            <p:ph type="sldNum" sz="quarter" idx="16"/>
          </p:nvPr>
        </p:nvSpPr>
        <p:spPr bwMode="auto">
          <a:xfrm>
            <a:off x="7010400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80380BED-9911-4BEC-97DB-348D53C30C82}" type="slidenum">
              <a:rPr lang="nl-NL">
                <a:cs typeface="Arial" charset="0"/>
              </a:rPr>
              <a:pPr/>
              <a:t>69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600200"/>
            <a:ext cx="8229600" cy="3916363"/>
          </a:xfrm>
        </p:spPr>
        <p:txBody>
          <a:bodyPr/>
          <a:lstStyle/>
          <a:p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765439" y="1306576"/>
            <a:ext cx="7825388" cy="3730335"/>
          </a:xfrm>
          <a:prstGeom prst="rect">
            <a:avLst/>
          </a:prstGeom>
          <a:gradFill flip="none" rotWithShape="1">
            <a:gsLst>
              <a:gs pos="1000">
                <a:srgbClr val="A603AB">
                  <a:alpha val="0"/>
                </a:srgbClr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13200000" scaled="0"/>
            <a:tileRect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ru-RU" sz="4000" b="1" dirty="0">
                <a:solidFill>
                  <a:schemeClr val="bg1"/>
                </a:solidFill>
                <a:cs typeface="+mn-cs"/>
              </a:rPr>
              <a:t> Разделка и подготовка современных  оптических кабелей с помощью инструментов </a:t>
            </a:r>
            <a:r>
              <a:rPr lang="en-US" sz="4000" b="1" dirty="0">
                <a:solidFill>
                  <a:schemeClr val="bg1"/>
                </a:solidFill>
                <a:cs typeface="+mn-cs"/>
              </a:rPr>
              <a:t>Ripley/Miller</a:t>
            </a:r>
            <a:endParaRPr lang="nl-NL" sz="4000" b="1" dirty="0">
              <a:solidFill>
                <a:schemeClr val="bg1"/>
              </a:solidFill>
              <a:cs typeface="+mn-cs"/>
            </a:endParaRPr>
          </a:p>
          <a:p>
            <a:pPr algn="ctr">
              <a:spcBef>
                <a:spcPct val="20000"/>
              </a:spcBef>
              <a:defRPr/>
            </a:pPr>
            <a:endParaRPr lang="nl-NL" sz="4000" b="1" dirty="0">
              <a:solidFill>
                <a:schemeClr val="bg1"/>
              </a:solidFill>
              <a:cs typeface="+mn-cs"/>
            </a:endParaRPr>
          </a:p>
          <a:p>
            <a:pPr algn="ctr">
              <a:spcBef>
                <a:spcPct val="20000"/>
              </a:spcBef>
              <a:defRPr/>
            </a:pPr>
            <a:endParaRPr lang="nl-NL" sz="2000" b="1" dirty="0">
              <a:solidFill>
                <a:schemeClr val="bg1"/>
              </a:solidFill>
              <a:cs typeface="+mn-cs"/>
            </a:endParaRPr>
          </a:p>
        </p:txBody>
      </p:sp>
      <p:pic>
        <p:nvPicPr>
          <p:cNvPr id="27653" name="Picture 7" descr="Ripley4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5775325"/>
            <a:ext cx="3240087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Tijdelijke aanduiding voor dianummer 8"/>
          <p:cNvSpPr>
            <a:spLocks noGrp="1"/>
          </p:cNvSpPr>
          <p:nvPr>
            <p:ph type="sldNum" sz="quarter" idx="16"/>
          </p:nvPr>
        </p:nvSpPr>
        <p:spPr bwMode="auto">
          <a:xfrm>
            <a:off x="6953250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561F0558-C1D5-46BB-8EE3-5273B9287E86}" type="slidenum">
              <a:rPr lang="nl-NL">
                <a:cs typeface="Arial" charset="0"/>
              </a:rPr>
              <a:pPr/>
              <a:t>7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33375"/>
            <a:ext cx="4752975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1341438"/>
            <a:ext cx="504031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288" y="3357563"/>
            <a:ext cx="484187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3" y="4221163"/>
            <a:ext cx="4392612" cy="230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6013" y="1484313"/>
            <a:ext cx="6840537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nl-NL" sz="6000" b="1" dirty="0">
                <a:solidFill>
                  <a:srgbClr val="1F497D"/>
                </a:solidFill>
                <a:latin typeface="Microsoft Sans Serif" pitchFamily="34" charset="0"/>
                <a:ea typeface="+mj-ea"/>
                <a:cs typeface="Microsoft Sans Serif" pitchFamily="34" charset="0"/>
              </a:rPr>
              <a:t> </a:t>
            </a:r>
            <a:r>
              <a:rPr lang="ru-RU" sz="4000" b="1" dirty="0">
                <a:solidFill>
                  <a:srgbClr val="1F497D"/>
                </a:solidFill>
                <a:latin typeface="Microsoft Sans Serif" pitchFamily="34" charset="0"/>
                <a:ea typeface="+mj-ea"/>
                <a:cs typeface="Microsoft Sans Serif" pitchFamily="34" charset="0"/>
              </a:rPr>
              <a:t>Применение вертикальных кабелей в домовой разводке сетей </a:t>
            </a:r>
            <a:r>
              <a:rPr lang="en-US" sz="4000" b="1" dirty="0">
                <a:solidFill>
                  <a:srgbClr val="1F497D"/>
                </a:solidFill>
                <a:latin typeface="Microsoft Sans Serif" pitchFamily="34" charset="0"/>
                <a:ea typeface="+mj-ea"/>
                <a:cs typeface="Microsoft Sans Serif" pitchFamily="34" charset="0"/>
              </a:rPr>
              <a:t>FTTH</a:t>
            </a:r>
            <a:r>
              <a:rPr lang="ru-RU" sz="4000" b="1" dirty="0">
                <a:solidFill>
                  <a:srgbClr val="1F497D"/>
                </a:solidFill>
                <a:latin typeface="Microsoft Sans Serif" pitchFamily="34" charset="0"/>
                <a:ea typeface="+mj-ea"/>
                <a:cs typeface="Microsoft Sans Serif" pitchFamily="34" charset="0"/>
              </a:rPr>
              <a:t> </a:t>
            </a:r>
            <a:r>
              <a:rPr lang="nl-NL" sz="6000" b="1" dirty="0">
                <a:solidFill>
                  <a:srgbClr val="1F497D"/>
                </a:solidFill>
                <a:latin typeface="Microsoft Sans Serif" pitchFamily="34" charset="0"/>
                <a:ea typeface="+mj-ea"/>
                <a:cs typeface="Microsoft Sans Serif" pitchFamily="34" charset="0"/>
              </a:rPr>
              <a:t/>
            </a:r>
            <a:br>
              <a:rPr lang="nl-NL" sz="6000" b="1" dirty="0">
                <a:solidFill>
                  <a:srgbClr val="1F497D"/>
                </a:solidFill>
                <a:latin typeface="Microsoft Sans Serif" pitchFamily="34" charset="0"/>
                <a:ea typeface="+mj-ea"/>
                <a:cs typeface="Microsoft Sans Serif" pitchFamily="34" charset="0"/>
              </a:rPr>
            </a:br>
            <a:endParaRPr lang="ru-RU" dirty="0">
              <a:cs typeface="+mn-cs"/>
            </a:endParaRPr>
          </a:p>
        </p:txBody>
      </p:sp>
      <p:sp>
        <p:nvSpPr>
          <p:cNvPr id="158722" name="Tijdelijke aanduiding voor dianummer 4"/>
          <p:cNvSpPr>
            <a:spLocks noGrp="1"/>
          </p:cNvSpPr>
          <p:nvPr>
            <p:ph type="sldNum" sz="quarter" idx="16"/>
          </p:nvPr>
        </p:nvSpPr>
        <p:spPr bwMode="auto">
          <a:xfrm>
            <a:off x="6889750" y="63817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3F6AF7E5-E9C1-4AE8-A22A-F7E5143C260A}" type="slidenum">
              <a:rPr lang="nl-NL">
                <a:cs typeface="Arial" charset="0"/>
              </a:rPr>
              <a:pPr/>
              <a:t>71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6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148263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077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97325" y="0"/>
            <a:ext cx="51466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Tijdelijke aanduiding voor datum 1"/>
          <p:cNvSpPr>
            <a:spLocks noGrp="1"/>
          </p:cNvSpPr>
          <p:nvPr>
            <p:ph type="dt" sz="quarter" idx="14"/>
          </p:nvPr>
        </p:nvSpPr>
        <p:spPr bwMode="auto">
          <a:xfrm>
            <a:off x="395288" y="6165850"/>
            <a:ext cx="2133600" cy="47625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85F8647-7F7F-48AA-B183-B773C51D2D58}" type="datetime5">
              <a:rPr lang="nl-NL">
                <a:cs typeface="Arial" charset="0"/>
              </a:rPr>
              <a:pPr/>
              <a:t>27-nov-13</a:t>
            </a:fld>
            <a:endParaRPr lang="nl-NL">
              <a:cs typeface="Arial" charset="0"/>
            </a:endParaRPr>
          </a:p>
        </p:txBody>
      </p:sp>
      <p:sp>
        <p:nvSpPr>
          <p:cNvPr id="162818" name="Tijdelijke aanduiding voor dianummer 3"/>
          <p:cNvSpPr>
            <a:spLocks noGrp="1"/>
          </p:cNvSpPr>
          <p:nvPr>
            <p:ph type="sldNum" sz="quarter" idx="16"/>
          </p:nvPr>
        </p:nvSpPr>
        <p:spPr bwMode="auto">
          <a:xfrm>
            <a:off x="6804025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BF3548BA-B6AE-49BE-BC2C-E7595661E96C}" type="slidenum">
              <a:rPr lang="nl-NL">
                <a:cs typeface="Arial" charset="0"/>
              </a:rPr>
              <a:pPr/>
              <a:t>73</a:t>
            </a:fld>
            <a:endParaRPr lang="nl-NL">
              <a:cs typeface="Arial" charset="0"/>
            </a:endParaRPr>
          </a:p>
        </p:txBody>
      </p:sp>
      <p:pic>
        <p:nvPicPr>
          <p:cNvPr id="16281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1341438"/>
            <a:ext cx="3311525" cy="4608512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628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2133600"/>
            <a:ext cx="1800225" cy="3816350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162821" name="Titel 4"/>
          <p:cNvSpPr txBox="1">
            <a:spLocks/>
          </p:cNvSpPr>
          <p:nvPr/>
        </p:nvSpPr>
        <p:spPr bwMode="auto">
          <a:xfrm>
            <a:off x="39688" y="0"/>
            <a:ext cx="6804025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b="1">
                <a:solidFill>
                  <a:schemeClr val="bg1"/>
                </a:solidFill>
              </a:rPr>
              <a:t>Вертикальные кабели домовой разводки сетей </a:t>
            </a:r>
            <a:r>
              <a:rPr lang="en-US" b="1">
                <a:solidFill>
                  <a:schemeClr val="bg1"/>
                </a:solidFill>
              </a:rPr>
              <a:t>FTTH</a:t>
            </a:r>
            <a:r>
              <a:rPr lang="nl-NL" b="1">
                <a:solidFill>
                  <a:schemeClr val="bg1"/>
                </a:solidFill>
                <a:latin typeface="Calibri" pitchFamily="34" charset="0"/>
              </a:rPr>
              <a:t> – Break Out Tool - RBT</a:t>
            </a:r>
            <a:r>
              <a:rPr lang="nl-NL" b="1">
                <a:solidFill>
                  <a:schemeClr val="bg1"/>
                </a:solidFill>
              </a:rPr>
              <a:t>(</a:t>
            </a:r>
            <a:r>
              <a:rPr lang="ru-RU" b="1">
                <a:solidFill>
                  <a:schemeClr val="bg1"/>
                </a:solidFill>
              </a:rPr>
              <a:t>инструмент</a:t>
            </a:r>
            <a:r>
              <a:rPr lang="nl-NL" b="1">
                <a:solidFill>
                  <a:schemeClr val="bg1"/>
                </a:solidFill>
              </a:rPr>
              <a:t> </a:t>
            </a:r>
            <a:r>
              <a:rPr lang="ru-RU" b="1">
                <a:solidFill>
                  <a:schemeClr val="bg1"/>
                </a:solidFill>
              </a:rPr>
              <a:t>для вырезание окна)</a:t>
            </a:r>
            <a:endParaRPr lang="nl-NL" b="1">
              <a:solidFill>
                <a:schemeClr val="bg1"/>
              </a:solidFill>
            </a:endParaRPr>
          </a:p>
        </p:txBody>
      </p:sp>
      <p:pic>
        <p:nvPicPr>
          <p:cNvPr id="162822" name="Afbeelding 8" descr="RBT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7763" y="1341438"/>
            <a:ext cx="2630487" cy="4608512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9" name="Zevenhoek 10"/>
          <p:cNvSpPr/>
          <p:nvPr/>
        </p:nvSpPr>
        <p:spPr>
          <a:xfrm>
            <a:off x="684213" y="908050"/>
            <a:ext cx="1295400" cy="1081088"/>
          </a:xfrm>
          <a:prstGeom prst="heptagon">
            <a:avLst/>
          </a:prstGeom>
          <a:solidFill>
            <a:srgbClr val="FFFF00"/>
          </a:solidFill>
          <a:ln w="762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28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new</a:t>
            </a:r>
            <a:endParaRPr lang="nl-NL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Применение </a:t>
            </a:r>
            <a:r>
              <a:rPr lang="nl-NL" b="1" dirty="0" smtClean="0"/>
              <a:t>RBT </a:t>
            </a:r>
            <a:endParaRPr lang="nl-NL" b="1" dirty="0"/>
          </a:p>
        </p:txBody>
      </p:sp>
      <p:pic>
        <p:nvPicPr>
          <p:cNvPr id="1648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9413" y="1052513"/>
            <a:ext cx="2824162" cy="4537075"/>
          </a:xfrm>
          <a:prstGeom prst="rect">
            <a:avLst/>
          </a:prstGeom>
          <a:noFill/>
          <a:ln w="222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6486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25850" y="1052513"/>
            <a:ext cx="1938338" cy="4537075"/>
          </a:xfrm>
          <a:prstGeom prst="rect">
            <a:avLst/>
          </a:prstGeom>
          <a:noFill/>
          <a:ln w="222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6486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24525" y="1052513"/>
            <a:ext cx="2984500" cy="4537075"/>
          </a:xfrm>
          <a:prstGeom prst="rect">
            <a:avLst/>
          </a:prstGeom>
          <a:noFill/>
          <a:ln w="222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64869" name="Tijdelijke aanduiding voor dianummer 4"/>
          <p:cNvSpPr>
            <a:spLocks noGrp="1"/>
          </p:cNvSpPr>
          <p:nvPr>
            <p:ph type="sldNum" sz="quarter" idx="11"/>
          </p:nvPr>
        </p:nvSpPr>
        <p:spPr bwMode="auto">
          <a:xfrm>
            <a:off x="6996113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FE665AD6-ED58-467B-B321-0429E0690195}" type="slidenum">
              <a:rPr lang="nl-NL">
                <a:cs typeface="Arial" charset="0"/>
              </a:rPr>
              <a:pPr/>
              <a:t>74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Titel 1"/>
          <p:cNvSpPr txBox="1">
            <a:spLocks/>
          </p:cNvSpPr>
          <p:nvPr/>
        </p:nvSpPr>
        <p:spPr bwMode="auto">
          <a:xfrm>
            <a:off x="457200" y="539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3200" b="1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Присутствие в социальных сетях</a:t>
            </a:r>
            <a:endParaRPr lang="nl-NL" sz="3200" b="1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166914" name="Picture 6" descr="http://www.businessbootcamp.nl/wp-content/uploads/2012/03/facebook-marketing-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1844675"/>
            <a:ext cx="190500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15" name="Picture 4" descr="http://www.businessbootcamp.nl/wp-content/uploads/2012/05/website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981075"/>
            <a:ext cx="3105150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16" name="Picture 2" descr="http://s.ytimg.com/yt/img/logos/youtube_logo_standard_againstwhite-vflKoO81_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24525" y="4508500"/>
            <a:ext cx="2032000" cy="74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17" name="Picture 2" descr="http://ts1.mm.bing.net/images/thumbnail.aspx?q=4632054227469056&amp;id=8f5d27a8640733b4604d2e075350f9c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68538" y="3213100"/>
            <a:ext cx="1943100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6918" name="Rechthoek 12"/>
          <p:cNvSpPr>
            <a:spLocks noChangeArrowheads="1"/>
          </p:cNvSpPr>
          <p:nvPr/>
        </p:nvSpPr>
        <p:spPr bwMode="auto">
          <a:xfrm>
            <a:off x="4427538" y="5300663"/>
            <a:ext cx="42767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l-NL">
                <a:hlinkClick r:id="rId7"/>
              </a:rPr>
              <a:t>http://www.youtube.com/user/RipleyTool</a:t>
            </a:r>
            <a:endParaRPr lang="nl-NL"/>
          </a:p>
        </p:txBody>
      </p:sp>
      <p:sp>
        <p:nvSpPr>
          <p:cNvPr id="166919" name="Tekstvak 13"/>
          <p:cNvSpPr txBox="1">
            <a:spLocks noChangeArrowheads="1"/>
          </p:cNvSpPr>
          <p:nvPr/>
        </p:nvSpPr>
        <p:spPr bwMode="auto">
          <a:xfrm>
            <a:off x="2411413" y="2276475"/>
            <a:ext cx="23526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l-NL">
                <a:hlinkClick r:id="rId8"/>
              </a:rPr>
              <a:t>www.ripley-tools.com</a:t>
            </a:r>
            <a:endParaRPr lang="nl-NL"/>
          </a:p>
          <a:p>
            <a:endParaRPr lang="nl-NL"/>
          </a:p>
        </p:txBody>
      </p:sp>
      <p:sp>
        <p:nvSpPr>
          <p:cNvPr id="166920" name="Tijdelijke aanduiding voor dianummer 4"/>
          <p:cNvSpPr>
            <a:spLocks noGrp="1"/>
          </p:cNvSpPr>
          <p:nvPr>
            <p:ph type="sldNum" sz="quarter" idx="16"/>
          </p:nvPr>
        </p:nvSpPr>
        <p:spPr bwMode="auto">
          <a:xfrm>
            <a:off x="7010400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434601C2-0D2D-4022-A320-16E33B1D355E}" type="slidenum">
              <a:rPr lang="nl-NL">
                <a:cs typeface="Arial" charset="0"/>
              </a:rPr>
              <a:pPr/>
              <a:t>75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Ripley-L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8313" y="927100"/>
            <a:ext cx="345757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kstvak 7"/>
          <p:cNvSpPr txBox="1"/>
          <p:nvPr/>
        </p:nvSpPr>
        <p:spPr>
          <a:xfrm>
            <a:off x="1770063" y="2276475"/>
            <a:ext cx="5616575" cy="286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nl-NL" sz="3600" dirty="0" err="1">
                <a:cs typeface="+mn-cs"/>
                <a:hlinkClick r:id="rId4"/>
              </a:rPr>
              <a:t>www.ripley-tools.com</a:t>
            </a:r>
            <a:endParaRPr lang="nl-NL" sz="3600" dirty="0">
              <a:cs typeface="+mn-cs"/>
            </a:endParaRPr>
          </a:p>
          <a:p>
            <a:pPr>
              <a:defRPr/>
            </a:pPr>
            <a:endParaRPr lang="nl-NL" sz="3600" dirty="0">
              <a:cs typeface="+mn-cs"/>
            </a:endParaRPr>
          </a:p>
          <a:p>
            <a:pPr algn="r">
              <a:defRPr/>
            </a:pPr>
            <a:r>
              <a:rPr lang="nl-NL" sz="3600" dirty="0">
                <a:solidFill>
                  <a:schemeClr val="tx2">
                    <a:lumMod val="75000"/>
                  </a:schemeClr>
                </a:solidFill>
                <a:cs typeface="+mn-cs"/>
              </a:rPr>
              <a:t>Ger Segers</a:t>
            </a:r>
          </a:p>
          <a:p>
            <a:pPr algn="r">
              <a:defRPr/>
            </a:pPr>
            <a:r>
              <a:rPr lang="nl-NL" sz="3600" dirty="0">
                <a:solidFill>
                  <a:schemeClr val="tx2">
                    <a:lumMod val="75000"/>
                  </a:schemeClr>
                </a:solidFill>
                <a:cs typeface="+mn-cs"/>
              </a:rPr>
              <a:t>+31 651 879 406</a:t>
            </a:r>
          </a:p>
          <a:p>
            <a:pPr>
              <a:defRPr/>
            </a:pPr>
            <a:endParaRPr lang="nl-NL" dirty="0">
              <a:cs typeface="+mn-cs"/>
            </a:endParaRPr>
          </a:p>
          <a:p>
            <a:pPr>
              <a:defRPr/>
            </a:pPr>
            <a:endParaRPr lang="nl-NL" dirty="0">
              <a:cs typeface="+mn-cs"/>
            </a:endParaRPr>
          </a:p>
        </p:txBody>
      </p:sp>
      <p:sp>
        <p:nvSpPr>
          <p:cNvPr id="168963" name="Titel 9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320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Благодарим за внимание!</a:t>
            </a:r>
            <a:endParaRPr lang="nl-NL" sz="320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16896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3068638"/>
            <a:ext cx="8826500" cy="310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687 -0.07146 L -0.29913 -0.0818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0" y="-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9.25069E-8 L 0.18906 -0.2504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0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09" name="Afbeelding 1" descr="Ripley-L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196975"/>
            <a:ext cx="4608512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1010" name="Text Box 4"/>
          <p:cNvSpPr txBox="1">
            <a:spLocks noChangeArrowheads="1"/>
          </p:cNvSpPr>
          <p:nvPr/>
        </p:nvSpPr>
        <p:spPr bwMode="auto">
          <a:xfrm>
            <a:off x="1692275" y="3860800"/>
            <a:ext cx="56165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1011" name="Text Box 5"/>
          <p:cNvSpPr txBox="1">
            <a:spLocks noChangeArrowheads="1"/>
          </p:cNvSpPr>
          <p:nvPr/>
        </p:nvSpPr>
        <p:spPr bwMode="auto">
          <a:xfrm>
            <a:off x="1692275" y="3573463"/>
            <a:ext cx="6265863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hlink"/>
                </a:solidFill>
              </a:rPr>
              <a:t>Благодарим за внимание</a:t>
            </a:r>
            <a:endParaRPr lang="en-US" sz="4400" b="1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Afbeelding 2" descr="cable_buying_guide gu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825500"/>
            <a:ext cx="7488238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itel 1"/>
          <p:cNvSpPr txBox="1">
            <a:spLocks/>
          </p:cNvSpPr>
          <p:nvPr/>
        </p:nvSpPr>
        <p:spPr bwMode="auto">
          <a:xfrm>
            <a:off x="385763" y="65088"/>
            <a:ext cx="5986462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3200" b="1">
                <a:solidFill>
                  <a:schemeClr val="tx2"/>
                </a:solidFill>
                <a:latin typeface="Microsoft Sans Serif" pitchFamily="34" charset="0"/>
                <a:cs typeface="Microsoft Sans Serif" pitchFamily="34" charset="0"/>
              </a:rPr>
              <a:t>О чем говорим</a:t>
            </a:r>
            <a:r>
              <a:rPr lang="en-US" sz="3200" b="1">
                <a:solidFill>
                  <a:schemeClr val="tx2"/>
                </a:solidFill>
                <a:latin typeface="Microsoft Sans Serif" pitchFamily="34" charset="0"/>
                <a:cs typeface="Microsoft Sans Serif" pitchFamily="34" charset="0"/>
              </a:rPr>
              <a:t>?</a:t>
            </a:r>
            <a:endParaRPr lang="nl-NL" sz="3200" b="1">
              <a:solidFill>
                <a:schemeClr val="tx2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9699" name="Tijdelijke aanduiding voor dianummer 8"/>
          <p:cNvSpPr>
            <a:spLocks noGrp="1"/>
          </p:cNvSpPr>
          <p:nvPr>
            <p:ph type="sldNum" sz="quarter" idx="16"/>
          </p:nvPr>
        </p:nvSpPr>
        <p:spPr bwMode="auto">
          <a:xfrm>
            <a:off x="6953250" y="630872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40E815D1-D522-4555-907E-3AE0E57E8D2B}" type="slidenum">
              <a:rPr lang="nl-NL">
                <a:cs typeface="Arial" charset="0"/>
              </a:rPr>
              <a:pPr/>
              <a:t>8</a:t>
            </a:fld>
            <a:endParaRPr lang="nl-NL">
              <a:cs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Afbeelding 23" descr="zipcord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262313"/>
            <a:ext cx="2555875" cy="168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1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3938" y="836613"/>
            <a:ext cx="2403475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22" descr="l_TS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90390">
            <a:off x="249238" y="3424238"/>
            <a:ext cx="20177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Tijdelijke aanduiding voor dianummer 6"/>
          <p:cNvSpPr>
            <a:spLocks noGrp="1"/>
          </p:cNvSpPr>
          <p:nvPr>
            <p:ph type="sldNum" sz="quarter" idx="16"/>
          </p:nvPr>
        </p:nvSpPr>
        <p:spPr bwMode="auto">
          <a:xfrm>
            <a:off x="6804025" y="6392863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nl-NL">
                <a:cs typeface="Arial" charset="0"/>
              </a:rPr>
              <a:t>  </a:t>
            </a:r>
            <a:fld id="{BE4385EF-315B-4FCD-9508-76D0B612E6E3}" type="slidenum">
              <a:rPr lang="nl-NL">
                <a:cs typeface="Arial" charset="0"/>
              </a:rPr>
              <a:pPr/>
              <a:t>9</a:t>
            </a:fld>
            <a:endParaRPr lang="nl-NL">
              <a:cs typeface="Arial" charset="0"/>
            </a:endParaRPr>
          </a:p>
        </p:txBody>
      </p:sp>
      <p:pic>
        <p:nvPicPr>
          <p:cNvPr id="31749" name="Picture 20" descr="FIS_337 indoor outdoor breakout cabl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64163" y="4797425"/>
            <a:ext cx="3175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Text Box 26"/>
          <p:cNvSpPr txBox="1">
            <a:spLocks noChangeArrowheads="1"/>
          </p:cNvSpPr>
          <p:nvPr/>
        </p:nvSpPr>
        <p:spPr bwMode="auto">
          <a:xfrm>
            <a:off x="250825" y="981075"/>
            <a:ext cx="2879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/>
              <a:t>Бронированный кабель</a:t>
            </a:r>
            <a:endParaRPr lang="nl-NL" sz="1600" b="1"/>
          </a:p>
        </p:txBody>
      </p:sp>
      <p:sp>
        <p:nvSpPr>
          <p:cNvPr id="31751" name="Text Box 27"/>
          <p:cNvSpPr txBox="1">
            <a:spLocks noChangeArrowheads="1"/>
          </p:cNvSpPr>
          <p:nvPr/>
        </p:nvSpPr>
        <p:spPr bwMode="auto">
          <a:xfrm>
            <a:off x="2124075" y="3403600"/>
            <a:ext cx="1152525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/>
              <a:t>Одно волокноДва волокна</a:t>
            </a:r>
            <a:endParaRPr lang="nl-NL" sz="1600" b="1"/>
          </a:p>
        </p:txBody>
      </p:sp>
      <p:sp>
        <p:nvSpPr>
          <p:cNvPr id="31752" name="Text Box 28"/>
          <p:cNvSpPr txBox="1">
            <a:spLocks noChangeArrowheads="1"/>
          </p:cNvSpPr>
          <p:nvPr/>
        </p:nvSpPr>
        <p:spPr bwMode="auto">
          <a:xfrm>
            <a:off x="6156325" y="1052513"/>
            <a:ext cx="12954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1600" b="1"/>
              <a:t>ADSS</a:t>
            </a:r>
          </a:p>
        </p:txBody>
      </p:sp>
      <p:sp>
        <p:nvSpPr>
          <p:cNvPr id="31753" name="Text Box 30"/>
          <p:cNvSpPr txBox="1">
            <a:spLocks noChangeArrowheads="1"/>
          </p:cNvSpPr>
          <p:nvPr/>
        </p:nvSpPr>
        <p:spPr bwMode="auto">
          <a:xfrm>
            <a:off x="5651500" y="4149725"/>
            <a:ext cx="20891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/>
              <a:t>Многоволоконный кабель</a:t>
            </a:r>
            <a:endParaRPr lang="nl-NL" sz="1600" b="1"/>
          </a:p>
        </p:txBody>
      </p:sp>
      <p:pic>
        <p:nvPicPr>
          <p:cNvPr id="31754" name="Picture 1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76600" y="2219325"/>
            <a:ext cx="1871663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5" name="Text Box 27"/>
          <p:cNvSpPr txBox="1">
            <a:spLocks noChangeArrowheads="1"/>
          </p:cNvSpPr>
          <p:nvPr/>
        </p:nvSpPr>
        <p:spPr bwMode="auto">
          <a:xfrm>
            <a:off x="2971800" y="4073525"/>
            <a:ext cx="2714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/>
              <a:t> Кабель с  волокнами в трубчатых модулях</a:t>
            </a:r>
            <a:endParaRPr lang="nl-NL" sz="1600" b="1"/>
          </a:p>
        </p:txBody>
      </p:sp>
      <p:pic>
        <p:nvPicPr>
          <p:cNvPr id="31756" name="Afbeelding 18" descr="armored cable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5288" y="1341438"/>
            <a:ext cx="2592387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7" name="Afbeelding 19" descr="ADSS_Cable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084888" y="1412875"/>
            <a:ext cx="2408237" cy="240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8" name="Picture 4" descr="draka cable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27025" y="4356100"/>
            <a:ext cx="3933825" cy="18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9" name="Titel 4"/>
          <p:cNvSpPr txBox="1">
            <a:spLocks/>
          </p:cNvSpPr>
          <p:nvPr/>
        </p:nvSpPr>
        <p:spPr bwMode="auto">
          <a:xfrm>
            <a:off x="827088" y="0"/>
            <a:ext cx="4824412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4400">
                <a:solidFill>
                  <a:schemeClr val="tx2"/>
                </a:solidFill>
                <a:latin typeface="Calibri" pitchFamily="34" charset="0"/>
              </a:rPr>
              <a:t>О чем говорим</a:t>
            </a:r>
            <a:r>
              <a:rPr lang="nl-NL" sz="4400">
                <a:solidFill>
                  <a:schemeClr val="tx2"/>
                </a:solidFill>
                <a:latin typeface="Calibri" pitchFamily="34" charset="0"/>
              </a:rPr>
              <a:t>?</a:t>
            </a:r>
          </a:p>
        </p:txBody>
      </p:sp>
      <p:sp>
        <p:nvSpPr>
          <p:cNvPr id="31760" name="Text Box 30"/>
          <p:cNvSpPr txBox="1">
            <a:spLocks noChangeArrowheads="1"/>
          </p:cNvSpPr>
          <p:nvPr/>
        </p:nvSpPr>
        <p:spPr bwMode="auto">
          <a:xfrm>
            <a:off x="2484438" y="5770563"/>
            <a:ext cx="28797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nl-NL" sz="1600" b="1"/>
              <a:t>DAC  cable (5-6 mm)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ipley ontwerp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7071</TotalTime>
  <Words>1724</Words>
  <Application>Microsoft Office PowerPoint</Application>
  <PresentationFormat>Экран (4:3)</PresentationFormat>
  <Paragraphs>647</Paragraphs>
  <Slides>77</Slides>
  <Notes>77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8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77</vt:i4>
      </vt:variant>
    </vt:vector>
  </HeadingPairs>
  <TitlesOfParts>
    <vt:vector size="93" baseType="lpstr">
      <vt:lpstr>Arial</vt:lpstr>
      <vt:lpstr>Microsoft Sans Serif</vt:lpstr>
      <vt:lpstr>Calibri</vt:lpstr>
      <vt:lpstr>Arial Unicode MS</vt:lpstr>
      <vt:lpstr>CommercialPi BT</vt:lpstr>
      <vt:lpstr>Corbel</vt:lpstr>
      <vt:lpstr>Verdana</vt:lpstr>
      <vt:lpstr>Ripley ontwerp</vt:lpstr>
      <vt:lpstr>Ripley ontwerp</vt:lpstr>
      <vt:lpstr>Ripley ontwerp</vt:lpstr>
      <vt:lpstr>Ripley ontwerp</vt:lpstr>
      <vt:lpstr>Ripley ontwerp</vt:lpstr>
      <vt:lpstr>Ripley ontwerp</vt:lpstr>
      <vt:lpstr>Ripley ontwerp</vt:lpstr>
      <vt:lpstr>Ripley ontwerp</vt:lpstr>
      <vt:lpstr>Image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Применение RBT </vt:lpstr>
      <vt:lpstr>Слайд 75</vt:lpstr>
      <vt:lpstr>Слайд 76</vt:lpstr>
      <vt:lpstr>Слайд 77</vt:lpstr>
    </vt:vector>
  </TitlesOfParts>
  <Company>Visions Management Consultancy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Ripley Company</dc:title>
  <dc:creator>Ger Segers</dc:creator>
  <cp:lastModifiedBy>Валя</cp:lastModifiedBy>
  <cp:revision>479</cp:revision>
  <dcterms:created xsi:type="dcterms:W3CDTF">2006-04-19T15:12:23Z</dcterms:created>
  <dcterms:modified xsi:type="dcterms:W3CDTF">2013-11-27T10:59:34Z</dcterms:modified>
</cp:coreProperties>
</file>